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440" r:id="rId3"/>
    <p:sldId id="443" r:id="rId4"/>
    <p:sldId id="442" r:id="rId5"/>
    <p:sldId id="444" r:id="rId6"/>
    <p:sldId id="446" r:id="rId7"/>
    <p:sldId id="457" r:id="rId8"/>
    <p:sldId id="456" r:id="rId9"/>
    <p:sldId id="449" r:id="rId10"/>
    <p:sldId id="445" r:id="rId11"/>
    <p:sldId id="401" r:id="rId12"/>
    <p:sldId id="441" r:id="rId13"/>
    <p:sldId id="447" r:id="rId14"/>
    <p:sldId id="454" r:id="rId15"/>
    <p:sldId id="453" r:id="rId16"/>
    <p:sldId id="452" r:id="rId17"/>
    <p:sldId id="451" r:id="rId18"/>
    <p:sldId id="455" r:id="rId19"/>
    <p:sldId id="448" r:id="rId20"/>
    <p:sldId id="458" r:id="rId21"/>
    <p:sldId id="459" r:id="rId22"/>
    <p:sldId id="461" r:id="rId23"/>
    <p:sldId id="460" r:id="rId24"/>
  </p:sldIdLst>
  <p:sldSz cx="8128000" cy="4572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28" y="1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D9986BF6-7663-4FED-948F-25D55EA38AD5}" type="datetimeFigureOut">
              <a:rPr lang="en-US" smtClean="0"/>
              <a:t>3/6/2024</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9D0E40E4-FA43-4333-B253-49B0F91E5DF5}" type="slidenum">
              <a:rPr lang="en-US" smtClean="0"/>
              <a:t>‹#›</a:t>
            </a:fld>
            <a:endParaRPr lang="en-US"/>
          </a:p>
        </p:txBody>
      </p:sp>
    </p:spTree>
    <p:extLst>
      <p:ext uri="{BB962C8B-B14F-4D97-AF65-F5344CB8AC3E}">
        <p14:creationId xmlns:p14="http://schemas.microsoft.com/office/powerpoint/2010/main" val="256956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03B0689-CF06-4D42-8580-A4C1CFF78393}"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p:nvPr>
        </p:nvSpPr>
        <p:spPr>
          <a:xfrm>
            <a:off x="406080" y="106956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8" name="PlaceHolder 3"/>
          <p:cNvSpPr>
            <a:spLocks noGrp="1"/>
          </p:cNvSpPr>
          <p:nvPr>
            <p:ph/>
          </p:nvPr>
        </p:nvSpPr>
        <p:spPr>
          <a:xfrm>
            <a:off x="406080" y="245448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A43C09C-D894-426B-917A-DA311EC242F7}"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1"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2" name="PlaceHolder 4"/>
          <p:cNvSpPr>
            <a:spLocks noGrp="1"/>
          </p:cNvSpPr>
          <p:nvPr>
            <p:ph/>
          </p:nvPr>
        </p:nvSpPr>
        <p:spPr>
          <a:xfrm>
            <a:off x="40608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3" name="PlaceHolder 5"/>
          <p:cNvSpPr>
            <a:spLocks noGrp="1"/>
          </p:cNvSpPr>
          <p:nvPr>
            <p:ph/>
          </p:nvPr>
        </p:nvSpPr>
        <p:spPr>
          <a:xfrm>
            <a:off x="415440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BF95510-F0D7-4DE2-972D-F86C664462F3}"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p:nvPr>
        </p:nvSpPr>
        <p:spPr>
          <a:xfrm>
            <a:off x="4060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6" name="PlaceHolder 3"/>
          <p:cNvSpPr>
            <a:spLocks noGrp="1"/>
          </p:cNvSpPr>
          <p:nvPr>
            <p:ph/>
          </p:nvPr>
        </p:nvSpPr>
        <p:spPr>
          <a:xfrm>
            <a:off x="28792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7" name="PlaceHolder 4"/>
          <p:cNvSpPr>
            <a:spLocks noGrp="1"/>
          </p:cNvSpPr>
          <p:nvPr>
            <p:ph/>
          </p:nvPr>
        </p:nvSpPr>
        <p:spPr>
          <a:xfrm>
            <a:off x="5352480" y="106956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8" name="PlaceHolder 5"/>
          <p:cNvSpPr>
            <a:spLocks noGrp="1"/>
          </p:cNvSpPr>
          <p:nvPr>
            <p:ph/>
          </p:nvPr>
        </p:nvSpPr>
        <p:spPr>
          <a:xfrm>
            <a:off x="4060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39" name="PlaceHolder 6"/>
          <p:cNvSpPr>
            <a:spLocks noGrp="1"/>
          </p:cNvSpPr>
          <p:nvPr>
            <p:ph/>
          </p:nvPr>
        </p:nvSpPr>
        <p:spPr>
          <a:xfrm>
            <a:off x="28792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40" name="PlaceHolder 7"/>
          <p:cNvSpPr>
            <a:spLocks noGrp="1"/>
          </p:cNvSpPr>
          <p:nvPr>
            <p:ph/>
          </p:nvPr>
        </p:nvSpPr>
        <p:spPr>
          <a:xfrm>
            <a:off x="5352480" y="2454480"/>
            <a:ext cx="235512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F51C5074-2D87-498D-B891-9E41406ACBE7}"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06080" y="1069560"/>
            <a:ext cx="7314840" cy="26510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5F6752DA-AA17-47F3-A744-8E80D8FF8CAA}"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p:nvPr>
        </p:nvSpPr>
        <p:spPr>
          <a:xfrm>
            <a:off x="406080" y="1069560"/>
            <a:ext cx="731484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289AD34-83C0-4EDD-9317-6700EAE77648}"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0608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1" name="PlaceHolder 3"/>
          <p:cNvSpPr>
            <a:spLocks noGrp="1"/>
          </p:cNvSpPr>
          <p:nvPr>
            <p:ph/>
          </p:nvPr>
        </p:nvSpPr>
        <p:spPr>
          <a:xfrm>
            <a:off x="415440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F44491A5-86EA-46BD-9282-C00A265B1624}"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F11FB2FC-0F7E-4C3B-BE1F-688048B6EEFF}"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015920" y="748080"/>
            <a:ext cx="6095520" cy="73771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9B3686-FBCE-4CA7-8254-D470CB74C05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6" name="PlaceHolder 3"/>
          <p:cNvSpPr>
            <a:spLocks noGrp="1"/>
          </p:cNvSpPr>
          <p:nvPr>
            <p:ph/>
          </p:nvPr>
        </p:nvSpPr>
        <p:spPr>
          <a:xfrm>
            <a:off x="415440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17" name="PlaceHolder 4"/>
          <p:cNvSpPr>
            <a:spLocks noGrp="1"/>
          </p:cNvSpPr>
          <p:nvPr>
            <p:ph/>
          </p:nvPr>
        </p:nvSpPr>
        <p:spPr>
          <a:xfrm>
            <a:off x="40608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58E56FA-EBBB-4266-BA74-1A4BD826C1C9}"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p:nvPr>
        </p:nvSpPr>
        <p:spPr>
          <a:xfrm>
            <a:off x="406080" y="1069560"/>
            <a:ext cx="3569400" cy="265104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0"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1" name="PlaceHolder 4"/>
          <p:cNvSpPr>
            <a:spLocks noGrp="1"/>
          </p:cNvSpPr>
          <p:nvPr>
            <p:ph/>
          </p:nvPr>
        </p:nvSpPr>
        <p:spPr>
          <a:xfrm>
            <a:off x="4154400" y="245448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A7309F7-FF66-4271-A2FF-855E2A6F22C2}"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015920" y="748080"/>
            <a:ext cx="6095520" cy="159120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p:nvPr>
        </p:nvSpPr>
        <p:spPr>
          <a:xfrm>
            <a:off x="40608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4" name="PlaceHolder 3"/>
          <p:cNvSpPr>
            <a:spLocks noGrp="1"/>
          </p:cNvSpPr>
          <p:nvPr>
            <p:ph/>
          </p:nvPr>
        </p:nvSpPr>
        <p:spPr>
          <a:xfrm>
            <a:off x="4154400" y="1069560"/>
            <a:ext cx="356940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25" name="PlaceHolder 4"/>
          <p:cNvSpPr>
            <a:spLocks noGrp="1"/>
          </p:cNvSpPr>
          <p:nvPr>
            <p:ph/>
          </p:nvPr>
        </p:nvSpPr>
        <p:spPr>
          <a:xfrm>
            <a:off x="406080" y="2454480"/>
            <a:ext cx="7314840" cy="1264320"/>
          </a:xfrm>
          <a:prstGeom prst="rect">
            <a:avLst/>
          </a:prstGeom>
          <a:noFill/>
          <a:ln w="0">
            <a:noFill/>
          </a:ln>
        </p:spPr>
        <p:txBody>
          <a:bodyPr lIns="0" tIns="0" rIns="0" bIns="0" anchor="t">
            <a:normAutofit/>
          </a:bodyPr>
          <a:lstStyle/>
          <a:p>
            <a:pPr>
              <a:lnSpc>
                <a:spcPct val="90000"/>
              </a:lnSpc>
              <a:spcBef>
                <a:spcPts val="1417"/>
              </a:spcBef>
              <a:buNone/>
            </a:pPr>
            <a:endParaRPr lang="en-US" sz="187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8F1B7A9C-154B-4F20-BB2E-A239FBF4910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015920" y="748080"/>
            <a:ext cx="6095520" cy="1591200"/>
          </a:xfrm>
          <a:prstGeom prst="rect">
            <a:avLst/>
          </a:prstGeom>
          <a:noFill/>
          <a:ln w="0">
            <a:noFill/>
          </a:ln>
        </p:spPr>
        <p:txBody>
          <a:bodyPr anchor="b">
            <a:noAutofit/>
          </a:bodyPr>
          <a:lstStyle/>
          <a:p>
            <a:pPr algn="ctr">
              <a:lnSpc>
                <a:spcPct val="90000"/>
              </a:lnSpc>
              <a:buNone/>
            </a:pPr>
            <a:r>
              <a:rPr lang="fr-CA" sz="4000" b="0" strike="noStrike" spc="-1">
                <a:solidFill>
                  <a:srgbClr val="000000"/>
                </a:solidFill>
                <a:latin typeface="Calibri Light"/>
              </a:rPr>
              <a:t>Modifier le style du titre</a:t>
            </a:r>
            <a:endParaRPr lang="en-US" sz="4000" b="0" strike="noStrike" spc="-1">
              <a:solidFill>
                <a:srgbClr val="000000"/>
              </a:solidFill>
              <a:latin typeface="Calibri"/>
            </a:endParaRPr>
          </a:p>
        </p:txBody>
      </p:sp>
      <p:sp>
        <p:nvSpPr>
          <p:cNvPr id="6" name="PlaceHolder 2"/>
          <p:cNvSpPr>
            <a:spLocks noGrp="1"/>
          </p:cNvSpPr>
          <p:nvPr>
            <p:ph type="dt" idx="1"/>
          </p:nvPr>
        </p:nvSpPr>
        <p:spPr>
          <a:xfrm>
            <a:off x="558720" y="4237560"/>
            <a:ext cx="1828440" cy="243000"/>
          </a:xfrm>
          <a:prstGeom prst="rect">
            <a:avLst/>
          </a:prstGeom>
          <a:noFill/>
          <a:ln w="0">
            <a:noFill/>
          </a:ln>
        </p:spPr>
        <p:txBody>
          <a:bodyPr anchor="ctr">
            <a:noAutofit/>
          </a:bodyPr>
          <a:lstStyle>
            <a:lvl1pPr>
              <a:lnSpc>
                <a:spcPct val="100000"/>
              </a:lnSpc>
              <a:buNone/>
              <a:defRPr lang="en-US" sz="800" b="0" strike="noStrike" spc="-1">
                <a:solidFill>
                  <a:srgbClr val="8B8B8B"/>
                </a:solidFill>
                <a:latin typeface="Calibri"/>
              </a:defRPr>
            </a:lvl1pPr>
          </a:lstStyle>
          <a:p>
            <a:pPr>
              <a:lnSpc>
                <a:spcPct val="100000"/>
              </a:lnSpc>
              <a:buNone/>
            </a:pPr>
            <a:r>
              <a:rPr lang="en-US" sz="800" b="0" strike="noStrike" spc="-1">
                <a:solidFill>
                  <a:srgbClr val="8B8B8B"/>
                </a:solidFill>
                <a:latin typeface="Calibri"/>
              </a:rPr>
              <a:t>&lt;date/heure&gt;</a:t>
            </a:r>
            <a:endParaRPr lang="fr-FR" sz="800" b="0" strike="noStrike" spc="-1">
              <a:latin typeface="Times New Roman"/>
            </a:endParaRPr>
          </a:p>
        </p:txBody>
      </p:sp>
      <p:sp>
        <p:nvSpPr>
          <p:cNvPr id="2" name="PlaceHolder 3"/>
          <p:cNvSpPr>
            <a:spLocks noGrp="1"/>
          </p:cNvSpPr>
          <p:nvPr>
            <p:ph type="ftr" idx="2"/>
          </p:nvPr>
        </p:nvSpPr>
        <p:spPr>
          <a:xfrm>
            <a:off x="2692440" y="4237560"/>
            <a:ext cx="2742840" cy="243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3" name="PlaceHolder 4"/>
          <p:cNvSpPr>
            <a:spLocks noGrp="1"/>
          </p:cNvSpPr>
          <p:nvPr>
            <p:ph type="sldNum" idx="3"/>
          </p:nvPr>
        </p:nvSpPr>
        <p:spPr>
          <a:xfrm>
            <a:off x="5740560" y="4237560"/>
            <a:ext cx="1828440" cy="243000"/>
          </a:xfrm>
          <a:prstGeom prst="rect">
            <a:avLst/>
          </a:prstGeom>
          <a:noFill/>
          <a:ln w="0">
            <a:noFill/>
          </a:ln>
        </p:spPr>
        <p:txBody>
          <a:bodyPr anchor="ctr">
            <a:noAutofit/>
          </a:bodyPr>
          <a:lstStyle>
            <a:lvl1pPr algn="r">
              <a:lnSpc>
                <a:spcPct val="100000"/>
              </a:lnSpc>
              <a:buNone/>
              <a:defRPr lang="en-US" sz="800" b="0" strike="noStrike" spc="-1">
                <a:solidFill>
                  <a:srgbClr val="8B8B8B"/>
                </a:solidFill>
                <a:latin typeface="Calibri"/>
              </a:defRPr>
            </a:lvl1pPr>
          </a:lstStyle>
          <a:p>
            <a:pPr algn="r">
              <a:lnSpc>
                <a:spcPct val="100000"/>
              </a:lnSpc>
              <a:buNone/>
            </a:pPr>
            <a:fld id="{D2818C23-3011-4565-BB34-3BE41C9DEB96}" type="slidenum">
              <a:rPr lang="en-US" sz="800" b="0" strike="noStrike" spc="-1">
                <a:solidFill>
                  <a:srgbClr val="8B8B8B"/>
                </a:solidFill>
                <a:latin typeface="Calibri"/>
              </a:rPr>
              <a:t>‹#›</a:t>
            </a:fld>
            <a:endParaRPr lang="fr-FR" sz="800" b="0" strike="noStrike" spc="-1">
              <a:latin typeface="Times New Roman"/>
            </a:endParaRPr>
          </a:p>
        </p:txBody>
      </p:sp>
      <p:sp>
        <p:nvSpPr>
          <p:cNvPr id="4" name="PlaceHolder 5"/>
          <p:cNvSpPr>
            <a:spLocks noGrp="1"/>
          </p:cNvSpPr>
          <p:nvPr>
            <p:ph type="body"/>
          </p:nvPr>
        </p:nvSpPr>
        <p:spPr>
          <a:xfrm>
            <a:off x="406080" y="1069560"/>
            <a:ext cx="7314840" cy="265104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187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en-US" sz="134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en-US" sz="12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en-US" sz="12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pic>
        <p:nvPicPr>
          <p:cNvPr id="41" name="Image 2"/>
          <p:cNvPicPr/>
          <p:nvPr/>
        </p:nvPicPr>
        <p:blipFill>
          <a:blip r:embed="rId2"/>
          <a:stretch/>
        </p:blipFill>
        <p:spPr>
          <a:xfrm>
            <a:off x="0" y="3240"/>
            <a:ext cx="8127720" cy="4565160"/>
          </a:xfrm>
          <a:prstGeom prst="rect">
            <a:avLst/>
          </a:prstGeom>
          <a:ln w="0">
            <a:noFill/>
          </a:ln>
        </p:spPr>
      </p:pic>
      <p:sp>
        <p:nvSpPr>
          <p:cNvPr id="42" name="TextBox 6"/>
          <p:cNvSpPr/>
          <p:nvPr/>
        </p:nvSpPr>
        <p:spPr>
          <a:xfrm>
            <a:off x="0" y="27000"/>
            <a:ext cx="6644309" cy="12604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en-US" sz="2800" b="1" strike="noStrike" spc="-1" dirty="0">
                <a:solidFill>
                  <a:srgbClr val="0070C0"/>
                </a:solidFill>
                <a:latin typeface="Verdana" panose="020B0604030504040204" pitchFamily="34" charset="0"/>
                <a:ea typeface="Verdana" panose="020B0604030504040204" pitchFamily="34" charset="0"/>
              </a:rPr>
              <a:t>First Epistle of John</a:t>
            </a:r>
            <a:endParaRPr lang="fr-FR" sz="2800" b="0" strike="noStrike" spc="-1" dirty="0">
              <a:latin typeface="Verdana" panose="020B0604030504040204" pitchFamily="34" charset="0"/>
              <a:ea typeface="Verdana" panose="020B0604030504040204" pitchFamily="34" charset="0"/>
            </a:endParaRPr>
          </a:p>
          <a:p>
            <a:pPr algn="ctr">
              <a:lnSpc>
                <a:spcPct val="100000"/>
              </a:lnSpc>
              <a:buNone/>
            </a:pPr>
            <a:r>
              <a:rPr lang="en-US" sz="2400" b="1" strike="noStrike" spc="-1" dirty="0">
                <a:solidFill>
                  <a:srgbClr val="000000"/>
                </a:solidFill>
                <a:latin typeface="Arial"/>
                <a:ea typeface="Verdana"/>
              </a:rPr>
              <a:t>‘Concerning the Word of Life’</a:t>
            </a:r>
            <a:endParaRPr lang="fr-FR" sz="2400" b="1" strike="noStrike" spc="-1" dirty="0">
              <a:latin typeface="Arial"/>
            </a:endParaRPr>
          </a:p>
          <a:p>
            <a:pPr algn="ctr">
              <a:lnSpc>
                <a:spcPct val="100000"/>
              </a:lnSpc>
              <a:buNone/>
            </a:pPr>
            <a:r>
              <a:rPr lang="en-US" sz="2400" b="1" strike="noStrike" spc="-1" dirty="0">
                <a:solidFill>
                  <a:srgbClr val="C00000"/>
                </a:solidFill>
                <a:latin typeface="Arial"/>
                <a:ea typeface="Verdana"/>
              </a:rPr>
              <a:t>7 &amp; 10 March 2024</a:t>
            </a:r>
            <a:endParaRPr lang="fr-FR" sz="2400" b="1" strike="noStrike" spc="-1" dirty="0">
              <a:latin typeface="Arial"/>
            </a:endParaRPr>
          </a:p>
        </p:txBody>
      </p:sp>
      <p:pic>
        <p:nvPicPr>
          <p:cNvPr id="3" name="Picture 2">
            <a:extLst>
              <a:ext uri="{FF2B5EF4-FFF2-40B4-BE49-F238E27FC236}">
                <a16:creationId xmlns:a16="http://schemas.microsoft.com/office/drawing/2014/main" id="{632F9E2A-4C58-60D9-A97C-276CDAF6AB7D}"/>
              </a:ext>
            </a:extLst>
          </p:cNvPr>
          <p:cNvPicPr>
            <a:picLocks noChangeAspect="1"/>
          </p:cNvPicPr>
          <p:nvPr/>
        </p:nvPicPr>
        <p:blipFill>
          <a:blip r:embed="rId3"/>
          <a:stretch>
            <a:fillRect/>
          </a:stretch>
        </p:blipFill>
        <p:spPr>
          <a:xfrm>
            <a:off x="1693476" y="1367758"/>
            <a:ext cx="3204242" cy="3204242"/>
          </a:xfrm>
          <a:prstGeom prst="rect">
            <a:avLst/>
          </a:prstGeom>
        </p:spPr>
      </p:pic>
      <p:sp>
        <p:nvSpPr>
          <p:cNvPr id="4" name="TextBox 3">
            <a:extLst>
              <a:ext uri="{FF2B5EF4-FFF2-40B4-BE49-F238E27FC236}">
                <a16:creationId xmlns:a16="http://schemas.microsoft.com/office/drawing/2014/main" id="{50DDC733-4F5A-148D-131A-807DF2673C02}"/>
              </a:ext>
            </a:extLst>
          </p:cNvPr>
          <p:cNvSpPr txBox="1"/>
          <p:nvPr/>
        </p:nvSpPr>
        <p:spPr>
          <a:xfrm>
            <a:off x="40511" y="4264223"/>
            <a:ext cx="1652965" cy="307777"/>
          </a:xfrm>
          <a:prstGeom prst="rect">
            <a:avLst/>
          </a:prstGeom>
          <a:noFill/>
        </p:spPr>
        <p:txBody>
          <a:bodyPr wrap="square" rtlCol="0">
            <a:spAutoFit/>
          </a:bodyPr>
          <a:lstStyle/>
          <a:p>
            <a:pPr algn="r"/>
            <a:r>
              <a:rPr lang="en-US" sz="1400" dirty="0"/>
              <a:t>Image by Dall-e 3</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repl">
                                        <p:cTn id="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 calcmode="lin" valueType="num">
                                      <p:cBhvr additive="repl">
                                        <p:cTn id="13"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xEl>
                                              <p:pRg st="2" end="2"/>
                                            </p:txEl>
                                          </p:spTgt>
                                        </p:tgtEl>
                                        <p:attrNameLst>
                                          <p:attrName>style.visibility</p:attrName>
                                        </p:attrNameLst>
                                      </p:cBhvr>
                                      <p:to>
                                        <p:strVal val="visible"/>
                                      </p:to>
                                    </p:set>
                                    <p:anim calcmode="lin" valueType="num">
                                      <p:cBhvr additive="repl">
                                        <p:cTn id="19"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A2002AC6-95EF-A60F-8E4A-66CFFBEE20F2}"/>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6A29F174-F4E5-D939-C6B4-FDFACC56FE0F}"/>
              </a:ext>
            </a:extLst>
          </p:cNvPr>
          <p:cNvSpPr/>
          <p:nvPr/>
        </p:nvSpPr>
        <p:spPr>
          <a:xfrm>
            <a:off x="271591" y="60241"/>
            <a:ext cx="719500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panose="020B0604030504040204" pitchFamily="34" charset="0"/>
                <a:ea typeface="Verdana" panose="020B0604030504040204" pitchFamily="34" charset="0"/>
              </a:rPr>
              <a:t>Earliest Greek manuscripts 1 John</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a:extLst>
              <a:ext uri="{FF2B5EF4-FFF2-40B4-BE49-F238E27FC236}">
                <a16:creationId xmlns:a16="http://schemas.microsoft.com/office/drawing/2014/main" id="{D220A3B0-00EE-11BF-5F58-49126E6CB084}"/>
              </a:ext>
            </a:extLst>
          </p:cNvPr>
          <p:cNvSpPr/>
          <p:nvPr/>
        </p:nvSpPr>
        <p:spPr>
          <a:xfrm>
            <a:off x="271592" y="582007"/>
            <a:ext cx="7856408" cy="390730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spcAft>
                <a:spcPts val="600"/>
              </a:spcAft>
            </a:pPr>
            <a:r>
              <a:rPr lang="en-GB" sz="2800" b="1" spc="-1" dirty="0">
                <a:solidFill>
                  <a:srgbClr val="0070C0"/>
                </a:solidFill>
                <a:ea typeface="Verdana"/>
              </a:rPr>
              <a:t>Bible versions, including 1 John are translated from ancient Greek manuscripts.</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The earliest Greek manuscript of 1 John (Papyrus 9) dates from the 3rd century.</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Two manuscripts (</a:t>
            </a:r>
            <a:r>
              <a:rPr lang="he-IL" sz="3200" b="1" spc="-1" dirty="0">
                <a:ea typeface="Verdana"/>
              </a:rPr>
              <a:t>א</a:t>
            </a:r>
            <a:r>
              <a:rPr lang="en-US" sz="2800" b="1" spc="-1" dirty="0">
                <a:ea typeface="Verdana"/>
              </a:rPr>
              <a:t> </a:t>
            </a:r>
            <a:r>
              <a:rPr lang="en-GB" sz="2800" b="1" spc="-1" dirty="0">
                <a:ea typeface="Verdana"/>
              </a:rPr>
              <a:t>and A) date from the 4th and 5th centuries</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B, C and 048 date from the 5th century.</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23 others from the 7th century and later.</a:t>
            </a:r>
          </a:p>
        </p:txBody>
      </p:sp>
      <p:sp>
        <p:nvSpPr>
          <p:cNvPr id="2" name="TextBox 1">
            <a:extLst>
              <a:ext uri="{FF2B5EF4-FFF2-40B4-BE49-F238E27FC236}">
                <a16:creationId xmlns:a16="http://schemas.microsoft.com/office/drawing/2014/main" id="{0C7EE8E3-2B0D-7062-9525-26A8EF50B740}"/>
              </a:ext>
            </a:extLst>
          </p:cNvPr>
          <p:cNvSpPr txBox="1"/>
          <p:nvPr/>
        </p:nvSpPr>
        <p:spPr>
          <a:xfrm>
            <a:off x="650006" y="3952875"/>
            <a:ext cx="6997546" cy="369332"/>
          </a:xfrm>
          <a:prstGeom prst="rect">
            <a:avLst/>
          </a:prstGeom>
          <a:noFill/>
        </p:spPr>
        <p:txBody>
          <a:bodyPr wrap="square" rtlCol="0">
            <a:spAutoFit/>
          </a:bodyPr>
          <a:lstStyle/>
          <a:p>
            <a:pPr algn="ctr"/>
            <a:r>
              <a:rPr lang="en-GB" dirty="0"/>
              <a:t>https://www.consider.org/library/text.htm</a:t>
            </a:r>
            <a:endParaRPr lang="en-US" dirty="0"/>
          </a:p>
        </p:txBody>
      </p:sp>
      <p:pic>
        <p:nvPicPr>
          <p:cNvPr id="4098" name="Picture 2" descr="Manuscripts">
            <a:extLst>
              <a:ext uri="{FF2B5EF4-FFF2-40B4-BE49-F238E27FC236}">
                <a16:creationId xmlns:a16="http://schemas.microsoft.com/office/drawing/2014/main" id="{5D7EBAC1-17EA-4537-17EC-751096ACD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619125"/>
            <a:ext cx="6096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1518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098"/>
                                        </p:tgtEl>
                                        <p:attrNameLst>
                                          <p:attrName>ppt_x</p:attrName>
                                        </p:attrNameLst>
                                      </p:cBhvr>
                                      <p:tavLst>
                                        <p:tav tm="0">
                                          <p:val>
                                            <p:strVal val="ppt_x"/>
                                          </p:val>
                                        </p:tav>
                                        <p:tav tm="100000">
                                          <p:val>
                                            <p:strVal val="ppt_x"/>
                                          </p:val>
                                        </p:tav>
                                      </p:tavLst>
                                    </p:anim>
                                    <p:anim calcmode="lin" valueType="num">
                                      <p:cBhvr additive="base">
                                        <p:cTn id="11" dur="500"/>
                                        <p:tgtEl>
                                          <p:spTgt spid="4098"/>
                                        </p:tgtEl>
                                        <p:attrNameLst>
                                          <p:attrName>ppt_y</p:attrName>
                                        </p:attrNameLst>
                                      </p:cBhvr>
                                      <p:tavLst>
                                        <p:tav tm="0">
                                          <p:val>
                                            <p:strVal val="ppt_y"/>
                                          </p:val>
                                        </p:tav>
                                        <p:tav tm="100000">
                                          <p:val>
                                            <p:strVal val="1+ppt_h/2"/>
                                          </p:val>
                                        </p:tav>
                                      </p:tavLst>
                                    </p:anim>
                                    <p:set>
                                      <p:cBhvr>
                                        <p:cTn id="12" dur="1" fill="hold">
                                          <p:stCondLst>
                                            <p:cond delay="499"/>
                                          </p:stCondLst>
                                        </p:cTn>
                                        <p:tgtEl>
                                          <p:spTgt spid="409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8">
                                            <p:txEl>
                                              <p:pRg st="0" end="0"/>
                                            </p:txEl>
                                          </p:spTgt>
                                        </p:tgtEl>
                                        <p:attrNameLst>
                                          <p:attrName>style.visibility</p:attrName>
                                        </p:attrNameLst>
                                      </p:cBhvr>
                                      <p:to>
                                        <p:strVal val="visible"/>
                                      </p:to>
                                    </p:set>
                                    <p:anim calcmode="lin" valueType="num">
                                      <p:cBhvr additive="repl">
                                        <p:cTn id="1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18"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8">
                                            <p:txEl>
                                              <p:pRg st="1" end="1"/>
                                            </p:txEl>
                                          </p:spTgt>
                                        </p:tgtEl>
                                        <p:attrNameLst>
                                          <p:attrName>style.visibility</p:attrName>
                                        </p:attrNameLst>
                                      </p:cBhvr>
                                      <p:to>
                                        <p:strVal val="visible"/>
                                      </p:to>
                                    </p:set>
                                    <p:anim calcmode="lin" valueType="num">
                                      <p:cBhvr additive="repl">
                                        <p:cTn id="23"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24"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8">
                                            <p:txEl>
                                              <p:pRg st="2" end="2"/>
                                            </p:txEl>
                                          </p:spTgt>
                                        </p:tgtEl>
                                        <p:attrNameLst>
                                          <p:attrName>style.visibility</p:attrName>
                                        </p:attrNameLst>
                                      </p:cBhvr>
                                      <p:to>
                                        <p:strVal val="visible"/>
                                      </p:to>
                                    </p:set>
                                    <p:anim calcmode="lin" valueType="num">
                                      <p:cBhvr additive="repl">
                                        <p:cTn id="29"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repl">
                                        <p:cTn id="30"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8">
                                            <p:txEl>
                                              <p:pRg st="3" end="3"/>
                                            </p:txEl>
                                          </p:spTgt>
                                        </p:tgtEl>
                                        <p:attrNameLst>
                                          <p:attrName>style.visibility</p:attrName>
                                        </p:attrNameLst>
                                      </p:cBhvr>
                                      <p:to>
                                        <p:strVal val="visible"/>
                                      </p:to>
                                    </p:set>
                                    <p:anim calcmode="lin" valueType="num">
                                      <p:cBhvr additive="repl">
                                        <p:cTn id="35"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repl">
                                        <p:cTn id="36"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8">
                                            <p:txEl>
                                              <p:pRg st="4" end="4"/>
                                            </p:txEl>
                                          </p:spTgt>
                                        </p:tgtEl>
                                        <p:attrNameLst>
                                          <p:attrName>style.visibility</p:attrName>
                                        </p:attrNameLst>
                                      </p:cBhvr>
                                      <p:to>
                                        <p:strVal val="visible"/>
                                      </p:to>
                                    </p:set>
                                    <p:anim calcmode="lin" valueType="num">
                                      <p:cBhvr additive="repl">
                                        <p:cTn id="41"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additive="repl">
                                        <p:cTn id="42" dur="500" fill="hold"/>
                                        <p:tgtEl>
                                          <p:spTgt spid="4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A7C7C-6801-9563-B873-FECED0ED2603}"/>
              </a:ext>
            </a:extLst>
          </p:cNvPr>
          <p:cNvPicPr>
            <a:picLocks noChangeAspect="1"/>
          </p:cNvPicPr>
          <p:nvPr/>
        </p:nvPicPr>
        <p:blipFill>
          <a:blip r:embed="rId2"/>
          <a:stretch>
            <a:fillRect/>
          </a:stretch>
        </p:blipFill>
        <p:spPr>
          <a:xfrm>
            <a:off x="-19734" y="-27379"/>
            <a:ext cx="8104972" cy="4612240"/>
          </a:xfrm>
          <a:prstGeom prst="rect">
            <a:avLst/>
          </a:prstGeom>
        </p:spPr>
      </p:pic>
      <p:sp>
        <p:nvSpPr>
          <p:cNvPr id="4" name="TextBox 3">
            <a:extLst>
              <a:ext uri="{FF2B5EF4-FFF2-40B4-BE49-F238E27FC236}">
                <a16:creationId xmlns:a16="http://schemas.microsoft.com/office/drawing/2014/main" id="{E8097988-4193-D325-0A0F-6510FBD4AEBD}"/>
              </a:ext>
            </a:extLst>
          </p:cNvPr>
          <p:cNvSpPr txBox="1"/>
          <p:nvPr/>
        </p:nvSpPr>
        <p:spPr>
          <a:xfrm>
            <a:off x="136722" y="41028"/>
            <a:ext cx="2944958" cy="461665"/>
          </a:xfrm>
          <a:prstGeom prst="rect">
            <a:avLst/>
          </a:prstGeom>
          <a:noFill/>
        </p:spPr>
        <p:txBody>
          <a:bodyPr wrap="square" rtlCol="0">
            <a:spAutoFit/>
          </a:bodyPr>
          <a:lstStyle/>
          <a:p>
            <a:r>
              <a:rPr lang="en-US" sz="2400" dirty="0">
                <a:solidFill>
                  <a:schemeClr val="bg1"/>
                </a:solidFill>
              </a:rPr>
              <a:t>Greek Papyrus 9</a:t>
            </a:r>
          </a:p>
        </p:txBody>
      </p:sp>
      <p:sp>
        <p:nvSpPr>
          <p:cNvPr id="5" name="TextBox 4">
            <a:extLst>
              <a:ext uri="{FF2B5EF4-FFF2-40B4-BE49-F238E27FC236}">
                <a16:creationId xmlns:a16="http://schemas.microsoft.com/office/drawing/2014/main" id="{5F7F1906-D5FC-EF08-039C-8F4D1B4DDDA1}"/>
              </a:ext>
            </a:extLst>
          </p:cNvPr>
          <p:cNvSpPr txBox="1"/>
          <p:nvPr/>
        </p:nvSpPr>
        <p:spPr>
          <a:xfrm>
            <a:off x="4924622" y="-13095"/>
            <a:ext cx="3160616" cy="461665"/>
          </a:xfrm>
          <a:prstGeom prst="rect">
            <a:avLst/>
          </a:prstGeom>
          <a:noFill/>
        </p:spPr>
        <p:txBody>
          <a:bodyPr wrap="square" rtlCol="0">
            <a:spAutoFit/>
          </a:bodyPr>
          <a:lstStyle/>
          <a:p>
            <a:pPr algn="r"/>
            <a:r>
              <a:rPr lang="en-US" sz="2400" dirty="0">
                <a:solidFill>
                  <a:schemeClr val="bg1"/>
                </a:solidFill>
              </a:rPr>
              <a:t>3</a:t>
            </a:r>
            <a:r>
              <a:rPr lang="en-US" sz="2400" baseline="30000" dirty="0">
                <a:solidFill>
                  <a:schemeClr val="bg1"/>
                </a:solidFill>
              </a:rPr>
              <a:t>rd</a:t>
            </a:r>
            <a:r>
              <a:rPr lang="en-US" sz="2400" dirty="0">
                <a:solidFill>
                  <a:schemeClr val="bg1"/>
                </a:solidFill>
              </a:rPr>
              <a:t> century (200s)</a:t>
            </a:r>
          </a:p>
        </p:txBody>
      </p:sp>
      <p:sp>
        <p:nvSpPr>
          <p:cNvPr id="6" name="TextBox 5">
            <a:extLst>
              <a:ext uri="{FF2B5EF4-FFF2-40B4-BE49-F238E27FC236}">
                <a16:creationId xmlns:a16="http://schemas.microsoft.com/office/drawing/2014/main" id="{ABD79CBD-8053-7C88-4A26-2FAD7AB4B86C}"/>
              </a:ext>
            </a:extLst>
          </p:cNvPr>
          <p:cNvSpPr txBox="1"/>
          <p:nvPr/>
        </p:nvSpPr>
        <p:spPr>
          <a:xfrm>
            <a:off x="681915" y="3974168"/>
            <a:ext cx="2944958" cy="369332"/>
          </a:xfrm>
          <a:prstGeom prst="rect">
            <a:avLst/>
          </a:prstGeom>
          <a:noFill/>
        </p:spPr>
        <p:txBody>
          <a:bodyPr wrap="square" rtlCol="0">
            <a:spAutoFit/>
          </a:bodyPr>
          <a:lstStyle/>
          <a:p>
            <a:pPr algn="ctr"/>
            <a:r>
              <a:rPr lang="en-US" dirty="0">
                <a:solidFill>
                  <a:schemeClr val="bg1"/>
                </a:solidFill>
              </a:rPr>
              <a:t>Recto (front)</a:t>
            </a:r>
          </a:p>
        </p:txBody>
      </p:sp>
      <p:sp>
        <p:nvSpPr>
          <p:cNvPr id="7" name="TextBox 6">
            <a:extLst>
              <a:ext uri="{FF2B5EF4-FFF2-40B4-BE49-F238E27FC236}">
                <a16:creationId xmlns:a16="http://schemas.microsoft.com/office/drawing/2014/main" id="{D3359BAB-54CB-F626-CABF-0C590E437992}"/>
              </a:ext>
            </a:extLst>
          </p:cNvPr>
          <p:cNvSpPr txBox="1"/>
          <p:nvPr/>
        </p:nvSpPr>
        <p:spPr>
          <a:xfrm>
            <a:off x="4806649" y="3967768"/>
            <a:ext cx="2944958" cy="369332"/>
          </a:xfrm>
          <a:prstGeom prst="rect">
            <a:avLst/>
          </a:prstGeom>
          <a:noFill/>
        </p:spPr>
        <p:txBody>
          <a:bodyPr wrap="square" rtlCol="0">
            <a:spAutoFit/>
          </a:bodyPr>
          <a:lstStyle/>
          <a:p>
            <a:pPr algn="ctr"/>
            <a:r>
              <a:rPr lang="en-US" dirty="0">
                <a:solidFill>
                  <a:schemeClr val="bg1"/>
                </a:solidFill>
              </a:rPr>
              <a:t>Verso (back)</a:t>
            </a:r>
          </a:p>
        </p:txBody>
      </p:sp>
      <p:sp>
        <p:nvSpPr>
          <p:cNvPr id="8" name="TextBox 7">
            <a:extLst>
              <a:ext uri="{FF2B5EF4-FFF2-40B4-BE49-F238E27FC236}">
                <a16:creationId xmlns:a16="http://schemas.microsoft.com/office/drawing/2014/main" id="{602B756A-C002-5798-176B-CED1A1F3A4D4}"/>
              </a:ext>
            </a:extLst>
          </p:cNvPr>
          <p:cNvSpPr txBox="1"/>
          <p:nvPr/>
        </p:nvSpPr>
        <p:spPr>
          <a:xfrm>
            <a:off x="298450" y="984250"/>
            <a:ext cx="3606800" cy="2677656"/>
          </a:xfrm>
          <a:prstGeom prst="rect">
            <a:avLst/>
          </a:prstGeom>
          <a:noFill/>
        </p:spPr>
        <p:txBody>
          <a:bodyPr wrap="square" rtlCol="0">
            <a:spAutoFit/>
          </a:bodyPr>
          <a:lstStyle/>
          <a:p>
            <a:r>
              <a:rPr lang="fr-FR" sz="2400" b="1" dirty="0">
                <a:solidFill>
                  <a:schemeClr val="bg1"/>
                </a:solidFill>
              </a:rPr>
              <a:t>… </a:t>
            </a:r>
            <a:r>
              <a:rPr lang="en-GB" sz="2400" b="1" dirty="0">
                <a:solidFill>
                  <a:schemeClr val="bg1"/>
                </a:solidFill>
              </a:rPr>
              <a:t>if God so loved us, we also ought to love one another. No one has ever seen God; but if we love one another, God remains in us… </a:t>
            </a:r>
            <a:br>
              <a:rPr lang="en-GB" sz="2400" b="1" dirty="0">
                <a:solidFill>
                  <a:schemeClr val="bg1"/>
                </a:solidFill>
              </a:rPr>
            </a:br>
            <a:r>
              <a:rPr lang="en-GB" sz="2400" i="1" dirty="0">
                <a:solidFill>
                  <a:schemeClr val="bg1"/>
                </a:solidFill>
              </a:rPr>
              <a:t>4:11-12</a:t>
            </a:r>
            <a:endParaRPr lang="en-US" sz="2400" i="1" dirty="0">
              <a:solidFill>
                <a:schemeClr val="bg1"/>
              </a:solidFill>
            </a:endParaRPr>
          </a:p>
        </p:txBody>
      </p:sp>
      <p:sp>
        <p:nvSpPr>
          <p:cNvPr id="9" name="TextBox 8">
            <a:extLst>
              <a:ext uri="{FF2B5EF4-FFF2-40B4-BE49-F238E27FC236}">
                <a16:creationId xmlns:a16="http://schemas.microsoft.com/office/drawing/2014/main" id="{5590640D-8980-FBCD-D11F-8F59907D1AAF}"/>
              </a:ext>
            </a:extLst>
          </p:cNvPr>
          <p:cNvSpPr txBox="1"/>
          <p:nvPr/>
        </p:nvSpPr>
        <p:spPr>
          <a:xfrm>
            <a:off x="4501128" y="857686"/>
            <a:ext cx="3423672" cy="2862322"/>
          </a:xfrm>
          <a:prstGeom prst="rect">
            <a:avLst/>
          </a:prstGeom>
          <a:noFill/>
        </p:spPr>
        <p:txBody>
          <a:bodyPr wrap="square" rtlCol="0">
            <a:spAutoFit/>
          </a:bodyPr>
          <a:lstStyle/>
          <a:p>
            <a:r>
              <a:rPr lang="en-GB" b="1" dirty="0">
                <a:solidFill>
                  <a:schemeClr val="bg1"/>
                </a:solidFill>
              </a:rPr>
              <a:t>... the Savior of the world. If anyone confesses that Jesus is the Son of God, God abides in him, and he in God. And we have come to know and believe the love that God has for us. God is love; whoever abides in love abides in God, and God in him. In this way... </a:t>
            </a:r>
            <a:r>
              <a:rPr lang="en-GB" i="1" dirty="0">
                <a:solidFill>
                  <a:schemeClr val="bg1"/>
                </a:solidFill>
              </a:rPr>
              <a:t>4:14-17</a:t>
            </a:r>
            <a:endParaRPr lang="en-US" i="1" dirty="0">
              <a:solidFill>
                <a:schemeClr val="bg1"/>
              </a:solidFill>
            </a:endParaRPr>
          </a:p>
        </p:txBody>
      </p:sp>
    </p:spTree>
    <p:extLst>
      <p:ext uri="{BB962C8B-B14F-4D97-AF65-F5344CB8AC3E}">
        <p14:creationId xmlns:p14="http://schemas.microsoft.com/office/powerpoint/2010/main" val="14272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F42820B7-95FE-2F7E-0E3C-B2512DB289D1}"/>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81659797-749F-9E92-5DD2-7A93FD4751A0}"/>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First John, discourse structure</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a:extLst>
              <a:ext uri="{FF2B5EF4-FFF2-40B4-BE49-F238E27FC236}">
                <a16:creationId xmlns:a16="http://schemas.microsoft.com/office/drawing/2014/main" id="{076202D6-E2EA-3653-2D98-6F1C51AF4F0C}"/>
              </a:ext>
            </a:extLst>
          </p:cNvPr>
          <p:cNvSpPr/>
          <p:nvPr/>
        </p:nvSpPr>
        <p:spPr>
          <a:xfrm>
            <a:off x="333446" y="471741"/>
            <a:ext cx="7390962" cy="40765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57188" indent="-357188">
              <a:spcBef>
                <a:spcPts val="601"/>
              </a:spcBef>
            </a:pPr>
            <a:r>
              <a:rPr lang="en-GB" sz="2800" b="1" spc="-1" dirty="0">
                <a:latin typeface="+mj-lt"/>
                <a:ea typeface="Verdana"/>
              </a:rPr>
              <a:t>Part </a:t>
            </a:r>
            <a:r>
              <a:rPr lang="en-GB" sz="2800" b="1" spc="-1" dirty="0">
                <a:solidFill>
                  <a:srgbClr val="C00000"/>
                </a:solidFill>
                <a:latin typeface="+mj-lt"/>
                <a:ea typeface="Verdana"/>
              </a:rPr>
              <a:t>1</a:t>
            </a:r>
            <a:r>
              <a:rPr lang="en-GB" sz="2800" b="1" spc="-1" dirty="0">
                <a:latin typeface="+mj-lt"/>
                <a:ea typeface="Verdana"/>
              </a:rPr>
              <a:t>: Our </a:t>
            </a:r>
            <a:r>
              <a:rPr lang="en-GB" sz="2800" b="1" spc="-1" dirty="0">
                <a:solidFill>
                  <a:srgbClr val="0070C0"/>
                </a:solidFill>
                <a:latin typeface="+mj-lt"/>
                <a:ea typeface="Verdana"/>
              </a:rPr>
              <a:t>Fellowship</a:t>
            </a:r>
            <a:r>
              <a:rPr lang="en-GB" sz="2800" b="1" spc="-1" dirty="0">
                <a:latin typeface="+mj-lt"/>
                <a:ea typeface="Verdana"/>
              </a:rPr>
              <a:t> with God 1.1 – 2.17</a:t>
            </a:r>
          </a:p>
          <a:p>
            <a:pPr marL="814388" lvl="1" indent="-357188">
              <a:spcBef>
                <a:spcPts val="601"/>
              </a:spcBef>
            </a:pPr>
            <a:endParaRPr lang="en-GB" sz="2800" b="1" spc="-1" dirty="0">
              <a:solidFill>
                <a:schemeClr val="bg1">
                  <a:lumMod val="65000"/>
                </a:schemeClr>
              </a:solidFill>
              <a:latin typeface="+mj-lt"/>
              <a:ea typeface="Verdana"/>
            </a:endParaRPr>
          </a:p>
          <a:p>
            <a:pPr marL="814388" lvl="1" indent="-357188">
              <a:spcBef>
                <a:spcPts val="601"/>
              </a:spcBef>
            </a:pPr>
            <a:endParaRPr lang="en-GB" sz="2800" b="1" spc="-1" dirty="0">
              <a:solidFill>
                <a:schemeClr val="bg1">
                  <a:lumMod val="65000"/>
                </a:schemeClr>
              </a:solidFill>
              <a:latin typeface="+mj-lt"/>
              <a:ea typeface="Verdana"/>
            </a:endParaRPr>
          </a:p>
          <a:p>
            <a:pPr marL="814388" lvl="1" indent="-357188">
              <a:spcBef>
                <a:spcPts val="601"/>
              </a:spcBef>
            </a:pPr>
            <a:endParaRPr lang="en-GB" sz="2800" b="1" spc="-1" dirty="0">
              <a:solidFill>
                <a:schemeClr val="bg1">
                  <a:lumMod val="65000"/>
                </a:schemeClr>
              </a:solidFill>
              <a:latin typeface="+mj-lt"/>
              <a:ea typeface="Verdana"/>
            </a:endParaRPr>
          </a:p>
          <a:p>
            <a:pPr marL="814388" lvl="1" indent="-357188">
              <a:spcBef>
                <a:spcPts val="601"/>
              </a:spcBef>
            </a:pPr>
            <a:endParaRPr lang="en-GB" sz="2800" b="1" spc="-1" dirty="0">
              <a:solidFill>
                <a:schemeClr val="bg1">
                  <a:lumMod val="65000"/>
                </a:schemeClr>
              </a:solidFill>
              <a:latin typeface="+mj-lt"/>
              <a:ea typeface="Verdana"/>
            </a:endParaRPr>
          </a:p>
          <a:p>
            <a:pPr marL="357188" indent="-357188">
              <a:spcBef>
                <a:spcPts val="601"/>
              </a:spcBef>
            </a:pPr>
            <a:r>
              <a:rPr lang="en-GB" sz="2800" b="1" spc="-1" dirty="0">
                <a:solidFill>
                  <a:schemeClr val="bg1">
                    <a:lumMod val="65000"/>
                  </a:schemeClr>
                </a:solidFill>
                <a:latin typeface="+mj-lt"/>
                <a:ea typeface="Verdana"/>
              </a:rPr>
              <a:t>Part 2: Our Adversaries 2.18 – 3.18</a:t>
            </a:r>
          </a:p>
          <a:p>
            <a:pPr marL="357188" indent="-357188">
              <a:spcBef>
                <a:spcPts val="601"/>
              </a:spcBef>
            </a:pPr>
            <a:r>
              <a:rPr lang="en-GB" sz="2800" b="1" spc="-1" dirty="0">
                <a:solidFill>
                  <a:schemeClr val="bg1">
                    <a:lumMod val="65000"/>
                  </a:schemeClr>
                </a:solidFill>
                <a:latin typeface="+mj-lt"/>
                <a:ea typeface="Verdana"/>
              </a:rPr>
              <a:t>Part 3: Our Christian Faith 3.19 – 5.5</a:t>
            </a:r>
          </a:p>
          <a:p>
            <a:pPr marL="357188" indent="-357188">
              <a:spcBef>
                <a:spcPts val="601"/>
              </a:spcBef>
            </a:pPr>
            <a:r>
              <a:rPr lang="en-GB" sz="2800" b="1" spc="-1" dirty="0">
                <a:solidFill>
                  <a:schemeClr val="bg1">
                    <a:lumMod val="65000"/>
                  </a:schemeClr>
                </a:solidFill>
                <a:latin typeface="+mj-lt"/>
                <a:ea typeface="Verdana"/>
              </a:rPr>
              <a:t>Part 4: Our Confidence with God 5.6-21</a:t>
            </a:r>
          </a:p>
        </p:txBody>
      </p:sp>
      <p:sp>
        <p:nvSpPr>
          <p:cNvPr id="3" name="TextBox 2">
            <a:extLst>
              <a:ext uri="{FF2B5EF4-FFF2-40B4-BE49-F238E27FC236}">
                <a16:creationId xmlns:a16="http://schemas.microsoft.com/office/drawing/2014/main" id="{E9B37121-C6EB-F928-79DB-74091049DFA7}"/>
              </a:ext>
            </a:extLst>
          </p:cNvPr>
          <p:cNvSpPr txBox="1"/>
          <p:nvPr/>
        </p:nvSpPr>
        <p:spPr>
          <a:xfrm>
            <a:off x="562918" y="993507"/>
            <a:ext cx="7343357" cy="2046714"/>
          </a:xfrm>
          <a:prstGeom prst="rect">
            <a:avLst/>
          </a:prstGeom>
          <a:noFill/>
        </p:spPr>
        <p:txBody>
          <a:bodyPr wrap="square" rtlCol="0">
            <a:spAutoFit/>
          </a:bodyPr>
          <a:lstStyle/>
          <a:p>
            <a:pPr marL="814388" lvl="1" indent="-357188">
              <a:spcBef>
                <a:spcPts val="601"/>
              </a:spcBef>
            </a:pPr>
            <a:r>
              <a:rPr lang="en-GB" sz="2800" b="1" spc="-1" dirty="0">
                <a:solidFill>
                  <a:srgbClr val="C00000"/>
                </a:solidFill>
                <a:latin typeface="+mj-lt"/>
                <a:ea typeface="Verdana"/>
              </a:rPr>
              <a:t>  I. </a:t>
            </a:r>
            <a:r>
              <a:rPr lang="en-GB" sz="2800" b="1" spc="-1" dirty="0">
                <a:latin typeface="+mj-lt"/>
                <a:ea typeface="Verdana"/>
              </a:rPr>
              <a:t>The Word of Life 1.1-4</a:t>
            </a:r>
          </a:p>
          <a:p>
            <a:pPr marL="814388" lvl="1" indent="-357188">
              <a:spcBef>
                <a:spcPts val="601"/>
              </a:spcBef>
            </a:pPr>
            <a:r>
              <a:rPr lang="en-GB" sz="2800" b="1" spc="-1" dirty="0">
                <a:solidFill>
                  <a:schemeClr val="bg1">
                    <a:lumMod val="65000"/>
                  </a:schemeClr>
                </a:solidFill>
                <a:latin typeface="+mj-lt"/>
                <a:ea typeface="Verdana"/>
              </a:rPr>
              <a:t> II. The Original Message 1.5 – 2.2</a:t>
            </a:r>
          </a:p>
          <a:p>
            <a:pPr marL="814388" lvl="1" indent="-357188">
              <a:spcBef>
                <a:spcPts val="601"/>
              </a:spcBef>
            </a:pPr>
            <a:r>
              <a:rPr lang="en-GB" sz="2800" b="1" spc="-1" dirty="0">
                <a:solidFill>
                  <a:schemeClr val="bg1">
                    <a:lumMod val="65000"/>
                  </a:schemeClr>
                </a:solidFill>
                <a:latin typeface="+mj-lt"/>
                <a:ea typeface="Verdana"/>
              </a:rPr>
              <a:t>III. The New Commandment 2.3-11</a:t>
            </a:r>
          </a:p>
          <a:p>
            <a:pPr marL="814388" lvl="1" indent="-357188">
              <a:spcBef>
                <a:spcPts val="601"/>
              </a:spcBef>
            </a:pPr>
            <a:r>
              <a:rPr lang="en-GB" sz="2800" b="1" spc="-1" dirty="0">
                <a:solidFill>
                  <a:schemeClr val="bg1">
                    <a:lumMod val="65000"/>
                  </a:schemeClr>
                </a:solidFill>
                <a:latin typeface="+mj-lt"/>
                <a:ea typeface="Verdana"/>
              </a:rPr>
              <a:t>IV. The Will of God 1.12-19</a:t>
            </a:r>
            <a:endParaRPr lang="en-US" sz="2800" dirty="0"/>
          </a:p>
        </p:txBody>
      </p:sp>
    </p:spTree>
    <p:extLst>
      <p:ext uri="{BB962C8B-B14F-4D97-AF65-F5344CB8AC3E}">
        <p14:creationId xmlns:p14="http://schemas.microsoft.com/office/powerpoint/2010/main" val="161225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B007564B-7672-BDC1-6921-29BC4D0DCC92}"/>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E82F8871-CB3A-A1FE-C282-151AF46AC3A0}"/>
              </a:ext>
            </a:extLst>
          </p:cNvPr>
          <p:cNvSpPr/>
          <p:nvPr/>
        </p:nvSpPr>
        <p:spPr>
          <a:xfrm>
            <a:off x="204481" y="0"/>
            <a:ext cx="305344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1 John 1:1</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598188E2-BE5D-B53B-B236-D15EBE3CAC4A}"/>
              </a:ext>
            </a:extLst>
          </p:cNvPr>
          <p:cNvSpPr txBox="1"/>
          <p:nvPr/>
        </p:nvSpPr>
        <p:spPr>
          <a:xfrm>
            <a:off x="308837" y="461210"/>
            <a:ext cx="7819163" cy="2246769"/>
          </a:xfrm>
          <a:prstGeom prst="rect">
            <a:avLst/>
          </a:prstGeom>
          <a:noFill/>
        </p:spPr>
        <p:txBody>
          <a:bodyPr wrap="square" rtlCol="0">
            <a:spAutoFit/>
          </a:bodyPr>
          <a:lstStyle/>
          <a:p>
            <a:pPr indent="357188"/>
            <a:r>
              <a:rPr lang="en-GB" sz="2800" b="1" baseline="30000" dirty="0">
                <a:solidFill>
                  <a:srgbClr val="C00000"/>
                </a:solidFill>
              </a:rPr>
              <a:t>1</a:t>
            </a:r>
            <a:r>
              <a:rPr lang="en-GB" sz="2800" b="1" dirty="0"/>
              <a:t> What was from the beginning, what </a:t>
            </a:r>
            <a:br>
              <a:rPr lang="en-GB" sz="2800" b="1" dirty="0"/>
            </a:br>
            <a:r>
              <a:rPr lang="en-GB" sz="2800" b="1" dirty="0"/>
              <a:t>we have heard, what we have seen with </a:t>
            </a:r>
            <a:br>
              <a:rPr lang="en-GB" sz="2800" b="1" dirty="0"/>
            </a:br>
            <a:r>
              <a:rPr lang="en-GB" sz="2800" b="1" dirty="0"/>
              <a:t>our eyes, what we have looked at and touched with our hands, concerning the Word of Life—</a:t>
            </a:r>
            <a:endParaRPr lang="en-US" sz="2800" b="1" dirty="0"/>
          </a:p>
        </p:txBody>
      </p:sp>
      <p:sp>
        <p:nvSpPr>
          <p:cNvPr id="4" name="TextBox 3">
            <a:extLst>
              <a:ext uri="{FF2B5EF4-FFF2-40B4-BE49-F238E27FC236}">
                <a16:creationId xmlns:a16="http://schemas.microsoft.com/office/drawing/2014/main" id="{E61D0F78-01EE-96D2-7489-E9DE4F67B86E}"/>
              </a:ext>
            </a:extLst>
          </p:cNvPr>
          <p:cNvSpPr txBox="1"/>
          <p:nvPr/>
        </p:nvSpPr>
        <p:spPr>
          <a:xfrm>
            <a:off x="308837" y="2707979"/>
            <a:ext cx="3656255" cy="1815882"/>
          </a:xfrm>
          <a:prstGeom prst="rect">
            <a:avLst/>
          </a:prstGeom>
          <a:noFill/>
        </p:spPr>
        <p:txBody>
          <a:bodyPr wrap="square" rtlCol="0">
            <a:spAutoFit/>
          </a:bodyPr>
          <a:lstStyle/>
          <a:p>
            <a:r>
              <a:rPr lang="en-US" sz="2800" b="1" spc="-1" dirty="0">
                <a:solidFill>
                  <a:srgbClr val="C00000"/>
                </a:solidFill>
                <a:ea typeface="Verdana"/>
              </a:rPr>
              <a:t>●</a:t>
            </a:r>
            <a:r>
              <a:rPr lang="en-US" sz="2800" b="1" spc="-1" dirty="0">
                <a:ea typeface="Verdana"/>
              </a:rPr>
              <a:t> </a:t>
            </a:r>
            <a:r>
              <a:rPr lang="en-US" sz="2800" b="1" dirty="0"/>
              <a:t>Why no greeting?</a:t>
            </a:r>
          </a:p>
          <a:p>
            <a:r>
              <a:rPr lang="en-US" sz="2800" b="1" spc="-1" dirty="0">
                <a:solidFill>
                  <a:srgbClr val="C00000"/>
                </a:solidFill>
                <a:ea typeface="Verdana"/>
              </a:rPr>
              <a:t>●</a:t>
            </a:r>
            <a:r>
              <a:rPr lang="en-US" sz="2800" b="1" spc="-1" dirty="0">
                <a:ea typeface="Verdana"/>
              </a:rPr>
              <a:t> What beginning</a:t>
            </a:r>
            <a:r>
              <a:rPr lang="en-US" sz="2800" b="1" dirty="0"/>
              <a:t>?</a:t>
            </a:r>
          </a:p>
          <a:p>
            <a:r>
              <a:rPr lang="en-US" sz="2800" b="1" spc="-1" dirty="0">
                <a:solidFill>
                  <a:srgbClr val="C00000"/>
                </a:solidFill>
                <a:ea typeface="Verdana"/>
              </a:rPr>
              <a:t>●</a:t>
            </a:r>
            <a:r>
              <a:rPr lang="en-US" sz="2800" b="1" spc="-1" dirty="0">
                <a:ea typeface="Verdana"/>
              </a:rPr>
              <a:t> </a:t>
            </a:r>
            <a:r>
              <a:rPr lang="en-US" sz="2800" b="1" dirty="0"/>
              <a:t>Who are ‘we’?</a:t>
            </a:r>
          </a:p>
          <a:p>
            <a:r>
              <a:rPr lang="en-US" sz="2800" b="1" spc="-1" dirty="0">
                <a:solidFill>
                  <a:srgbClr val="C00000"/>
                </a:solidFill>
                <a:ea typeface="Verdana"/>
              </a:rPr>
              <a:t>●</a:t>
            </a:r>
            <a:r>
              <a:rPr lang="en-US" sz="2800" b="1" spc="-1" dirty="0">
                <a:ea typeface="Verdana"/>
              </a:rPr>
              <a:t> </a:t>
            </a:r>
            <a:r>
              <a:rPr lang="en-US" sz="2800" b="1" dirty="0"/>
              <a:t>Why no ‘whom’?</a:t>
            </a:r>
          </a:p>
        </p:txBody>
      </p:sp>
      <p:sp>
        <p:nvSpPr>
          <p:cNvPr id="5" name="TextBox 4">
            <a:extLst>
              <a:ext uri="{FF2B5EF4-FFF2-40B4-BE49-F238E27FC236}">
                <a16:creationId xmlns:a16="http://schemas.microsoft.com/office/drawing/2014/main" id="{A0ED823B-2970-C9C2-B58B-2FDC3318ACB0}"/>
              </a:ext>
            </a:extLst>
          </p:cNvPr>
          <p:cNvSpPr txBox="1"/>
          <p:nvPr/>
        </p:nvSpPr>
        <p:spPr>
          <a:xfrm>
            <a:off x="4162909" y="2679822"/>
            <a:ext cx="3965091" cy="1815882"/>
          </a:xfrm>
          <a:prstGeom prst="rect">
            <a:avLst/>
          </a:prstGeom>
          <a:noFill/>
        </p:spPr>
        <p:txBody>
          <a:bodyPr wrap="square" rtlCol="0">
            <a:spAutoFit/>
          </a:bodyPr>
          <a:lstStyle/>
          <a:p>
            <a:r>
              <a:rPr lang="en-US" sz="2800" b="1" spc="-1" dirty="0">
                <a:solidFill>
                  <a:srgbClr val="C00000"/>
                </a:solidFill>
                <a:ea typeface="Verdana"/>
              </a:rPr>
              <a:t>●</a:t>
            </a:r>
            <a:r>
              <a:rPr lang="en-US" sz="2800" b="1" spc="-1" dirty="0">
                <a:ea typeface="Verdana"/>
              </a:rPr>
              <a:t> </a:t>
            </a:r>
            <a:r>
              <a:rPr lang="en-US" sz="2800" b="1" dirty="0"/>
              <a:t>Seen and looked at?</a:t>
            </a:r>
          </a:p>
          <a:p>
            <a:r>
              <a:rPr lang="en-US" sz="2800" b="1" spc="-1" dirty="0">
                <a:solidFill>
                  <a:srgbClr val="C00000"/>
                </a:solidFill>
                <a:ea typeface="Verdana"/>
              </a:rPr>
              <a:t>●</a:t>
            </a:r>
            <a:r>
              <a:rPr lang="en-US" sz="2800" b="1" spc="-1" dirty="0">
                <a:ea typeface="Verdana"/>
              </a:rPr>
              <a:t> </a:t>
            </a:r>
            <a:r>
              <a:rPr lang="en-US" sz="2800" b="1" dirty="0"/>
              <a:t>Touched when?</a:t>
            </a:r>
          </a:p>
          <a:p>
            <a:r>
              <a:rPr lang="en-US" sz="2800" b="1" spc="-1" dirty="0">
                <a:solidFill>
                  <a:srgbClr val="C00000"/>
                </a:solidFill>
                <a:ea typeface="Verdana"/>
              </a:rPr>
              <a:t>●</a:t>
            </a:r>
            <a:r>
              <a:rPr lang="en-US" sz="2800" b="1" spc="-1" dirty="0">
                <a:ea typeface="Verdana"/>
              </a:rPr>
              <a:t> </a:t>
            </a:r>
            <a:r>
              <a:rPr lang="en-US" sz="2800" b="1" dirty="0"/>
              <a:t>Word of?</a:t>
            </a:r>
          </a:p>
          <a:p>
            <a:r>
              <a:rPr lang="en-US" sz="2800" b="1" spc="-1" dirty="0">
                <a:solidFill>
                  <a:srgbClr val="C00000"/>
                </a:solidFill>
                <a:ea typeface="Verdana"/>
              </a:rPr>
              <a:t>●</a:t>
            </a:r>
            <a:r>
              <a:rPr lang="en-US" sz="2800" b="1" spc="-1" dirty="0">
                <a:ea typeface="Verdana"/>
              </a:rPr>
              <a:t> </a:t>
            </a:r>
            <a:r>
              <a:rPr lang="en-US" sz="2800" b="1" dirty="0"/>
              <a:t>What kind of life?</a:t>
            </a:r>
          </a:p>
        </p:txBody>
      </p:sp>
      <p:pic>
        <p:nvPicPr>
          <p:cNvPr id="6" name="Picture 2">
            <a:extLst>
              <a:ext uri="{FF2B5EF4-FFF2-40B4-BE49-F238E27FC236}">
                <a16:creationId xmlns:a16="http://schemas.microsoft.com/office/drawing/2014/main" id="{C685A4B5-2797-1B41-AA4D-A02DFF02E8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519" y="24668"/>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7D4966-A1F4-9F58-653E-549F14508B25}"/>
              </a:ext>
            </a:extLst>
          </p:cNvPr>
          <p:cNvSpPr txBox="1"/>
          <p:nvPr/>
        </p:nvSpPr>
        <p:spPr>
          <a:xfrm>
            <a:off x="0" y="3946873"/>
            <a:ext cx="8128000" cy="584775"/>
          </a:xfrm>
          <a:prstGeom prst="rect">
            <a:avLst/>
          </a:prstGeom>
          <a:noFill/>
        </p:spPr>
        <p:txBody>
          <a:bodyPr wrap="square" rtlCol="0">
            <a:spAutoFit/>
          </a:bodyPr>
          <a:lstStyle/>
          <a:p>
            <a:pPr algn="ctr"/>
            <a:r>
              <a:rPr lang="en-GB" sz="1600" i="1" dirty="0">
                <a:solidFill>
                  <a:schemeClr val="bg1"/>
                </a:solidFill>
              </a:rPr>
              <a:t>The Incredulity of Saint Thomas, 1601 </a:t>
            </a:r>
            <a:br>
              <a:rPr lang="en-GB" sz="1600" i="1" dirty="0">
                <a:solidFill>
                  <a:schemeClr val="bg1"/>
                </a:solidFill>
              </a:rPr>
            </a:br>
            <a:r>
              <a:rPr lang="en-GB" sz="1600" i="1" dirty="0">
                <a:solidFill>
                  <a:schemeClr val="bg1"/>
                </a:solidFill>
              </a:rPr>
              <a:t>by Caravaggio Michelangelo </a:t>
            </a:r>
            <a:r>
              <a:rPr lang="en-GB" sz="1600" i="1" dirty="0" err="1">
                <a:solidFill>
                  <a:schemeClr val="bg1"/>
                </a:solidFill>
              </a:rPr>
              <a:t>Merisi</a:t>
            </a:r>
            <a:endParaRPr lang="en-US" sz="1600" i="1" dirty="0">
              <a:solidFill>
                <a:schemeClr val="bg1"/>
              </a:solidFill>
            </a:endParaRPr>
          </a:p>
        </p:txBody>
      </p:sp>
    </p:spTree>
    <p:extLst>
      <p:ext uri="{BB962C8B-B14F-4D97-AF65-F5344CB8AC3E}">
        <p14:creationId xmlns:p14="http://schemas.microsoft.com/office/powerpoint/2010/main" val="291727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additive="base">
                                        <p:cTn id="4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additive="base">
                                        <p:cTn id="5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 calcmode="lin" valueType="num">
                                      <p:cBhvr additive="base">
                                        <p:cTn id="5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20E80300-B193-2456-36EE-BC51B2E7982B}"/>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3ECE1677-E82D-613F-1146-F4AFFB0847BD}"/>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Gospel of John chapter 1</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48C0F69-3246-C665-EDA4-288E58D2857A}"/>
              </a:ext>
            </a:extLst>
          </p:cNvPr>
          <p:cNvSpPr txBox="1"/>
          <p:nvPr/>
        </p:nvSpPr>
        <p:spPr>
          <a:xfrm>
            <a:off x="263084" y="521766"/>
            <a:ext cx="7766680" cy="3970318"/>
          </a:xfrm>
          <a:prstGeom prst="rect">
            <a:avLst/>
          </a:prstGeom>
          <a:noFill/>
        </p:spPr>
        <p:txBody>
          <a:bodyPr wrap="square" rtlCol="0">
            <a:spAutoFit/>
          </a:bodyPr>
          <a:lstStyle/>
          <a:p>
            <a:pPr indent="357188"/>
            <a:r>
              <a:rPr lang="en-GB" sz="2800" b="1" spc="-1" baseline="30000" dirty="0">
                <a:solidFill>
                  <a:srgbClr val="C00000"/>
                </a:solidFill>
                <a:ea typeface="Verdana"/>
              </a:rPr>
              <a:t>1</a:t>
            </a:r>
            <a:r>
              <a:rPr lang="en-GB" sz="2800" b="1" spc="-1" dirty="0">
                <a:solidFill>
                  <a:srgbClr val="C00000"/>
                </a:solidFill>
                <a:ea typeface="Verdana"/>
              </a:rPr>
              <a:t> </a:t>
            </a:r>
            <a:r>
              <a:rPr lang="en-GB" sz="2800" b="1" spc="-1" dirty="0">
                <a:ea typeface="Verdana"/>
              </a:rPr>
              <a:t>In the beginning was the Word, and the Word was with God, and the Word was God.</a:t>
            </a:r>
          </a:p>
          <a:p>
            <a:pPr indent="357188"/>
            <a:r>
              <a:rPr lang="en-GB" sz="2800" b="1" spc="-1" baseline="30000" dirty="0">
                <a:solidFill>
                  <a:srgbClr val="C00000"/>
                </a:solidFill>
                <a:ea typeface="Verdana"/>
              </a:rPr>
              <a:t>3</a:t>
            </a:r>
            <a:r>
              <a:rPr lang="en-GB" sz="2800" b="1" spc="-1" dirty="0">
                <a:ea typeface="Verdana"/>
              </a:rPr>
              <a:t> In Him was life…</a:t>
            </a:r>
          </a:p>
          <a:p>
            <a:pPr indent="357188"/>
            <a:r>
              <a:rPr lang="en-GB" sz="2800" b="1" spc="-1" baseline="30000" dirty="0">
                <a:solidFill>
                  <a:srgbClr val="C00000"/>
                </a:solidFill>
                <a:ea typeface="Verdana"/>
              </a:rPr>
              <a:t>14</a:t>
            </a:r>
            <a:r>
              <a:rPr lang="en-GB" sz="2800" b="1" spc="-1" dirty="0">
                <a:ea typeface="Verdana"/>
              </a:rPr>
              <a:t> And the Word became flesh, and dwelt among us, and we saw His glory…</a:t>
            </a:r>
          </a:p>
          <a:p>
            <a:pPr indent="357188"/>
            <a:r>
              <a:rPr lang="en-GB" sz="2800" b="1" spc="-1" baseline="30000" dirty="0">
                <a:solidFill>
                  <a:srgbClr val="C00000"/>
                </a:solidFill>
                <a:ea typeface="Verdana"/>
              </a:rPr>
              <a:t>34</a:t>
            </a:r>
            <a:r>
              <a:rPr lang="en-GB" sz="2800" b="1" spc="-1" dirty="0">
                <a:ea typeface="Verdana"/>
              </a:rPr>
              <a:t> “I myself have seen [him], and have testified that this is the Son of God.”</a:t>
            </a:r>
          </a:p>
          <a:p>
            <a:pPr marL="266700" indent="-266700"/>
            <a:r>
              <a:rPr lang="en-US" sz="2800" b="1" spc="-1" dirty="0">
                <a:solidFill>
                  <a:srgbClr val="C00000"/>
                </a:solidFill>
                <a:ea typeface="Verdana"/>
              </a:rPr>
              <a:t>●</a:t>
            </a:r>
            <a:r>
              <a:rPr lang="en-US" sz="2800" b="1" spc="-1" dirty="0">
                <a:ea typeface="Verdana"/>
              </a:rPr>
              <a:t> </a:t>
            </a:r>
            <a:r>
              <a:rPr lang="en-GB" sz="2800" b="1" spc="-1" dirty="0">
                <a:solidFill>
                  <a:srgbClr val="0070C0"/>
                </a:solidFill>
                <a:ea typeface="Verdana"/>
              </a:rPr>
              <a:t>The Word:</a:t>
            </a:r>
            <a:r>
              <a:rPr lang="en-GB" sz="2800" b="1" spc="-1" dirty="0">
                <a:ea typeface="Verdana"/>
              </a:rPr>
              <a:t> Greek </a:t>
            </a:r>
            <a:r>
              <a:rPr lang="en-GB" sz="2800" b="1" i="1" spc="-1" dirty="0">
                <a:ea typeface="Verdana"/>
              </a:rPr>
              <a:t>Logos</a:t>
            </a:r>
            <a:r>
              <a:rPr lang="en-GB" sz="2800" b="1" spc="-1" dirty="0">
                <a:ea typeface="Verdana"/>
              </a:rPr>
              <a:t>. In Scripture and in philosophy, the Logos = God speaking.</a:t>
            </a:r>
          </a:p>
        </p:txBody>
      </p:sp>
      <p:pic>
        <p:nvPicPr>
          <p:cNvPr id="6" name="Picture 5">
            <a:extLst>
              <a:ext uri="{FF2B5EF4-FFF2-40B4-BE49-F238E27FC236}">
                <a16:creationId xmlns:a16="http://schemas.microsoft.com/office/drawing/2014/main" id="{92340C45-E5F4-A0B9-7E5D-5B95C6B08982}"/>
              </a:ext>
            </a:extLst>
          </p:cNvPr>
          <p:cNvPicPr>
            <a:picLocks noChangeAspect="1"/>
          </p:cNvPicPr>
          <p:nvPr/>
        </p:nvPicPr>
        <p:blipFill>
          <a:blip r:embed="rId2"/>
          <a:stretch>
            <a:fillRect/>
          </a:stretch>
        </p:blipFill>
        <p:spPr>
          <a:xfrm>
            <a:off x="0" y="1906255"/>
            <a:ext cx="8105102" cy="2665745"/>
          </a:xfrm>
          <a:prstGeom prst="rect">
            <a:avLst/>
          </a:prstGeom>
        </p:spPr>
      </p:pic>
    </p:spTree>
    <p:extLst>
      <p:ext uri="{BB962C8B-B14F-4D97-AF65-F5344CB8AC3E}">
        <p14:creationId xmlns:p14="http://schemas.microsoft.com/office/powerpoint/2010/main" val="24945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D689E874-8C3C-FD08-EC7A-CD2B566A224B}"/>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C3C2B0CE-E0EE-0840-20B6-907CDF3C7DB8}"/>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1 John 1:1</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4337CF69-CE9E-0E5F-A515-B3170386A497}"/>
              </a:ext>
            </a:extLst>
          </p:cNvPr>
          <p:cNvSpPr txBox="1"/>
          <p:nvPr/>
        </p:nvSpPr>
        <p:spPr>
          <a:xfrm>
            <a:off x="254338" y="470118"/>
            <a:ext cx="7751204" cy="3539430"/>
          </a:xfrm>
          <a:prstGeom prst="rect">
            <a:avLst/>
          </a:prstGeom>
          <a:noFill/>
        </p:spPr>
        <p:txBody>
          <a:bodyPr wrap="square" rtlCol="0">
            <a:spAutoFit/>
          </a:bodyPr>
          <a:lstStyle/>
          <a:p>
            <a:pPr marL="357188" indent="-357188"/>
            <a:r>
              <a:rPr lang="en-US" sz="2800" b="1" spc="-1" dirty="0">
                <a:solidFill>
                  <a:srgbClr val="C00000"/>
                </a:solidFill>
                <a:ea typeface="Verdana"/>
              </a:rPr>
              <a:t>●</a:t>
            </a:r>
            <a:r>
              <a:rPr lang="en-US" sz="2800" b="1" spc="-1" dirty="0">
                <a:ea typeface="Verdana"/>
              </a:rPr>
              <a:t> </a:t>
            </a:r>
            <a:r>
              <a:rPr lang="en-US" sz="2800" b="1" dirty="0"/>
              <a:t>What is the importance of sensual data </a:t>
            </a:r>
            <a:br>
              <a:rPr lang="en-US" sz="2800" b="1" dirty="0"/>
            </a:br>
            <a:r>
              <a:rPr lang="en-US" sz="2800" b="1" dirty="0"/>
              <a:t>in matters of faith?</a:t>
            </a:r>
          </a:p>
          <a:p>
            <a:pPr marL="357188" indent="-357188"/>
            <a:r>
              <a:rPr lang="en-US" sz="2800" b="1" spc="-1" dirty="0">
                <a:solidFill>
                  <a:srgbClr val="C00000"/>
                </a:solidFill>
                <a:ea typeface="Verdana"/>
              </a:rPr>
              <a:t>●</a:t>
            </a:r>
            <a:r>
              <a:rPr lang="en-US" sz="2800" b="1" spc="-1" dirty="0">
                <a:ea typeface="Verdana"/>
              </a:rPr>
              <a:t> </a:t>
            </a:r>
            <a:r>
              <a:rPr lang="en-US" sz="2800" b="1" dirty="0"/>
              <a:t>How can one both believe Jesus and think rationally about science and reality?</a:t>
            </a:r>
          </a:p>
          <a:p>
            <a:pPr marL="357188" indent="-357188"/>
            <a:r>
              <a:rPr lang="en-US" sz="2800" b="1" spc="-1" dirty="0">
                <a:solidFill>
                  <a:srgbClr val="C00000"/>
                </a:solidFill>
                <a:ea typeface="Verdana"/>
              </a:rPr>
              <a:t>●</a:t>
            </a:r>
            <a:r>
              <a:rPr lang="en-US" sz="2800" b="1" spc="-1" dirty="0">
                <a:ea typeface="Verdana"/>
              </a:rPr>
              <a:t> </a:t>
            </a:r>
            <a:r>
              <a:rPr lang="en-US" sz="2800" b="1" dirty="0"/>
              <a:t>Touched when?</a:t>
            </a:r>
          </a:p>
          <a:p>
            <a:pPr marL="357188" indent="-357188"/>
            <a:r>
              <a:rPr lang="en-US" sz="2800" b="1" spc="-1" dirty="0">
                <a:solidFill>
                  <a:srgbClr val="C00000"/>
                </a:solidFill>
                <a:ea typeface="Verdana"/>
              </a:rPr>
              <a:t>●</a:t>
            </a:r>
            <a:r>
              <a:rPr lang="en-US" sz="2800" b="1" spc="-1" dirty="0">
                <a:ea typeface="Verdana"/>
              </a:rPr>
              <a:t> </a:t>
            </a:r>
            <a:r>
              <a:rPr lang="en-US" sz="2800" b="1" dirty="0"/>
              <a:t>How was eternal life</a:t>
            </a:r>
            <a:br>
              <a:rPr lang="en-US" sz="2800" b="1" dirty="0"/>
            </a:br>
            <a:r>
              <a:rPr lang="en-US" sz="2800" b="1" dirty="0"/>
              <a:t>‘with (continuous past) the Father’ and</a:t>
            </a:r>
            <a:br>
              <a:rPr lang="en-US" sz="2800" b="1" dirty="0"/>
            </a:br>
            <a:r>
              <a:rPr lang="en-US" sz="2800" b="1" dirty="0"/>
              <a:t>‘revealed (simple past) to us’.</a:t>
            </a:r>
          </a:p>
        </p:txBody>
      </p:sp>
      <p:pic>
        <p:nvPicPr>
          <p:cNvPr id="5" name="Picture 4">
            <a:extLst>
              <a:ext uri="{FF2B5EF4-FFF2-40B4-BE49-F238E27FC236}">
                <a16:creationId xmlns:a16="http://schemas.microsoft.com/office/drawing/2014/main" id="{C05F2D2B-8DF9-9DE3-1E13-6891EE965AAD}"/>
              </a:ext>
            </a:extLst>
          </p:cNvPr>
          <p:cNvPicPr>
            <a:picLocks noChangeAspect="1"/>
          </p:cNvPicPr>
          <p:nvPr/>
        </p:nvPicPr>
        <p:blipFill>
          <a:blip r:embed="rId2"/>
          <a:stretch>
            <a:fillRect/>
          </a:stretch>
        </p:blipFill>
        <p:spPr>
          <a:xfrm>
            <a:off x="1922513" y="346558"/>
            <a:ext cx="4193672" cy="4225442"/>
          </a:xfrm>
          <a:prstGeom prst="rect">
            <a:avLst/>
          </a:prstGeom>
        </p:spPr>
      </p:pic>
    </p:spTree>
    <p:extLst>
      <p:ext uri="{BB962C8B-B14F-4D97-AF65-F5344CB8AC3E}">
        <p14:creationId xmlns:p14="http://schemas.microsoft.com/office/powerpoint/2010/main" val="320720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4DE4B3E4-C9C8-15B5-1ABA-55F507375D47}"/>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C97124D0-116B-4F5C-2F23-43EAA3D195C2}"/>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1 John 1:2</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4FEA2A0F-5426-7648-CBC3-6819671F1E9D}"/>
              </a:ext>
            </a:extLst>
          </p:cNvPr>
          <p:cNvSpPr txBox="1"/>
          <p:nvPr/>
        </p:nvSpPr>
        <p:spPr>
          <a:xfrm>
            <a:off x="308837" y="461210"/>
            <a:ext cx="7819163" cy="1815882"/>
          </a:xfrm>
          <a:prstGeom prst="rect">
            <a:avLst/>
          </a:prstGeom>
          <a:noFill/>
        </p:spPr>
        <p:txBody>
          <a:bodyPr wrap="square" rtlCol="0">
            <a:spAutoFit/>
          </a:bodyPr>
          <a:lstStyle/>
          <a:p>
            <a:pPr indent="357188"/>
            <a:r>
              <a:rPr lang="en-GB" sz="2800" b="1" baseline="30000" dirty="0">
                <a:solidFill>
                  <a:srgbClr val="C00000"/>
                </a:solidFill>
              </a:rPr>
              <a:t>2</a:t>
            </a:r>
            <a:r>
              <a:rPr lang="en-GB" sz="2800" b="1" dirty="0"/>
              <a:t> and the life was revealed, and we have seen and testify and proclaim to you the eternal life, which was with the Father and was revealed to us—</a:t>
            </a:r>
            <a:endParaRPr lang="en-US" sz="2800" b="1" dirty="0"/>
          </a:p>
        </p:txBody>
      </p:sp>
      <p:sp>
        <p:nvSpPr>
          <p:cNvPr id="4" name="TextBox 3">
            <a:extLst>
              <a:ext uri="{FF2B5EF4-FFF2-40B4-BE49-F238E27FC236}">
                <a16:creationId xmlns:a16="http://schemas.microsoft.com/office/drawing/2014/main" id="{B03A21A3-D3C3-6CEC-9190-81C59A5AAB2E}"/>
              </a:ext>
            </a:extLst>
          </p:cNvPr>
          <p:cNvSpPr txBox="1"/>
          <p:nvPr/>
        </p:nvSpPr>
        <p:spPr>
          <a:xfrm>
            <a:off x="308836" y="2344641"/>
            <a:ext cx="7297033" cy="1815882"/>
          </a:xfrm>
          <a:prstGeom prst="rect">
            <a:avLst/>
          </a:prstGeom>
          <a:noFill/>
        </p:spPr>
        <p:txBody>
          <a:bodyPr wrap="square" rtlCol="0">
            <a:spAutoFit/>
          </a:bodyPr>
          <a:lstStyle/>
          <a:p>
            <a:r>
              <a:rPr lang="en-US" sz="2800" b="1" spc="-1" dirty="0">
                <a:solidFill>
                  <a:srgbClr val="C00000"/>
                </a:solidFill>
                <a:ea typeface="Verdana"/>
              </a:rPr>
              <a:t>●</a:t>
            </a:r>
            <a:r>
              <a:rPr lang="en-US" sz="2800" b="1" spc="-1" dirty="0">
                <a:ea typeface="Verdana"/>
              </a:rPr>
              <a:t> </a:t>
            </a:r>
            <a:r>
              <a:rPr lang="en-US" sz="2800" b="1" dirty="0"/>
              <a:t>Revealed, how?</a:t>
            </a:r>
          </a:p>
          <a:p>
            <a:r>
              <a:rPr lang="en-US" sz="2800" b="1" spc="-1" dirty="0">
                <a:solidFill>
                  <a:srgbClr val="C00000"/>
                </a:solidFill>
                <a:ea typeface="Verdana"/>
              </a:rPr>
              <a:t>●</a:t>
            </a:r>
            <a:r>
              <a:rPr lang="en-US" sz="2800" b="1" spc="-1" dirty="0">
                <a:ea typeface="Verdana"/>
              </a:rPr>
              <a:t> Distinguish </a:t>
            </a:r>
            <a:r>
              <a:rPr lang="en-GB" sz="2800" b="1" dirty="0"/>
              <a:t>“testify” and “proclaim”.</a:t>
            </a:r>
            <a:endParaRPr lang="en-US" sz="2800" b="1" dirty="0"/>
          </a:p>
          <a:p>
            <a:r>
              <a:rPr lang="en-US" sz="2800" b="1" spc="-1" dirty="0">
                <a:solidFill>
                  <a:srgbClr val="C00000"/>
                </a:solidFill>
                <a:ea typeface="Verdana"/>
              </a:rPr>
              <a:t>●</a:t>
            </a:r>
            <a:r>
              <a:rPr lang="en-US" sz="2800" b="1" spc="-1" dirty="0">
                <a:ea typeface="Verdana"/>
              </a:rPr>
              <a:t> </a:t>
            </a:r>
            <a:r>
              <a:rPr lang="en-US" sz="2800" b="1" dirty="0"/>
              <a:t>Eternal life?</a:t>
            </a:r>
          </a:p>
          <a:p>
            <a:r>
              <a:rPr lang="en-US" sz="2800" b="1" spc="-1" dirty="0">
                <a:solidFill>
                  <a:srgbClr val="C00000"/>
                </a:solidFill>
                <a:ea typeface="Verdana"/>
              </a:rPr>
              <a:t>●</a:t>
            </a:r>
            <a:r>
              <a:rPr lang="en-US" sz="2800" b="1" spc="-1" dirty="0">
                <a:ea typeface="Verdana"/>
              </a:rPr>
              <a:t> </a:t>
            </a:r>
            <a:r>
              <a:rPr lang="en-US" sz="2800" b="1" dirty="0"/>
              <a:t>Who and where is “the Father?”</a:t>
            </a:r>
          </a:p>
        </p:txBody>
      </p:sp>
      <p:pic>
        <p:nvPicPr>
          <p:cNvPr id="7170" name="Picture 2" descr="Gaither Music 14 When The Hour Came, Jesus And His Apostles, 57% OFF">
            <a:extLst>
              <a:ext uri="{FF2B5EF4-FFF2-40B4-BE49-F238E27FC236}">
                <a16:creationId xmlns:a16="http://schemas.microsoft.com/office/drawing/2014/main" id="{1F2518F9-EDAF-8868-63A0-CD24F798D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7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F2A4E21E-3FB2-FBFB-120A-103EB6E7B960}"/>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08781E04-0CEA-AF96-1099-9B5D550F6858}"/>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1 John 1:3</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14F4B571-610D-A61A-6BBF-3CC2DB78BD1D}"/>
              </a:ext>
            </a:extLst>
          </p:cNvPr>
          <p:cNvSpPr txBox="1"/>
          <p:nvPr/>
        </p:nvSpPr>
        <p:spPr>
          <a:xfrm>
            <a:off x="308837" y="472339"/>
            <a:ext cx="7819163" cy="2246769"/>
          </a:xfrm>
          <a:prstGeom prst="rect">
            <a:avLst/>
          </a:prstGeom>
          <a:noFill/>
        </p:spPr>
        <p:txBody>
          <a:bodyPr wrap="square" rtlCol="0">
            <a:spAutoFit/>
          </a:bodyPr>
          <a:lstStyle/>
          <a:p>
            <a:pPr indent="355600"/>
            <a:r>
              <a:rPr lang="en-GB" sz="2800" b="1" baseline="30000" dirty="0">
                <a:solidFill>
                  <a:srgbClr val="C00000"/>
                </a:solidFill>
              </a:rPr>
              <a:t>3</a:t>
            </a:r>
            <a:r>
              <a:rPr lang="en-GB" sz="2800" b="1" dirty="0"/>
              <a:t> … what we have seen and heard we proclaim to you also, so that you too may have fellowship with us; and indeed our fellowship is with the Father, and with His Son Jesus Christ.</a:t>
            </a:r>
            <a:endParaRPr lang="en-US" sz="2800" b="1" dirty="0"/>
          </a:p>
        </p:txBody>
      </p:sp>
      <p:sp>
        <p:nvSpPr>
          <p:cNvPr id="3" name="TextBox 2">
            <a:extLst>
              <a:ext uri="{FF2B5EF4-FFF2-40B4-BE49-F238E27FC236}">
                <a16:creationId xmlns:a16="http://schemas.microsoft.com/office/drawing/2014/main" id="{B108CBA0-717F-892E-ED47-FD0AAC0150BE}"/>
              </a:ext>
            </a:extLst>
          </p:cNvPr>
          <p:cNvSpPr txBox="1"/>
          <p:nvPr/>
        </p:nvSpPr>
        <p:spPr>
          <a:xfrm>
            <a:off x="351226" y="2635311"/>
            <a:ext cx="7776774" cy="1815882"/>
          </a:xfrm>
          <a:prstGeom prst="rect">
            <a:avLst/>
          </a:prstGeom>
          <a:noFill/>
        </p:spPr>
        <p:txBody>
          <a:bodyPr wrap="square" rtlCol="0">
            <a:spAutoFit/>
          </a:bodyPr>
          <a:lstStyle/>
          <a:p>
            <a:pPr marL="357188" indent="-357188"/>
            <a:r>
              <a:rPr lang="en-US" sz="2800" b="1" spc="-1" dirty="0">
                <a:solidFill>
                  <a:srgbClr val="C00000"/>
                </a:solidFill>
                <a:ea typeface="Verdana"/>
              </a:rPr>
              <a:t>●</a:t>
            </a:r>
            <a:r>
              <a:rPr lang="en-US" sz="2800" b="1" spc="-1" dirty="0">
                <a:ea typeface="Verdana"/>
              </a:rPr>
              <a:t> </a:t>
            </a:r>
            <a:r>
              <a:rPr lang="en-US" sz="2800" b="1" dirty="0">
                <a:solidFill>
                  <a:srgbClr val="0070C0"/>
                </a:solidFill>
              </a:rPr>
              <a:t>Fellowship:</a:t>
            </a:r>
            <a:r>
              <a:rPr lang="en-US" sz="2800" b="1" dirty="0"/>
              <a:t> Greek </a:t>
            </a:r>
            <a:r>
              <a:rPr lang="en-US" sz="2800" b="1" i="1" dirty="0" err="1"/>
              <a:t>koinônia</a:t>
            </a:r>
            <a:r>
              <a:rPr lang="en-US" sz="2800" b="1" dirty="0"/>
              <a:t>: sharing, participation, mutual interests.</a:t>
            </a:r>
          </a:p>
          <a:p>
            <a:pPr marL="357188" indent="-357188"/>
            <a:r>
              <a:rPr lang="en-US" sz="2800" b="1" spc="-1" dirty="0">
                <a:solidFill>
                  <a:srgbClr val="C00000"/>
                </a:solidFill>
                <a:ea typeface="Verdana"/>
              </a:rPr>
              <a:t>●</a:t>
            </a:r>
            <a:r>
              <a:rPr lang="en-US" sz="2800" b="1" spc="-1" dirty="0">
                <a:ea typeface="Verdana"/>
              </a:rPr>
              <a:t> </a:t>
            </a:r>
            <a:r>
              <a:rPr lang="en-US" sz="2800" b="1" dirty="0">
                <a:solidFill>
                  <a:srgbClr val="0070C0"/>
                </a:solidFill>
              </a:rPr>
              <a:t>With us:</a:t>
            </a:r>
            <a:r>
              <a:rPr lang="en-US" sz="2800" b="1" spc="-1" dirty="0">
                <a:ea typeface="Verdana"/>
              </a:rPr>
              <a:t> </a:t>
            </a:r>
            <a:r>
              <a:rPr lang="en-GB" sz="2800" b="1" dirty="0"/>
              <a:t>the apostles unique experience.</a:t>
            </a:r>
            <a:endParaRPr lang="en-US" sz="2800" b="1" dirty="0"/>
          </a:p>
          <a:p>
            <a:pPr marL="357188" indent="-357188"/>
            <a:r>
              <a:rPr lang="en-US" sz="2800" b="1" spc="-1" dirty="0">
                <a:solidFill>
                  <a:srgbClr val="C00000"/>
                </a:solidFill>
                <a:ea typeface="Verdana"/>
              </a:rPr>
              <a:t>●</a:t>
            </a:r>
            <a:r>
              <a:rPr lang="en-US" sz="2800" b="1" spc="-1" dirty="0">
                <a:ea typeface="Verdana"/>
              </a:rPr>
              <a:t> </a:t>
            </a:r>
            <a:r>
              <a:rPr lang="en-US" sz="2800" b="1" dirty="0">
                <a:solidFill>
                  <a:srgbClr val="0070C0"/>
                </a:solidFill>
              </a:rPr>
              <a:t>With the Father and the Son:</a:t>
            </a:r>
            <a:r>
              <a:rPr lang="en-US" sz="2800" b="1" dirty="0"/>
              <a:t> How?</a:t>
            </a:r>
          </a:p>
        </p:txBody>
      </p:sp>
      <p:pic>
        <p:nvPicPr>
          <p:cNvPr id="8194" name="Picture 2" descr="Gaither Music 14 When the hour came, Jesus and his apostles reclined at  the 15 And he said to them, “I have eagerly desired to eat this  Passover with you">
            <a:extLst>
              <a:ext uri="{FF2B5EF4-FFF2-40B4-BE49-F238E27FC236}">
                <a16:creationId xmlns:a16="http://schemas.microsoft.com/office/drawing/2014/main" id="{D956B70F-1D9F-A700-3C7D-6609E50BD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10997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194"/>
                                        </p:tgtEl>
                                        <p:attrNameLst>
                                          <p:attrName>ppt_x</p:attrName>
                                        </p:attrNameLst>
                                      </p:cBhvr>
                                      <p:tavLst>
                                        <p:tav tm="0">
                                          <p:val>
                                            <p:strVal val="ppt_x"/>
                                          </p:val>
                                        </p:tav>
                                        <p:tav tm="100000">
                                          <p:val>
                                            <p:strVal val="ppt_x"/>
                                          </p:val>
                                        </p:tav>
                                      </p:tavLst>
                                    </p:anim>
                                    <p:anim calcmode="lin" valueType="num">
                                      <p:cBhvr additive="base">
                                        <p:cTn id="7" dur="500"/>
                                        <p:tgtEl>
                                          <p:spTgt spid="8194"/>
                                        </p:tgtEl>
                                        <p:attrNameLst>
                                          <p:attrName>ppt_y</p:attrName>
                                        </p:attrNameLst>
                                      </p:cBhvr>
                                      <p:tavLst>
                                        <p:tav tm="0">
                                          <p:val>
                                            <p:strVal val="ppt_y"/>
                                          </p:val>
                                        </p:tav>
                                        <p:tav tm="100000">
                                          <p:val>
                                            <p:strVal val="1+ppt_h/2"/>
                                          </p:val>
                                        </p:tav>
                                      </p:tavLst>
                                    </p:anim>
                                    <p:set>
                                      <p:cBhvr>
                                        <p:cTn id="8" dur="1" fill="hold">
                                          <p:stCondLst>
                                            <p:cond delay="499"/>
                                          </p:stCondLst>
                                        </p:cTn>
                                        <p:tgtEl>
                                          <p:spTgt spid="819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15453B0A-6663-021C-A4E0-5EA741BD4CE3}"/>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375EE6B9-5D2D-042F-5717-E8748EA5E83E}"/>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1 John 1:4</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9DD8DCEF-4F20-D35F-85CE-A7453CEE95D2}"/>
              </a:ext>
            </a:extLst>
          </p:cNvPr>
          <p:cNvSpPr txBox="1"/>
          <p:nvPr/>
        </p:nvSpPr>
        <p:spPr>
          <a:xfrm>
            <a:off x="308837" y="472339"/>
            <a:ext cx="7819163" cy="954107"/>
          </a:xfrm>
          <a:prstGeom prst="rect">
            <a:avLst/>
          </a:prstGeom>
          <a:noFill/>
        </p:spPr>
        <p:txBody>
          <a:bodyPr wrap="square" rtlCol="0">
            <a:spAutoFit/>
          </a:bodyPr>
          <a:lstStyle/>
          <a:p>
            <a:pPr indent="355600"/>
            <a:r>
              <a:rPr lang="en-GB" sz="2800" b="1" baseline="30000" dirty="0">
                <a:solidFill>
                  <a:srgbClr val="C00000"/>
                </a:solidFill>
              </a:rPr>
              <a:t>4</a:t>
            </a:r>
            <a:r>
              <a:rPr lang="en-GB" sz="2800" b="1" dirty="0"/>
              <a:t> These things we write, so that our joy may be made complete.</a:t>
            </a:r>
            <a:endParaRPr lang="en-US" sz="2800" b="1" dirty="0"/>
          </a:p>
        </p:txBody>
      </p:sp>
      <p:sp>
        <p:nvSpPr>
          <p:cNvPr id="3" name="TextBox 2">
            <a:extLst>
              <a:ext uri="{FF2B5EF4-FFF2-40B4-BE49-F238E27FC236}">
                <a16:creationId xmlns:a16="http://schemas.microsoft.com/office/drawing/2014/main" id="{D38D223D-0980-F0F5-ED97-CB62B957BAED}"/>
              </a:ext>
            </a:extLst>
          </p:cNvPr>
          <p:cNvSpPr txBox="1"/>
          <p:nvPr/>
        </p:nvSpPr>
        <p:spPr>
          <a:xfrm>
            <a:off x="308837" y="1426446"/>
            <a:ext cx="7776774" cy="3108543"/>
          </a:xfrm>
          <a:prstGeom prst="rect">
            <a:avLst/>
          </a:prstGeom>
          <a:noFill/>
        </p:spPr>
        <p:txBody>
          <a:bodyPr wrap="square" rtlCol="0">
            <a:spAutoFit/>
          </a:bodyPr>
          <a:lstStyle/>
          <a:p>
            <a:pPr marL="357188" indent="-357188"/>
            <a:r>
              <a:rPr lang="en-US" sz="2800" b="1" spc="-1" dirty="0">
                <a:solidFill>
                  <a:srgbClr val="C00000"/>
                </a:solidFill>
                <a:ea typeface="Verdana"/>
              </a:rPr>
              <a:t>●</a:t>
            </a:r>
            <a:r>
              <a:rPr lang="en-US" sz="2800" b="1" spc="-1" dirty="0">
                <a:ea typeface="Verdana"/>
              </a:rPr>
              <a:t> </a:t>
            </a:r>
            <a:r>
              <a:rPr lang="en-US" sz="2800" b="1" dirty="0">
                <a:solidFill>
                  <a:srgbClr val="0070C0"/>
                </a:solidFill>
              </a:rPr>
              <a:t>Things:</a:t>
            </a:r>
            <a:r>
              <a:rPr lang="en-US" sz="2800" b="1" dirty="0"/>
              <a:t> What things?</a:t>
            </a:r>
          </a:p>
          <a:p>
            <a:pPr marL="357188" indent="-357188"/>
            <a:r>
              <a:rPr lang="en-US" sz="2800" b="1" spc="-1" dirty="0">
                <a:solidFill>
                  <a:srgbClr val="C00000"/>
                </a:solidFill>
                <a:ea typeface="Verdana"/>
              </a:rPr>
              <a:t>●</a:t>
            </a:r>
            <a:r>
              <a:rPr lang="en-US" sz="2800" b="1" spc="-1" dirty="0">
                <a:ea typeface="Verdana"/>
              </a:rPr>
              <a:t> </a:t>
            </a:r>
            <a:r>
              <a:rPr lang="en-US" sz="2800" b="1" dirty="0">
                <a:solidFill>
                  <a:srgbClr val="0070C0"/>
                </a:solidFill>
              </a:rPr>
              <a:t>Write:</a:t>
            </a:r>
            <a:r>
              <a:rPr lang="en-US" sz="2800" b="1" spc="-1" dirty="0">
                <a:ea typeface="Verdana"/>
              </a:rPr>
              <a:t> </a:t>
            </a:r>
            <a:r>
              <a:rPr lang="en-US" sz="2800" b="1" dirty="0"/>
              <a:t>(Present tense). Where is it, today?</a:t>
            </a:r>
          </a:p>
          <a:p>
            <a:pPr marL="357188" indent="-357188"/>
            <a:r>
              <a:rPr lang="en-US" sz="2800" b="1" spc="-1" dirty="0">
                <a:solidFill>
                  <a:srgbClr val="C00000"/>
                </a:solidFill>
                <a:ea typeface="Verdana"/>
              </a:rPr>
              <a:t>●</a:t>
            </a:r>
            <a:r>
              <a:rPr lang="en-US" sz="2800" b="1" spc="-1" dirty="0">
                <a:ea typeface="Verdana"/>
              </a:rPr>
              <a:t> </a:t>
            </a:r>
            <a:r>
              <a:rPr lang="en-US" sz="2800" b="1" dirty="0">
                <a:solidFill>
                  <a:srgbClr val="0070C0"/>
                </a:solidFill>
              </a:rPr>
              <a:t>Joy: </a:t>
            </a:r>
            <a:r>
              <a:rPr lang="en-US" sz="2800" b="1" dirty="0"/>
              <a:t>Experience gladness. How?</a:t>
            </a:r>
          </a:p>
          <a:p>
            <a:pPr marL="357188" indent="-357188"/>
            <a:r>
              <a:rPr lang="en-US" sz="2800" b="1" spc="-1" dirty="0">
                <a:solidFill>
                  <a:srgbClr val="C00000"/>
                </a:solidFill>
                <a:ea typeface="Verdana"/>
              </a:rPr>
              <a:t>●</a:t>
            </a:r>
            <a:r>
              <a:rPr lang="en-US" sz="2800" b="1" spc="-1" dirty="0">
                <a:ea typeface="Verdana"/>
              </a:rPr>
              <a:t> </a:t>
            </a:r>
            <a:r>
              <a:rPr lang="en-US" sz="2800" b="1" dirty="0">
                <a:solidFill>
                  <a:srgbClr val="0070C0"/>
                </a:solidFill>
              </a:rPr>
              <a:t>Complete: </a:t>
            </a:r>
            <a:r>
              <a:rPr lang="en-US" sz="2800" b="1" dirty="0"/>
              <a:t>What had the apostles not yet done by the end of the first century?</a:t>
            </a:r>
          </a:p>
          <a:p>
            <a:pPr marL="357188" indent="-357188"/>
            <a:r>
              <a:rPr lang="en-US" sz="2800" b="1" spc="-1" dirty="0">
                <a:solidFill>
                  <a:srgbClr val="C00000"/>
                </a:solidFill>
                <a:ea typeface="Verdana"/>
              </a:rPr>
              <a:t>●</a:t>
            </a:r>
            <a:r>
              <a:rPr lang="en-US" sz="2800" b="1" spc="-1" dirty="0">
                <a:ea typeface="Verdana"/>
              </a:rPr>
              <a:t> </a:t>
            </a:r>
            <a:r>
              <a:rPr lang="en-US" sz="2800" b="1" dirty="0">
                <a:solidFill>
                  <a:srgbClr val="0070C0"/>
                </a:solidFill>
              </a:rPr>
              <a:t>Our: </a:t>
            </a:r>
            <a:r>
              <a:rPr lang="en-US" sz="2800" b="1" dirty="0"/>
              <a:t>May manuscripts read “your joy”.</a:t>
            </a:r>
            <a:br>
              <a:rPr lang="en-US" sz="2800" b="1" dirty="0"/>
            </a:br>
            <a:r>
              <a:rPr lang="en-US" sz="2800" b="1" dirty="0"/>
              <a:t>‘Our’ = </a:t>
            </a:r>
            <a:r>
              <a:rPr lang="en-US" sz="2800" b="1" i="1" dirty="0"/>
              <a:t>h</a:t>
            </a:r>
            <a:r>
              <a:rPr lang="fr-CA" sz="2800" b="1" i="1" dirty="0" err="1"/>
              <a:t>émôn</a:t>
            </a:r>
            <a:r>
              <a:rPr lang="fr-CA" sz="2800" b="1" dirty="0"/>
              <a:t>, ‘</a:t>
            </a:r>
            <a:r>
              <a:rPr lang="fr-CA" sz="2800" b="1" dirty="0" err="1"/>
              <a:t>your</a:t>
            </a:r>
            <a:r>
              <a:rPr lang="fr-CA" sz="2800" b="1" dirty="0"/>
              <a:t>’ = </a:t>
            </a:r>
            <a:r>
              <a:rPr lang="fr-CA" sz="2800" b="1" i="1" dirty="0" err="1"/>
              <a:t>hymôn</a:t>
            </a:r>
            <a:r>
              <a:rPr lang="fr-CA" sz="2800" b="1" dirty="0"/>
              <a:t>.</a:t>
            </a:r>
            <a:endParaRPr lang="en-US" sz="2800" b="1" dirty="0"/>
          </a:p>
        </p:txBody>
      </p:sp>
    </p:spTree>
    <p:extLst>
      <p:ext uri="{BB962C8B-B14F-4D97-AF65-F5344CB8AC3E}">
        <p14:creationId xmlns:p14="http://schemas.microsoft.com/office/powerpoint/2010/main" val="137276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B86276EB-F6E8-9203-5311-5D2284ACED5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CD04CF-56E5-4FC6-7C39-C377938B7B51}"/>
              </a:ext>
            </a:extLst>
          </p:cNvPr>
          <p:cNvPicPr>
            <a:picLocks noChangeAspect="1"/>
          </p:cNvPicPr>
          <p:nvPr/>
        </p:nvPicPr>
        <p:blipFill>
          <a:blip r:embed="rId2"/>
          <a:stretch>
            <a:fillRect/>
          </a:stretch>
        </p:blipFill>
        <p:spPr>
          <a:xfrm>
            <a:off x="0" y="0"/>
            <a:ext cx="8128000" cy="4572000"/>
          </a:xfrm>
          <a:prstGeom prst="rect">
            <a:avLst/>
          </a:prstGeom>
        </p:spPr>
      </p:pic>
      <p:cxnSp>
        <p:nvCxnSpPr>
          <p:cNvPr id="6" name="Straight Arrow Connector 5">
            <a:extLst>
              <a:ext uri="{FF2B5EF4-FFF2-40B4-BE49-F238E27FC236}">
                <a16:creationId xmlns:a16="http://schemas.microsoft.com/office/drawing/2014/main" id="{17532CCB-92D7-570D-5818-889575ABC80F}"/>
              </a:ext>
            </a:extLst>
          </p:cNvPr>
          <p:cNvCxnSpPr/>
          <p:nvPr/>
        </p:nvCxnSpPr>
        <p:spPr>
          <a:xfrm flipH="1">
            <a:off x="1798522" y="781176"/>
            <a:ext cx="1156625" cy="10415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54C579-DB4B-ED6A-E0AC-BC718964CCB9}"/>
              </a:ext>
            </a:extLst>
          </p:cNvPr>
          <p:cNvCxnSpPr>
            <a:cxnSpLocks/>
          </p:cNvCxnSpPr>
          <p:nvPr/>
        </p:nvCxnSpPr>
        <p:spPr>
          <a:xfrm>
            <a:off x="1090013" y="2682644"/>
            <a:ext cx="208313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7A93A4B-E646-AC48-A9A7-08750239F55D}"/>
              </a:ext>
            </a:extLst>
          </p:cNvPr>
          <p:cNvCxnSpPr>
            <a:cxnSpLocks/>
          </p:cNvCxnSpPr>
          <p:nvPr/>
        </p:nvCxnSpPr>
        <p:spPr>
          <a:xfrm>
            <a:off x="4008826" y="2682644"/>
            <a:ext cx="93963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6EBE3EF-253C-7395-1F27-E03E1E3074C1}"/>
              </a:ext>
            </a:extLst>
          </p:cNvPr>
          <p:cNvCxnSpPr>
            <a:cxnSpLocks/>
          </p:cNvCxnSpPr>
          <p:nvPr/>
        </p:nvCxnSpPr>
        <p:spPr>
          <a:xfrm>
            <a:off x="6129306" y="2682644"/>
            <a:ext cx="93963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38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p:cNvGrpSpPr/>
        <p:nvPr/>
      </p:nvGrpSpPr>
      <p:grpSpPr>
        <a:xfrm>
          <a:off x="0" y="0"/>
          <a:ext cx="0" cy="0"/>
          <a:chOff x="0" y="0"/>
          <a:chExt cx="0" cy="0"/>
        </a:xfrm>
      </p:grpSpPr>
      <p:sp>
        <p:nvSpPr>
          <p:cNvPr id="47" name="TextBox 3"/>
          <p:cNvSpPr/>
          <p:nvPr/>
        </p:nvSpPr>
        <p:spPr>
          <a:xfrm>
            <a:off x="271591" y="120801"/>
            <a:ext cx="3792409"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panose="020B0604030504040204" pitchFamily="34" charset="0"/>
                <a:ea typeface="Verdana" panose="020B0604030504040204" pitchFamily="34" charset="0"/>
              </a:rPr>
              <a:t>Who was John?</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p:cNvSpPr/>
          <p:nvPr/>
        </p:nvSpPr>
        <p:spPr>
          <a:xfrm>
            <a:off x="271592" y="642567"/>
            <a:ext cx="7856408" cy="37226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66700" indent="-266700">
              <a:spcAft>
                <a:spcPts val="600"/>
              </a:spcAft>
            </a:pPr>
            <a:r>
              <a:rPr lang="en-US" sz="2400" b="1" spc="-1" dirty="0">
                <a:solidFill>
                  <a:srgbClr val="C00000"/>
                </a:solidFill>
                <a:ea typeface="Verdana"/>
              </a:rPr>
              <a:t>●</a:t>
            </a:r>
            <a:r>
              <a:rPr lang="en-US" sz="2400" b="1" spc="-1" dirty="0">
                <a:ea typeface="Verdana"/>
              </a:rPr>
              <a:t> </a:t>
            </a:r>
            <a:r>
              <a:rPr lang="en-GB" sz="2400" b="1" spc="-1" dirty="0">
                <a:ea typeface="Verdana"/>
              </a:rPr>
              <a:t>A son of Zebedee, a Judean Jew, a fisherman by trade, and of Salome, a relative of Jesus’ mother, Mary </a:t>
            </a:r>
            <a:r>
              <a:rPr lang="en-GB" sz="2400" spc="-1" dirty="0">
                <a:ea typeface="Verdana"/>
              </a:rPr>
              <a:t>(Jn 19:25; Mt 27:56; Mk 15:40)</a:t>
            </a:r>
            <a:r>
              <a:rPr lang="en-GB" sz="2400" b="1" spc="-1" dirty="0">
                <a:ea typeface="Verdana"/>
              </a:rPr>
              <a:t>.</a:t>
            </a:r>
          </a:p>
          <a:p>
            <a:pPr marL="266700" indent="-266700">
              <a:spcAft>
                <a:spcPts val="600"/>
              </a:spcAft>
            </a:pPr>
            <a:r>
              <a:rPr lang="en-US" sz="2400" b="1" spc="-1" dirty="0">
                <a:solidFill>
                  <a:srgbClr val="C00000"/>
                </a:solidFill>
                <a:ea typeface="Verdana"/>
              </a:rPr>
              <a:t>●</a:t>
            </a:r>
            <a:r>
              <a:rPr lang="en-US" sz="2400" b="1" spc="-1" dirty="0">
                <a:ea typeface="Verdana"/>
              </a:rPr>
              <a:t> </a:t>
            </a:r>
            <a:r>
              <a:rPr lang="en-GB" sz="2400" b="1" spc="-1" dirty="0">
                <a:ea typeface="Verdana"/>
              </a:rPr>
              <a:t>One of Jesus’ twelve apostles (see next slide).</a:t>
            </a:r>
          </a:p>
          <a:p>
            <a:pPr marL="266700" indent="-266700">
              <a:spcAft>
                <a:spcPts val="600"/>
              </a:spcAft>
            </a:pPr>
            <a:r>
              <a:rPr lang="en-US" sz="2400" b="1" spc="-1" dirty="0">
                <a:solidFill>
                  <a:srgbClr val="C00000"/>
                </a:solidFill>
                <a:ea typeface="Verdana"/>
              </a:rPr>
              <a:t>●</a:t>
            </a:r>
            <a:r>
              <a:rPr lang="en-US" sz="2400" b="1" spc="-1" dirty="0">
                <a:ea typeface="Verdana"/>
              </a:rPr>
              <a:t> </a:t>
            </a:r>
            <a:r>
              <a:rPr lang="en-GB" sz="2400" b="1" spc="-1" dirty="0">
                <a:ea typeface="Verdana"/>
              </a:rPr>
              <a:t>Author of the Gospel of John, in which he records several of Jesus’ theological discourses.</a:t>
            </a:r>
            <a:endParaRPr lang="en-US" sz="2400" b="1" spc="-1" dirty="0">
              <a:ea typeface="Verdana"/>
            </a:endParaRPr>
          </a:p>
          <a:p>
            <a:pPr marL="266700" indent="-266700">
              <a:spcAft>
                <a:spcPts val="600"/>
              </a:spcAft>
            </a:pPr>
            <a:r>
              <a:rPr lang="en-US" sz="2400" b="1" spc="-1" dirty="0">
                <a:solidFill>
                  <a:srgbClr val="C00000"/>
                </a:solidFill>
                <a:ea typeface="Verdana"/>
              </a:rPr>
              <a:t>●</a:t>
            </a:r>
            <a:r>
              <a:rPr lang="en-US" sz="2400" b="1" spc="-1" dirty="0">
                <a:ea typeface="Verdana"/>
              </a:rPr>
              <a:t> </a:t>
            </a:r>
            <a:r>
              <a:rPr lang="en-GB" sz="2400" b="1" spc="-1" dirty="0">
                <a:ea typeface="Verdana"/>
              </a:rPr>
              <a:t>Late in his life, John became a leader of churches at Ephesus and in Asia Minor.</a:t>
            </a:r>
          </a:p>
          <a:p>
            <a:pPr marL="266700" indent="-266700">
              <a:spcAft>
                <a:spcPts val="600"/>
              </a:spcAft>
            </a:pPr>
            <a:r>
              <a:rPr lang="en-US" sz="2400" b="1" spc="-1" dirty="0">
                <a:solidFill>
                  <a:srgbClr val="C00000"/>
                </a:solidFill>
                <a:ea typeface="Verdana"/>
              </a:rPr>
              <a:t>●</a:t>
            </a:r>
            <a:r>
              <a:rPr lang="en-US" sz="2400" b="1" spc="-1" dirty="0">
                <a:ea typeface="Verdana"/>
              </a:rPr>
              <a:t> </a:t>
            </a:r>
            <a:r>
              <a:rPr lang="en-GB" sz="2400" b="1" spc="-1" dirty="0">
                <a:ea typeface="Verdana"/>
              </a:rPr>
              <a:t>Lived to about age 90, dying around the year 100.</a:t>
            </a:r>
          </a:p>
        </p:txBody>
      </p:sp>
      <p:pic>
        <p:nvPicPr>
          <p:cNvPr id="4" name="Picture 3">
            <a:extLst>
              <a:ext uri="{FF2B5EF4-FFF2-40B4-BE49-F238E27FC236}">
                <a16:creationId xmlns:a16="http://schemas.microsoft.com/office/drawing/2014/main" id="{37BA4CEF-204A-BE63-8C75-675528E97916}"/>
              </a:ext>
            </a:extLst>
          </p:cNvPr>
          <p:cNvPicPr>
            <a:picLocks noChangeAspect="1"/>
          </p:cNvPicPr>
          <p:nvPr/>
        </p:nvPicPr>
        <p:blipFill>
          <a:blip r:embed="rId2"/>
          <a:stretch>
            <a:fillRect/>
          </a:stretch>
        </p:blipFill>
        <p:spPr>
          <a:xfrm>
            <a:off x="1556295" y="620701"/>
            <a:ext cx="5268399" cy="3951299"/>
          </a:xfrm>
          <a:prstGeom prst="rect">
            <a:avLst/>
          </a:prstGeom>
        </p:spPr>
      </p:pic>
      <p:sp>
        <p:nvSpPr>
          <p:cNvPr id="5" name="TextBox 4">
            <a:extLst>
              <a:ext uri="{FF2B5EF4-FFF2-40B4-BE49-F238E27FC236}">
                <a16:creationId xmlns:a16="http://schemas.microsoft.com/office/drawing/2014/main" id="{A8E403AA-85F3-8CCA-67F5-B7BF3D07A105}"/>
              </a:ext>
            </a:extLst>
          </p:cNvPr>
          <p:cNvSpPr txBox="1"/>
          <p:nvPr/>
        </p:nvSpPr>
        <p:spPr>
          <a:xfrm>
            <a:off x="446704" y="4110335"/>
            <a:ext cx="7506183" cy="461665"/>
          </a:xfrm>
          <a:prstGeom prst="rect">
            <a:avLst/>
          </a:prstGeom>
          <a:noFill/>
        </p:spPr>
        <p:txBody>
          <a:bodyPr wrap="square" rtlCol="0">
            <a:spAutoFit/>
          </a:bodyPr>
          <a:lstStyle/>
          <a:p>
            <a:pPr algn="ctr"/>
            <a:r>
              <a:rPr lang="en-US" sz="2400" b="1" dirty="0">
                <a:solidFill>
                  <a:schemeClr val="bg1"/>
                </a:solidFill>
              </a:rPr>
              <a:t>Source: www.LumoProject.com</a:t>
            </a:r>
          </a:p>
        </p:txBody>
      </p:sp>
    </p:spTree>
    <p:extLst>
      <p:ext uri="{BB962C8B-B14F-4D97-AF65-F5344CB8AC3E}">
        <p14:creationId xmlns:p14="http://schemas.microsoft.com/office/powerpoint/2010/main" val="323824723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8">
                                            <p:txEl>
                                              <p:pRg st="0" end="0"/>
                                            </p:txEl>
                                          </p:spTgt>
                                        </p:tgtEl>
                                        <p:attrNameLst>
                                          <p:attrName>style.visibility</p:attrName>
                                        </p:attrNameLst>
                                      </p:cBhvr>
                                      <p:to>
                                        <p:strVal val="visible"/>
                                      </p:to>
                                    </p:set>
                                    <p:anim calcmode="lin" valueType="num">
                                      <p:cBhvr additive="repl">
                                        <p:cTn id="1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16"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8">
                                            <p:txEl>
                                              <p:pRg st="1" end="1"/>
                                            </p:txEl>
                                          </p:spTgt>
                                        </p:tgtEl>
                                        <p:attrNameLst>
                                          <p:attrName>style.visibility</p:attrName>
                                        </p:attrNameLst>
                                      </p:cBhvr>
                                      <p:to>
                                        <p:strVal val="visible"/>
                                      </p:to>
                                    </p:set>
                                    <p:anim calcmode="lin" valueType="num">
                                      <p:cBhvr additive="repl">
                                        <p:cTn id="21"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22"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8">
                                            <p:txEl>
                                              <p:pRg st="2" end="2"/>
                                            </p:txEl>
                                          </p:spTgt>
                                        </p:tgtEl>
                                        <p:attrNameLst>
                                          <p:attrName>style.visibility</p:attrName>
                                        </p:attrNameLst>
                                      </p:cBhvr>
                                      <p:to>
                                        <p:strVal val="visible"/>
                                      </p:to>
                                    </p:set>
                                    <p:anim calcmode="lin" valueType="num">
                                      <p:cBhvr additive="repl">
                                        <p:cTn id="27"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8">
                                            <p:txEl>
                                              <p:pRg st="3" end="3"/>
                                            </p:txEl>
                                          </p:spTgt>
                                        </p:tgtEl>
                                        <p:attrNameLst>
                                          <p:attrName>style.visibility</p:attrName>
                                        </p:attrNameLst>
                                      </p:cBhvr>
                                      <p:to>
                                        <p:strVal val="visible"/>
                                      </p:to>
                                    </p:set>
                                    <p:anim calcmode="lin" valueType="num">
                                      <p:cBhvr additive="repl">
                                        <p:cTn id="33"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8">
                                            <p:txEl>
                                              <p:pRg st="4" end="4"/>
                                            </p:txEl>
                                          </p:spTgt>
                                        </p:tgtEl>
                                        <p:attrNameLst>
                                          <p:attrName>style.visibility</p:attrName>
                                        </p:attrNameLst>
                                      </p:cBhvr>
                                      <p:to>
                                        <p:strVal val="visible"/>
                                      </p:to>
                                    </p:set>
                                    <p:anim calcmode="lin" valueType="num">
                                      <p:cBhvr additive="repl">
                                        <p:cTn id="39"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additive="repl">
                                        <p:cTn id="40" dur="500" fill="hold"/>
                                        <p:tgtEl>
                                          <p:spTgt spid="4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C7A3D369-80F2-2CEB-0FAD-2C655C121FA4}"/>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CF272D0C-F01D-9F08-2646-5F195B0DDC4D}"/>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Summary</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66908BF5-AEBE-28AE-DA0D-B6175000CF84}"/>
              </a:ext>
            </a:extLst>
          </p:cNvPr>
          <p:cNvSpPr txBox="1"/>
          <p:nvPr/>
        </p:nvSpPr>
        <p:spPr>
          <a:xfrm>
            <a:off x="204481" y="475712"/>
            <a:ext cx="3295673" cy="2031325"/>
          </a:xfrm>
          <a:prstGeom prst="rect">
            <a:avLst/>
          </a:prstGeom>
          <a:noFill/>
        </p:spPr>
        <p:txBody>
          <a:bodyPr wrap="square" rtlCol="0">
            <a:spAutoFit/>
          </a:bodyPr>
          <a:lstStyle/>
          <a:p>
            <a:pPr marL="357188" indent="-357188"/>
            <a:r>
              <a:rPr lang="en-GB" b="1" dirty="0"/>
              <a:t>Verse </a:t>
            </a:r>
            <a:r>
              <a:rPr lang="en-GB" b="1" dirty="0">
                <a:solidFill>
                  <a:srgbClr val="C00000"/>
                </a:solidFill>
              </a:rPr>
              <a:t>1</a:t>
            </a:r>
            <a:r>
              <a:rPr lang="en-GB" b="1" dirty="0"/>
              <a:t> The Word of Life</a:t>
            </a:r>
          </a:p>
          <a:p>
            <a:pPr marL="357188" indent="-357188"/>
            <a:r>
              <a:rPr lang="en-GB" dirty="0"/>
              <a:t>Which is from the beginning,</a:t>
            </a:r>
          </a:p>
          <a:p>
            <a:pPr marL="357188" indent="-357188"/>
            <a:r>
              <a:rPr lang="en-GB" dirty="0"/>
              <a:t>Which we have heard,</a:t>
            </a:r>
          </a:p>
          <a:p>
            <a:pPr marL="357188" indent="-357188"/>
            <a:r>
              <a:rPr lang="en-GB" dirty="0"/>
              <a:t>Which we have seen,</a:t>
            </a:r>
          </a:p>
          <a:p>
            <a:pPr marL="357188" indent="-357188"/>
            <a:r>
              <a:rPr lang="en-GB" dirty="0"/>
              <a:t>Which we have looked at,</a:t>
            </a:r>
          </a:p>
          <a:p>
            <a:pPr marL="357188" indent="-357188"/>
            <a:r>
              <a:rPr lang="en-GB" dirty="0"/>
              <a:t>Which we have touched,</a:t>
            </a:r>
          </a:p>
          <a:p>
            <a:pPr marL="357188" indent="-357188"/>
            <a:r>
              <a:rPr lang="en-GB" dirty="0"/>
              <a:t>Is that which we proclaim.</a:t>
            </a:r>
            <a:endParaRPr lang="en-US" sz="2800" b="1" dirty="0"/>
          </a:p>
        </p:txBody>
      </p:sp>
      <p:sp>
        <p:nvSpPr>
          <p:cNvPr id="4" name="TextBox 3">
            <a:extLst>
              <a:ext uri="{FF2B5EF4-FFF2-40B4-BE49-F238E27FC236}">
                <a16:creationId xmlns:a16="http://schemas.microsoft.com/office/drawing/2014/main" id="{9EE86F5A-F044-E070-D333-37A78E4C9EB7}"/>
              </a:ext>
            </a:extLst>
          </p:cNvPr>
          <p:cNvSpPr txBox="1"/>
          <p:nvPr/>
        </p:nvSpPr>
        <p:spPr>
          <a:xfrm>
            <a:off x="3880407" y="473029"/>
            <a:ext cx="3616461" cy="2031325"/>
          </a:xfrm>
          <a:prstGeom prst="rect">
            <a:avLst/>
          </a:prstGeom>
          <a:noFill/>
        </p:spPr>
        <p:txBody>
          <a:bodyPr wrap="square" rtlCol="0">
            <a:spAutoFit/>
          </a:bodyPr>
          <a:lstStyle/>
          <a:p>
            <a:pPr marL="357188" indent="-357188"/>
            <a:r>
              <a:rPr lang="en-GB" b="1" dirty="0"/>
              <a:t>Verse </a:t>
            </a:r>
            <a:r>
              <a:rPr lang="en-GB" b="1" dirty="0">
                <a:solidFill>
                  <a:srgbClr val="C00000"/>
                </a:solidFill>
              </a:rPr>
              <a:t>2</a:t>
            </a:r>
            <a:r>
              <a:rPr lang="en-GB" b="1" dirty="0"/>
              <a:t> The Word of Life</a:t>
            </a:r>
          </a:p>
          <a:p>
            <a:pPr marL="357188" indent="-357188"/>
            <a:r>
              <a:rPr lang="en-GB" dirty="0"/>
              <a:t>Which with the Father,</a:t>
            </a:r>
          </a:p>
          <a:p>
            <a:pPr marL="357188" indent="-357188"/>
            <a:r>
              <a:rPr lang="en-GB" dirty="0"/>
              <a:t>Which appeared,</a:t>
            </a:r>
          </a:p>
          <a:p>
            <a:pPr marL="357188" indent="-357188"/>
            <a:r>
              <a:rPr lang="en-GB" dirty="0"/>
              <a:t>Which appeared to us,</a:t>
            </a:r>
          </a:p>
          <a:p>
            <a:pPr marL="357188" indent="-357188"/>
            <a:r>
              <a:rPr lang="en-GB" dirty="0"/>
              <a:t>Which we saw,</a:t>
            </a:r>
          </a:p>
          <a:p>
            <a:pPr marL="357188" indent="-357188"/>
            <a:r>
              <a:rPr lang="en-GB" dirty="0"/>
              <a:t>Which we testify to, </a:t>
            </a:r>
          </a:p>
          <a:p>
            <a:pPr marL="357188" indent="-357188"/>
            <a:r>
              <a:rPr lang="en-GB" dirty="0"/>
              <a:t>Is that which we proclaim to you.</a:t>
            </a:r>
            <a:endParaRPr lang="en-US" sz="2800" b="1" dirty="0"/>
          </a:p>
        </p:txBody>
      </p:sp>
      <p:sp>
        <p:nvSpPr>
          <p:cNvPr id="5" name="TextBox 4">
            <a:extLst>
              <a:ext uri="{FF2B5EF4-FFF2-40B4-BE49-F238E27FC236}">
                <a16:creationId xmlns:a16="http://schemas.microsoft.com/office/drawing/2014/main" id="{70D3B87D-FC9E-6434-966F-E39B55E761F5}"/>
              </a:ext>
            </a:extLst>
          </p:cNvPr>
          <p:cNvSpPr txBox="1"/>
          <p:nvPr/>
        </p:nvSpPr>
        <p:spPr>
          <a:xfrm>
            <a:off x="204481" y="2591153"/>
            <a:ext cx="3295673" cy="1754326"/>
          </a:xfrm>
          <a:prstGeom prst="rect">
            <a:avLst/>
          </a:prstGeom>
          <a:noFill/>
        </p:spPr>
        <p:txBody>
          <a:bodyPr wrap="square" rtlCol="0">
            <a:spAutoFit/>
          </a:bodyPr>
          <a:lstStyle/>
          <a:p>
            <a:pPr marL="357188" indent="-357188"/>
            <a:r>
              <a:rPr lang="en-GB" b="1" dirty="0"/>
              <a:t>Verse </a:t>
            </a:r>
            <a:r>
              <a:rPr lang="en-GB" b="1" dirty="0">
                <a:solidFill>
                  <a:srgbClr val="C00000"/>
                </a:solidFill>
              </a:rPr>
              <a:t>3</a:t>
            </a:r>
            <a:r>
              <a:rPr lang="en-GB" b="1" dirty="0"/>
              <a:t> The Word of Life</a:t>
            </a:r>
          </a:p>
          <a:p>
            <a:pPr marL="357188" indent="-357188"/>
            <a:r>
              <a:rPr lang="en-GB" dirty="0"/>
              <a:t>We saw</a:t>
            </a:r>
          </a:p>
          <a:p>
            <a:pPr marL="357188" indent="-357188"/>
            <a:r>
              <a:rPr lang="en-GB" dirty="0"/>
              <a:t>We heard</a:t>
            </a:r>
          </a:p>
          <a:p>
            <a:r>
              <a:rPr lang="en-GB" dirty="0"/>
              <a:t>We proclaim to you so you might have fellowship with us, the Father, the Son.</a:t>
            </a:r>
            <a:endParaRPr lang="en-US" sz="2800" b="1" dirty="0"/>
          </a:p>
        </p:txBody>
      </p:sp>
      <p:sp>
        <p:nvSpPr>
          <p:cNvPr id="7" name="TextBox 6">
            <a:extLst>
              <a:ext uri="{FF2B5EF4-FFF2-40B4-BE49-F238E27FC236}">
                <a16:creationId xmlns:a16="http://schemas.microsoft.com/office/drawing/2014/main" id="{9E06A522-A598-9970-927A-86467B917CAE}"/>
              </a:ext>
            </a:extLst>
          </p:cNvPr>
          <p:cNvSpPr txBox="1"/>
          <p:nvPr/>
        </p:nvSpPr>
        <p:spPr>
          <a:xfrm>
            <a:off x="3880407" y="2591153"/>
            <a:ext cx="4087548" cy="1477328"/>
          </a:xfrm>
          <a:prstGeom prst="rect">
            <a:avLst/>
          </a:prstGeom>
          <a:noFill/>
        </p:spPr>
        <p:txBody>
          <a:bodyPr wrap="square">
            <a:spAutoFit/>
          </a:bodyPr>
          <a:lstStyle/>
          <a:p>
            <a:r>
              <a:rPr lang="en-GB" b="1" dirty="0"/>
              <a:t>Verse </a:t>
            </a:r>
            <a:r>
              <a:rPr lang="en-GB" b="1" dirty="0">
                <a:solidFill>
                  <a:srgbClr val="C00000"/>
                </a:solidFill>
              </a:rPr>
              <a:t>4</a:t>
            </a:r>
          </a:p>
          <a:p>
            <a:r>
              <a:rPr lang="en-GB" dirty="0"/>
              <a:t>We write this to make our joy complete.</a:t>
            </a:r>
            <a:br>
              <a:rPr lang="en-GB" dirty="0"/>
            </a:br>
            <a:br>
              <a:rPr lang="en-GB" dirty="0"/>
            </a:br>
            <a:r>
              <a:rPr lang="en-GB" i="1" dirty="0"/>
              <a:t>Mark Newman, 2024</a:t>
            </a:r>
          </a:p>
        </p:txBody>
      </p:sp>
    </p:spTree>
    <p:extLst>
      <p:ext uri="{BB962C8B-B14F-4D97-AF65-F5344CB8AC3E}">
        <p14:creationId xmlns:p14="http://schemas.microsoft.com/office/powerpoint/2010/main" val="4490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FC3BD6CE-AD62-BD4F-0525-D52A9A2FE585}"/>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4EFC65F2-534A-DB8F-7669-CD50306F281D}"/>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Chronology of the Life</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E93785BE-2525-501B-FA30-885100E65D70}"/>
              </a:ext>
            </a:extLst>
          </p:cNvPr>
          <p:cNvSpPr txBox="1"/>
          <p:nvPr/>
        </p:nvSpPr>
        <p:spPr>
          <a:xfrm>
            <a:off x="301371" y="596824"/>
            <a:ext cx="6081262" cy="3108543"/>
          </a:xfrm>
          <a:prstGeom prst="rect">
            <a:avLst/>
          </a:prstGeom>
          <a:noFill/>
        </p:spPr>
        <p:txBody>
          <a:bodyPr wrap="square" rtlCol="0">
            <a:spAutoFit/>
          </a:bodyPr>
          <a:lstStyle/>
          <a:p>
            <a:pPr marL="357188" indent="-357188"/>
            <a:r>
              <a:rPr lang="en-GB" sz="2800" b="1" dirty="0"/>
              <a:t> </a:t>
            </a:r>
            <a:r>
              <a:rPr lang="en-GB" sz="2800" b="1" dirty="0">
                <a:solidFill>
                  <a:srgbClr val="C00000"/>
                </a:solidFill>
              </a:rPr>
              <a:t>1.</a:t>
            </a:r>
            <a:r>
              <a:rPr lang="en-GB" sz="2800" b="1" dirty="0"/>
              <a:t>	Eternal</a:t>
            </a:r>
            <a:endParaRPr lang="en-GB" sz="2800" b="1" dirty="0">
              <a:solidFill>
                <a:srgbClr val="C00000"/>
              </a:solidFill>
            </a:endParaRPr>
          </a:p>
          <a:p>
            <a:pPr marL="357188" indent="-357188"/>
            <a:r>
              <a:rPr lang="en-GB" sz="2800" b="1" dirty="0"/>
              <a:t> </a:t>
            </a:r>
            <a:r>
              <a:rPr lang="en-GB" sz="2800" b="1" dirty="0">
                <a:solidFill>
                  <a:srgbClr val="C00000"/>
                </a:solidFill>
              </a:rPr>
              <a:t>2.</a:t>
            </a:r>
            <a:r>
              <a:rPr lang="en-GB" sz="2800" b="1" dirty="0"/>
              <a:t>	Son</a:t>
            </a:r>
          </a:p>
          <a:p>
            <a:pPr marL="357188" indent="-357188"/>
            <a:r>
              <a:rPr lang="en-GB" sz="2800" b="1" dirty="0"/>
              <a:t> </a:t>
            </a:r>
            <a:r>
              <a:rPr lang="en-GB" sz="2800" b="1" dirty="0">
                <a:solidFill>
                  <a:srgbClr val="C00000"/>
                </a:solidFill>
              </a:rPr>
              <a:t>3.</a:t>
            </a:r>
            <a:r>
              <a:rPr lang="en-GB" sz="2800" b="1" dirty="0"/>
              <a:t>	With the Father</a:t>
            </a:r>
          </a:p>
          <a:p>
            <a:pPr marL="357188" indent="-357188"/>
            <a:r>
              <a:rPr lang="en-GB" sz="2800" b="1" dirty="0"/>
              <a:t> </a:t>
            </a:r>
            <a:r>
              <a:rPr lang="en-GB" sz="2800" b="1" dirty="0">
                <a:solidFill>
                  <a:srgbClr val="C00000"/>
                </a:solidFill>
              </a:rPr>
              <a:t>4.</a:t>
            </a:r>
            <a:r>
              <a:rPr lang="en-GB" sz="2800" b="1" dirty="0"/>
              <a:t>	Word</a:t>
            </a:r>
          </a:p>
          <a:p>
            <a:pPr marL="357188" indent="-357188"/>
            <a:r>
              <a:rPr lang="en-GB" sz="2800" b="1" dirty="0"/>
              <a:t> </a:t>
            </a:r>
            <a:r>
              <a:rPr lang="en-GB" sz="2800" b="1" dirty="0">
                <a:solidFill>
                  <a:srgbClr val="C00000"/>
                </a:solidFill>
              </a:rPr>
              <a:t>5.</a:t>
            </a:r>
            <a:r>
              <a:rPr lang="en-GB" sz="2800" b="1" dirty="0"/>
              <a:t>	From the beginning</a:t>
            </a:r>
          </a:p>
          <a:p>
            <a:pPr marL="357188" indent="-357188"/>
            <a:r>
              <a:rPr lang="en-GB" sz="2800" b="1" dirty="0"/>
              <a:t> </a:t>
            </a:r>
            <a:r>
              <a:rPr lang="en-GB" sz="2800" b="1" dirty="0">
                <a:solidFill>
                  <a:srgbClr val="C00000"/>
                </a:solidFill>
              </a:rPr>
              <a:t>6.</a:t>
            </a:r>
            <a:r>
              <a:rPr lang="en-GB" sz="2800" b="1" dirty="0"/>
              <a:t>	Jesus Christ</a:t>
            </a:r>
          </a:p>
          <a:p>
            <a:pPr marL="357188" indent="-357188"/>
            <a:r>
              <a:rPr lang="en-GB" sz="2800" b="1" dirty="0"/>
              <a:t> </a:t>
            </a:r>
            <a:r>
              <a:rPr lang="en-GB" sz="2800" b="1" dirty="0">
                <a:solidFill>
                  <a:srgbClr val="C00000"/>
                </a:solidFill>
              </a:rPr>
              <a:t>7.</a:t>
            </a:r>
            <a:r>
              <a:rPr lang="en-GB" sz="2800" b="1" dirty="0"/>
              <a:t>	Was revealed to his apostles</a:t>
            </a:r>
          </a:p>
        </p:txBody>
      </p:sp>
    </p:spTree>
    <p:extLst>
      <p:ext uri="{BB962C8B-B14F-4D97-AF65-F5344CB8AC3E}">
        <p14:creationId xmlns:p14="http://schemas.microsoft.com/office/powerpoint/2010/main" val="246944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D06401CA-3AD9-0CB3-AB6B-1553D874B2B6}"/>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D2945D3C-164F-7B4B-36C4-AFDF961F49C5}"/>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Chronology of the Life</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170C9B38-3E20-258E-C7F0-F741F289BAF8}"/>
              </a:ext>
            </a:extLst>
          </p:cNvPr>
          <p:cNvSpPr txBox="1"/>
          <p:nvPr/>
        </p:nvSpPr>
        <p:spPr>
          <a:xfrm>
            <a:off x="204480" y="651323"/>
            <a:ext cx="8055397" cy="3108543"/>
          </a:xfrm>
          <a:prstGeom prst="rect">
            <a:avLst/>
          </a:prstGeom>
          <a:noFill/>
        </p:spPr>
        <p:txBody>
          <a:bodyPr wrap="square" rtlCol="0">
            <a:spAutoFit/>
          </a:bodyPr>
          <a:lstStyle/>
          <a:p>
            <a:pPr marL="357188" indent="-357188"/>
            <a:r>
              <a:rPr lang="en-GB" sz="2800" b="1" dirty="0"/>
              <a:t> </a:t>
            </a:r>
            <a:r>
              <a:rPr lang="en-GB" sz="2800" b="1" dirty="0">
                <a:solidFill>
                  <a:srgbClr val="C00000"/>
                </a:solidFill>
              </a:rPr>
              <a:t> 8.</a:t>
            </a:r>
            <a:r>
              <a:rPr lang="en-GB" sz="2800" b="1" dirty="0"/>
              <a:t>	Apostles heard, seen, handled</a:t>
            </a:r>
          </a:p>
          <a:p>
            <a:pPr marL="357188" indent="-357188"/>
            <a:r>
              <a:rPr lang="en-GB" sz="2800" b="1" dirty="0"/>
              <a:t>  </a:t>
            </a:r>
            <a:r>
              <a:rPr lang="en-GB" sz="2800" b="1" dirty="0">
                <a:solidFill>
                  <a:srgbClr val="C00000"/>
                </a:solidFill>
              </a:rPr>
              <a:t>9.</a:t>
            </a:r>
            <a:r>
              <a:rPr lang="en-GB" sz="2800" b="1" dirty="0"/>
              <a:t>	Their fellowship with Father &amp; Son </a:t>
            </a:r>
          </a:p>
          <a:p>
            <a:pPr marL="357188" indent="-357188"/>
            <a:r>
              <a:rPr lang="en-GB" sz="2800" b="1" dirty="0">
                <a:solidFill>
                  <a:srgbClr val="C00000"/>
                </a:solidFill>
              </a:rPr>
              <a:t>10.</a:t>
            </a:r>
            <a:r>
              <a:rPr lang="en-GB" sz="2800" b="1" dirty="0"/>
              <a:t>	They testify, announce</a:t>
            </a:r>
          </a:p>
          <a:p>
            <a:pPr marL="357188" indent="-357188"/>
            <a:r>
              <a:rPr lang="en-GB" sz="2800" b="1" dirty="0">
                <a:solidFill>
                  <a:srgbClr val="C00000"/>
                </a:solidFill>
              </a:rPr>
              <a:t>11.</a:t>
            </a:r>
            <a:r>
              <a:rPr lang="en-GB" sz="2800" b="1" dirty="0"/>
              <a:t>	They write</a:t>
            </a:r>
          </a:p>
          <a:p>
            <a:pPr marL="357188" indent="-357188"/>
            <a:r>
              <a:rPr lang="en-GB" sz="2800" b="1" dirty="0">
                <a:solidFill>
                  <a:srgbClr val="C00000"/>
                </a:solidFill>
              </a:rPr>
              <a:t>12.</a:t>
            </a:r>
            <a:r>
              <a:rPr lang="en-GB" sz="2800" b="1" dirty="0"/>
              <a:t>	Our fellowship with apostles</a:t>
            </a:r>
          </a:p>
          <a:p>
            <a:pPr marL="357188" indent="-357188"/>
            <a:r>
              <a:rPr lang="en-GB" sz="2800" b="1" dirty="0">
                <a:solidFill>
                  <a:srgbClr val="C00000"/>
                </a:solidFill>
              </a:rPr>
              <a:t>13.</a:t>
            </a:r>
            <a:r>
              <a:rPr lang="en-GB" sz="2800" b="1" dirty="0"/>
              <a:t>	Their/our joy</a:t>
            </a:r>
          </a:p>
          <a:p>
            <a:pPr marL="357188" indent="-357188"/>
            <a:r>
              <a:rPr lang="en-GB" sz="2800" b="1" dirty="0">
                <a:solidFill>
                  <a:srgbClr val="C00000"/>
                </a:solidFill>
              </a:rPr>
              <a:t>14.</a:t>
            </a:r>
            <a:r>
              <a:rPr lang="en-GB" sz="2800" b="1" dirty="0"/>
              <a:t>	Joy complete</a:t>
            </a:r>
          </a:p>
        </p:txBody>
      </p:sp>
    </p:spTree>
    <p:extLst>
      <p:ext uri="{BB962C8B-B14F-4D97-AF65-F5344CB8AC3E}">
        <p14:creationId xmlns:p14="http://schemas.microsoft.com/office/powerpoint/2010/main" val="355922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EED2ADB5-9B4C-4ED1-B025-3B6FD3DD1F2F}"/>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8B3C6F5B-6865-CB70-C4E7-77EDC73A2647}"/>
              </a:ext>
            </a:extLst>
          </p:cNvPr>
          <p:cNvSpPr/>
          <p:nvPr/>
        </p:nvSpPr>
        <p:spPr>
          <a:xfrm>
            <a:off x="204481" y="0"/>
            <a:ext cx="6915848"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trike="noStrike" spc="-1" dirty="0">
                <a:solidFill>
                  <a:srgbClr val="0070C0"/>
                </a:solidFill>
                <a:latin typeface="Verdana" panose="020B0604030504040204" pitchFamily="34" charset="0"/>
                <a:ea typeface="Verdana" panose="020B0604030504040204" pitchFamily="34" charset="0"/>
              </a:rPr>
              <a:t>Assignment</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E6FA2392-83B1-77EE-6037-F03041A6D050}"/>
              </a:ext>
            </a:extLst>
          </p:cNvPr>
          <p:cNvSpPr txBox="1"/>
          <p:nvPr/>
        </p:nvSpPr>
        <p:spPr>
          <a:xfrm>
            <a:off x="204481" y="521766"/>
            <a:ext cx="7486168" cy="2246769"/>
          </a:xfrm>
          <a:prstGeom prst="rect">
            <a:avLst/>
          </a:prstGeom>
          <a:noFill/>
        </p:spPr>
        <p:txBody>
          <a:bodyPr wrap="square" rtlCol="0">
            <a:spAutoFit/>
          </a:bodyPr>
          <a:lstStyle/>
          <a:p>
            <a:pPr marL="357188" indent="-357188"/>
            <a:r>
              <a:rPr lang="en-US" sz="2800" b="1" spc="-1" dirty="0">
                <a:solidFill>
                  <a:srgbClr val="C00000"/>
                </a:solidFill>
                <a:ea typeface="Verdana"/>
              </a:rPr>
              <a:t>●</a:t>
            </a:r>
            <a:r>
              <a:rPr lang="en-US" sz="2800" b="1" spc="-1" dirty="0">
                <a:ea typeface="Verdana"/>
              </a:rPr>
              <a:t> </a:t>
            </a:r>
            <a:r>
              <a:rPr lang="en-GB" sz="2800" b="1" dirty="0"/>
              <a:t>Read 1 John 1:5–2:2 three times in different versions (if you have them).</a:t>
            </a:r>
          </a:p>
          <a:p>
            <a:pPr marL="357188" indent="-357188"/>
            <a:r>
              <a:rPr lang="en-US" sz="2800" b="1" spc="-1" dirty="0">
                <a:solidFill>
                  <a:srgbClr val="C00000"/>
                </a:solidFill>
                <a:ea typeface="Verdana"/>
              </a:rPr>
              <a:t>● </a:t>
            </a:r>
            <a:r>
              <a:rPr lang="en-GB" sz="2800" b="1" dirty="0"/>
              <a:t>Visit http://</a:t>
            </a:r>
            <a:r>
              <a:rPr lang="en-GB" sz="2800" b="1" dirty="0">
                <a:solidFill>
                  <a:srgbClr val="C00000"/>
                </a:solidFill>
              </a:rPr>
              <a:t>1john</a:t>
            </a:r>
            <a:r>
              <a:rPr lang="en-GB" sz="2800" b="1" dirty="0"/>
              <a:t>.</a:t>
            </a:r>
            <a:r>
              <a:rPr lang="en-GB" sz="2800" b="1" dirty="0">
                <a:solidFill>
                  <a:srgbClr val="C00000"/>
                </a:solidFill>
              </a:rPr>
              <a:t>currah</a:t>
            </a:r>
            <a:r>
              <a:rPr lang="en-GB" sz="2800" b="1" dirty="0"/>
              <a:t>.</a:t>
            </a:r>
            <a:r>
              <a:rPr lang="en-GB" sz="2800" b="1" dirty="0">
                <a:solidFill>
                  <a:srgbClr val="C00000"/>
                </a:solidFill>
              </a:rPr>
              <a:t>download</a:t>
            </a:r>
          </a:p>
          <a:p>
            <a:pPr marL="357188" indent="-357188"/>
            <a:r>
              <a:rPr lang="en-US" sz="2800" b="1" spc="-1" dirty="0">
                <a:solidFill>
                  <a:srgbClr val="C00000"/>
                </a:solidFill>
                <a:ea typeface="Verdana"/>
              </a:rPr>
              <a:t>● </a:t>
            </a:r>
            <a:r>
              <a:rPr lang="en-GB" sz="2800" b="1" dirty="0"/>
              <a:t>Compile your own insights to share with others next time.</a:t>
            </a:r>
          </a:p>
        </p:txBody>
      </p:sp>
      <p:pic>
        <p:nvPicPr>
          <p:cNvPr id="7" name="Picture 6">
            <a:extLst>
              <a:ext uri="{FF2B5EF4-FFF2-40B4-BE49-F238E27FC236}">
                <a16:creationId xmlns:a16="http://schemas.microsoft.com/office/drawing/2014/main" id="{F92A0AA8-95FC-D533-5D7E-E901DE8339C1}"/>
              </a:ext>
            </a:extLst>
          </p:cNvPr>
          <p:cNvPicPr>
            <a:picLocks noChangeAspect="1"/>
          </p:cNvPicPr>
          <p:nvPr/>
        </p:nvPicPr>
        <p:blipFill>
          <a:blip r:embed="rId2"/>
          <a:stretch>
            <a:fillRect/>
          </a:stretch>
        </p:blipFill>
        <p:spPr>
          <a:xfrm>
            <a:off x="4121525" y="2412884"/>
            <a:ext cx="4006476" cy="2086811"/>
          </a:xfrm>
          <a:prstGeom prst="rect">
            <a:avLst/>
          </a:prstGeom>
        </p:spPr>
      </p:pic>
    </p:spTree>
    <p:extLst>
      <p:ext uri="{BB962C8B-B14F-4D97-AF65-F5344CB8AC3E}">
        <p14:creationId xmlns:p14="http://schemas.microsoft.com/office/powerpoint/2010/main" val="167682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A1E0E7A8-6E83-F1E9-15E6-3A94EB9C5116}"/>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640FAA91-8714-AAED-D0B7-C839F50D0AAC}"/>
              </a:ext>
            </a:extLst>
          </p:cNvPr>
          <p:cNvSpPr/>
          <p:nvPr/>
        </p:nvSpPr>
        <p:spPr>
          <a:xfrm>
            <a:off x="271592" y="120801"/>
            <a:ext cx="4239786"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panose="020B0604030504040204" pitchFamily="34" charset="0"/>
                <a:ea typeface="Verdana" panose="020B0604030504040204" pitchFamily="34" charset="0"/>
              </a:rPr>
              <a:t>Who was John?</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a:extLst>
              <a:ext uri="{FF2B5EF4-FFF2-40B4-BE49-F238E27FC236}">
                <a16:creationId xmlns:a16="http://schemas.microsoft.com/office/drawing/2014/main" id="{48E8B339-3BCB-7F5A-27FB-842DC6F49350}"/>
              </a:ext>
            </a:extLst>
          </p:cNvPr>
          <p:cNvSpPr/>
          <p:nvPr/>
        </p:nvSpPr>
        <p:spPr>
          <a:xfrm>
            <a:off x="271592" y="642567"/>
            <a:ext cx="7856408" cy="38611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8775">
              <a:spcAft>
                <a:spcPts val="600"/>
              </a:spcAft>
            </a:pPr>
            <a:r>
              <a:rPr lang="en-US" sz="2400" b="1" spc="-1" dirty="0">
                <a:ea typeface="Verdana"/>
              </a:rPr>
              <a:t>Polycarp (69-155 CE), a 2nd-century Christian bishop of Smyrna, who had been a disciple of John, cited 1 John 4:2-3 when he wrote: “Everyone who does not confess that Jesus Christ has come in the flesh is an antichrist.” </a:t>
            </a:r>
          </a:p>
          <a:p>
            <a:pPr indent="358775">
              <a:spcAft>
                <a:spcPts val="600"/>
              </a:spcAft>
            </a:pPr>
            <a:r>
              <a:rPr lang="el-GR" sz="2400" spc="-1" dirty="0">
                <a:ea typeface="Verdana"/>
              </a:rPr>
              <a:t>Πᾶς γὰρ ὃς ἂν μὴ ὁμολογῇ Ἰησοῦν Χριστὸν ἐν σαρκὶ ἐληλυθέναι, ἀντιχριστός ἐστιν. </a:t>
            </a:r>
            <a:r>
              <a:rPr lang="en-US" sz="2400" i="1" spc="-1" dirty="0">
                <a:ea typeface="Verdana"/>
              </a:rPr>
              <a:t>The Epistle of Polycarp to the Philippians</a:t>
            </a:r>
            <a:r>
              <a:rPr lang="en-US" sz="2400" spc="-1" dirty="0">
                <a:ea typeface="Verdana"/>
              </a:rPr>
              <a:t> 7:1 (Apostolic Fathers I, Loeb Classical Library, Harvard University Press, Cambridge, 1975, </a:t>
            </a:r>
            <a:br>
              <a:rPr lang="en-US" sz="2400" spc="-1" dirty="0">
                <a:ea typeface="Verdana"/>
              </a:rPr>
            </a:br>
            <a:r>
              <a:rPr lang="en-US" sz="2400" spc="-1" dirty="0">
                <a:ea typeface="Verdana"/>
              </a:rPr>
              <a:t>pp. 292-3.)</a:t>
            </a:r>
            <a:endParaRPr lang="en-GB" sz="2400" spc="-1" dirty="0">
              <a:ea typeface="Verdana"/>
            </a:endParaRPr>
          </a:p>
        </p:txBody>
      </p:sp>
      <p:pic>
        <p:nvPicPr>
          <p:cNvPr id="1026" name="Picture 2" descr="Polycarp (2015) - IMDb">
            <a:extLst>
              <a:ext uri="{FF2B5EF4-FFF2-40B4-BE49-F238E27FC236}">
                <a16:creationId xmlns:a16="http://schemas.microsoft.com/office/drawing/2014/main" id="{8B0C1A47-841C-DDEE-11C8-015247544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248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47AB04-ACFB-95D3-A51E-3DDCD351DE19}"/>
              </a:ext>
            </a:extLst>
          </p:cNvPr>
          <p:cNvSpPr txBox="1"/>
          <p:nvPr/>
        </p:nvSpPr>
        <p:spPr>
          <a:xfrm>
            <a:off x="350225" y="4048780"/>
            <a:ext cx="7506183" cy="523220"/>
          </a:xfrm>
          <a:prstGeom prst="rect">
            <a:avLst/>
          </a:prstGeom>
          <a:noFill/>
        </p:spPr>
        <p:txBody>
          <a:bodyPr wrap="square" rtlCol="0">
            <a:spAutoFit/>
          </a:bodyPr>
          <a:lstStyle/>
          <a:p>
            <a:pPr algn="ctr"/>
            <a:r>
              <a:rPr lang="en-US" sz="2800" b="1" dirty="0">
                <a:solidFill>
                  <a:schemeClr val="bg1"/>
                </a:solidFill>
              </a:rPr>
              <a:t>Polycarp. From the movie.</a:t>
            </a:r>
          </a:p>
        </p:txBody>
      </p:sp>
    </p:spTree>
    <p:extLst>
      <p:ext uri="{BB962C8B-B14F-4D97-AF65-F5344CB8AC3E}">
        <p14:creationId xmlns:p14="http://schemas.microsoft.com/office/powerpoint/2010/main" val="299579059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026"/>
                                        </p:tgtEl>
                                      </p:cBhvr>
                                    </p:animEffect>
                                    <p:anim calcmode="lin" valueType="num">
                                      <p:cBhvr>
                                        <p:cTn id="12" dur="1000"/>
                                        <p:tgtEl>
                                          <p:spTgt spid="1026"/>
                                        </p:tgtEl>
                                        <p:attrNameLst>
                                          <p:attrName>ppt_x</p:attrName>
                                        </p:attrNameLst>
                                      </p:cBhvr>
                                      <p:tavLst>
                                        <p:tav tm="0">
                                          <p:val>
                                            <p:strVal val="ppt_x"/>
                                          </p:val>
                                        </p:tav>
                                        <p:tav tm="100000">
                                          <p:val>
                                            <p:strVal val="ppt_x"/>
                                          </p:val>
                                        </p:tav>
                                      </p:tavLst>
                                    </p:anim>
                                    <p:anim calcmode="lin" valueType="num">
                                      <p:cBhvr>
                                        <p:cTn id="13" dur="1000"/>
                                        <p:tgtEl>
                                          <p:spTgt spid="1026"/>
                                        </p:tgtEl>
                                        <p:attrNameLst>
                                          <p:attrName>ppt_y</p:attrName>
                                        </p:attrNameLst>
                                      </p:cBhvr>
                                      <p:tavLst>
                                        <p:tav tm="0">
                                          <p:val>
                                            <p:strVal val="ppt_y"/>
                                          </p:val>
                                        </p:tav>
                                        <p:tav tm="100000">
                                          <p:val>
                                            <p:strVal val="ppt_y+.1"/>
                                          </p:val>
                                        </p:tav>
                                      </p:tavLst>
                                    </p:anim>
                                    <p:set>
                                      <p:cBhvr>
                                        <p:cTn id="14" dur="1" fill="hold">
                                          <p:stCondLst>
                                            <p:cond delay="9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anim calcmode="lin" valueType="num">
                                      <p:cBhvr additive="repl">
                                        <p:cTn id="19"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
                                            <p:txEl>
                                              <p:pRg st="1" end="1"/>
                                            </p:txEl>
                                          </p:spTgt>
                                        </p:tgtEl>
                                        <p:attrNameLst>
                                          <p:attrName>style.visibility</p:attrName>
                                        </p:attrNameLst>
                                      </p:cBhvr>
                                      <p:to>
                                        <p:strVal val="visible"/>
                                      </p:to>
                                    </p:set>
                                    <p:anim calcmode="lin" valueType="num">
                                      <p:cBhvr additive="repl">
                                        <p:cTn id="25"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010199EE-75F8-879F-639B-01D9C15A00A3}"/>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308B20D7-F53B-7774-7DC9-4532B2DB8A49}"/>
              </a:ext>
            </a:extLst>
          </p:cNvPr>
          <p:cNvSpPr/>
          <p:nvPr/>
        </p:nvSpPr>
        <p:spPr>
          <a:xfrm>
            <a:off x="271591" y="120801"/>
            <a:ext cx="7037553"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panose="020B0604030504040204" pitchFamily="34" charset="0"/>
                <a:ea typeface="Verdana" panose="020B0604030504040204" pitchFamily="34" charset="0"/>
              </a:rPr>
              <a:t>Date of 1 John: Near the year 100</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a:extLst>
              <a:ext uri="{FF2B5EF4-FFF2-40B4-BE49-F238E27FC236}">
                <a16:creationId xmlns:a16="http://schemas.microsoft.com/office/drawing/2014/main" id="{07FA516A-7588-B051-8089-036626D7ADF3}"/>
              </a:ext>
            </a:extLst>
          </p:cNvPr>
          <p:cNvSpPr/>
          <p:nvPr/>
        </p:nvSpPr>
        <p:spPr>
          <a:xfrm>
            <a:off x="271592" y="642567"/>
            <a:ext cx="7856408" cy="37688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The Christians of Asia Minor were in their second and third generations.</a:t>
            </a:r>
          </a:p>
          <a:p>
            <a:pPr marL="357188" indent="-357188">
              <a:spcAft>
                <a:spcPts val="600"/>
              </a:spcAft>
            </a:pPr>
            <a:r>
              <a:rPr lang="en-US" sz="2800" b="1" spc="-1" dirty="0">
                <a:solidFill>
                  <a:srgbClr val="C00000"/>
                </a:solidFill>
                <a:ea typeface="Verdana"/>
              </a:rPr>
              <a:t>●</a:t>
            </a:r>
            <a:r>
              <a:rPr lang="en-US" sz="2800" b="1" spc="-1" dirty="0">
                <a:ea typeface="Verdana"/>
              </a:rPr>
              <a:t> T</a:t>
            </a:r>
            <a:r>
              <a:rPr lang="en-GB" sz="2800" b="1" spc="-1" dirty="0">
                <a:ea typeface="Verdana"/>
              </a:rPr>
              <a:t>he population had become tolerant of their new religion.</a:t>
            </a:r>
            <a:endParaRPr lang="en-US" sz="2800" b="1" spc="-1" dirty="0">
              <a:ea typeface="Verdana"/>
            </a:endParaRP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Their main opposition came not from persecution (Eph. 19.29; Rev. 2.13) …</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 but from the appeal of Greek philosophy and the allure of Roman wealth.</a:t>
            </a:r>
          </a:p>
        </p:txBody>
      </p:sp>
      <p:pic>
        <p:nvPicPr>
          <p:cNvPr id="3074" name="Picture 2" descr="Ancient Greek Philosophers Who Excelled in Athens - GreekReporter.com">
            <a:extLst>
              <a:ext uri="{FF2B5EF4-FFF2-40B4-BE49-F238E27FC236}">
                <a16:creationId xmlns:a16="http://schemas.microsoft.com/office/drawing/2014/main" id="{50A94972-882B-D843-5196-254EB0E4F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5994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75CCE6-276A-94D7-5E04-358C8531B2C1}"/>
              </a:ext>
            </a:extLst>
          </p:cNvPr>
          <p:cNvSpPr txBox="1"/>
          <p:nvPr/>
        </p:nvSpPr>
        <p:spPr>
          <a:xfrm>
            <a:off x="565227" y="4202668"/>
            <a:ext cx="6997546" cy="369332"/>
          </a:xfrm>
          <a:prstGeom prst="rect">
            <a:avLst/>
          </a:prstGeom>
          <a:noFill/>
        </p:spPr>
        <p:txBody>
          <a:bodyPr wrap="square" rtlCol="0">
            <a:spAutoFit/>
          </a:bodyPr>
          <a:lstStyle/>
          <a:p>
            <a:pPr algn="ctr"/>
            <a:r>
              <a:rPr lang="en-GB" dirty="0">
                <a:solidFill>
                  <a:schemeClr val="bg1"/>
                </a:solidFill>
              </a:rPr>
              <a:t>Socrates’ Address, Louis Joseph Lebrun, 1867.Wikimedia.</a:t>
            </a:r>
            <a:endParaRPr lang="en-US" dirty="0">
              <a:solidFill>
                <a:schemeClr val="bg1"/>
              </a:solidFill>
            </a:endParaRPr>
          </a:p>
        </p:txBody>
      </p:sp>
    </p:spTree>
    <p:extLst>
      <p:ext uri="{BB962C8B-B14F-4D97-AF65-F5344CB8AC3E}">
        <p14:creationId xmlns:p14="http://schemas.microsoft.com/office/powerpoint/2010/main" val="413809810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074"/>
                                        </p:tgtEl>
                                      </p:cBhvr>
                                    </p:animEffect>
                                    <p:anim calcmode="lin" valueType="num">
                                      <p:cBhvr>
                                        <p:cTn id="12" dur="1000"/>
                                        <p:tgtEl>
                                          <p:spTgt spid="3074"/>
                                        </p:tgtEl>
                                        <p:attrNameLst>
                                          <p:attrName>ppt_x</p:attrName>
                                        </p:attrNameLst>
                                      </p:cBhvr>
                                      <p:tavLst>
                                        <p:tav tm="0">
                                          <p:val>
                                            <p:strVal val="ppt_x"/>
                                          </p:val>
                                        </p:tav>
                                        <p:tav tm="100000">
                                          <p:val>
                                            <p:strVal val="ppt_x"/>
                                          </p:val>
                                        </p:tav>
                                      </p:tavLst>
                                    </p:anim>
                                    <p:anim calcmode="lin" valueType="num">
                                      <p:cBhvr>
                                        <p:cTn id="13" dur="1000"/>
                                        <p:tgtEl>
                                          <p:spTgt spid="3074"/>
                                        </p:tgtEl>
                                        <p:attrNameLst>
                                          <p:attrName>ppt_y</p:attrName>
                                        </p:attrNameLst>
                                      </p:cBhvr>
                                      <p:tavLst>
                                        <p:tav tm="0">
                                          <p:val>
                                            <p:strVal val="ppt_y"/>
                                          </p:val>
                                        </p:tav>
                                        <p:tav tm="100000">
                                          <p:val>
                                            <p:strVal val="ppt_y+.1"/>
                                          </p:val>
                                        </p:tav>
                                      </p:tavLst>
                                    </p:anim>
                                    <p:set>
                                      <p:cBhvr>
                                        <p:cTn id="14" dur="1" fill="hold">
                                          <p:stCondLst>
                                            <p:cond delay="999"/>
                                          </p:stCondLst>
                                        </p:cTn>
                                        <p:tgtEl>
                                          <p:spTgt spid="30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anim calcmode="lin" valueType="num">
                                      <p:cBhvr additive="repl">
                                        <p:cTn id="19"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
                                            <p:txEl>
                                              <p:pRg st="1" end="1"/>
                                            </p:txEl>
                                          </p:spTgt>
                                        </p:tgtEl>
                                        <p:attrNameLst>
                                          <p:attrName>style.visibility</p:attrName>
                                        </p:attrNameLst>
                                      </p:cBhvr>
                                      <p:to>
                                        <p:strVal val="visible"/>
                                      </p:to>
                                    </p:set>
                                    <p:anim calcmode="lin" valueType="num">
                                      <p:cBhvr additive="repl">
                                        <p:cTn id="25"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
                                            <p:txEl>
                                              <p:pRg st="2" end="2"/>
                                            </p:txEl>
                                          </p:spTgt>
                                        </p:tgtEl>
                                        <p:attrNameLst>
                                          <p:attrName>style.visibility</p:attrName>
                                        </p:attrNameLst>
                                      </p:cBhvr>
                                      <p:to>
                                        <p:strVal val="visible"/>
                                      </p:to>
                                    </p:set>
                                    <p:anim calcmode="lin" valueType="num">
                                      <p:cBhvr additive="repl">
                                        <p:cTn id="31"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8">
                                            <p:txEl>
                                              <p:pRg st="3" end="3"/>
                                            </p:txEl>
                                          </p:spTgt>
                                        </p:tgtEl>
                                        <p:attrNameLst>
                                          <p:attrName>style.visibility</p:attrName>
                                        </p:attrNameLst>
                                      </p:cBhvr>
                                      <p:to>
                                        <p:strVal val="visible"/>
                                      </p:to>
                                    </p:set>
                                    <p:anim calcmode="lin" valueType="num">
                                      <p:cBhvr additive="repl">
                                        <p:cTn id="37"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EF910BF8-2511-24D5-ECD6-E25DAC5724B7}"/>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CC8949A8-987C-A615-9072-DD519AD224D1}"/>
              </a:ext>
            </a:extLst>
          </p:cNvPr>
          <p:cNvSpPr/>
          <p:nvPr/>
        </p:nvSpPr>
        <p:spPr>
          <a:xfrm>
            <a:off x="271591" y="120801"/>
            <a:ext cx="4197463"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panose="020B0604030504040204" pitchFamily="34" charset="0"/>
                <a:ea typeface="Verdana" panose="020B0604030504040204" pitchFamily="34" charset="0"/>
              </a:rPr>
              <a:t>Purpose of 1 John</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a:extLst>
              <a:ext uri="{FF2B5EF4-FFF2-40B4-BE49-F238E27FC236}">
                <a16:creationId xmlns:a16="http://schemas.microsoft.com/office/drawing/2014/main" id="{74C31BD4-BC72-BBC7-61B1-268AE72E66F2}"/>
              </a:ext>
            </a:extLst>
          </p:cNvPr>
          <p:cNvSpPr/>
          <p:nvPr/>
        </p:nvSpPr>
        <p:spPr>
          <a:xfrm>
            <a:off x="271592" y="642567"/>
            <a:ext cx="7856408" cy="34918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indent="357188">
              <a:spcAft>
                <a:spcPts val="600"/>
              </a:spcAft>
            </a:pPr>
            <a:r>
              <a:rPr lang="en-US" sz="2800" b="1" spc="-1" dirty="0">
                <a:solidFill>
                  <a:srgbClr val="0070C0"/>
                </a:solidFill>
                <a:ea typeface="Verdana"/>
              </a:rPr>
              <a:t>T</a:t>
            </a:r>
            <a:r>
              <a:rPr lang="en-GB" sz="2800" b="1" spc="-1" dirty="0">
                <a:solidFill>
                  <a:srgbClr val="0070C0"/>
                </a:solidFill>
                <a:ea typeface="Verdana"/>
              </a:rPr>
              <a:t>o steer young generations of Christians towards Jesus’ original Good News.</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To gain full joy. 1.4</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To urge them not to sin. 2.1</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To recall Christian truth. 2.12-14, 21</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To warn them about deceivers 2.26</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To assure them of everlasting life 5.13</a:t>
            </a:r>
          </a:p>
        </p:txBody>
      </p:sp>
      <p:sp>
        <p:nvSpPr>
          <p:cNvPr id="2" name="TextBox 1">
            <a:extLst>
              <a:ext uri="{FF2B5EF4-FFF2-40B4-BE49-F238E27FC236}">
                <a16:creationId xmlns:a16="http://schemas.microsoft.com/office/drawing/2014/main" id="{5CF3D6E8-034D-9F9A-1A81-912676845FB2}"/>
              </a:ext>
            </a:extLst>
          </p:cNvPr>
          <p:cNvSpPr txBox="1"/>
          <p:nvPr/>
        </p:nvSpPr>
        <p:spPr>
          <a:xfrm>
            <a:off x="565227" y="4202668"/>
            <a:ext cx="6997546" cy="369332"/>
          </a:xfrm>
          <a:prstGeom prst="rect">
            <a:avLst/>
          </a:prstGeom>
          <a:noFill/>
        </p:spPr>
        <p:txBody>
          <a:bodyPr wrap="square" rtlCol="0">
            <a:spAutoFit/>
          </a:bodyPr>
          <a:lstStyle/>
          <a:p>
            <a:pPr algn="ctr"/>
            <a:r>
              <a:rPr lang="en-GB" dirty="0">
                <a:solidFill>
                  <a:schemeClr val="bg1"/>
                </a:solidFill>
              </a:rPr>
              <a:t>Socrates’ Address, Louis Joseph Lebrun, 1867.Wikimedia.</a:t>
            </a:r>
            <a:endParaRPr lang="en-US" dirty="0">
              <a:solidFill>
                <a:schemeClr val="bg1"/>
              </a:solidFill>
            </a:endParaRPr>
          </a:p>
        </p:txBody>
      </p:sp>
    </p:spTree>
    <p:extLst>
      <p:ext uri="{BB962C8B-B14F-4D97-AF65-F5344CB8AC3E}">
        <p14:creationId xmlns:p14="http://schemas.microsoft.com/office/powerpoint/2010/main" val="125350182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additive="repl">
                                        <p:cTn id="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xEl>
                                              <p:pRg st="1" end="1"/>
                                            </p:txEl>
                                          </p:spTgt>
                                        </p:tgtEl>
                                        <p:attrNameLst>
                                          <p:attrName>style.visibility</p:attrName>
                                        </p:attrNameLst>
                                      </p:cBhvr>
                                      <p:to>
                                        <p:strVal val="visible"/>
                                      </p:to>
                                    </p:set>
                                    <p:anim calcmode="lin" valueType="num">
                                      <p:cBhvr additive="repl">
                                        <p:cTn id="13"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xEl>
                                              <p:pRg st="2" end="2"/>
                                            </p:txEl>
                                          </p:spTgt>
                                        </p:tgtEl>
                                        <p:attrNameLst>
                                          <p:attrName>style.visibility</p:attrName>
                                        </p:attrNameLst>
                                      </p:cBhvr>
                                      <p:to>
                                        <p:strVal val="visible"/>
                                      </p:to>
                                    </p:set>
                                    <p:anim calcmode="lin" valueType="num">
                                      <p:cBhvr additive="repl">
                                        <p:cTn id="19"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
                                            <p:txEl>
                                              <p:pRg st="3" end="3"/>
                                            </p:txEl>
                                          </p:spTgt>
                                        </p:tgtEl>
                                        <p:attrNameLst>
                                          <p:attrName>style.visibility</p:attrName>
                                        </p:attrNameLst>
                                      </p:cBhvr>
                                      <p:to>
                                        <p:strVal val="visible"/>
                                      </p:to>
                                    </p:set>
                                    <p:anim calcmode="lin" valueType="num">
                                      <p:cBhvr additive="repl">
                                        <p:cTn id="25"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repl">
                                        <p:cTn id="26"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
                                            <p:txEl>
                                              <p:pRg st="4" end="4"/>
                                            </p:txEl>
                                          </p:spTgt>
                                        </p:tgtEl>
                                        <p:attrNameLst>
                                          <p:attrName>style.visibility</p:attrName>
                                        </p:attrNameLst>
                                      </p:cBhvr>
                                      <p:to>
                                        <p:strVal val="visible"/>
                                      </p:to>
                                    </p:set>
                                    <p:anim calcmode="lin" valueType="num">
                                      <p:cBhvr additive="repl">
                                        <p:cTn id="31"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8">
                                            <p:txEl>
                                              <p:pRg st="5" end="5"/>
                                            </p:txEl>
                                          </p:spTgt>
                                        </p:tgtEl>
                                        <p:attrNameLst>
                                          <p:attrName>style.visibility</p:attrName>
                                        </p:attrNameLst>
                                      </p:cBhvr>
                                      <p:to>
                                        <p:strVal val="visible"/>
                                      </p:to>
                                    </p:set>
                                    <p:anim calcmode="lin" valueType="num">
                                      <p:cBhvr additive="repl">
                                        <p:cTn id="37" dur="500" fill="hold"/>
                                        <p:tgtEl>
                                          <p:spTgt spid="48">
                                            <p:txEl>
                                              <p:pRg st="5" end="5"/>
                                            </p:txEl>
                                          </p:spTgt>
                                        </p:tgtEl>
                                        <p:attrNameLst>
                                          <p:attrName>ppt_x</p:attrName>
                                        </p:attrNameLst>
                                      </p:cBhvr>
                                      <p:tavLst>
                                        <p:tav tm="0">
                                          <p:val>
                                            <p:strVal val="#ppt_x"/>
                                          </p:val>
                                        </p:tav>
                                        <p:tav tm="100000">
                                          <p:val>
                                            <p:strVal val="#ppt_x"/>
                                          </p:val>
                                        </p:tav>
                                      </p:tavLst>
                                    </p:anim>
                                    <p:anim calcmode="lin" valueType="num">
                                      <p:cBhvr additive="repl">
                                        <p:cTn id="38" dur="500" fill="hold"/>
                                        <p:tgtEl>
                                          <p:spTgt spid="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9F5F503F-4256-523C-F8A0-73ABB70449DC}"/>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1B00444E-3929-5935-CE79-C7F2E00AC5FE}"/>
              </a:ext>
            </a:extLst>
          </p:cNvPr>
          <p:cNvSpPr/>
          <p:nvPr/>
        </p:nvSpPr>
        <p:spPr>
          <a:xfrm>
            <a:off x="271591" y="120801"/>
            <a:ext cx="6026263"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panose="020B0604030504040204" pitchFamily="34" charset="0"/>
                <a:ea typeface="Verdana" panose="020B0604030504040204" pitchFamily="34" charset="0"/>
              </a:rPr>
              <a:t>1</a:t>
            </a:r>
            <a:r>
              <a:rPr lang="en-GB" sz="2800" b="1" spc="-1" baseline="30000" dirty="0">
                <a:solidFill>
                  <a:srgbClr val="0070C0"/>
                </a:solidFill>
                <a:latin typeface="Verdana" panose="020B0604030504040204" pitchFamily="34" charset="0"/>
                <a:ea typeface="Verdana" panose="020B0604030504040204" pitchFamily="34" charset="0"/>
              </a:rPr>
              <a:t>st</a:t>
            </a:r>
            <a:r>
              <a:rPr lang="en-GB" sz="2800" b="1" spc="-1" dirty="0">
                <a:solidFill>
                  <a:srgbClr val="0070C0"/>
                </a:solidFill>
                <a:latin typeface="Verdana" panose="020B0604030504040204" pitchFamily="34" charset="0"/>
                <a:ea typeface="Verdana" panose="020B0604030504040204" pitchFamily="34" charset="0"/>
              </a:rPr>
              <a:t> &amp; 2</a:t>
            </a:r>
            <a:r>
              <a:rPr lang="en-GB" sz="2800" b="1" spc="-1" baseline="30000" dirty="0">
                <a:solidFill>
                  <a:srgbClr val="0070C0"/>
                </a:solidFill>
                <a:latin typeface="Verdana" panose="020B0604030504040204" pitchFamily="34" charset="0"/>
                <a:ea typeface="Verdana" panose="020B0604030504040204" pitchFamily="34" charset="0"/>
              </a:rPr>
              <a:t>nd</a:t>
            </a:r>
            <a:r>
              <a:rPr lang="en-GB" sz="2800" b="1" spc="-1" dirty="0">
                <a:solidFill>
                  <a:srgbClr val="0070C0"/>
                </a:solidFill>
                <a:latin typeface="Verdana" panose="020B0604030504040204" pitchFamily="34" charset="0"/>
                <a:ea typeface="Verdana" panose="020B0604030504040204" pitchFamily="34" charset="0"/>
              </a:rPr>
              <a:t> century Gnosticism</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a:extLst>
              <a:ext uri="{FF2B5EF4-FFF2-40B4-BE49-F238E27FC236}">
                <a16:creationId xmlns:a16="http://schemas.microsoft.com/office/drawing/2014/main" id="{32774FEE-374B-7371-D556-151313E9D8D1}"/>
              </a:ext>
            </a:extLst>
          </p:cNvPr>
          <p:cNvSpPr/>
          <p:nvPr/>
        </p:nvSpPr>
        <p:spPr>
          <a:xfrm>
            <a:off x="271592" y="642567"/>
            <a:ext cx="7856408" cy="34918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All matter is evil; the spirit-realm is good.</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God unknowable; less spirits called Aeons.</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World created by an inferior Demiurge.</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Humans must deal with ignorance, not sin.</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To achieve salvation, folk need knowledge (gnosis, </a:t>
            </a:r>
            <a:r>
              <a:rPr lang="en-GB" sz="2800" b="1" spc="-1" dirty="0" err="1">
                <a:ea typeface="Verdana"/>
              </a:rPr>
              <a:t>γνῶσις</a:t>
            </a:r>
            <a:r>
              <a:rPr lang="en-GB" sz="2800" b="1" spc="-1" dirty="0">
                <a:ea typeface="Verdana"/>
              </a:rPr>
              <a:t>), not redemption.</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There are today new gnostic religions.</a:t>
            </a:r>
          </a:p>
        </p:txBody>
      </p:sp>
      <p:sp>
        <p:nvSpPr>
          <p:cNvPr id="2" name="TextBox 1">
            <a:extLst>
              <a:ext uri="{FF2B5EF4-FFF2-40B4-BE49-F238E27FC236}">
                <a16:creationId xmlns:a16="http://schemas.microsoft.com/office/drawing/2014/main" id="{7A8758D6-410B-9F53-638C-1F24F1F3D2D8}"/>
              </a:ext>
            </a:extLst>
          </p:cNvPr>
          <p:cNvSpPr txBox="1"/>
          <p:nvPr/>
        </p:nvSpPr>
        <p:spPr>
          <a:xfrm>
            <a:off x="565227" y="4202668"/>
            <a:ext cx="6997546" cy="369332"/>
          </a:xfrm>
          <a:prstGeom prst="rect">
            <a:avLst/>
          </a:prstGeom>
          <a:noFill/>
        </p:spPr>
        <p:txBody>
          <a:bodyPr wrap="square" rtlCol="0">
            <a:spAutoFit/>
          </a:bodyPr>
          <a:lstStyle/>
          <a:p>
            <a:pPr algn="ctr"/>
            <a:r>
              <a:rPr lang="en-GB" dirty="0">
                <a:solidFill>
                  <a:srgbClr val="C00000"/>
                </a:solidFill>
              </a:rPr>
              <a:t>https://www.artsciencedesign.org/</a:t>
            </a:r>
            <a:endParaRPr lang="en-US" dirty="0">
              <a:solidFill>
                <a:srgbClr val="C00000"/>
              </a:solidFill>
            </a:endParaRPr>
          </a:p>
        </p:txBody>
      </p:sp>
      <p:pic>
        <p:nvPicPr>
          <p:cNvPr id="5122" name="Picture 2">
            <a:extLst>
              <a:ext uri="{FF2B5EF4-FFF2-40B4-BE49-F238E27FC236}">
                <a16:creationId xmlns:a16="http://schemas.microsoft.com/office/drawing/2014/main" id="{DD34F180-3BB9-442B-D088-60D4FDAF9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72" y="593452"/>
            <a:ext cx="3990350" cy="366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1061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8">
                                            <p:txEl>
                                              <p:pRg st="0" end="0"/>
                                            </p:txEl>
                                          </p:spTgt>
                                        </p:tgtEl>
                                        <p:attrNameLst>
                                          <p:attrName>style.visibility</p:attrName>
                                        </p:attrNameLst>
                                      </p:cBhvr>
                                      <p:to>
                                        <p:strVal val="visible"/>
                                      </p:to>
                                    </p:set>
                                    <p:anim calcmode="lin" valueType="num">
                                      <p:cBhvr additive="repl">
                                        <p:cTn id="1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16"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8">
                                            <p:txEl>
                                              <p:pRg st="1" end="1"/>
                                            </p:txEl>
                                          </p:spTgt>
                                        </p:tgtEl>
                                        <p:attrNameLst>
                                          <p:attrName>style.visibility</p:attrName>
                                        </p:attrNameLst>
                                      </p:cBhvr>
                                      <p:to>
                                        <p:strVal val="visible"/>
                                      </p:to>
                                    </p:set>
                                    <p:anim calcmode="lin" valueType="num">
                                      <p:cBhvr additive="repl">
                                        <p:cTn id="21"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22"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8">
                                            <p:txEl>
                                              <p:pRg st="2" end="2"/>
                                            </p:txEl>
                                          </p:spTgt>
                                        </p:tgtEl>
                                        <p:attrNameLst>
                                          <p:attrName>style.visibility</p:attrName>
                                        </p:attrNameLst>
                                      </p:cBhvr>
                                      <p:to>
                                        <p:strVal val="visible"/>
                                      </p:to>
                                    </p:set>
                                    <p:anim calcmode="lin" valueType="num">
                                      <p:cBhvr additive="repl">
                                        <p:cTn id="27"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8">
                                            <p:txEl>
                                              <p:pRg st="3" end="3"/>
                                            </p:txEl>
                                          </p:spTgt>
                                        </p:tgtEl>
                                        <p:attrNameLst>
                                          <p:attrName>style.visibility</p:attrName>
                                        </p:attrNameLst>
                                      </p:cBhvr>
                                      <p:to>
                                        <p:strVal val="visible"/>
                                      </p:to>
                                    </p:set>
                                    <p:anim calcmode="lin" valueType="num">
                                      <p:cBhvr additive="repl">
                                        <p:cTn id="33"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8">
                                            <p:txEl>
                                              <p:pRg st="4" end="4"/>
                                            </p:txEl>
                                          </p:spTgt>
                                        </p:tgtEl>
                                        <p:attrNameLst>
                                          <p:attrName>style.visibility</p:attrName>
                                        </p:attrNameLst>
                                      </p:cBhvr>
                                      <p:to>
                                        <p:strVal val="visible"/>
                                      </p:to>
                                    </p:set>
                                    <p:anim calcmode="lin" valueType="num">
                                      <p:cBhvr additive="repl">
                                        <p:cTn id="39"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additive="repl">
                                        <p:cTn id="40" dur="500" fill="hold"/>
                                        <p:tgtEl>
                                          <p:spTgt spid="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8">
                                            <p:txEl>
                                              <p:pRg st="5" end="5"/>
                                            </p:txEl>
                                          </p:spTgt>
                                        </p:tgtEl>
                                        <p:attrNameLst>
                                          <p:attrName>style.visibility</p:attrName>
                                        </p:attrNameLst>
                                      </p:cBhvr>
                                      <p:to>
                                        <p:strVal val="visible"/>
                                      </p:to>
                                    </p:set>
                                    <p:anim calcmode="lin" valueType="num">
                                      <p:cBhvr additive="repl">
                                        <p:cTn id="45" dur="500" fill="hold"/>
                                        <p:tgtEl>
                                          <p:spTgt spid="48">
                                            <p:txEl>
                                              <p:pRg st="5" end="5"/>
                                            </p:txEl>
                                          </p:spTgt>
                                        </p:tgtEl>
                                        <p:attrNameLst>
                                          <p:attrName>ppt_x</p:attrName>
                                        </p:attrNameLst>
                                      </p:cBhvr>
                                      <p:tavLst>
                                        <p:tav tm="0">
                                          <p:val>
                                            <p:strVal val="#ppt_x"/>
                                          </p:val>
                                        </p:tav>
                                        <p:tav tm="100000">
                                          <p:val>
                                            <p:strVal val="#ppt_x"/>
                                          </p:val>
                                        </p:tav>
                                      </p:tavLst>
                                    </p:anim>
                                    <p:anim calcmode="lin" valueType="num">
                                      <p:cBhvr additive="repl">
                                        <p:cTn id="46" dur="500" fill="hold"/>
                                        <p:tgtEl>
                                          <p:spTgt spid="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3582B607-9D09-039D-B949-5CD3BB0EAA1E}"/>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D59C82B3-3DCA-F557-6B3B-DFB5500503D9}"/>
              </a:ext>
            </a:extLst>
          </p:cNvPr>
          <p:cNvSpPr/>
          <p:nvPr/>
        </p:nvSpPr>
        <p:spPr>
          <a:xfrm>
            <a:off x="271591" y="120801"/>
            <a:ext cx="7152610"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panose="020B0604030504040204" pitchFamily="34" charset="0"/>
                <a:ea typeface="Verdana" panose="020B0604030504040204" pitchFamily="34" charset="0"/>
              </a:rPr>
              <a:t>Secessionists (separatists)</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a:extLst>
              <a:ext uri="{FF2B5EF4-FFF2-40B4-BE49-F238E27FC236}">
                <a16:creationId xmlns:a16="http://schemas.microsoft.com/office/drawing/2014/main" id="{FCF5EE38-8460-3DCB-FECA-0BF3A4C2B5A2}"/>
              </a:ext>
            </a:extLst>
          </p:cNvPr>
          <p:cNvSpPr/>
          <p:nvPr/>
        </p:nvSpPr>
        <p:spPr>
          <a:xfrm>
            <a:off x="271592" y="642567"/>
            <a:ext cx="7856408" cy="38457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Expelled from synagogues, some returned to pre-Christian Judaism </a:t>
            </a:r>
            <a:r>
              <a:rPr lang="en-GB" sz="2800" spc="-1" dirty="0">
                <a:ea typeface="Verdana"/>
              </a:rPr>
              <a:t>(2:19, 22; 4:3)</a:t>
            </a:r>
            <a:r>
              <a:rPr lang="en-GB" sz="2800" b="1" spc="-1" dirty="0">
                <a:ea typeface="Verdana"/>
              </a:rPr>
              <a:t>.</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Others reverted to idolatry or to the imperial cult </a:t>
            </a:r>
            <a:r>
              <a:rPr lang="en" sz="2800" spc="-1" dirty="0">
                <a:ea typeface="Verdana"/>
              </a:rPr>
              <a:t>(4:1; 3:16; 5:21)</a:t>
            </a:r>
            <a:r>
              <a:rPr lang="en" sz="2800" b="1" spc="-1" dirty="0">
                <a:ea typeface="Verdana"/>
              </a:rPr>
              <a:t>.</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Gnosticism (God unknowable, aeon spirits, spirit/flesh divide, </a:t>
            </a:r>
            <a:r>
              <a:rPr lang="en-GB" sz="2800" spc="-1" dirty="0">
                <a:ea typeface="Verdana"/>
              </a:rPr>
              <a:t>1:8</a:t>
            </a:r>
            <a:r>
              <a:rPr lang="en-GB" sz="2800" b="1" spc="-1" dirty="0">
                <a:ea typeface="Verdana"/>
              </a:rPr>
              <a:t>). </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err="1">
                <a:ea typeface="Verdana"/>
              </a:rPr>
              <a:t>Docitists</a:t>
            </a:r>
            <a:r>
              <a:rPr lang="en-GB" sz="2800" b="1" spc="-1" dirty="0">
                <a:ea typeface="Verdana"/>
              </a:rPr>
              <a:t> (Christ divine, not human, </a:t>
            </a:r>
            <a:r>
              <a:rPr lang="en-GB" sz="2800" spc="-1" dirty="0">
                <a:ea typeface="Verdana"/>
              </a:rPr>
              <a:t>4.2</a:t>
            </a:r>
            <a:r>
              <a:rPr lang="en-GB" sz="2800" b="1" spc="-1" dirty="0">
                <a:ea typeface="Verdana"/>
              </a:rPr>
              <a:t>). </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Cerinthian (Christ-Spirit onto Jesus, </a:t>
            </a:r>
            <a:r>
              <a:rPr lang="en-GB" sz="2800" spc="-1" dirty="0">
                <a:ea typeface="Verdana"/>
              </a:rPr>
              <a:t>2:22</a:t>
            </a:r>
            <a:r>
              <a:rPr lang="en-GB" sz="2800" b="1" spc="-1" dirty="0">
                <a:ea typeface="Verdana"/>
              </a:rPr>
              <a:t>).</a:t>
            </a:r>
          </a:p>
        </p:txBody>
      </p:sp>
      <p:sp>
        <p:nvSpPr>
          <p:cNvPr id="2" name="TextBox 1">
            <a:extLst>
              <a:ext uri="{FF2B5EF4-FFF2-40B4-BE49-F238E27FC236}">
                <a16:creationId xmlns:a16="http://schemas.microsoft.com/office/drawing/2014/main" id="{2245A941-E6AA-4EF3-F82F-7527E87E028B}"/>
              </a:ext>
            </a:extLst>
          </p:cNvPr>
          <p:cNvSpPr txBox="1"/>
          <p:nvPr/>
        </p:nvSpPr>
        <p:spPr>
          <a:xfrm>
            <a:off x="565227" y="4202668"/>
            <a:ext cx="6997546" cy="369332"/>
          </a:xfrm>
          <a:prstGeom prst="rect">
            <a:avLst/>
          </a:prstGeom>
          <a:noFill/>
        </p:spPr>
        <p:txBody>
          <a:bodyPr wrap="square" rtlCol="0">
            <a:spAutoFit/>
          </a:bodyPr>
          <a:lstStyle/>
          <a:p>
            <a:pPr algn="ctr"/>
            <a:r>
              <a:rPr lang="en-GB" dirty="0">
                <a:solidFill>
                  <a:schemeClr val="bg1"/>
                </a:solidFill>
              </a:rPr>
              <a:t>Socrates’ Address, Louis Joseph Lebrun, 1867.Wikimedia.</a:t>
            </a:r>
            <a:endParaRPr lang="en-US" dirty="0">
              <a:solidFill>
                <a:schemeClr val="bg1"/>
              </a:solidFill>
            </a:endParaRPr>
          </a:p>
        </p:txBody>
      </p:sp>
    </p:spTree>
    <p:extLst>
      <p:ext uri="{BB962C8B-B14F-4D97-AF65-F5344CB8AC3E}">
        <p14:creationId xmlns:p14="http://schemas.microsoft.com/office/powerpoint/2010/main" val="11302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additive="base">
                                        <p:cTn id="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
                                            <p:txEl>
                                              <p:pRg st="1" end="1"/>
                                            </p:txEl>
                                          </p:spTgt>
                                        </p:tgtEl>
                                        <p:attrNameLst>
                                          <p:attrName>style.visibility</p:attrName>
                                        </p:attrNameLst>
                                      </p:cBhvr>
                                      <p:to>
                                        <p:strVal val="visible"/>
                                      </p:to>
                                    </p:set>
                                    <p:anim calcmode="lin" valueType="num">
                                      <p:cBhvr additive="base">
                                        <p:cTn id="13"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
                                            <p:txEl>
                                              <p:pRg st="2" end="2"/>
                                            </p:txEl>
                                          </p:spTgt>
                                        </p:tgtEl>
                                        <p:attrNameLst>
                                          <p:attrName>style.visibility</p:attrName>
                                        </p:attrNameLst>
                                      </p:cBhvr>
                                      <p:to>
                                        <p:strVal val="visible"/>
                                      </p:to>
                                    </p:set>
                                    <p:anim calcmode="lin" valueType="num">
                                      <p:cBhvr additive="base">
                                        <p:cTn id="19"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
                                            <p:txEl>
                                              <p:pRg st="3" end="3"/>
                                            </p:txEl>
                                          </p:spTgt>
                                        </p:tgtEl>
                                        <p:attrNameLst>
                                          <p:attrName>style.visibility</p:attrName>
                                        </p:attrNameLst>
                                      </p:cBhvr>
                                      <p:to>
                                        <p:strVal val="visible"/>
                                      </p:to>
                                    </p:set>
                                    <p:anim calcmode="lin" valueType="num">
                                      <p:cBhvr additive="base">
                                        <p:cTn id="25"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
                                            <p:txEl>
                                              <p:pRg st="4" end="4"/>
                                            </p:txEl>
                                          </p:spTgt>
                                        </p:tgtEl>
                                        <p:attrNameLst>
                                          <p:attrName>style.visibility</p:attrName>
                                        </p:attrNameLst>
                                      </p:cBhvr>
                                      <p:to>
                                        <p:strVal val="visible"/>
                                      </p:to>
                                    </p:set>
                                    <p:anim calcmode="lin" valueType="num">
                                      <p:cBhvr additive="base">
                                        <p:cTn id="31"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B8451742-EC55-7304-5DE4-EF2C13BE0609}"/>
            </a:ext>
          </a:extLst>
        </p:cNvPr>
        <p:cNvGrpSpPr/>
        <p:nvPr/>
      </p:nvGrpSpPr>
      <p:grpSpPr>
        <a:xfrm>
          <a:off x="0" y="0"/>
          <a:ext cx="0" cy="0"/>
          <a:chOff x="0" y="0"/>
          <a:chExt cx="0" cy="0"/>
        </a:xfrm>
      </p:grpSpPr>
      <p:sp>
        <p:nvSpPr>
          <p:cNvPr id="47" name="TextBox 3">
            <a:extLst>
              <a:ext uri="{FF2B5EF4-FFF2-40B4-BE49-F238E27FC236}">
                <a16:creationId xmlns:a16="http://schemas.microsoft.com/office/drawing/2014/main" id="{D40641DC-3814-E635-B819-C5958BAFF0A3}"/>
              </a:ext>
            </a:extLst>
          </p:cNvPr>
          <p:cNvSpPr/>
          <p:nvPr/>
        </p:nvSpPr>
        <p:spPr>
          <a:xfrm>
            <a:off x="271591" y="120801"/>
            <a:ext cx="6201877"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GB" sz="2800" b="1" spc="-1" dirty="0">
                <a:solidFill>
                  <a:srgbClr val="0070C0"/>
                </a:solidFill>
                <a:latin typeface="Verdana" panose="020B0604030504040204" pitchFamily="34" charset="0"/>
                <a:ea typeface="Verdana" panose="020B0604030504040204" pitchFamily="34" charset="0"/>
              </a:rPr>
              <a:t>Secessionists today</a:t>
            </a:r>
            <a:endParaRPr lang="en-US" sz="2800" b="1" strike="noStrike" spc="-1" dirty="0">
              <a:solidFill>
                <a:srgbClr val="0070C0"/>
              </a:solidFill>
              <a:latin typeface="Verdana" panose="020B0604030504040204" pitchFamily="34" charset="0"/>
              <a:ea typeface="Verdana" panose="020B0604030504040204" pitchFamily="34" charset="0"/>
            </a:endParaRPr>
          </a:p>
        </p:txBody>
      </p:sp>
      <p:sp>
        <p:nvSpPr>
          <p:cNvPr id="48" name="TextBox 5">
            <a:extLst>
              <a:ext uri="{FF2B5EF4-FFF2-40B4-BE49-F238E27FC236}">
                <a16:creationId xmlns:a16="http://schemas.microsoft.com/office/drawing/2014/main" id="{24940ADE-6B91-B913-CEE0-D6C4FD5E1CF9}"/>
              </a:ext>
            </a:extLst>
          </p:cNvPr>
          <p:cNvSpPr/>
          <p:nvPr/>
        </p:nvSpPr>
        <p:spPr>
          <a:xfrm>
            <a:off x="271592" y="642567"/>
            <a:ext cx="7856408" cy="255309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New atheism &amp; naive scientism.</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American cults and militant religions.</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Gender confusion  &amp; sexual perversion.</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Political left &amp; global governance.</a:t>
            </a:r>
          </a:p>
          <a:p>
            <a:pPr marL="357188" indent="-357188">
              <a:spcAft>
                <a:spcPts val="600"/>
              </a:spcAft>
            </a:pPr>
            <a:r>
              <a:rPr lang="en-US" sz="2800" b="1" spc="-1" dirty="0">
                <a:solidFill>
                  <a:srgbClr val="C00000"/>
                </a:solidFill>
                <a:ea typeface="Verdana"/>
              </a:rPr>
              <a:t>●</a:t>
            </a:r>
            <a:r>
              <a:rPr lang="en-US" sz="2800" b="1" spc="-1" dirty="0">
                <a:ea typeface="Verdana"/>
              </a:rPr>
              <a:t> </a:t>
            </a:r>
            <a:r>
              <a:rPr lang="en-GB" sz="2800" b="1" spc="-1" dirty="0">
                <a:ea typeface="Verdana"/>
              </a:rPr>
              <a:t>Apostacy from ignorant evangelicalism.</a:t>
            </a:r>
          </a:p>
        </p:txBody>
      </p:sp>
      <p:pic>
        <p:nvPicPr>
          <p:cNvPr id="6146" name="Picture 2" descr="militant atheist">
            <a:extLst>
              <a:ext uri="{FF2B5EF4-FFF2-40B4-BE49-F238E27FC236}">
                <a16:creationId xmlns:a16="http://schemas.microsoft.com/office/drawing/2014/main" id="{53655381-0F0F-6AE5-A2BC-E19C5CFDA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364" y="578302"/>
            <a:ext cx="3296207" cy="3993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731BB8-6798-CAA8-642C-40BC765A5DE2}"/>
              </a:ext>
            </a:extLst>
          </p:cNvPr>
          <p:cNvSpPr txBox="1"/>
          <p:nvPr/>
        </p:nvSpPr>
        <p:spPr>
          <a:xfrm>
            <a:off x="565227" y="4202668"/>
            <a:ext cx="6997546" cy="369332"/>
          </a:xfrm>
          <a:prstGeom prst="rect">
            <a:avLst/>
          </a:prstGeom>
          <a:noFill/>
        </p:spPr>
        <p:txBody>
          <a:bodyPr wrap="square" rtlCol="0">
            <a:spAutoFit/>
          </a:bodyPr>
          <a:lstStyle/>
          <a:p>
            <a:pPr algn="ctr"/>
            <a:r>
              <a:rPr lang="en-GB" dirty="0">
                <a:solidFill>
                  <a:schemeClr val="bg1"/>
                </a:solidFill>
              </a:rPr>
              <a:t>New Atheism</a:t>
            </a:r>
            <a:endParaRPr lang="en-US" dirty="0">
              <a:solidFill>
                <a:schemeClr val="bg1"/>
              </a:solidFill>
            </a:endParaRPr>
          </a:p>
        </p:txBody>
      </p:sp>
    </p:spTree>
    <p:extLst>
      <p:ext uri="{BB962C8B-B14F-4D97-AF65-F5344CB8AC3E}">
        <p14:creationId xmlns:p14="http://schemas.microsoft.com/office/powerpoint/2010/main" val="153610475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146"/>
                                        </p:tgtEl>
                                      </p:cBhvr>
                                    </p:animEffect>
                                    <p:set>
                                      <p:cBhvr>
                                        <p:cTn id="10" dur="1" fill="hold">
                                          <p:stCondLst>
                                            <p:cond delay="499"/>
                                          </p:stCondLst>
                                        </p:cTn>
                                        <p:tgtEl>
                                          <p:spTgt spid="614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8">
                                            <p:txEl>
                                              <p:pRg st="0" end="0"/>
                                            </p:txEl>
                                          </p:spTgt>
                                        </p:tgtEl>
                                        <p:attrNameLst>
                                          <p:attrName>style.visibility</p:attrName>
                                        </p:attrNameLst>
                                      </p:cBhvr>
                                      <p:to>
                                        <p:strVal val="visible"/>
                                      </p:to>
                                    </p:set>
                                    <p:anim calcmode="lin" valueType="num">
                                      <p:cBhvr additive="repl">
                                        <p:cTn id="1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repl">
                                        <p:cTn id="16"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8">
                                            <p:txEl>
                                              <p:pRg st="1" end="1"/>
                                            </p:txEl>
                                          </p:spTgt>
                                        </p:tgtEl>
                                        <p:attrNameLst>
                                          <p:attrName>style.visibility</p:attrName>
                                        </p:attrNameLst>
                                      </p:cBhvr>
                                      <p:to>
                                        <p:strVal val="visible"/>
                                      </p:to>
                                    </p:set>
                                    <p:anim calcmode="lin" valueType="num">
                                      <p:cBhvr additive="repl">
                                        <p:cTn id="21"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repl">
                                        <p:cTn id="22"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8">
                                            <p:txEl>
                                              <p:pRg st="2" end="2"/>
                                            </p:txEl>
                                          </p:spTgt>
                                        </p:tgtEl>
                                        <p:attrNameLst>
                                          <p:attrName>style.visibility</p:attrName>
                                        </p:attrNameLst>
                                      </p:cBhvr>
                                      <p:to>
                                        <p:strVal val="visible"/>
                                      </p:to>
                                    </p:set>
                                    <p:anim calcmode="lin" valueType="num">
                                      <p:cBhvr additive="repl">
                                        <p:cTn id="27"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8">
                                            <p:txEl>
                                              <p:pRg st="3" end="3"/>
                                            </p:txEl>
                                          </p:spTgt>
                                        </p:tgtEl>
                                        <p:attrNameLst>
                                          <p:attrName>style.visibility</p:attrName>
                                        </p:attrNameLst>
                                      </p:cBhvr>
                                      <p:to>
                                        <p:strVal val="visible"/>
                                      </p:to>
                                    </p:set>
                                    <p:anim calcmode="lin" valueType="num">
                                      <p:cBhvr additive="repl">
                                        <p:cTn id="33"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8">
                                            <p:txEl>
                                              <p:pRg st="4" end="4"/>
                                            </p:txEl>
                                          </p:spTgt>
                                        </p:tgtEl>
                                        <p:attrNameLst>
                                          <p:attrName>style.visibility</p:attrName>
                                        </p:attrNameLst>
                                      </p:cBhvr>
                                      <p:to>
                                        <p:strVal val="visible"/>
                                      </p:to>
                                    </p:set>
                                    <p:anim calcmode="lin" valueType="num">
                                      <p:cBhvr additive="repl">
                                        <p:cTn id="39"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additive="repl">
                                        <p:cTn id="40" dur="500" fill="hold"/>
                                        <p:tgtEl>
                                          <p:spTgt spid="4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9DB"/>
        </a:solidFill>
        <a:effectLst/>
      </p:bgPr>
    </p:bg>
    <p:spTree>
      <p:nvGrpSpPr>
        <p:cNvPr id="1" name="">
          <a:extLst>
            <a:ext uri="{FF2B5EF4-FFF2-40B4-BE49-F238E27FC236}">
              <a16:creationId xmlns:a16="http://schemas.microsoft.com/office/drawing/2014/main" id="{8404A863-8BF5-2ADF-258B-EDFC8B27B99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AE412CB-1E48-9EBD-9A53-6C6C46CBE27A}"/>
              </a:ext>
            </a:extLst>
          </p:cNvPr>
          <p:cNvPicPr>
            <a:picLocks noChangeAspect="1"/>
          </p:cNvPicPr>
          <p:nvPr/>
        </p:nvPicPr>
        <p:blipFill>
          <a:blip r:embed="rId2"/>
          <a:stretch>
            <a:fillRect/>
          </a:stretch>
        </p:blipFill>
        <p:spPr>
          <a:xfrm>
            <a:off x="0" y="0"/>
            <a:ext cx="8128000" cy="4572000"/>
          </a:xfrm>
          <a:prstGeom prst="rect">
            <a:avLst/>
          </a:prstGeom>
        </p:spPr>
      </p:pic>
    </p:spTree>
    <p:extLst>
      <p:ext uri="{BB962C8B-B14F-4D97-AF65-F5344CB8AC3E}">
        <p14:creationId xmlns:p14="http://schemas.microsoft.com/office/powerpoint/2010/main" val="776944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17448</TotalTime>
  <Words>1587</Words>
  <Application>Microsoft Office PowerPoint</Application>
  <PresentationFormat>Custom</PresentationFormat>
  <Paragraphs>158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Symbol</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Galen Currah</dc:creator>
  <dc:description/>
  <cp:lastModifiedBy>Galen Currah</cp:lastModifiedBy>
  <cp:revision>534</cp:revision>
  <dcterms:created xsi:type="dcterms:W3CDTF">2023-05-03T23:33:27Z</dcterms:created>
  <dcterms:modified xsi:type="dcterms:W3CDTF">2024-03-07T03:56:49Z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Personnalisé</vt:lpwstr>
  </property>
  <property fmtid="{D5CDD505-2E9C-101B-9397-08002B2CF9AE}" pid="3" name="Slides">
    <vt:i4>37</vt:i4>
  </property>
</Properties>
</file>