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441" r:id="rId3"/>
    <p:sldId id="473" r:id="rId4"/>
    <p:sldId id="508" r:id="rId5"/>
    <p:sldId id="506" r:id="rId6"/>
    <p:sldId id="510" r:id="rId7"/>
    <p:sldId id="514" r:id="rId8"/>
    <p:sldId id="480" r:id="rId9"/>
    <p:sldId id="513" r:id="rId10"/>
    <p:sldId id="511" r:id="rId11"/>
    <p:sldId id="507" r:id="rId12"/>
    <p:sldId id="512" r:id="rId13"/>
    <p:sldId id="515" r:id="rId14"/>
    <p:sldId id="504" r:id="rId15"/>
    <p:sldId id="516" r:id="rId16"/>
    <p:sldId id="509" r:id="rId17"/>
    <p:sldId id="505" r:id="rId18"/>
    <p:sldId id="517" r:id="rId19"/>
    <p:sldId id="460" r:id="rId20"/>
  </p:sldIdLst>
  <p:sldSz cx="8128000" cy="4572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CE0"/>
    <a:srgbClr val="F0F8B6"/>
    <a:srgbClr val="F5F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68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6BF6-7663-4FED-948F-25D55EA38AD5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E40E4-FA43-4333-B253-49B0F91E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3B0689-CF06-4D42-8580-A4C1CFF7839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43C09C-D894-426B-917A-DA311EC242F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F95510-F0D7-4DE2-972D-F86C664462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8792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352480" y="106956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060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28792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5352480" y="2454480"/>
            <a:ext cx="235512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51C5074-2D87-498D-B891-9E41406ACBE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6752DA-AA17-47F3-A744-8E80D8FF8CA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89AD34-83C0-4EDD-9317-6700EAE7764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44491A5-86EA-46BD-9282-C00A265B162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11FB2FC-0F7E-4C3B-BE1F-688048B6EEF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015920" y="748080"/>
            <a:ext cx="6095520" cy="73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9B3686-FBCE-4CA7-8254-D470CB74C05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58E56FA-EBBB-4266-BA74-1A4BD826C1C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154400" y="245448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A7309F7-FF66-4271-A2FF-855E2A6F22C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0608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154400" y="1069560"/>
            <a:ext cx="356940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06080" y="2454480"/>
            <a:ext cx="7314840" cy="12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18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1B7A9C-154B-4F20-BB2E-A239FBF4910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015920" y="748080"/>
            <a:ext cx="6095520" cy="15912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fr-CA" sz="4000" b="0" strike="noStrike" spc="-1">
                <a:solidFill>
                  <a:srgbClr val="000000"/>
                </a:solidFill>
                <a:latin typeface="Calibri Light"/>
              </a:rPr>
              <a:t>Modifier le style du titre</a:t>
            </a:r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558720" y="4237560"/>
            <a:ext cx="18284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800" b="0" strike="noStrike" spc="-1">
                <a:solidFill>
                  <a:srgbClr val="8B8B8B"/>
                </a:solidFill>
                <a:latin typeface="Calibri"/>
              </a:rPr>
              <a:t>&lt;date/heure&gt;</a:t>
            </a:r>
            <a:endParaRPr lang="fr-FR" sz="8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2692440" y="4237560"/>
            <a:ext cx="27428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5740560" y="4237560"/>
            <a:ext cx="1828440" cy="243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en-US" sz="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2818C23-3011-4565-BB34-3BE41C9DEB96}" type="slidenum">
              <a:rPr lang="en-US" sz="8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fr-FR" sz="8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06080" y="1069560"/>
            <a:ext cx="7314840" cy="265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4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2"/>
          <p:cNvPicPr/>
          <p:nvPr/>
        </p:nvPicPr>
        <p:blipFill>
          <a:blip r:embed="rId3"/>
          <a:stretch/>
        </p:blipFill>
        <p:spPr>
          <a:xfrm>
            <a:off x="0" y="3240"/>
            <a:ext cx="8127720" cy="45651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F9E2A-4C58-60D9-A97C-276CDAF6A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76" y="1367758"/>
            <a:ext cx="3204242" cy="320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DC733-4F5A-148D-131A-807DF2673C02}"/>
              </a:ext>
            </a:extLst>
          </p:cNvPr>
          <p:cNvSpPr txBox="1"/>
          <p:nvPr/>
        </p:nvSpPr>
        <p:spPr>
          <a:xfrm>
            <a:off x="40511" y="4264223"/>
            <a:ext cx="1652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Image by Dall-e 3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2D2FF685-0E24-2F1B-5B74-29AF0307E7D4}"/>
              </a:ext>
            </a:extLst>
          </p:cNvPr>
          <p:cNvSpPr/>
          <p:nvPr/>
        </p:nvSpPr>
        <p:spPr>
          <a:xfrm>
            <a:off x="0" y="27000"/>
            <a:ext cx="6644309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John </a:t>
            </a:r>
            <a:r>
              <a:rPr lang="en-US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3:19–4:6</a:t>
            </a:r>
          </a:p>
          <a:p>
            <a:pPr algn="ctr">
              <a:lnSpc>
                <a:spcPct val="100000"/>
              </a:lnSpc>
              <a:buNone/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Verdana"/>
              </a:rPr>
              <a:t>‘</a:t>
            </a:r>
            <a:r>
              <a:rPr lang="en-US" sz="2400" b="1" spc="-1" dirty="0">
                <a:solidFill>
                  <a:srgbClr val="000000"/>
                </a:solidFill>
                <a:ea typeface="Verdana"/>
              </a:rPr>
              <a:t>‘</a:t>
            </a:r>
            <a:r>
              <a:rPr lang="en-GB" sz="2400" b="1" spc="-1" dirty="0">
                <a:solidFill>
                  <a:srgbClr val="000000"/>
                </a:solidFill>
                <a:ea typeface="Verdana"/>
              </a:rPr>
              <a:t>We know that we belong to the truth</a:t>
            </a:r>
            <a:r>
              <a:rPr lang="en-US" sz="2400" b="1" spc="-1" dirty="0">
                <a:solidFill>
                  <a:srgbClr val="000000"/>
                </a:solidFill>
                <a:ea typeface="Verdana"/>
              </a:rPr>
              <a:t>’</a:t>
            </a:r>
            <a:endParaRPr lang="fr-FR" sz="2400" b="1" spc="-1" dirty="0"/>
          </a:p>
          <a:p>
            <a:pPr algn="ctr">
              <a:lnSpc>
                <a:spcPct val="100000"/>
              </a:lnSpc>
              <a:buNone/>
            </a:pPr>
            <a:r>
              <a:rPr lang="en-US" sz="2400" b="1" spc="-1" dirty="0">
                <a:solidFill>
                  <a:srgbClr val="C00000"/>
                </a:solidFill>
                <a:ea typeface="Verdana"/>
              </a:rPr>
              <a:t>25 &amp; 28 </a:t>
            </a:r>
            <a:r>
              <a:rPr lang="en-US" sz="2400" b="1" strike="noStrike" spc="-1" dirty="0">
                <a:solidFill>
                  <a:srgbClr val="C00000"/>
                </a:solidFill>
                <a:latin typeface="Arial"/>
                <a:ea typeface="Verdana"/>
              </a:rPr>
              <a:t>April 2024</a:t>
            </a:r>
            <a:endParaRPr lang="fr-FR" sz="2400" b="1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32083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Spirit of God, 4.2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53849"/>
            <a:ext cx="7774046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</a:t>
            </a:r>
            <a:r>
              <a:rPr lang="en-GB" sz="2800" b="1" spc="-1" dirty="0">
                <a:ea typeface="Verdana"/>
              </a:rPr>
              <a:t> This is how you can recognize the Spirit of God: Every spirit that </a:t>
            </a:r>
            <a:r>
              <a:rPr lang="en-GB" sz="2800" spc="-1" dirty="0">
                <a:ea typeface="Verdana"/>
              </a:rPr>
              <a:t>[</a:t>
            </a:r>
            <a:r>
              <a:rPr lang="en-GB" sz="2800" b="1" spc="-1" dirty="0">
                <a:ea typeface="Verdana"/>
              </a:rPr>
              <a:t>confesses</a:t>
            </a:r>
            <a:r>
              <a:rPr lang="en-GB" sz="2800" spc="-1" dirty="0">
                <a:ea typeface="Verdana"/>
              </a:rPr>
              <a:t>]</a:t>
            </a:r>
            <a:r>
              <a:rPr lang="en-GB" sz="2800" b="1" spc="-1" dirty="0">
                <a:ea typeface="Verdana"/>
              </a:rPr>
              <a:t> that Jesus Christ has come in the flesh is from God, …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80532" y="2286000"/>
            <a:ext cx="7847467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Alternatively:</a:t>
            </a:r>
            <a:r>
              <a:rPr lang="en-GB" sz="2800" b="1" spc="-1" dirty="0">
                <a:ea typeface="Verdana"/>
              </a:rPr>
              <a:t> Jesus </a:t>
            </a:r>
            <a:r>
              <a:rPr lang="en-GB" sz="2800" b="1" spc="-1" dirty="0">
                <a:solidFill>
                  <a:srgbClr val="FF0000"/>
                </a:solidFill>
                <a:ea typeface="Verdana"/>
              </a:rPr>
              <a:t>is</a:t>
            </a:r>
            <a:r>
              <a:rPr lang="en-GB" sz="2800" b="1" spc="-1" dirty="0">
                <a:ea typeface="Verdana"/>
              </a:rPr>
              <a:t> Christ come into the world in the flesh.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Grammar: </a:t>
            </a:r>
            <a:r>
              <a:rPr lang="en-GB" sz="2800" b="1" spc="-1" dirty="0">
                <a:ea typeface="Verdana"/>
              </a:rPr>
              <a:t>One confesses </a:t>
            </a:r>
            <a:r>
              <a:rPr lang="en-GB" sz="2800" b="1" spc="-1" dirty="0">
                <a:solidFill>
                  <a:srgbClr val="FF0000"/>
                </a:solidFill>
                <a:ea typeface="Verdana"/>
              </a:rPr>
              <a:t>what</a:t>
            </a:r>
            <a:r>
              <a:rPr lang="en-GB" sz="2800" b="1" spc="-1" dirty="0">
                <a:ea typeface="Verdana"/>
              </a:rPr>
              <a:t> a person is, not only something about that person.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Logic:</a:t>
            </a:r>
            <a:r>
              <a:rPr lang="en-GB" sz="2800" b="1" spc="-1" dirty="0">
                <a:ea typeface="Verdana"/>
              </a:rPr>
              <a:t> To say </a:t>
            </a:r>
            <a:r>
              <a:rPr lang="en-GB" sz="2800" b="1" spc="-1" dirty="0">
                <a:solidFill>
                  <a:srgbClr val="FF0000"/>
                </a:solidFill>
                <a:ea typeface="Verdana"/>
              </a:rPr>
              <a:t>that</a:t>
            </a:r>
            <a:r>
              <a:rPr lang="en-GB" sz="2800" b="1" spc="-1" dirty="0">
                <a:ea typeface="Verdana"/>
              </a:rPr>
              <a:t> Jesus Christ came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808057" y="2514850"/>
            <a:ext cx="6437019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Paul asserted, “no one can say </a:t>
            </a:r>
            <a:br>
              <a:rPr lang="en-GB" sz="2800" b="1" dirty="0"/>
            </a:br>
            <a:r>
              <a:rPr lang="en-GB" sz="2800" b="1" dirty="0"/>
              <a:t>"Jesus is Lord" except in the Holy Spirit.” </a:t>
            </a:r>
            <a:r>
              <a:rPr lang="en-GB" sz="2800" dirty="0"/>
              <a:t>1 Cor. 12:3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DE18D-81F1-3AD1-E7DE-13F4BA17B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39" y="553849"/>
            <a:ext cx="6024285" cy="401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75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D5DB0-6C00-3436-9B17-6C54F359B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8FE66-705D-FA8F-4E3D-2AFCDAA9D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3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32083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antichrist, 4:3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53849"/>
            <a:ext cx="78938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3</a:t>
            </a:r>
            <a:r>
              <a:rPr lang="en-GB" sz="2800" b="1" spc="-1" dirty="0">
                <a:ea typeface="Verdana"/>
              </a:rPr>
              <a:t> … but every spirit that does not </a:t>
            </a:r>
            <a:r>
              <a:rPr lang="en-GB" sz="2800" spc="-1" dirty="0">
                <a:ea typeface="Verdana"/>
              </a:rPr>
              <a:t>[</a:t>
            </a:r>
            <a:r>
              <a:rPr lang="en-GB" sz="2800" b="1" spc="-1" dirty="0">
                <a:ea typeface="Verdana"/>
              </a:rPr>
              <a:t>confess</a:t>
            </a:r>
            <a:r>
              <a:rPr lang="en-GB" sz="2800" spc="-1" dirty="0">
                <a:ea typeface="Verdana"/>
              </a:rPr>
              <a:t>]</a:t>
            </a:r>
            <a:r>
              <a:rPr lang="en-GB" sz="2800" b="1" spc="-1" dirty="0">
                <a:ea typeface="Verdana"/>
              </a:rPr>
              <a:t> </a:t>
            </a:r>
            <a:r>
              <a:rPr lang="en-GB" sz="2800" spc="-1" dirty="0">
                <a:ea typeface="Verdana"/>
              </a:rPr>
              <a:t>[</a:t>
            </a:r>
            <a:r>
              <a:rPr lang="en-GB" sz="2800" b="1" spc="-1" dirty="0">
                <a:ea typeface="Verdana"/>
              </a:rPr>
              <a:t>this</a:t>
            </a:r>
            <a:r>
              <a:rPr lang="en-GB" sz="2800" spc="-1" dirty="0">
                <a:ea typeface="Verdana"/>
              </a:rPr>
              <a:t>]</a:t>
            </a:r>
            <a:r>
              <a:rPr lang="en-GB" sz="2800" b="1" spc="-1" dirty="0">
                <a:ea typeface="Verdana"/>
              </a:rPr>
              <a:t> Jesus is not from God. This is the spirit of the antichrist, which you have heard is coming and even now is already in the world.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34159" y="2368277"/>
            <a:ext cx="7774046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spirit:</a:t>
            </a:r>
            <a:r>
              <a:rPr lang="en-GB" sz="2800" b="1" spc="-1" dirty="0">
                <a:ea typeface="Verdana"/>
              </a:rPr>
              <a:t> prophets, preachers, teachers, their message, and their inspiration.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Grammar:</a:t>
            </a:r>
            <a:r>
              <a:rPr lang="en-GB" sz="2800" b="1" spc="-1" dirty="0">
                <a:ea typeface="Verdana"/>
              </a:rPr>
              <a:t> “the Jesus” </a:t>
            </a:r>
            <a:r>
              <a:rPr lang="en-GB" sz="2800" b="1" spc="-1" dirty="0">
                <a:solidFill>
                  <a:srgbClr val="C00000"/>
                </a:solidFill>
                <a:ea typeface="Verdana"/>
                <a:sym typeface="Wingdings" panose="05000000000000000000" pitchFamily="2" charset="2"/>
              </a:rPr>
              <a:t></a:t>
            </a:r>
            <a:r>
              <a:rPr lang="en-GB" sz="2800" b="1" spc="-1" dirty="0">
                <a:ea typeface="Verdana"/>
                <a:sym typeface="Wingdings" panose="05000000000000000000" pitchFamily="2" charset="2"/>
              </a:rPr>
              <a:t> the Jesus who is Christ come in the flesh (verse 2).</a:t>
            </a:r>
            <a:endParaRPr lang="en-GB" sz="2800" b="1" spc="-1" dirty="0">
              <a:ea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845490" y="2521284"/>
            <a:ext cx="643701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Paul warned, “In later times some will depart from the faith by devoting themselves to deceitful spirits and teachings of demons” </a:t>
            </a:r>
            <a:r>
              <a:rPr lang="en-GB" sz="2800" dirty="0"/>
              <a:t>1 Tim 4:1</a:t>
            </a:r>
            <a:endParaRPr lang="en-US" sz="2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EFEE18-55F7-6320-AD26-3F003B93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5" y="487429"/>
            <a:ext cx="7774047" cy="40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889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0D64EC-115C-F268-4051-D5CDF916E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pic>
        <p:nvPicPr>
          <p:cNvPr id="5122" name="Picture 2" descr="John the Baptist">
            <a:extLst>
              <a:ext uri="{FF2B5EF4-FFF2-40B4-BE49-F238E27FC236}">
                <a16:creationId xmlns:a16="http://schemas.microsoft.com/office/drawing/2014/main" id="{AC76B24A-0B93-A362-2588-2ED7BCA7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-807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one who is in you, 4:4-5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20959"/>
            <a:ext cx="7774045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4</a:t>
            </a:r>
            <a:r>
              <a:rPr lang="en-GB" sz="2800" b="1" spc="-1" dirty="0">
                <a:ea typeface="Verdana"/>
              </a:rPr>
              <a:t> You, dear children, are from God and have overcome them, because the [Spirit] who is in you is greater than the [spirit] who is in the world.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5</a:t>
            </a:r>
            <a:r>
              <a:rPr lang="en-GB" sz="2800" b="1" spc="-1" dirty="0">
                <a:ea typeface="Verdana"/>
              </a:rPr>
              <a:t> They are from the world and therefore speak from the viewpoint of the world, and the world listens to them.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67053" y="3197161"/>
            <a:ext cx="777404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You:</a:t>
            </a:r>
            <a:r>
              <a:rPr lang="en-GB" sz="2800" b="1" spc="-1" dirty="0">
                <a:ea typeface="Verdana"/>
              </a:rPr>
              <a:t> who confess that Jesus is the Christ.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They:</a:t>
            </a:r>
            <a:r>
              <a:rPr lang="en-GB" sz="2800" b="1" spc="-1" dirty="0">
                <a:ea typeface="Verdana"/>
              </a:rPr>
              <a:t> who deny that Jesus is the Christ.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We:</a:t>
            </a:r>
            <a:r>
              <a:rPr lang="en-GB" sz="2800" b="1" spc="-1" dirty="0">
                <a:ea typeface="Verdana"/>
              </a:rPr>
              <a:t> who teach that Jesus is the Christ.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4:6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720810" y="3129880"/>
            <a:ext cx="6866532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warned, “Many false prophets will arise and lead many astray.” </a:t>
            </a:r>
            <a:r>
              <a:rPr lang="en-GB" sz="2800" dirty="0"/>
              <a:t>Matthew 24:11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8484D-6445-55A5-6DF4-96DE452EF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80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82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-807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We recognize the Spirit, 4:6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20959"/>
            <a:ext cx="777404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6</a:t>
            </a:r>
            <a:r>
              <a:rPr lang="en-GB" sz="2800" b="1" spc="-1" dirty="0">
                <a:ea typeface="Verdana"/>
              </a:rPr>
              <a:t> We are from God, and whoever knows God listens to us; but whoever is not from God does not listen to us. This is how we recognize the Spirit of truth and the spirit of falsehood.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34159" y="2693916"/>
            <a:ext cx="7774046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We:</a:t>
            </a:r>
            <a:r>
              <a:rPr lang="en-GB" sz="2800" b="1" spc="-1" dirty="0">
                <a:ea typeface="Verdana"/>
              </a:rPr>
              <a:t> Jesus apostles who lived with Jesus.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 err="1">
                <a:solidFill>
                  <a:srgbClr val="0070C0"/>
                </a:solidFill>
                <a:ea typeface="Verdana"/>
              </a:rPr>
              <a:t>Cerinthius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:</a:t>
            </a:r>
            <a:endParaRPr lang="en-GB" sz="2800" b="1" spc="-1" dirty="0">
              <a:solidFill>
                <a:srgbClr val="C00000"/>
              </a:solidFill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5BF6E-9D9E-2E63-FE22-7BC00B2078BF}"/>
              </a:ext>
            </a:extLst>
          </p:cNvPr>
          <p:cNvSpPr txBox="1"/>
          <p:nvPr/>
        </p:nvSpPr>
        <p:spPr>
          <a:xfrm>
            <a:off x="249690" y="3114647"/>
            <a:ext cx="7878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spc="-1" dirty="0">
                <a:ea typeface="Verdana"/>
              </a:rPr>
              <a:t>		    taught that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(a) </a:t>
            </a:r>
            <a:r>
              <a:rPr lang="en-GB" sz="2800" b="1" spc="-1" dirty="0">
                <a:ea typeface="Verdana"/>
              </a:rPr>
              <a:t>Jesus was only human,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(b) </a:t>
            </a:r>
            <a:r>
              <a:rPr lang="en-GB" sz="2800" b="1" spc="-1" dirty="0">
                <a:ea typeface="Verdana"/>
              </a:rPr>
              <a:t>received the Christ at baptism, and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(c) </a:t>
            </a:r>
            <a:r>
              <a:rPr lang="en-GB" sz="2800" b="1" spc="-1" dirty="0">
                <a:ea typeface="Verdana"/>
              </a:rPr>
              <a:t>lost the Christ at his crucifixion.</a:t>
            </a:r>
            <a:endParaRPr lang="en-US" sz="2800" b="1" spc="-1" dirty="0">
              <a:ea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845490" y="2693916"/>
            <a:ext cx="643701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	Jesus promised, “I will ask the Father, and he will give you another Helper, to be with you forever, even the Spirit of truth.” </a:t>
            </a:r>
            <a:r>
              <a:rPr lang="en-GB" sz="2800" dirty="0"/>
              <a:t>John 14:16-17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91C9A-E950-755D-D2CE-5625AD34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8" y="479631"/>
            <a:ext cx="7168162" cy="40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250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3" grpId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1659797-749F-9E92-5DD2-7A93FD4751A0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the New Testament Scripture?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76202D6-E2EA-3653-2D98-6F1C51AF4F0C}"/>
              </a:ext>
            </a:extLst>
          </p:cNvPr>
          <p:cNvSpPr/>
          <p:nvPr/>
        </p:nvSpPr>
        <p:spPr>
          <a:xfrm>
            <a:off x="126999" y="521766"/>
            <a:ext cx="8001001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57200" indent="-457200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1. </a:t>
            </a:r>
            <a:r>
              <a:rPr lang="en-GB" sz="2800" b="1" spc="-1" dirty="0">
                <a:ea typeface="Verdana"/>
              </a:rPr>
              <a:t>For Christians, it is the NT that designates the </a:t>
            </a:r>
            <a:r>
              <a:rPr lang="en-GB" sz="2800" b="1" i="1" spc="-1" dirty="0">
                <a:ea typeface="Verdana"/>
              </a:rPr>
              <a:t>Hebrew Bible</a:t>
            </a:r>
            <a:r>
              <a:rPr lang="en-GB" sz="2800" b="1" spc="-1" dirty="0">
                <a:ea typeface="Verdana"/>
              </a:rPr>
              <a:t> as "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Scripture</a:t>
            </a:r>
            <a:r>
              <a:rPr lang="en-GB" sz="2800" b="1" spc="-1" dirty="0">
                <a:ea typeface="Verdana"/>
              </a:rPr>
              <a:t>".</a:t>
            </a:r>
          </a:p>
          <a:p>
            <a:pPr marL="457200" indent="-457200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2. </a:t>
            </a:r>
            <a:r>
              <a:rPr lang="en-GB" sz="2800" b="1" spc="-1" dirty="0">
                <a:ea typeface="Verdana"/>
              </a:rPr>
              <a:t>The term "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Scripture</a:t>
            </a:r>
            <a:r>
              <a:rPr lang="en-GB" sz="2800" b="1" spc="-1" dirty="0">
                <a:ea typeface="Verdana"/>
              </a:rPr>
              <a:t>" implies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a</a:t>
            </a:r>
            <a:r>
              <a:rPr lang="en-GB" sz="2800" b="1" spc="-1" dirty="0">
                <a:ea typeface="Verdana"/>
              </a:rPr>
              <a:t>) source= inspiration and (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b</a:t>
            </a:r>
            <a:r>
              <a:rPr lang="en-GB" sz="2800" b="1" spc="-1" dirty="0">
                <a:ea typeface="Verdana"/>
              </a:rPr>
              <a:t>) result=authority.</a:t>
            </a:r>
          </a:p>
          <a:p>
            <a:pPr marL="457200" indent="-457200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3.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Scripture</a:t>
            </a:r>
            <a:r>
              <a:rPr lang="en-GB" sz="2800" b="1" spc="-1" dirty="0">
                <a:ea typeface="Verdana"/>
              </a:rPr>
              <a:t> came through the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prophet</a:t>
            </a:r>
            <a:r>
              <a:rPr lang="en-GB" sz="2800" b="1" spc="-1" dirty="0">
                <a:ea typeface="Verdana"/>
              </a:rPr>
              <a:t> Moses.</a:t>
            </a:r>
          </a:p>
          <a:p>
            <a:pPr marL="457200" indent="-457200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4. </a:t>
            </a:r>
            <a:r>
              <a:rPr lang="en-GB" sz="2800" b="1" spc="-1" dirty="0">
                <a:ea typeface="Verdana"/>
              </a:rPr>
              <a:t>Moses foretold the coming of another “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prophet</a:t>
            </a:r>
            <a:r>
              <a:rPr lang="en-GB" sz="2800" b="1" spc="-1" dirty="0">
                <a:ea typeface="Verdana"/>
              </a:rPr>
              <a:t> like unto me.”</a:t>
            </a:r>
          </a:p>
          <a:p>
            <a:pPr marL="457200" indent="-457200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5. </a:t>
            </a:r>
            <a:r>
              <a:rPr lang="en-GB" sz="2800" b="1" spc="-1" dirty="0">
                <a:ea typeface="Verdana"/>
              </a:rPr>
              <a:t>Messiah </a:t>
            </a:r>
            <a:r>
              <a:rPr lang="en-GB" sz="2800" b="1" spc="-1" dirty="0" err="1">
                <a:ea typeface="Verdana"/>
              </a:rPr>
              <a:t>Yeshua</a:t>
            </a:r>
            <a:r>
              <a:rPr lang="en-GB" sz="2800" b="1" spc="-1" dirty="0">
                <a:ea typeface="Verdana"/>
              </a:rPr>
              <a:t>‘ is the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prophet</a:t>
            </a:r>
            <a:r>
              <a:rPr lang="en-GB" sz="2800" b="1" spc="-1" dirty="0">
                <a:ea typeface="Verdana"/>
              </a:rPr>
              <a:t> like unto Moses </a:t>
            </a:r>
            <a:r>
              <a:rPr lang="en-GB" sz="2800" spc="-1" dirty="0">
                <a:ea typeface="Verdana"/>
              </a:rPr>
              <a:t>(Ac 3:22, not M., not J. Smith)</a:t>
            </a:r>
            <a:r>
              <a:rPr lang="en-GB" sz="2800" b="1" spc="-1" dirty="0">
                <a:ea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67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1659797-749F-9E92-5DD2-7A93FD4751A0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the New Testament Scripture?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76202D6-E2EA-3653-2D98-6F1C51AF4F0C}"/>
              </a:ext>
            </a:extLst>
          </p:cNvPr>
          <p:cNvSpPr/>
          <p:nvPr/>
        </p:nvSpPr>
        <p:spPr>
          <a:xfrm>
            <a:off x="204481" y="521766"/>
            <a:ext cx="7923519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88" indent="-357188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6. </a:t>
            </a:r>
            <a:r>
              <a:rPr lang="en-GB" sz="2800" b="1" spc="-1" dirty="0" err="1">
                <a:ea typeface="Verdana"/>
              </a:rPr>
              <a:t>Yeshua</a:t>
            </a:r>
            <a:r>
              <a:rPr lang="en-GB" sz="2800" b="1" spc="-1" dirty="0">
                <a:ea typeface="Verdana"/>
              </a:rPr>
              <a:t>‘ was inspired and his words remains authoritative.</a:t>
            </a:r>
          </a:p>
          <a:p>
            <a:pPr marL="357188" indent="-357188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7. </a:t>
            </a:r>
            <a:r>
              <a:rPr lang="en-GB" sz="2800" b="1" spc="-1" dirty="0" err="1">
                <a:ea typeface="Verdana"/>
              </a:rPr>
              <a:t>Yeshua</a:t>
            </a:r>
            <a:r>
              <a:rPr lang="en-GB" sz="2800" b="1" spc="-1" dirty="0">
                <a:ea typeface="Verdana"/>
              </a:rPr>
              <a:t>‘ promised his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apostles</a:t>
            </a:r>
            <a:r>
              <a:rPr lang="en-GB" sz="2800" b="1" spc="-1" dirty="0">
                <a:ea typeface="Verdana"/>
              </a:rPr>
              <a:t> that the Holy Spirit would remind them of all that he said, and would lead them unto “all truth.”</a:t>
            </a:r>
          </a:p>
          <a:p>
            <a:pPr marL="357188" indent="-357188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8. </a:t>
            </a:r>
            <a:r>
              <a:rPr lang="en-GB" sz="2800" b="1" spc="-1" dirty="0">
                <a:ea typeface="Verdana"/>
              </a:rPr>
              <a:t>Thus, the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apostles’ </a:t>
            </a:r>
            <a:r>
              <a:rPr lang="en-GB" sz="2800" b="1" spc="-1" dirty="0">
                <a:ea typeface="Verdana"/>
              </a:rPr>
              <a:t>writings are inspired and authoritative.</a:t>
            </a:r>
          </a:p>
        </p:txBody>
      </p:sp>
    </p:spTree>
    <p:extLst>
      <p:ext uri="{BB962C8B-B14F-4D97-AF65-F5344CB8AC3E}">
        <p14:creationId xmlns:p14="http://schemas.microsoft.com/office/powerpoint/2010/main" val="8624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1659797-749F-9E92-5DD2-7A93FD4751A0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the New Testament Scripture?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76202D6-E2EA-3653-2D98-6F1C51AF4F0C}"/>
              </a:ext>
            </a:extLst>
          </p:cNvPr>
          <p:cNvSpPr/>
          <p:nvPr/>
        </p:nvSpPr>
        <p:spPr>
          <a:xfrm>
            <a:off x="204481" y="521766"/>
            <a:ext cx="7923519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576263" indent="-576263"/>
            <a:r>
              <a:rPr lang="en-GB" sz="2800" b="1" spc="-1" dirty="0">
                <a:ea typeface="Verdana"/>
              </a:rPr>
              <a:t> </a:t>
            </a:r>
            <a:r>
              <a:rPr lang="en-GB" sz="1600" b="1" spc="-1" dirty="0">
                <a:solidFill>
                  <a:srgbClr val="C00000"/>
                </a:solidFill>
                <a:ea typeface="Verdana"/>
              </a:rPr>
              <a:t> 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9. </a:t>
            </a:r>
            <a:r>
              <a:rPr lang="en-GB" sz="2800" b="1" spc="-1" dirty="0">
                <a:ea typeface="Verdana"/>
              </a:rPr>
              <a:t>The early churches approved only writings that were authored by 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apostles</a:t>
            </a:r>
            <a:r>
              <a:rPr lang="en-GB" sz="2800" b="1" spc="-1" dirty="0">
                <a:ea typeface="Verdana"/>
              </a:rPr>
              <a:t>, were approved by apostles, or contained apostolic teaching.</a:t>
            </a:r>
          </a:p>
          <a:p>
            <a:pPr marL="576263" indent="-57626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10. </a:t>
            </a:r>
            <a:r>
              <a:rPr lang="en-GB" sz="2800" b="1" spc="-1" dirty="0">
                <a:ea typeface="Verdana"/>
              </a:rPr>
              <a:t>Therefore, each church has a ‘canon’ of inspired, authoritative, </a:t>
            </a:r>
            <a:r>
              <a:rPr lang="en-GB" sz="2800" b="1" i="1" spc="-1" dirty="0">
                <a:ea typeface="Verdana"/>
              </a:rPr>
              <a:t>New Testament</a:t>
            </a:r>
            <a:r>
              <a:rPr lang="en-GB" sz="2800" b="1" spc="-1" dirty="0">
                <a:ea typeface="Verdana"/>
              </a:rPr>
              <a:t> writings that it calls </a:t>
            </a:r>
            <a:r>
              <a:rPr lang="en-GB" sz="2800" b="1" spc="-1" dirty="0">
                <a:solidFill>
                  <a:srgbClr val="00B050"/>
                </a:solidFill>
                <a:ea typeface="Verdana"/>
              </a:rPr>
              <a:t>Scripture</a:t>
            </a:r>
            <a:r>
              <a:rPr lang="en-GB" sz="2800" b="1" spc="-1" dirty="0">
                <a:ea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6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D2ADB5-9B4C-4ED1-B025-3B6FD3DD1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B3C6F5B-6865-CB70-C4E7-77EDC73A2647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Assignment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A2392-83B1-77EE-6037-F03041A6D050}"/>
              </a:ext>
            </a:extLst>
          </p:cNvPr>
          <p:cNvSpPr txBox="1"/>
          <p:nvPr/>
        </p:nvSpPr>
        <p:spPr>
          <a:xfrm>
            <a:off x="204481" y="521766"/>
            <a:ext cx="7486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US" sz="2800" b="1" spc="-1" dirty="0">
                <a:ea typeface="Verdana"/>
              </a:rPr>
              <a:t> </a:t>
            </a:r>
            <a:r>
              <a:rPr lang="en-GB" sz="2800" b="1" dirty="0"/>
              <a:t>Read </a:t>
            </a:r>
            <a:r>
              <a:rPr lang="en-GB" sz="2800" b="1" dirty="0">
                <a:solidFill>
                  <a:srgbClr val="0070C0"/>
                </a:solidFill>
              </a:rPr>
              <a:t>1 </a:t>
            </a:r>
            <a:r>
              <a:rPr lang="en-GB" sz="2800" b="1">
                <a:solidFill>
                  <a:srgbClr val="0070C0"/>
                </a:solidFill>
              </a:rPr>
              <a:t>John 4:7-12 </a:t>
            </a:r>
            <a:r>
              <a:rPr lang="en-GB" sz="2800" b="1" dirty="0"/>
              <a:t>three times in different versions (</a:t>
            </a:r>
            <a:r>
              <a:rPr lang="en-GB" sz="2800" b="1" dirty="0">
                <a:solidFill>
                  <a:srgbClr val="00B050"/>
                </a:solidFill>
              </a:rPr>
              <a:t>www.biblehub.com</a:t>
            </a:r>
            <a:r>
              <a:rPr lang="en-GB" sz="2800" b="1" dirty="0"/>
              <a:t>).</a:t>
            </a:r>
          </a:p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dirty="0"/>
              <a:t>Visit http://</a:t>
            </a:r>
            <a:r>
              <a:rPr lang="en-GB" sz="2800" b="1" dirty="0">
                <a:solidFill>
                  <a:srgbClr val="C00000"/>
                </a:solidFill>
              </a:rPr>
              <a:t>1john</a:t>
            </a:r>
            <a:r>
              <a:rPr lang="en-GB" sz="2800" b="1" dirty="0"/>
              <a:t>.</a:t>
            </a:r>
            <a:r>
              <a:rPr lang="en-GB" sz="2800" b="1" dirty="0">
                <a:solidFill>
                  <a:srgbClr val="C00000"/>
                </a:solidFill>
              </a:rPr>
              <a:t>currah</a:t>
            </a:r>
            <a:r>
              <a:rPr lang="en-GB" sz="2800" b="1" dirty="0"/>
              <a:t>.</a:t>
            </a:r>
            <a:r>
              <a:rPr lang="en-GB" sz="2800" b="1" dirty="0">
                <a:solidFill>
                  <a:srgbClr val="C00000"/>
                </a:solidFill>
              </a:rPr>
              <a:t>download</a:t>
            </a:r>
          </a:p>
          <a:p>
            <a:pPr marL="357188" indent="-357188"/>
            <a:r>
              <a:rPr lang="en-US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dirty="0"/>
              <a:t>Compile your own insights to share with others next time.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A0AA8-95FC-D533-5D7E-E901DE833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525" y="2412884"/>
            <a:ext cx="4006476" cy="20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820B7-95FE-2F7E-0E3C-B2512DB2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81659797-749F-9E92-5DD2-7A93FD4751A0}"/>
              </a:ext>
            </a:extLst>
          </p:cNvPr>
          <p:cNvSpPr/>
          <p:nvPr/>
        </p:nvSpPr>
        <p:spPr>
          <a:xfrm>
            <a:off x="204481" y="0"/>
            <a:ext cx="6915848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trike="noStrike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John, discourse structure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76202D6-E2EA-3653-2D98-6F1C51AF4F0C}"/>
              </a:ext>
            </a:extLst>
          </p:cNvPr>
          <p:cNvSpPr/>
          <p:nvPr/>
        </p:nvSpPr>
        <p:spPr>
          <a:xfrm>
            <a:off x="279972" y="612671"/>
            <a:ext cx="739096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spcBef>
                <a:spcPts val="601"/>
              </a:spcBef>
            </a:pPr>
            <a:r>
              <a:rPr lang="en-GB" sz="2800" b="1" spc="-1" dirty="0">
                <a:latin typeface="+mj-lt"/>
                <a:ea typeface="Verdana"/>
              </a:rPr>
              <a:t>Part</a:t>
            </a: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</a:t>
            </a:r>
            <a:r>
              <a:rPr lang="en-GB" sz="2800" b="1" spc="-1" dirty="0">
                <a:solidFill>
                  <a:srgbClr val="C00000"/>
                </a:solidFill>
                <a:latin typeface="+mj-lt"/>
                <a:ea typeface="Verdana"/>
              </a:rPr>
              <a:t>3: </a:t>
            </a:r>
            <a:r>
              <a:rPr lang="en-GB" sz="2800" b="1" spc="-1" dirty="0">
                <a:solidFill>
                  <a:srgbClr val="0070C0"/>
                </a:solidFill>
                <a:latin typeface="+mj-lt"/>
                <a:ea typeface="Verdana"/>
              </a:rPr>
              <a:t>Our Christian Faith </a:t>
            </a:r>
            <a:r>
              <a:rPr lang="en-GB" sz="2800" b="1" spc="-1" dirty="0">
                <a:latin typeface="+mj-lt"/>
                <a:ea typeface="Verdana"/>
              </a:rPr>
              <a:t>3.19 – 5.5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37121-C6EB-F928-79DB-74091049DFA7}"/>
              </a:ext>
            </a:extLst>
          </p:cNvPr>
          <p:cNvSpPr txBox="1"/>
          <p:nvPr/>
        </p:nvSpPr>
        <p:spPr>
          <a:xfrm>
            <a:off x="279972" y="1225342"/>
            <a:ext cx="7343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388" lvl="1" indent="-357188">
              <a:spcAft>
                <a:spcPts val="600"/>
              </a:spcAft>
            </a:pPr>
            <a:r>
              <a:rPr lang="en-GB" sz="2800" b="1" spc="-1" dirty="0">
                <a:solidFill>
                  <a:srgbClr val="C00000"/>
                </a:solidFill>
                <a:latin typeface="+mj-lt"/>
                <a:ea typeface="Verdana"/>
              </a:rPr>
              <a:t>VIII.</a:t>
            </a: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</a:t>
            </a:r>
            <a:r>
              <a:rPr lang="en-GB" sz="2800" b="1" spc="-1" dirty="0">
                <a:latin typeface="+mj-lt"/>
                <a:ea typeface="Verdana"/>
              </a:rPr>
              <a:t>We Have </a:t>
            </a:r>
            <a:r>
              <a:rPr lang="en-GB" sz="2800" b="1" spc="-1" dirty="0">
                <a:solidFill>
                  <a:srgbClr val="0070C0"/>
                </a:solidFill>
                <a:latin typeface="+mj-lt"/>
                <a:ea typeface="Verdana"/>
              </a:rPr>
              <a:t>Assurance</a:t>
            </a:r>
            <a:r>
              <a:rPr lang="en-GB" sz="2800" b="1" spc="-1" dirty="0">
                <a:latin typeface="+mj-lt"/>
                <a:ea typeface="Verdana"/>
              </a:rPr>
              <a:t> 3.19-24</a:t>
            </a:r>
          </a:p>
          <a:p>
            <a:pPr marL="814388" lvl="1" indent="-357188">
              <a:spcAft>
                <a:spcPts val="600"/>
              </a:spcAft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 </a:t>
            </a:r>
            <a:r>
              <a:rPr lang="en-GB" sz="2800" b="1" spc="-1" dirty="0" err="1">
                <a:solidFill>
                  <a:srgbClr val="C00000"/>
                </a:solidFill>
                <a:latin typeface="+mj-lt"/>
                <a:ea typeface="Verdana"/>
              </a:rPr>
              <a:t>ΙX</a:t>
            </a:r>
            <a:r>
              <a:rPr lang="en-GB" sz="2800" b="1" spc="-1" dirty="0">
                <a:solidFill>
                  <a:srgbClr val="C00000"/>
                </a:solidFill>
                <a:latin typeface="+mj-lt"/>
                <a:ea typeface="Verdana"/>
              </a:rPr>
              <a:t>.</a:t>
            </a: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</a:t>
            </a:r>
            <a:r>
              <a:rPr lang="en-GB" sz="2800" b="1" spc="-1" dirty="0">
                <a:latin typeface="+mj-lt"/>
                <a:ea typeface="Verdana"/>
              </a:rPr>
              <a:t>We have God’s </a:t>
            </a:r>
            <a:r>
              <a:rPr lang="en-GB" sz="2800" b="1" spc="-1" dirty="0">
                <a:solidFill>
                  <a:srgbClr val="0070C0"/>
                </a:solidFill>
                <a:latin typeface="+mj-lt"/>
                <a:ea typeface="Verdana"/>
              </a:rPr>
              <a:t>Spirit</a:t>
            </a:r>
            <a:r>
              <a:rPr lang="en-GB" sz="2800" b="1" spc="-1" dirty="0">
                <a:latin typeface="+mj-lt"/>
                <a:ea typeface="Verdana"/>
              </a:rPr>
              <a:t> 4:1-6</a:t>
            </a:r>
          </a:p>
          <a:p>
            <a:pPr marL="814388" lvl="1" indent="-357188">
              <a:spcAft>
                <a:spcPts val="600"/>
              </a:spcAft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  X. We Have God’s Love 4.7-13</a:t>
            </a:r>
          </a:p>
          <a:p>
            <a:pPr marL="814388" lvl="1" indent="-357188">
              <a:spcAft>
                <a:spcPts val="600"/>
              </a:spcAft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 XI. We Have the Saviour 4.14-21</a:t>
            </a:r>
          </a:p>
          <a:p>
            <a:pPr marL="814388" lvl="1" indent="-357188">
              <a:spcAft>
                <a:spcPts val="600"/>
              </a:spcAft>
            </a:pPr>
            <a:r>
              <a:rPr lang="en-GB" sz="2800" b="1" spc="-1" dirty="0">
                <a:solidFill>
                  <a:schemeClr val="bg1">
                    <a:lumMod val="65000"/>
                  </a:schemeClr>
                </a:solidFill>
                <a:latin typeface="+mj-lt"/>
                <a:ea typeface="Verdana"/>
              </a:rPr>
              <a:t> XII. We have the Christ 5.1-5</a:t>
            </a:r>
          </a:p>
        </p:txBody>
      </p:sp>
    </p:spTree>
    <p:extLst>
      <p:ext uri="{BB962C8B-B14F-4D97-AF65-F5344CB8AC3E}">
        <p14:creationId xmlns:p14="http://schemas.microsoft.com/office/powerpoint/2010/main" val="16122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2AC6-95EF-A60F-8E4A-66CFFBEE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E25D5A-CB8A-FA7D-D438-F62F062C24D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3240"/>
            <a:ext cx="8127720" cy="456516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4C577-44E9-A86A-6A33-9F7036B86918}"/>
              </a:ext>
            </a:extLst>
          </p:cNvPr>
          <p:cNvSpPr txBox="1"/>
          <p:nvPr/>
        </p:nvSpPr>
        <p:spPr>
          <a:xfrm>
            <a:off x="289187" y="1827747"/>
            <a:ext cx="6373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 </a:t>
            </a:r>
            <a:r>
              <a:rPr lang="en-US" sz="3600" b="1" dirty="0">
                <a:solidFill>
                  <a:srgbClr val="0070C0"/>
                </a:solidFill>
              </a:rPr>
              <a:t>A. </a:t>
            </a:r>
            <a:r>
              <a:rPr lang="en-GB" sz="3600" b="1" dirty="0">
                <a:solidFill>
                  <a:srgbClr val="0070C0"/>
                </a:solidFill>
              </a:rPr>
              <a:t>We Have Confidence </a:t>
            </a:r>
            <a:br>
              <a:rPr lang="en-GB" sz="3600" b="1" dirty="0">
                <a:solidFill>
                  <a:srgbClr val="0070C0"/>
                </a:solidFill>
              </a:rPr>
            </a:br>
            <a:r>
              <a:rPr lang="en-GB" sz="3600" b="1" dirty="0">
                <a:solidFill>
                  <a:srgbClr val="C00000"/>
                </a:solidFill>
              </a:rPr>
              <a:t>3.19-24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0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82286" y="-5345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troubled heart, 3.19-20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82287" y="516421"/>
            <a:ext cx="777404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19</a:t>
            </a:r>
            <a:r>
              <a:rPr lang="en-GB" sz="2800" b="1" spc="-1" dirty="0">
                <a:ea typeface="Verdana"/>
              </a:rPr>
              <a:t> This is how we know that we belong to the truth and how we set our hearts at rest in his presence: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20</a:t>
            </a:r>
            <a:r>
              <a:rPr lang="en-GB" sz="2800" b="1" spc="-1" dirty="0">
                <a:ea typeface="Verdana"/>
              </a:rPr>
              <a:t> If our hearts condemn us, we know that God is greater than our hearts, and he knows everything.</a:t>
            </a:r>
            <a:r>
              <a:rPr lang="en-GB" sz="2000" b="1" spc="-1" dirty="0">
                <a:ea typeface="Verdana"/>
              </a:rPr>
              <a:t> </a:t>
            </a:r>
            <a:r>
              <a:rPr lang="en-GB" sz="2000" spc="-1" dirty="0">
                <a:ea typeface="Verdana"/>
              </a:rPr>
              <a:t>(NIV, 2011)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82286" y="2761736"/>
            <a:ext cx="78938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We may believe truth, but we do not own it.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It is natural to feel shame or guilt,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because we can hide nothing from God.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But we calm those feelings with God’s help.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845490" y="1277850"/>
            <a:ext cx="6437019" cy="267765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said, “Let not your hearts be </a:t>
            </a:r>
            <a:r>
              <a:rPr lang="en-GB" sz="2800" b="1" dirty="0">
                <a:solidFill>
                  <a:srgbClr val="FF0000"/>
                </a:solidFill>
              </a:rPr>
              <a:t>troubled</a:t>
            </a:r>
            <a:r>
              <a:rPr lang="en-GB" sz="2800" b="1" dirty="0"/>
              <a:t>. Believe in God; believe also in me. … My </a:t>
            </a:r>
            <a:r>
              <a:rPr lang="en-GB" sz="2800" b="1" dirty="0">
                <a:solidFill>
                  <a:srgbClr val="FF0000"/>
                </a:solidFill>
              </a:rPr>
              <a:t>peace</a:t>
            </a:r>
            <a:r>
              <a:rPr lang="en-GB" sz="2800" b="1" dirty="0"/>
              <a:t> I give to you. ... Let not your hearts be troubled, neither let them be </a:t>
            </a:r>
            <a:r>
              <a:rPr lang="en-GB" sz="2800" b="1" dirty="0">
                <a:solidFill>
                  <a:srgbClr val="FF0000"/>
                </a:solidFill>
              </a:rPr>
              <a:t>afraid</a:t>
            </a:r>
            <a:r>
              <a:rPr lang="en-GB" sz="2800" b="1" dirty="0"/>
              <a:t>.” </a:t>
            </a:r>
            <a:r>
              <a:rPr lang="en-GB" sz="2800" dirty="0"/>
              <a:t>John 14:1, 27 </a:t>
            </a:r>
            <a:r>
              <a:rPr lang="en-GB" sz="2800" dirty="0" err="1"/>
              <a:t>ESV</a:t>
            </a:r>
            <a:endParaRPr lang="en-US" sz="2800" dirty="0"/>
          </a:p>
        </p:txBody>
      </p:sp>
      <p:pic>
        <p:nvPicPr>
          <p:cNvPr id="1026" name="Picture 2" descr="Episode 1 GIFs on GIPHY - Be Animated">
            <a:extLst>
              <a:ext uri="{FF2B5EF4-FFF2-40B4-BE49-F238E27FC236}">
                <a16:creationId xmlns:a16="http://schemas.microsoft.com/office/drawing/2014/main" id="{D61E973E-D591-810C-14CB-B73D9E75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1" y="460690"/>
            <a:ext cx="7308995" cy="41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856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-807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confident heart, 3.21-22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20959"/>
            <a:ext cx="777404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21</a:t>
            </a:r>
            <a:r>
              <a:rPr lang="en-GB" sz="2800" b="1" spc="-1" dirty="0">
                <a:ea typeface="Verdana"/>
              </a:rPr>
              <a:t> Dear friends, if our hearts do not condemn us, [then] we have confidence before God, </a:t>
            </a: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22</a:t>
            </a:r>
            <a:r>
              <a:rPr lang="en-GB" sz="2800" b="1" spc="-1" dirty="0">
                <a:ea typeface="Verdana"/>
              </a:rPr>
              <a:t> and receive from him anything we ask, because we keep his commands and do what pleases him.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34160" y="2788825"/>
            <a:ext cx="7774046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For power through prayer: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spc="-1" dirty="0">
                <a:ea typeface="Verdana"/>
              </a:rPr>
              <a:t>Get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confidence</a:t>
            </a:r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 </a:t>
            </a:r>
            <a:r>
              <a:rPr lang="en-GB" sz="2800" b="1" spc="-1" dirty="0">
                <a:ea typeface="Verdana"/>
              </a:rPr>
              <a:t>before God.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spc="-1" dirty="0">
                <a:ea typeface="Verdana"/>
              </a:rPr>
              <a:t>Keep his commands.</a:t>
            </a:r>
          </a:p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 </a:t>
            </a:r>
            <a:r>
              <a:rPr lang="en-GB" sz="2800" b="1" spc="-1" dirty="0">
                <a:ea typeface="Verdana"/>
              </a:rPr>
              <a:t>Do what pleases him.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968364" y="1311821"/>
            <a:ext cx="6437019" cy="267765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promised, “If you love me, you will keep my commandments. And I will ask the Father, and he will give you another Helper, to be with you forever, even the Spirit of truth” </a:t>
            </a:r>
            <a:r>
              <a:rPr lang="en-GB" sz="2800" dirty="0"/>
              <a:t>John 14:15-17 </a:t>
            </a:r>
            <a:r>
              <a:rPr lang="en-GB" sz="2800" dirty="0" err="1"/>
              <a:t>ESV</a:t>
            </a:r>
            <a:endParaRPr lang="en-US" sz="2800" dirty="0"/>
          </a:p>
        </p:txBody>
      </p:sp>
      <p:pic>
        <p:nvPicPr>
          <p:cNvPr id="2050" name="Picture 2" descr="Saw on Snapchat. I don't know if I'm missing something obvious or is it  obscure reference? : r/ExplainTheJoke">
            <a:extLst>
              <a:ext uri="{FF2B5EF4-FFF2-40B4-BE49-F238E27FC236}">
                <a16:creationId xmlns:a16="http://schemas.microsoft.com/office/drawing/2014/main" id="{A1E23B56-461D-A1F7-3DAE-5BE646EA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24" y="543510"/>
            <a:ext cx="5356352" cy="4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022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-807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 commandments, 3.23-24a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20959"/>
            <a:ext cx="731128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23</a:t>
            </a:r>
            <a:r>
              <a:rPr lang="en-GB" sz="2800" b="1" spc="-1" dirty="0">
                <a:ea typeface="Verdana"/>
              </a:rPr>
              <a:t> And this is his command: to believe in the name of his Son, Jesus Christ, and to love one another as he commanded us. </a:t>
            </a:r>
            <a:br>
              <a:rPr lang="en-GB" sz="2800" b="1" spc="-1" dirty="0">
                <a:ea typeface="Verdana"/>
              </a:rPr>
            </a:b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24</a:t>
            </a:r>
            <a:r>
              <a:rPr lang="en-GB" sz="2800" b="1" spc="-1" dirty="0">
                <a:ea typeface="Verdana"/>
              </a:rPr>
              <a:t> The ones who keep God’s commands live in him, and he in them.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34159" y="2772245"/>
            <a:ext cx="777404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Command:</a:t>
            </a:r>
            <a:r>
              <a:rPr lang="en-GB" sz="2800" b="1" spc="-1" dirty="0">
                <a:ea typeface="Verdana"/>
              </a:rPr>
              <a:t> How are two actions really only one command?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Name:</a:t>
            </a:r>
            <a:endParaRPr lang="en-GB" sz="2800" b="1" spc="-1" dirty="0"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E2E3B-DCBE-B2A7-8A69-0ACB8C79B3B9}"/>
              </a:ext>
            </a:extLst>
          </p:cNvPr>
          <p:cNvSpPr txBox="1"/>
          <p:nvPr/>
        </p:nvSpPr>
        <p:spPr>
          <a:xfrm>
            <a:off x="381548" y="3651022"/>
            <a:ext cx="6767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/>
            <a:r>
              <a:rPr lang="en-US" sz="2800" b="1" spc="-1" dirty="0">
                <a:ea typeface="Verdana"/>
              </a:rPr>
              <a:t>		    Son (unique) = Jesus (human) = Christ (king forever).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931978" y="2637362"/>
            <a:ext cx="643701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prayed, “This is eternal life, that they know you the only true God, and Jesus Christ whom you have sent.” </a:t>
            </a:r>
            <a:r>
              <a:rPr lang="en-GB" sz="2800" dirty="0"/>
              <a:t>John 17:3 </a:t>
            </a:r>
            <a:r>
              <a:rPr lang="en-GB" sz="2800" dirty="0" err="1"/>
              <a:t>ESV</a:t>
            </a:r>
            <a:endParaRPr lang="en-US" sz="2800" dirty="0"/>
          </a:p>
        </p:txBody>
      </p:sp>
      <p:pic>
        <p:nvPicPr>
          <p:cNvPr id="3074" name="Picture 2" descr="What Does &quot;Love One Another&quot; Really Mean (John 13:34)?">
            <a:extLst>
              <a:ext uri="{FF2B5EF4-FFF2-40B4-BE49-F238E27FC236}">
                <a16:creationId xmlns:a16="http://schemas.microsoft.com/office/drawing/2014/main" id="{21759B2E-2B97-6F18-0B96-0860733C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7"/>
            <a:ext cx="8128000" cy="45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7429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3" grpId="0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87111" y="15500"/>
            <a:ext cx="771224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Spirit whom he gave to us, 3.24b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87111" y="553849"/>
            <a:ext cx="7390226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24b</a:t>
            </a:r>
            <a:r>
              <a:rPr lang="en-GB" sz="2800" b="1" spc="-1" dirty="0">
                <a:ea typeface="Verdana"/>
              </a:rPr>
              <a:t> And this is how we know that he lives among us: We know it by the Spirit whom he gave to us.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87111" y="2025117"/>
            <a:ext cx="777404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Lives:</a:t>
            </a:r>
            <a:r>
              <a:rPr lang="en-GB" sz="2800" b="1" spc="-1" dirty="0">
                <a:ea typeface="Verdana"/>
              </a:rPr>
              <a:t> ~Dwells. Real Presence. He likes us.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Spirit:</a:t>
            </a:r>
            <a:r>
              <a:rPr lang="en-GB" sz="2800" b="1" spc="-1" dirty="0">
                <a:ea typeface="Verdana"/>
              </a:rPr>
              <a:t> What are some ways in which God’s Spirit operates among us?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Dwells:</a:t>
            </a:r>
            <a:r>
              <a:rPr lang="en-GB" sz="2800" b="1" spc="-1" dirty="0">
                <a:ea typeface="Verdana"/>
              </a:rPr>
              <a:t> What are some ways in which our church could experience more of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296780" y="1999684"/>
            <a:ext cx="7544109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Jesus promised, “The Spirit of truth… </a:t>
            </a:r>
            <a:br>
              <a:rPr lang="en-GB" sz="2800" b="1" dirty="0"/>
            </a:br>
            <a:r>
              <a:rPr lang="en-GB" sz="2800" b="1" dirty="0"/>
              <a:t>he dwells with you and will be among you.” </a:t>
            </a:r>
            <a:r>
              <a:rPr lang="en-GB" sz="2800" dirty="0"/>
              <a:t>John 14:17</a:t>
            </a:r>
            <a:endParaRPr lang="en-US" sz="2800" dirty="0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1199D3EB-8FC4-D0BF-76C3-6685A9BD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475"/>
            <a:ext cx="8128000" cy="36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688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8000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02AC6-95EF-A60F-8E4A-66CFFBEE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E25D5A-CB8A-FA7D-D438-F62F062C24D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3240"/>
            <a:ext cx="8127720" cy="456516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4C577-44E9-A86A-6A33-9F7036B86918}"/>
              </a:ext>
            </a:extLst>
          </p:cNvPr>
          <p:cNvSpPr txBox="1"/>
          <p:nvPr/>
        </p:nvSpPr>
        <p:spPr>
          <a:xfrm>
            <a:off x="177504" y="1883588"/>
            <a:ext cx="6656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B. We have God’s Spirit </a:t>
            </a:r>
            <a:endParaRPr lang="en-GB" sz="3600" b="1" dirty="0">
              <a:solidFill>
                <a:srgbClr val="0070C0"/>
              </a:solidFill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4:1-6</a:t>
            </a:r>
          </a:p>
        </p:txBody>
      </p:sp>
    </p:spTree>
    <p:extLst>
      <p:ext uri="{BB962C8B-B14F-4D97-AF65-F5344CB8AC3E}">
        <p14:creationId xmlns:p14="http://schemas.microsoft.com/office/powerpoint/2010/main" val="77878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0E7A8-6E83-F1E9-15E6-3A94EB9C5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3">
            <a:extLst>
              <a:ext uri="{FF2B5EF4-FFF2-40B4-BE49-F238E27FC236}">
                <a16:creationId xmlns:a16="http://schemas.microsoft.com/office/drawing/2014/main" id="{640FAA91-8714-AAED-D0B7-C839F50D0AAC}"/>
              </a:ext>
            </a:extLst>
          </p:cNvPr>
          <p:cNvSpPr/>
          <p:nvPr/>
        </p:nvSpPr>
        <p:spPr>
          <a:xfrm>
            <a:off x="234159" y="32083"/>
            <a:ext cx="6620351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GB" sz="2800" b="1" spc="-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Test the spirits, 4.1</a:t>
            </a:r>
            <a:endParaRPr lang="en-US" sz="2800" b="1" strike="noStrike" spc="-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48E8B339-3BCB-7F5A-27FB-842DC6F49350}"/>
              </a:ext>
            </a:extLst>
          </p:cNvPr>
          <p:cNvSpPr/>
          <p:nvPr/>
        </p:nvSpPr>
        <p:spPr>
          <a:xfrm>
            <a:off x="234160" y="553849"/>
            <a:ext cx="7774046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indent="358775">
              <a:spcAft>
                <a:spcPts val="600"/>
              </a:spcAft>
            </a:pPr>
            <a:r>
              <a:rPr lang="en-GB" sz="2800" b="1" spc="-1" baseline="30000" dirty="0">
                <a:solidFill>
                  <a:srgbClr val="C00000"/>
                </a:solidFill>
                <a:ea typeface="Verdana"/>
              </a:rPr>
              <a:t>1</a:t>
            </a:r>
            <a:r>
              <a:rPr lang="en-GB" sz="2800" b="1" spc="-1" dirty="0">
                <a:ea typeface="Verdana"/>
              </a:rPr>
              <a:t> Dear friends, do not believe every spirit, but test the spirits to see whether they are from God, because many false prophets have gone out into the world. </a:t>
            </a:r>
            <a:r>
              <a:rPr lang="en-GB" sz="2000" spc="-1" dirty="0">
                <a:ea typeface="Verdana"/>
              </a:rPr>
              <a:t>(NIV, 2011)</a:t>
            </a:r>
            <a:endParaRPr lang="en-GB" sz="2800" spc="-1" dirty="0">
              <a:ea typeface="Verdana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9EF9ECCD-62D0-AD71-8942-E21FBECB6713}"/>
              </a:ext>
            </a:extLst>
          </p:cNvPr>
          <p:cNvSpPr/>
          <p:nvPr/>
        </p:nvSpPr>
        <p:spPr>
          <a:xfrm>
            <a:off x="234160" y="2430299"/>
            <a:ext cx="7449431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Test:</a:t>
            </a:r>
            <a:r>
              <a:rPr lang="en-GB" sz="2800" b="1" spc="-1" dirty="0">
                <a:ea typeface="Verdana"/>
              </a:rPr>
              <a:t> How?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The spirits:</a:t>
            </a:r>
            <a:r>
              <a:rPr lang="en-GB" sz="2800" b="1" spc="-1" dirty="0">
                <a:ea typeface="Verdana"/>
              </a:rPr>
              <a:t> What are these?</a:t>
            </a:r>
          </a:p>
          <a:p>
            <a:pPr marL="341313" indent="-341313"/>
            <a:r>
              <a:rPr lang="en-GB" sz="2800" b="1" spc="-1" dirty="0">
                <a:solidFill>
                  <a:srgbClr val="C00000"/>
                </a:solidFill>
                <a:ea typeface="Verdana"/>
              </a:rPr>
              <a:t>●</a:t>
            </a:r>
            <a:r>
              <a:rPr lang="en-GB" sz="2800" b="1" spc="-1" dirty="0">
                <a:solidFill>
                  <a:srgbClr val="0070C0"/>
                </a:solidFill>
                <a:ea typeface="Verdana"/>
              </a:rPr>
              <a:t> False prophets:</a:t>
            </a:r>
            <a:r>
              <a:rPr lang="en-GB" sz="2800" b="1" spc="-1" dirty="0">
                <a:ea typeface="Verdana"/>
              </a:rPr>
              <a:t> Who were and are some of these?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DF9F4-50D5-2611-D9AF-F3832028EECA}"/>
              </a:ext>
            </a:extLst>
          </p:cNvPr>
          <p:cNvSpPr txBox="1"/>
          <p:nvPr/>
        </p:nvSpPr>
        <p:spPr>
          <a:xfrm>
            <a:off x="640787" y="2324625"/>
            <a:ext cx="6846426" cy="224676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357188"/>
            <a:r>
              <a:rPr lang="en-GB" sz="2800" b="1" dirty="0"/>
              <a:t>	Paul exhorted, “Do not quench </a:t>
            </a:r>
            <a:br>
              <a:rPr lang="en-GB" sz="2800" b="1" dirty="0"/>
            </a:br>
            <a:r>
              <a:rPr lang="en-GB" sz="2800" b="1" dirty="0"/>
              <a:t>the Spirit. Do not despise prophecies, but test everything; hold fast what is good. Abstain from every form of evil.” </a:t>
            </a:r>
            <a:br>
              <a:rPr lang="en-GB" sz="2800" b="1" dirty="0"/>
            </a:br>
            <a:r>
              <a:rPr lang="en-GB" sz="2800" dirty="0"/>
              <a:t>1 Thess. 5:19-21 </a:t>
            </a:r>
            <a:r>
              <a:rPr lang="en-GB" sz="2800" dirty="0" err="1"/>
              <a:t>ESV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5ED0D-8FC5-2C99-A4BF-68E6DEC4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43" y="507791"/>
            <a:ext cx="6096313" cy="406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28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2" grpId="0" build="p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20738</TotalTime>
  <Words>1377</Words>
  <Application>Microsoft Office PowerPoint</Application>
  <PresentationFormat>Custom</PresentationFormat>
  <Paragraphs>86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682</cp:revision>
  <dcterms:created xsi:type="dcterms:W3CDTF">2023-05-03T23:33:27Z</dcterms:created>
  <dcterms:modified xsi:type="dcterms:W3CDTF">2024-05-02T02:22:05Z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Personnalisé</vt:lpwstr>
  </property>
  <property fmtid="{D5CDD505-2E9C-101B-9397-08002B2CF9AE}" pid="3" name="Slides">
    <vt:i4>37</vt:i4>
  </property>
</Properties>
</file>