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441" r:id="rId3"/>
    <p:sldId id="510" r:id="rId4"/>
    <p:sldId id="511" r:id="rId5"/>
    <p:sldId id="509" r:id="rId6"/>
    <p:sldId id="512" r:id="rId7"/>
    <p:sldId id="513" r:id="rId8"/>
    <p:sldId id="508" r:id="rId9"/>
    <p:sldId id="514" r:id="rId10"/>
    <p:sldId id="515" r:id="rId11"/>
    <p:sldId id="516" r:id="rId12"/>
    <p:sldId id="517" r:id="rId13"/>
    <p:sldId id="518" r:id="rId14"/>
    <p:sldId id="519" r:id="rId15"/>
    <p:sldId id="521" r:id="rId16"/>
    <p:sldId id="520" r:id="rId17"/>
    <p:sldId id="522" r:id="rId18"/>
    <p:sldId id="460" r:id="rId19"/>
  </p:sldIdLst>
  <p:sldSz cx="8128000" cy="4572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E7"/>
    <a:srgbClr val="F9FEC6"/>
    <a:srgbClr val="F9FCE0"/>
    <a:srgbClr val="F0F8B6"/>
    <a:srgbClr val="F5F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44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6BF6-7663-4FED-948F-25D55EA38AD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E40E4-FA43-4333-B253-49B0F91E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6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03B0689-CF06-4D42-8580-A4C1CFF7839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15920" y="748080"/>
            <a:ext cx="6095520" cy="159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06080" y="1069560"/>
            <a:ext cx="731484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06080" y="2454480"/>
            <a:ext cx="731484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43C09C-D894-426B-917A-DA311EC242F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15920" y="748080"/>
            <a:ext cx="6095520" cy="159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06080" y="1069560"/>
            <a:ext cx="356940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154400" y="1069560"/>
            <a:ext cx="356940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06080" y="2454480"/>
            <a:ext cx="356940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154400" y="2454480"/>
            <a:ext cx="356940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F95510-F0D7-4DE2-972D-F86C664462F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15920" y="748080"/>
            <a:ext cx="6095520" cy="159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06080" y="1069560"/>
            <a:ext cx="235512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879280" y="1069560"/>
            <a:ext cx="235512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352480" y="1069560"/>
            <a:ext cx="235512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06080" y="2454480"/>
            <a:ext cx="235512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879280" y="2454480"/>
            <a:ext cx="235512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352480" y="2454480"/>
            <a:ext cx="235512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51C5074-2D87-498D-B891-9E41406ACBE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15920" y="748080"/>
            <a:ext cx="6095520" cy="159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06080" y="1069560"/>
            <a:ext cx="7314840" cy="265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6752DA-AA17-47F3-A744-8E80D8FF8CA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15920" y="748080"/>
            <a:ext cx="6095520" cy="159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06080" y="1069560"/>
            <a:ext cx="7314840" cy="265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289AD34-83C0-4EDD-9317-6700EAE7764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15920" y="748080"/>
            <a:ext cx="6095520" cy="159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06080" y="1069560"/>
            <a:ext cx="3569400" cy="265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154400" y="1069560"/>
            <a:ext cx="3569400" cy="265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4491A5-86EA-46BD-9282-C00A265B162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15920" y="748080"/>
            <a:ext cx="6095520" cy="159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1FB2FC-0F7E-4C3B-BE1F-688048B6EEF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015920" y="748080"/>
            <a:ext cx="6095520" cy="73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9B3686-FBCE-4CA7-8254-D470CB74C05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15920" y="748080"/>
            <a:ext cx="6095520" cy="159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06080" y="1069560"/>
            <a:ext cx="356940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154400" y="1069560"/>
            <a:ext cx="3569400" cy="265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06080" y="2454480"/>
            <a:ext cx="356940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8E56FA-EBBB-4266-BA74-1A4BD826C1C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15920" y="748080"/>
            <a:ext cx="6095520" cy="159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06080" y="1069560"/>
            <a:ext cx="3569400" cy="265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154400" y="1069560"/>
            <a:ext cx="356940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154400" y="2454480"/>
            <a:ext cx="356940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A7309F7-FF66-4271-A2FF-855E2A6F22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15920" y="748080"/>
            <a:ext cx="6095520" cy="159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06080" y="1069560"/>
            <a:ext cx="356940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154400" y="1069560"/>
            <a:ext cx="356940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06080" y="2454480"/>
            <a:ext cx="7314840" cy="12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8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1B7A9C-154B-4F20-BB2E-A239FBF4910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15920" y="748080"/>
            <a:ext cx="6095520" cy="1591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CA" sz="4000" b="0" strike="noStrike" spc="-1">
                <a:solidFill>
                  <a:srgbClr val="000000"/>
                </a:solidFill>
                <a:latin typeface="Calibri Light"/>
              </a:rPr>
              <a:t>Modifier le style du titre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558720" y="4237560"/>
            <a:ext cx="1828440" cy="2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8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800" b="0" strike="noStrike" spc="-1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8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692440" y="4237560"/>
            <a:ext cx="2742840" cy="2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5740560" y="4237560"/>
            <a:ext cx="1828440" cy="2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8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2818C23-3011-4565-BB34-3BE41C9DEB96}" type="slidenum">
              <a:rPr lang="en-US" sz="8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r-FR" sz="8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06080" y="1069560"/>
            <a:ext cx="7314840" cy="265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7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4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2"/>
          <p:cNvPicPr/>
          <p:nvPr/>
        </p:nvPicPr>
        <p:blipFill>
          <a:blip r:embed="rId2"/>
          <a:stretch/>
        </p:blipFill>
        <p:spPr>
          <a:xfrm>
            <a:off x="0" y="3240"/>
            <a:ext cx="8127720" cy="456516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F9E2A-4C58-60D9-A97C-276CDAF6A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476" y="1367758"/>
            <a:ext cx="3204242" cy="3204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DDC733-4F5A-148D-131A-807DF2673C02}"/>
              </a:ext>
            </a:extLst>
          </p:cNvPr>
          <p:cNvSpPr txBox="1"/>
          <p:nvPr/>
        </p:nvSpPr>
        <p:spPr>
          <a:xfrm>
            <a:off x="40511" y="4264223"/>
            <a:ext cx="165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Image by Dall-e 3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2D2FF685-0E24-2F1B-5B74-29AF0307E7D4}"/>
              </a:ext>
            </a:extLst>
          </p:cNvPr>
          <p:cNvSpPr/>
          <p:nvPr/>
        </p:nvSpPr>
        <p:spPr>
          <a:xfrm>
            <a:off x="0" y="27000"/>
            <a:ext cx="6644309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800" b="1" strike="noStrike" spc="-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John </a:t>
            </a:r>
            <a:r>
              <a:rPr lang="en-US" sz="2800" b="1" spc="-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4:7-12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2400" b="1" spc="-1" dirty="0">
                <a:solidFill>
                  <a:srgbClr val="000000"/>
                </a:solidFill>
                <a:latin typeface="Arial"/>
                <a:ea typeface="Verdana"/>
              </a:rPr>
              <a:t>‘‘</a:t>
            </a:r>
            <a:r>
              <a:rPr lang="en-GB" sz="2400" b="1" spc="-1" dirty="0">
                <a:solidFill>
                  <a:srgbClr val="000000"/>
                </a:solidFill>
                <a:latin typeface="Arial"/>
                <a:ea typeface="Verdana"/>
              </a:rPr>
              <a:t>God resides in us</a:t>
            </a:r>
            <a:r>
              <a:rPr lang="en-US" sz="2400" b="1" spc="-1" dirty="0">
                <a:solidFill>
                  <a:srgbClr val="000000"/>
                </a:solidFill>
                <a:latin typeface="Arial"/>
                <a:ea typeface="Verdana"/>
              </a:rPr>
              <a:t>’</a:t>
            </a:r>
            <a:endParaRPr lang="fr-FR" sz="2400" b="1" spc="-1" dirty="0">
              <a:solidFill>
                <a:srgbClr val="000000"/>
              </a:solidFill>
              <a:latin typeface="Arial"/>
              <a:ea typeface="Verdana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400" b="1" spc="-1" dirty="0">
                <a:solidFill>
                  <a:srgbClr val="C00000"/>
                </a:solidFill>
                <a:ea typeface="Verdana"/>
              </a:rPr>
              <a:t>02 &amp; 04 May</a:t>
            </a:r>
            <a:r>
              <a:rPr lang="en-US" sz="2400" b="1" strike="noStrike" spc="-1" dirty="0">
                <a:solidFill>
                  <a:srgbClr val="C00000"/>
                </a:solidFill>
                <a:latin typeface="Arial"/>
                <a:ea typeface="Verdana"/>
              </a:rPr>
              <a:t> 2024</a:t>
            </a:r>
            <a:endParaRPr lang="fr-FR" sz="2400" b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0E7A8-6E83-F1E9-15E6-3A94EB9C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640FAA91-8714-AAED-D0B7-C839F50D0AAC}"/>
              </a:ext>
            </a:extLst>
          </p:cNvPr>
          <p:cNvSpPr/>
          <p:nvPr/>
        </p:nvSpPr>
        <p:spPr>
          <a:xfrm>
            <a:off x="282286" y="-5345"/>
            <a:ext cx="662035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48E8B339-3BCB-7F5A-27FB-842DC6F49350}"/>
              </a:ext>
            </a:extLst>
          </p:cNvPr>
          <p:cNvSpPr/>
          <p:nvPr/>
        </p:nvSpPr>
        <p:spPr>
          <a:xfrm>
            <a:off x="176977" y="40685"/>
            <a:ext cx="7774046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GB" sz="2800" b="1" spc="-1" baseline="30000" dirty="0">
                <a:solidFill>
                  <a:srgbClr val="C00000"/>
                </a:solidFill>
                <a:ea typeface="Verdana"/>
              </a:rPr>
              <a:t>7a </a:t>
            </a:r>
            <a:r>
              <a:rPr lang="en-GB" sz="2800" b="1" spc="-1" dirty="0">
                <a:ea typeface="Verdana"/>
              </a:rPr>
              <a:t>Dear friends, let us love one another, because love is from God, …</a:t>
            </a:r>
            <a:endParaRPr lang="en-GB" sz="2800" spc="-1" dirty="0">
              <a:ea typeface="Verdana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EF9ECCD-62D0-AD71-8942-E21FBECB6713}"/>
              </a:ext>
            </a:extLst>
          </p:cNvPr>
          <p:cNvSpPr/>
          <p:nvPr/>
        </p:nvSpPr>
        <p:spPr>
          <a:xfrm>
            <a:off x="176977" y="1145019"/>
            <a:ext cx="789384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 </a:t>
            </a:r>
            <a:r>
              <a:rPr lang="en-GB" sz="2800" b="1" spc="-1" dirty="0">
                <a:ea typeface="Verdana"/>
              </a:rPr>
              <a:t>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Dear friends</a:t>
            </a:r>
            <a:r>
              <a:rPr lang="en-GB" sz="2800" b="1" spc="-1" dirty="0">
                <a:ea typeface="Verdana"/>
              </a:rPr>
              <a:t>” = ‘beloved’. By whom?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 </a:t>
            </a:r>
            <a:r>
              <a:rPr lang="en-GB" sz="2800" b="1" spc="-1" dirty="0">
                <a:ea typeface="Verdana"/>
              </a:rPr>
              <a:t>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Let us love</a:t>
            </a:r>
            <a:r>
              <a:rPr lang="en-GB" sz="2800" b="1" spc="-1" dirty="0">
                <a:ea typeface="Verdana"/>
              </a:rPr>
              <a:t>” = continuous present tense. What is the point?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 </a:t>
            </a:r>
            <a:r>
              <a:rPr lang="en-GB" sz="2800" b="1" spc="-1" dirty="0">
                <a:ea typeface="Verdana"/>
              </a:rPr>
              <a:t>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One another</a:t>
            </a:r>
            <a:r>
              <a:rPr lang="en-GB" sz="2800" b="1" spc="-1" dirty="0">
                <a:ea typeface="Verdana"/>
              </a:rPr>
              <a:t>” = Who are included? 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 </a:t>
            </a:r>
            <a:r>
              <a:rPr lang="en-GB" sz="2800" b="1" spc="-1" dirty="0">
                <a:ea typeface="Verdana"/>
              </a:rPr>
              <a:t>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Love from God</a:t>
            </a:r>
            <a:r>
              <a:rPr lang="en-GB" sz="2800" b="1" spc="-1" dirty="0">
                <a:ea typeface="Verdana"/>
              </a:rPr>
              <a:t>” = What does real love do?</a:t>
            </a:r>
          </a:p>
        </p:txBody>
      </p:sp>
    </p:spTree>
    <p:extLst>
      <p:ext uri="{BB962C8B-B14F-4D97-AF65-F5344CB8AC3E}">
        <p14:creationId xmlns:p14="http://schemas.microsoft.com/office/powerpoint/2010/main" val="1129311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0E7A8-6E83-F1E9-15E6-3A94EB9C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640FAA91-8714-AAED-D0B7-C839F50D0AAC}"/>
              </a:ext>
            </a:extLst>
          </p:cNvPr>
          <p:cNvSpPr/>
          <p:nvPr/>
        </p:nvSpPr>
        <p:spPr>
          <a:xfrm>
            <a:off x="282286" y="-5345"/>
            <a:ext cx="662035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48E8B339-3BCB-7F5A-27FB-842DC6F49350}"/>
              </a:ext>
            </a:extLst>
          </p:cNvPr>
          <p:cNvSpPr/>
          <p:nvPr/>
        </p:nvSpPr>
        <p:spPr>
          <a:xfrm>
            <a:off x="176977" y="40685"/>
            <a:ext cx="7774046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GB" sz="2800" b="1" spc="-1" baseline="30000" dirty="0">
                <a:solidFill>
                  <a:srgbClr val="C00000"/>
                </a:solidFill>
                <a:ea typeface="Verdana"/>
              </a:rPr>
              <a:t>12 </a:t>
            </a:r>
            <a:r>
              <a:rPr lang="en-GB" sz="2800" b="1" spc="-1" dirty="0">
                <a:ea typeface="Verdana"/>
              </a:rPr>
              <a:t>No one has seen God at any time. If we love one another, God resides in us, and his love is perfected in us.</a:t>
            </a:r>
            <a:endParaRPr lang="en-GB" sz="2800" spc="-1" dirty="0">
              <a:ea typeface="Verdana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EF9ECCD-62D0-AD71-8942-E21FBECB6713}"/>
              </a:ext>
            </a:extLst>
          </p:cNvPr>
          <p:cNvSpPr/>
          <p:nvPr/>
        </p:nvSpPr>
        <p:spPr>
          <a:xfrm>
            <a:off x="176977" y="1424225"/>
            <a:ext cx="789384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No one has seen</a:t>
            </a:r>
            <a:r>
              <a:rPr lang="en-GB" sz="2800" b="1" spc="-1" dirty="0">
                <a:ea typeface="Verdana"/>
              </a:rPr>
              <a:t>” = ‘No one ever saw’. Past perfect verb.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1st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God</a:t>
            </a:r>
            <a:r>
              <a:rPr lang="en-GB" sz="2800" b="1" spc="-1" dirty="0">
                <a:ea typeface="Verdana"/>
              </a:rPr>
              <a:t>” = emphatic position. No ‘the’ = the divine nature.</a:t>
            </a:r>
            <a:br>
              <a:rPr lang="en-GB" sz="2800" b="1" spc="-1" dirty="0">
                <a:ea typeface="Verdana"/>
              </a:rPr>
            </a:br>
            <a:r>
              <a:rPr lang="en-GB" sz="2800" b="1" spc="-1" dirty="0">
                <a:ea typeface="Verdana"/>
              </a:rPr>
              <a:t>2nd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God</a:t>
            </a:r>
            <a:r>
              <a:rPr lang="en-GB" sz="2800" b="1" spc="-1" dirty="0">
                <a:ea typeface="Verdana"/>
              </a:rPr>
              <a:t>” = ‘the/that God’.</a:t>
            </a:r>
          </a:p>
        </p:txBody>
      </p:sp>
    </p:spTree>
    <p:extLst>
      <p:ext uri="{BB962C8B-B14F-4D97-AF65-F5344CB8AC3E}">
        <p14:creationId xmlns:p14="http://schemas.microsoft.com/office/powerpoint/2010/main" val="42636494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0E7A8-6E83-F1E9-15E6-3A94EB9C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640FAA91-8714-AAED-D0B7-C839F50D0AAC}"/>
              </a:ext>
            </a:extLst>
          </p:cNvPr>
          <p:cNvSpPr/>
          <p:nvPr/>
        </p:nvSpPr>
        <p:spPr>
          <a:xfrm>
            <a:off x="282286" y="-5345"/>
            <a:ext cx="662035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48E8B339-3BCB-7F5A-27FB-842DC6F49350}"/>
              </a:ext>
            </a:extLst>
          </p:cNvPr>
          <p:cNvSpPr/>
          <p:nvPr/>
        </p:nvSpPr>
        <p:spPr>
          <a:xfrm>
            <a:off x="176977" y="40685"/>
            <a:ext cx="7774046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GB" sz="2800" b="1" spc="-1" baseline="30000" dirty="0">
                <a:solidFill>
                  <a:srgbClr val="C00000"/>
                </a:solidFill>
                <a:ea typeface="Verdana"/>
              </a:rPr>
              <a:t>12 </a:t>
            </a:r>
            <a:r>
              <a:rPr lang="en-GB" sz="2800" b="1" spc="-1" dirty="0">
                <a:ea typeface="Verdana"/>
              </a:rPr>
              <a:t>No one has seen God at any time. If we love one another, God resides in us, and his love is perfected in us.</a:t>
            </a:r>
            <a:endParaRPr lang="en-GB" sz="2800" spc="-1" dirty="0">
              <a:ea typeface="Verdana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EF9ECCD-62D0-AD71-8942-E21FBECB6713}"/>
              </a:ext>
            </a:extLst>
          </p:cNvPr>
          <p:cNvSpPr/>
          <p:nvPr/>
        </p:nvSpPr>
        <p:spPr>
          <a:xfrm>
            <a:off x="176977" y="1424225"/>
            <a:ext cx="789384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If</a:t>
            </a:r>
            <a:r>
              <a:rPr lang="en-GB" sz="2800" b="1" spc="-1" dirty="0">
                <a:ea typeface="Verdana"/>
              </a:rPr>
              <a:t>” = 2nd class condition. May or may not be fulfilled.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We love … resides</a:t>
            </a:r>
            <a:r>
              <a:rPr lang="en-GB" sz="2800" b="1" spc="-1" dirty="0">
                <a:ea typeface="Verdana"/>
              </a:rPr>
              <a:t>” = present continuous. 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Perfected</a:t>
            </a:r>
            <a:r>
              <a:rPr lang="en-GB" sz="2800" b="1" spc="-1" dirty="0">
                <a:ea typeface="Verdana"/>
              </a:rPr>
              <a:t>” = past perfect passive</a:t>
            </a:r>
          </a:p>
          <a:p>
            <a:pPr marL="398463" indent="-398463"/>
            <a:endParaRPr lang="en-GB" sz="2800" b="1" spc="-1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38048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0E7A8-6E83-F1E9-15E6-3A94EB9C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640FAA91-8714-AAED-D0B7-C839F50D0AAC}"/>
              </a:ext>
            </a:extLst>
          </p:cNvPr>
          <p:cNvSpPr/>
          <p:nvPr/>
        </p:nvSpPr>
        <p:spPr>
          <a:xfrm>
            <a:off x="282286" y="-5345"/>
            <a:ext cx="662035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48E8B339-3BCB-7F5A-27FB-842DC6F49350}"/>
              </a:ext>
            </a:extLst>
          </p:cNvPr>
          <p:cNvSpPr/>
          <p:nvPr/>
        </p:nvSpPr>
        <p:spPr>
          <a:xfrm>
            <a:off x="176977" y="40685"/>
            <a:ext cx="7774046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GB" sz="2800" b="1" spc="-1" baseline="30000" dirty="0">
                <a:solidFill>
                  <a:srgbClr val="C00000"/>
                </a:solidFill>
                <a:ea typeface="Verdana"/>
              </a:rPr>
              <a:t>7b </a:t>
            </a:r>
            <a:r>
              <a:rPr lang="en-US" sz="2800" b="1" dirty="0"/>
              <a:t>and everyone who loves {God} has been fathered by God and knows God.</a:t>
            </a:r>
            <a:endParaRPr lang="en-GB" sz="2800" spc="-1" dirty="0">
              <a:ea typeface="Verdana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EF9ECCD-62D0-AD71-8942-E21FBECB6713}"/>
              </a:ext>
            </a:extLst>
          </p:cNvPr>
          <p:cNvSpPr/>
          <p:nvPr/>
        </p:nvSpPr>
        <p:spPr>
          <a:xfrm>
            <a:off x="234160" y="1096158"/>
            <a:ext cx="789384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</a:t>
            </a:r>
            <a:r>
              <a:rPr lang="en-GB" sz="2800" b="1" spc="-1" dirty="0">
                <a:solidFill>
                  <a:srgbClr val="00B050"/>
                </a:solidFill>
                <a:ea typeface="Verdana"/>
              </a:rPr>
              <a:t>{God} </a:t>
            </a:r>
            <a:r>
              <a:rPr lang="en-GB" sz="2800" b="1" spc="-1" dirty="0">
                <a:ea typeface="Verdana"/>
              </a:rPr>
              <a:t>= inserted in one 5th century manuscript.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Who loves</a:t>
            </a:r>
            <a:r>
              <a:rPr lang="en-GB" sz="2800" b="1" spc="-1" dirty="0">
                <a:ea typeface="Verdana"/>
              </a:rPr>
              <a:t>” = continuous present tense. Whom?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Has been fathered</a:t>
            </a:r>
            <a:r>
              <a:rPr lang="en-GB" sz="2800" b="1" spc="-1" dirty="0">
                <a:ea typeface="Verdana"/>
              </a:rPr>
              <a:t>” = ‘past perfect’ event with lasting effect.</a:t>
            </a:r>
          </a:p>
        </p:txBody>
      </p:sp>
    </p:spTree>
    <p:extLst>
      <p:ext uri="{BB962C8B-B14F-4D97-AF65-F5344CB8AC3E}">
        <p14:creationId xmlns:p14="http://schemas.microsoft.com/office/powerpoint/2010/main" val="26837706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0E7A8-6E83-F1E9-15E6-3A94EB9C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640FAA91-8714-AAED-D0B7-C839F50D0AAC}"/>
              </a:ext>
            </a:extLst>
          </p:cNvPr>
          <p:cNvSpPr/>
          <p:nvPr/>
        </p:nvSpPr>
        <p:spPr>
          <a:xfrm>
            <a:off x="282286" y="-5345"/>
            <a:ext cx="662035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48E8B339-3BCB-7F5A-27FB-842DC6F49350}"/>
              </a:ext>
            </a:extLst>
          </p:cNvPr>
          <p:cNvSpPr/>
          <p:nvPr/>
        </p:nvSpPr>
        <p:spPr>
          <a:xfrm>
            <a:off x="176977" y="40685"/>
            <a:ext cx="7774046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GB" sz="2800" b="1" spc="-1" baseline="30000" dirty="0">
                <a:solidFill>
                  <a:srgbClr val="C00000"/>
                </a:solidFill>
                <a:ea typeface="Verdana"/>
              </a:rPr>
              <a:t>11 </a:t>
            </a:r>
            <a:r>
              <a:rPr lang="en-GB" sz="2800" b="1" dirty="0"/>
              <a:t>Dear friends, if God so loved us, then we also ought to love one another.</a:t>
            </a:r>
            <a:endParaRPr lang="en-GB" sz="2800" spc="-1" dirty="0">
              <a:ea typeface="Verdana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EF9ECCD-62D0-AD71-8942-E21FBECB6713}"/>
              </a:ext>
            </a:extLst>
          </p:cNvPr>
          <p:cNvSpPr/>
          <p:nvPr/>
        </p:nvSpPr>
        <p:spPr>
          <a:xfrm>
            <a:off x="234160" y="1096158"/>
            <a:ext cx="789384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If</a:t>
            </a:r>
            <a:r>
              <a:rPr lang="en-GB" sz="2800" b="1" spc="-1" dirty="0">
                <a:ea typeface="Verdana"/>
              </a:rPr>
              <a:t>” = 1st class condition. “Since…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Also</a:t>
            </a:r>
            <a:r>
              <a:rPr lang="en-GB" sz="2800" b="1" spc="-1" dirty="0">
                <a:ea typeface="Verdana"/>
              </a:rPr>
              <a:t>” = Who else?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Beloved … we …us … one another</a:t>
            </a:r>
            <a:r>
              <a:rPr lang="en-GB" sz="2800" b="1" spc="-1" dirty="0">
                <a:ea typeface="Verdana"/>
              </a:rPr>
              <a:t>” </a:t>
            </a:r>
            <a:br>
              <a:rPr lang="en-GB" sz="2800" b="1" spc="-1" dirty="0">
                <a:ea typeface="Verdana"/>
              </a:rPr>
            </a:br>
            <a:r>
              <a:rPr lang="en-GB" sz="2800" b="1" spc="-1" dirty="0">
                <a:ea typeface="Verdana"/>
              </a:rPr>
              <a:t>= Who? Whom?</a:t>
            </a:r>
          </a:p>
          <a:p>
            <a:pPr marL="398463" indent="-398463"/>
            <a:endParaRPr lang="en-GB" sz="2800" b="1" spc="-1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460695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0E7A8-6E83-F1E9-15E6-3A94EB9C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640FAA91-8714-AAED-D0B7-C839F50D0AAC}"/>
              </a:ext>
            </a:extLst>
          </p:cNvPr>
          <p:cNvSpPr/>
          <p:nvPr/>
        </p:nvSpPr>
        <p:spPr>
          <a:xfrm>
            <a:off x="282286" y="-5345"/>
            <a:ext cx="662035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48E8B339-3BCB-7F5A-27FB-842DC6F49350}"/>
              </a:ext>
            </a:extLst>
          </p:cNvPr>
          <p:cNvSpPr/>
          <p:nvPr/>
        </p:nvSpPr>
        <p:spPr>
          <a:xfrm>
            <a:off x="282286" y="67861"/>
            <a:ext cx="789384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GB" sz="2800" b="1" spc="-1" baseline="30000" dirty="0">
                <a:solidFill>
                  <a:srgbClr val="C00000"/>
                </a:solidFill>
                <a:ea typeface="Verdana"/>
              </a:rPr>
              <a:t>10 </a:t>
            </a:r>
            <a:r>
              <a:rPr lang="en-GB" sz="2800" b="1" dirty="0"/>
              <a:t>In this is </a:t>
            </a:r>
            <a:r>
              <a:rPr lang="en-GB" sz="2800" b="1" dirty="0">
                <a:solidFill>
                  <a:srgbClr val="00B050"/>
                </a:solidFill>
              </a:rPr>
              <a:t>{God’s} </a:t>
            </a:r>
            <a:r>
              <a:rPr lang="en-GB" sz="2800" b="1" dirty="0"/>
              <a:t>love: not that we </a:t>
            </a:r>
            <a:r>
              <a:rPr lang="en-GB" sz="2800" b="1" dirty="0">
                <a:solidFill>
                  <a:srgbClr val="00B050"/>
                </a:solidFill>
              </a:rPr>
              <a:t>{</a:t>
            </a:r>
            <a:r>
              <a:rPr lang="en-GB" sz="2800" b="1" dirty="0"/>
              <a:t>have</a:t>
            </a:r>
            <a:r>
              <a:rPr lang="en-GB" sz="2800" b="1" dirty="0">
                <a:solidFill>
                  <a:srgbClr val="00B050"/>
                </a:solidFill>
              </a:rPr>
              <a:t>}</a:t>
            </a:r>
            <a:r>
              <a:rPr lang="en-GB" sz="2800" b="1" dirty="0"/>
              <a:t> loved God, but that he loved us and sent his Son to be the atoning sacrifice for our sins.</a:t>
            </a:r>
            <a:endParaRPr lang="en-GB" sz="2800" spc="-1" dirty="0">
              <a:ea typeface="Verdana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EF9ECCD-62D0-AD71-8942-E21FBECB6713}"/>
              </a:ext>
            </a:extLst>
          </p:cNvPr>
          <p:cNvSpPr/>
          <p:nvPr/>
        </p:nvSpPr>
        <p:spPr>
          <a:xfrm>
            <a:off x="234160" y="1524607"/>
            <a:ext cx="789384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</a:t>
            </a:r>
            <a:r>
              <a:rPr lang="en-GB" sz="2800" b="1" dirty="0">
                <a:solidFill>
                  <a:srgbClr val="00B050"/>
                </a:solidFill>
              </a:rPr>
              <a:t>{God’s} </a:t>
            </a:r>
            <a:r>
              <a:rPr lang="en-GB" sz="2800" b="1" spc="-1" dirty="0">
                <a:ea typeface="Verdana"/>
              </a:rPr>
              <a:t>= one 5th century manuscript and some later ones.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We … he</a:t>
            </a:r>
            <a:r>
              <a:rPr lang="en-GB" sz="2800" b="1" spc="-1" dirty="0">
                <a:ea typeface="Verdana"/>
              </a:rPr>
              <a:t>” = emphatic pronouns. 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We have loved</a:t>
            </a:r>
            <a:r>
              <a:rPr lang="en-GB" sz="2800" b="1" spc="-1" dirty="0">
                <a:ea typeface="Verdana"/>
              </a:rPr>
              <a:t>” = past perfect tense.</a:t>
            </a:r>
          </a:p>
        </p:txBody>
      </p:sp>
    </p:spTree>
    <p:extLst>
      <p:ext uri="{BB962C8B-B14F-4D97-AF65-F5344CB8AC3E}">
        <p14:creationId xmlns:p14="http://schemas.microsoft.com/office/powerpoint/2010/main" val="16174113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0E7A8-6E83-F1E9-15E6-3A94EB9C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640FAA91-8714-AAED-D0B7-C839F50D0AAC}"/>
              </a:ext>
            </a:extLst>
          </p:cNvPr>
          <p:cNvSpPr/>
          <p:nvPr/>
        </p:nvSpPr>
        <p:spPr>
          <a:xfrm>
            <a:off x="282286" y="-5345"/>
            <a:ext cx="662035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48E8B339-3BCB-7F5A-27FB-842DC6F49350}"/>
              </a:ext>
            </a:extLst>
          </p:cNvPr>
          <p:cNvSpPr/>
          <p:nvPr/>
        </p:nvSpPr>
        <p:spPr>
          <a:xfrm>
            <a:off x="282286" y="67861"/>
            <a:ext cx="7774046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GB" sz="2800" b="1" spc="-1" baseline="30000" dirty="0">
                <a:solidFill>
                  <a:srgbClr val="C00000"/>
                </a:solidFill>
                <a:ea typeface="Verdana"/>
              </a:rPr>
              <a:t>10 </a:t>
            </a:r>
            <a:r>
              <a:rPr lang="en-GB" sz="2800" b="1" dirty="0"/>
              <a:t>In this is </a:t>
            </a:r>
            <a:r>
              <a:rPr lang="en-GB" sz="2800" b="1" dirty="0">
                <a:solidFill>
                  <a:srgbClr val="00B050"/>
                </a:solidFill>
              </a:rPr>
              <a:t>{God’s} </a:t>
            </a:r>
            <a:r>
              <a:rPr lang="en-GB" sz="2800" b="1" dirty="0"/>
              <a:t>love: not that we </a:t>
            </a:r>
            <a:r>
              <a:rPr lang="en-GB" sz="2800" b="1" dirty="0">
                <a:solidFill>
                  <a:srgbClr val="00B050"/>
                </a:solidFill>
              </a:rPr>
              <a:t>{</a:t>
            </a:r>
            <a:r>
              <a:rPr lang="en-GB" sz="2800" b="1" dirty="0"/>
              <a:t>have</a:t>
            </a:r>
            <a:r>
              <a:rPr lang="en-GB" sz="2800" b="1" dirty="0">
                <a:solidFill>
                  <a:srgbClr val="00B050"/>
                </a:solidFill>
              </a:rPr>
              <a:t>}</a:t>
            </a:r>
            <a:r>
              <a:rPr lang="en-GB" sz="2800" b="1" dirty="0"/>
              <a:t> loved God, but that he loved us and sent his Son to be the atoning sacrifice for our sins..</a:t>
            </a:r>
            <a:endParaRPr lang="en-GB" sz="2800" spc="-1" dirty="0">
              <a:ea typeface="Verdana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EF9ECCD-62D0-AD71-8942-E21FBECB6713}"/>
              </a:ext>
            </a:extLst>
          </p:cNvPr>
          <p:cNvSpPr/>
          <p:nvPr/>
        </p:nvSpPr>
        <p:spPr>
          <a:xfrm>
            <a:off x="234160" y="1882289"/>
            <a:ext cx="789384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{Have} = most manuscripts. ‘We loved’ in two 5th cent. </a:t>
            </a:r>
            <a:r>
              <a:rPr lang="en-GB" sz="2800" b="1" spc="-1" dirty="0" err="1">
                <a:ea typeface="Verdana"/>
              </a:rPr>
              <a:t>mss</a:t>
            </a:r>
            <a:r>
              <a:rPr lang="en-GB" sz="2800" b="1" spc="-1" dirty="0">
                <a:ea typeface="Verdana"/>
              </a:rPr>
              <a:t> and later ones. ‘He loved’ in one 5th cent. </a:t>
            </a:r>
            <a:r>
              <a:rPr lang="en-GB" sz="2800" b="1" spc="-1" dirty="0" err="1">
                <a:ea typeface="Verdana"/>
              </a:rPr>
              <a:t>ms</a:t>
            </a:r>
            <a:r>
              <a:rPr lang="en-GB" sz="2800" b="1" spc="-1" dirty="0">
                <a:ea typeface="Verdana"/>
              </a:rPr>
              <a:t>.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Loved … sent</a:t>
            </a:r>
            <a:r>
              <a:rPr lang="en-GB" sz="2800" b="1" spc="-1" dirty="0">
                <a:ea typeface="Verdana"/>
              </a:rPr>
              <a:t>” = aorist verbs. Meaning what?</a:t>
            </a:r>
          </a:p>
        </p:txBody>
      </p:sp>
    </p:spTree>
    <p:extLst>
      <p:ext uri="{BB962C8B-B14F-4D97-AF65-F5344CB8AC3E}">
        <p14:creationId xmlns:p14="http://schemas.microsoft.com/office/powerpoint/2010/main" val="32204788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0E7A8-6E83-F1E9-15E6-3A94EB9C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640FAA91-8714-AAED-D0B7-C839F50D0AAC}"/>
              </a:ext>
            </a:extLst>
          </p:cNvPr>
          <p:cNvSpPr/>
          <p:nvPr/>
        </p:nvSpPr>
        <p:spPr>
          <a:xfrm>
            <a:off x="282286" y="-5345"/>
            <a:ext cx="662035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48E8B339-3BCB-7F5A-27FB-842DC6F49350}"/>
              </a:ext>
            </a:extLst>
          </p:cNvPr>
          <p:cNvSpPr/>
          <p:nvPr/>
        </p:nvSpPr>
        <p:spPr>
          <a:xfrm>
            <a:off x="282286" y="67861"/>
            <a:ext cx="7845714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GB" sz="2800" b="1" spc="-1" baseline="30000" dirty="0">
                <a:solidFill>
                  <a:srgbClr val="C00000"/>
                </a:solidFill>
                <a:ea typeface="Verdana"/>
              </a:rPr>
              <a:t>10 </a:t>
            </a:r>
            <a:r>
              <a:rPr lang="en-GB" sz="2800" b="1" dirty="0"/>
              <a:t>In this is </a:t>
            </a:r>
            <a:r>
              <a:rPr lang="en-GB" sz="2800" b="1" dirty="0">
                <a:solidFill>
                  <a:srgbClr val="00B050"/>
                </a:solidFill>
              </a:rPr>
              <a:t>{God’s} </a:t>
            </a:r>
            <a:r>
              <a:rPr lang="en-GB" sz="2800" b="1" dirty="0"/>
              <a:t>love: not that we </a:t>
            </a:r>
            <a:r>
              <a:rPr lang="en-GB" sz="2800" b="1" dirty="0">
                <a:solidFill>
                  <a:srgbClr val="00B050"/>
                </a:solidFill>
              </a:rPr>
              <a:t>{</a:t>
            </a:r>
            <a:r>
              <a:rPr lang="en-GB" sz="2800" b="1" dirty="0"/>
              <a:t>have</a:t>
            </a:r>
            <a:r>
              <a:rPr lang="en-GB" sz="2800" b="1" dirty="0">
                <a:solidFill>
                  <a:srgbClr val="00B050"/>
                </a:solidFill>
              </a:rPr>
              <a:t>}</a:t>
            </a:r>
            <a:r>
              <a:rPr lang="en-GB" sz="2800" b="1" dirty="0"/>
              <a:t> loved God, but that he loved us and sent his Son to be the atoning sacrifice for our sins.</a:t>
            </a:r>
            <a:endParaRPr lang="en-GB" sz="2800" spc="-1" dirty="0">
              <a:ea typeface="Verdana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EF9ECCD-62D0-AD71-8942-E21FBECB6713}"/>
              </a:ext>
            </a:extLst>
          </p:cNvPr>
          <p:cNvSpPr/>
          <p:nvPr/>
        </p:nvSpPr>
        <p:spPr>
          <a:xfrm>
            <a:off x="258223" y="1451401"/>
            <a:ext cx="7789893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Atoning sacrifice</a:t>
            </a:r>
            <a:r>
              <a:rPr lang="en-GB" sz="2800" b="1" spc="-1" dirty="0">
                <a:ea typeface="Verdana"/>
              </a:rPr>
              <a:t>” = </a:t>
            </a:r>
            <a:r>
              <a:rPr lang="en-GB" sz="2800" b="1" i="1" spc="-1" dirty="0" err="1">
                <a:ea typeface="Verdana"/>
              </a:rPr>
              <a:t>hisasmos</a:t>
            </a:r>
            <a:r>
              <a:rPr lang="en-GB" sz="2800" b="1" spc="-1" dirty="0">
                <a:ea typeface="Verdana"/>
              </a:rPr>
              <a:t>: propitiation, satisfaction: God’s holiness is satisfied with/by Jesus.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What other terms for Jesus’ sacrifice have we studied in previous lessons?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In us</a:t>
            </a:r>
            <a:r>
              <a:rPr lang="en-GB" sz="2800" b="1" spc="-1" dirty="0">
                <a:ea typeface="Verdana"/>
              </a:rPr>
              <a:t>” = ‘among us’ or ‘in our case’, </a:t>
            </a:r>
            <a:r>
              <a:rPr lang="en-GB" sz="2800" b="1" spc="-1">
                <a:ea typeface="Verdana"/>
              </a:rPr>
              <a:t>not only </a:t>
            </a:r>
            <a:r>
              <a:rPr lang="en-GB" sz="2800" b="1" spc="-1" dirty="0">
                <a:ea typeface="Verdana"/>
              </a:rPr>
              <a:t>a personal experience.</a:t>
            </a:r>
          </a:p>
        </p:txBody>
      </p:sp>
    </p:spTree>
    <p:extLst>
      <p:ext uri="{BB962C8B-B14F-4D97-AF65-F5344CB8AC3E}">
        <p14:creationId xmlns:p14="http://schemas.microsoft.com/office/powerpoint/2010/main" val="33856489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D2ADB5-9B4C-4ED1-B025-3B6FD3DD1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8B3C6F5B-6865-CB70-C4E7-77EDC73A2647}"/>
              </a:ext>
            </a:extLst>
          </p:cNvPr>
          <p:cNvSpPr/>
          <p:nvPr/>
        </p:nvSpPr>
        <p:spPr>
          <a:xfrm>
            <a:off x="204481" y="0"/>
            <a:ext cx="691584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en-GB" sz="2800" b="1" strike="noStrike" spc="-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Assignment</a:t>
            </a:r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FA2392-83B1-77EE-6037-F03041A6D050}"/>
              </a:ext>
            </a:extLst>
          </p:cNvPr>
          <p:cNvSpPr txBox="1"/>
          <p:nvPr/>
        </p:nvSpPr>
        <p:spPr>
          <a:xfrm>
            <a:off x="204481" y="521766"/>
            <a:ext cx="7486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US" sz="2800" b="1" spc="-1" dirty="0">
                <a:ea typeface="Verdana"/>
              </a:rPr>
              <a:t> </a:t>
            </a:r>
            <a:r>
              <a:rPr lang="en-GB" sz="2800" b="1" dirty="0"/>
              <a:t>Read </a:t>
            </a:r>
            <a:r>
              <a:rPr lang="en-GB" sz="2800" b="1" dirty="0">
                <a:solidFill>
                  <a:srgbClr val="0070C0"/>
                </a:solidFill>
              </a:rPr>
              <a:t>1 John–4:13-21 </a:t>
            </a:r>
            <a:r>
              <a:rPr lang="en-GB" sz="2800" b="1" dirty="0"/>
              <a:t>three times in different versions (</a:t>
            </a:r>
            <a:r>
              <a:rPr lang="en-GB" sz="2800" b="1" dirty="0">
                <a:solidFill>
                  <a:srgbClr val="00B050"/>
                </a:solidFill>
              </a:rPr>
              <a:t>www.biblehub.com</a:t>
            </a:r>
            <a:r>
              <a:rPr lang="en-GB" sz="2800" b="1" dirty="0"/>
              <a:t>).</a:t>
            </a:r>
          </a:p>
          <a:p>
            <a:pPr marL="357188" indent="-357188"/>
            <a:r>
              <a:rPr lang="en-US" sz="2800" b="1" spc="-1" dirty="0">
                <a:solidFill>
                  <a:srgbClr val="C00000"/>
                </a:solidFill>
                <a:ea typeface="Verdana"/>
              </a:rPr>
              <a:t>● </a:t>
            </a:r>
            <a:r>
              <a:rPr lang="en-GB" sz="2800" b="1" dirty="0"/>
              <a:t>Visit http://</a:t>
            </a:r>
            <a:r>
              <a:rPr lang="en-GB" sz="2800" b="1" dirty="0">
                <a:solidFill>
                  <a:srgbClr val="C00000"/>
                </a:solidFill>
              </a:rPr>
              <a:t>1john</a:t>
            </a:r>
            <a:r>
              <a:rPr lang="en-GB" sz="2800" b="1" dirty="0"/>
              <a:t>.</a:t>
            </a:r>
            <a:r>
              <a:rPr lang="en-GB" sz="2800" b="1" dirty="0">
                <a:solidFill>
                  <a:srgbClr val="C00000"/>
                </a:solidFill>
              </a:rPr>
              <a:t>currah</a:t>
            </a:r>
            <a:r>
              <a:rPr lang="en-GB" sz="2800" b="1" dirty="0"/>
              <a:t>.</a:t>
            </a:r>
            <a:r>
              <a:rPr lang="en-GB" sz="2800" b="1" dirty="0">
                <a:solidFill>
                  <a:srgbClr val="C00000"/>
                </a:solidFill>
              </a:rPr>
              <a:t>download</a:t>
            </a:r>
          </a:p>
          <a:p>
            <a:pPr marL="357188" indent="-357188"/>
            <a:r>
              <a:rPr lang="en-US" sz="2800" b="1" spc="-1" dirty="0">
                <a:solidFill>
                  <a:srgbClr val="C00000"/>
                </a:solidFill>
                <a:ea typeface="Verdana"/>
              </a:rPr>
              <a:t>● </a:t>
            </a:r>
            <a:r>
              <a:rPr lang="en-GB" sz="2800" b="1" dirty="0"/>
              <a:t>Compile your own insights to share with others next 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A0AA8-95FC-D533-5D7E-E901DE83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525" y="2412884"/>
            <a:ext cx="4006476" cy="20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820B7-95FE-2F7E-0E3C-B2512DB2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81659797-749F-9E92-5DD2-7A93FD4751A0}"/>
              </a:ext>
            </a:extLst>
          </p:cNvPr>
          <p:cNvSpPr/>
          <p:nvPr/>
        </p:nvSpPr>
        <p:spPr>
          <a:xfrm>
            <a:off x="204481" y="0"/>
            <a:ext cx="691584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en-GB" sz="2800" b="1" strike="noStrike" spc="-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John, discourse structure</a:t>
            </a:r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076202D6-E2EA-3653-2D98-6F1C51AF4F0C}"/>
              </a:ext>
            </a:extLst>
          </p:cNvPr>
          <p:cNvSpPr/>
          <p:nvPr/>
        </p:nvSpPr>
        <p:spPr>
          <a:xfrm>
            <a:off x="279972" y="612671"/>
            <a:ext cx="739096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1"/>
              </a:spcBef>
            </a:pPr>
            <a:r>
              <a:rPr lang="en-GB" sz="2800" b="1" spc="-1" dirty="0">
                <a:latin typeface="+mj-lt"/>
                <a:ea typeface="Verdana"/>
              </a:rPr>
              <a:t>Part</a:t>
            </a:r>
            <a:r>
              <a:rPr lang="en-GB" sz="2800" b="1" spc="-1" dirty="0"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</a:rPr>
              <a:t> </a:t>
            </a:r>
            <a:r>
              <a:rPr lang="en-GB" sz="2800" b="1" spc="-1" dirty="0">
                <a:solidFill>
                  <a:srgbClr val="C00000"/>
                </a:solidFill>
                <a:latin typeface="+mj-lt"/>
                <a:ea typeface="Verdana"/>
              </a:rPr>
              <a:t>3: </a:t>
            </a:r>
            <a:r>
              <a:rPr lang="en-GB" sz="2800" b="1" spc="-1" dirty="0">
                <a:solidFill>
                  <a:srgbClr val="0070C0"/>
                </a:solidFill>
                <a:latin typeface="+mj-lt"/>
                <a:ea typeface="Verdana"/>
              </a:rPr>
              <a:t>Our Christian Faith </a:t>
            </a:r>
            <a:r>
              <a:rPr lang="en-GB" sz="2800" b="1" spc="-1" dirty="0">
                <a:latin typeface="+mj-lt"/>
                <a:ea typeface="Verdana"/>
              </a:rPr>
              <a:t>3.19 – 5.5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37121-C6EB-F928-79DB-74091049DFA7}"/>
              </a:ext>
            </a:extLst>
          </p:cNvPr>
          <p:cNvSpPr txBox="1"/>
          <p:nvPr/>
        </p:nvSpPr>
        <p:spPr>
          <a:xfrm>
            <a:off x="279972" y="1225342"/>
            <a:ext cx="7343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4388" lvl="1" indent="-357188">
              <a:spcAft>
                <a:spcPts val="600"/>
              </a:spcAft>
            </a:pPr>
            <a:r>
              <a:rPr lang="en-GB" sz="2800" b="1" spc="-1" dirty="0"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</a:rPr>
              <a:t>VIII. We Have Assurance 3.19-24</a:t>
            </a:r>
          </a:p>
          <a:p>
            <a:pPr marL="814388" lvl="1" indent="-357188">
              <a:spcAft>
                <a:spcPts val="600"/>
              </a:spcAft>
            </a:pPr>
            <a:r>
              <a:rPr lang="en-GB" sz="2800" b="1" spc="-1" dirty="0"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</a:rPr>
              <a:t>  </a:t>
            </a:r>
            <a:r>
              <a:rPr lang="en-GB" sz="2800" b="1" spc="-1" dirty="0" err="1"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</a:rPr>
              <a:t>ΙX</a:t>
            </a:r>
            <a:r>
              <a:rPr lang="en-GB" sz="2800" b="1" spc="-1" dirty="0"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</a:rPr>
              <a:t>. We have God’s Spirit 4:1-6</a:t>
            </a:r>
          </a:p>
          <a:p>
            <a:pPr marL="814388" lvl="1" indent="-357188">
              <a:spcAft>
                <a:spcPts val="600"/>
              </a:spcAft>
            </a:pPr>
            <a:r>
              <a:rPr lang="en-GB" sz="2800" b="1" spc="-1" dirty="0"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</a:rPr>
              <a:t>   </a:t>
            </a:r>
            <a:r>
              <a:rPr lang="en-GB" sz="2800" b="1" spc="-1" dirty="0">
                <a:solidFill>
                  <a:srgbClr val="C00000"/>
                </a:solidFill>
                <a:latin typeface="+mj-lt"/>
                <a:ea typeface="Verdana"/>
              </a:rPr>
              <a:t>X.</a:t>
            </a:r>
            <a:r>
              <a:rPr lang="en-GB" sz="2800" b="1" spc="-1" dirty="0"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</a:rPr>
              <a:t> </a:t>
            </a:r>
            <a:r>
              <a:rPr lang="en-GB" sz="2800" b="1" spc="-1" dirty="0">
                <a:latin typeface="+mj-lt"/>
                <a:ea typeface="Verdana"/>
              </a:rPr>
              <a:t>We Have God’s </a:t>
            </a:r>
            <a:r>
              <a:rPr lang="en-GB" sz="2800" b="1" spc="-1" dirty="0">
                <a:solidFill>
                  <a:srgbClr val="0070C0"/>
                </a:solidFill>
                <a:latin typeface="+mj-lt"/>
                <a:ea typeface="Verdana"/>
              </a:rPr>
              <a:t>Love</a:t>
            </a:r>
            <a:r>
              <a:rPr lang="en-GB" sz="2800" b="1" spc="-1" dirty="0"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</a:rPr>
              <a:t> </a:t>
            </a:r>
            <a:r>
              <a:rPr lang="en-GB" sz="2800" b="1" spc="-1" dirty="0">
                <a:latin typeface="+mj-lt"/>
                <a:ea typeface="Verdana"/>
              </a:rPr>
              <a:t>4.7-13</a:t>
            </a:r>
          </a:p>
          <a:p>
            <a:pPr marL="814388" lvl="1" indent="-357188">
              <a:spcAft>
                <a:spcPts val="600"/>
              </a:spcAft>
            </a:pPr>
            <a:r>
              <a:rPr lang="en-GB" sz="2800" b="1" spc="-1" dirty="0"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</a:rPr>
              <a:t>  XI. We Have the Saviour 4.14-21</a:t>
            </a:r>
          </a:p>
          <a:p>
            <a:pPr marL="814388" lvl="1" indent="-357188">
              <a:spcAft>
                <a:spcPts val="600"/>
              </a:spcAft>
            </a:pPr>
            <a:r>
              <a:rPr lang="en-GB" sz="2800" b="1" spc="-1" dirty="0"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</a:rPr>
              <a:t> XII. We have the Christ 5.1-5</a:t>
            </a:r>
          </a:p>
        </p:txBody>
      </p:sp>
    </p:spTree>
    <p:extLst>
      <p:ext uri="{BB962C8B-B14F-4D97-AF65-F5344CB8AC3E}">
        <p14:creationId xmlns:p14="http://schemas.microsoft.com/office/powerpoint/2010/main" val="16122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820B7-95FE-2F7E-0E3C-B2512DB2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81659797-749F-9E92-5DD2-7A93FD4751A0}"/>
              </a:ext>
            </a:extLst>
          </p:cNvPr>
          <p:cNvSpPr/>
          <p:nvPr/>
        </p:nvSpPr>
        <p:spPr>
          <a:xfrm>
            <a:off x="204481" y="0"/>
            <a:ext cx="691584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en-GB" sz="2800" b="1" spc="-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Literary chiasm(us)</a:t>
            </a:r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076202D6-E2EA-3653-2D98-6F1C51AF4F0C}"/>
              </a:ext>
            </a:extLst>
          </p:cNvPr>
          <p:cNvSpPr/>
          <p:nvPr/>
        </p:nvSpPr>
        <p:spPr>
          <a:xfrm>
            <a:off x="133685" y="612671"/>
            <a:ext cx="7994316" cy="32609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>
              <a:spcBef>
                <a:spcPts val="601"/>
              </a:spcBef>
            </a:pPr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 </a:t>
            </a:r>
            <a:r>
              <a:rPr lang="en-GB" sz="2800" b="1" spc="-1" dirty="0">
                <a:latin typeface="+mj-lt"/>
                <a:ea typeface="Verdana"/>
              </a:rPr>
              <a:t>A literary device that presents a series </a:t>
            </a:r>
            <a:br>
              <a:rPr lang="en-GB" sz="2800" b="1" spc="-1" dirty="0">
                <a:latin typeface="+mj-lt"/>
                <a:ea typeface="Verdana"/>
              </a:rPr>
            </a:br>
            <a:r>
              <a:rPr lang="en-GB" sz="2800" b="1" spc="-1" dirty="0">
                <a:latin typeface="+mj-lt"/>
                <a:ea typeface="Verdana"/>
              </a:rPr>
              <a:t>of ideas, and then repeats them in opposite order, found throughout the Bible. </a:t>
            </a:r>
            <a:r>
              <a:rPr lang="en-GB" sz="2800" i="1" spc="-1" dirty="0">
                <a:latin typeface="+mj-lt"/>
                <a:ea typeface="Verdana"/>
              </a:rPr>
              <a:t>Wikipedia</a:t>
            </a:r>
            <a:endParaRPr lang="en-GB" sz="2800" spc="-1" dirty="0">
              <a:latin typeface="+mj-lt"/>
              <a:ea typeface="Verdana"/>
            </a:endParaRPr>
          </a:p>
          <a:p>
            <a:pPr marL="342900" indent="-342900">
              <a:spcBef>
                <a:spcPts val="601"/>
              </a:spcBef>
            </a:pPr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 </a:t>
            </a:r>
            <a:r>
              <a:rPr lang="en-GB" sz="2800" b="1" spc="-1" dirty="0">
                <a:latin typeface="+mj-lt"/>
                <a:ea typeface="Verdana"/>
              </a:rPr>
              <a:t>Repeated words and synonyms reveal inter-woven themes.</a:t>
            </a:r>
            <a:endParaRPr lang="en-GB" sz="2800" b="1" spc="-1" dirty="0">
              <a:solidFill>
                <a:srgbClr val="C00000"/>
              </a:solidFill>
              <a:ea typeface="Verdana"/>
            </a:endParaRPr>
          </a:p>
          <a:p>
            <a:pPr marL="342900" indent="-342900">
              <a:spcBef>
                <a:spcPts val="601"/>
              </a:spcBef>
            </a:pPr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 </a:t>
            </a:r>
            <a:r>
              <a:rPr lang="en-GB" sz="2800" b="1" spc="-1" dirty="0">
                <a:latin typeface="+mj-lt"/>
                <a:ea typeface="Verdana"/>
              </a:rPr>
              <a:t>The middle idea is usually the author’s key point.</a:t>
            </a:r>
          </a:p>
        </p:txBody>
      </p:sp>
    </p:spTree>
    <p:extLst>
      <p:ext uri="{BB962C8B-B14F-4D97-AF65-F5344CB8AC3E}">
        <p14:creationId xmlns:p14="http://schemas.microsoft.com/office/powerpoint/2010/main" val="24571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820B7-95FE-2F7E-0E3C-B2512DB2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81659797-749F-9E92-5DD2-7A93FD4751A0}"/>
              </a:ext>
            </a:extLst>
          </p:cNvPr>
          <p:cNvSpPr/>
          <p:nvPr/>
        </p:nvSpPr>
        <p:spPr>
          <a:xfrm>
            <a:off x="204481" y="0"/>
            <a:ext cx="691584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en-GB" sz="2800" b="1" spc="-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Kinds of Bible translations</a:t>
            </a:r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076202D6-E2EA-3653-2D98-6F1C51AF4F0C}"/>
              </a:ext>
            </a:extLst>
          </p:cNvPr>
          <p:cNvSpPr/>
          <p:nvPr/>
        </p:nvSpPr>
        <p:spPr>
          <a:xfrm>
            <a:off x="133685" y="612671"/>
            <a:ext cx="7994316" cy="49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>
              <a:spcBef>
                <a:spcPts val="601"/>
              </a:spcBef>
            </a:pPr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 </a:t>
            </a:r>
            <a:r>
              <a:rPr lang="en-GB" sz="2800" b="1" spc="-1" dirty="0">
                <a:solidFill>
                  <a:srgbClr val="0070C0"/>
                </a:solidFill>
                <a:latin typeface="+mj-lt"/>
                <a:ea typeface="Verdana"/>
              </a:rPr>
              <a:t>Dynamic:</a:t>
            </a:r>
            <a:r>
              <a:rPr lang="en-GB" sz="2800" b="1" spc="-1" dirty="0">
                <a:ea typeface="Verdana"/>
              </a:rPr>
              <a:t> ‘Brothers and sisters’. </a:t>
            </a:r>
            <a:r>
              <a:rPr lang="en-GB" b="1" spc="-1" dirty="0">
                <a:ea typeface="Verdana"/>
              </a:rPr>
              <a:t>NLT</a:t>
            </a:r>
          </a:p>
          <a:p>
            <a:pPr marL="342900" indent="-342900">
              <a:spcBef>
                <a:spcPts val="601"/>
              </a:spcBef>
            </a:pPr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 </a:t>
            </a:r>
            <a:r>
              <a:rPr lang="en-GB" sz="2800" b="1" spc="-1" dirty="0">
                <a:solidFill>
                  <a:srgbClr val="0070C0"/>
                </a:solidFill>
                <a:latin typeface="+mj-lt"/>
                <a:ea typeface="Verdana"/>
              </a:rPr>
              <a:t>Literal:</a:t>
            </a:r>
            <a:r>
              <a:rPr lang="en-GB" sz="2800" b="1" spc="-1" dirty="0">
                <a:latin typeface="+mj-lt"/>
                <a:ea typeface="Verdana"/>
              </a:rPr>
              <a:t> ‘Confesses that Jesus Christ has come in the flesh.. </a:t>
            </a:r>
            <a:r>
              <a:rPr lang="en-GB" b="1" spc="-1" dirty="0" err="1">
                <a:ea typeface="Verdana"/>
              </a:rPr>
              <a:t>NASB</a:t>
            </a:r>
            <a:endParaRPr lang="en-GB" b="1" spc="-1" dirty="0">
              <a:ea typeface="Verdana"/>
            </a:endParaRPr>
          </a:p>
          <a:p>
            <a:pPr marL="342900" indent="-342900">
              <a:spcBef>
                <a:spcPts val="601"/>
              </a:spcBef>
            </a:pPr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 </a:t>
            </a:r>
            <a:r>
              <a:rPr lang="en-GB" sz="2800" b="1" spc="-1" dirty="0" err="1">
                <a:solidFill>
                  <a:srgbClr val="0070C0"/>
                </a:solidFill>
                <a:ea typeface="Verdana"/>
              </a:rPr>
              <a:t>Scolarly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:</a:t>
            </a:r>
            <a:r>
              <a:rPr lang="en-GB" sz="2800" b="1" spc="-1" dirty="0">
                <a:ea typeface="Verdana"/>
              </a:rPr>
              <a:t> ‘Confesses Jesus as the Christ who has come in the flesh’. </a:t>
            </a:r>
            <a:r>
              <a:rPr lang="en-GB" b="1" spc="-1" dirty="0">
                <a:ea typeface="Verdana"/>
              </a:rPr>
              <a:t>NET</a:t>
            </a:r>
            <a:r>
              <a:rPr lang="en-GB" sz="2800" b="1" spc="-1" dirty="0">
                <a:ea typeface="Verdana"/>
              </a:rPr>
              <a:t> </a:t>
            </a:r>
            <a:endParaRPr lang="en-GB" sz="2800" b="1" spc="-1" dirty="0">
              <a:latin typeface="+mj-lt"/>
              <a:ea typeface="Verdana"/>
            </a:endParaRPr>
          </a:p>
          <a:p>
            <a:pPr marL="342900" indent="-342900">
              <a:spcBef>
                <a:spcPts val="601"/>
              </a:spcBef>
            </a:pPr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 </a:t>
            </a:r>
            <a:r>
              <a:rPr lang="en-GB" sz="2800" b="1" spc="-1" dirty="0">
                <a:solidFill>
                  <a:srgbClr val="0070C0"/>
                </a:solidFill>
                <a:latin typeface="+mj-lt"/>
                <a:ea typeface="Verdana"/>
              </a:rPr>
              <a:t>Stylistic:</a:t>
            </a:r>
            <a:r>
              <a:rPr lang="en-GB" sz="2800" b="1" spc="-1" dirty="0">
                <a:latin typeface="+mj-lt"/>
                <a:ea typeface="Verdana"/>
              </a:rPr>
              <a:t> “Dear friends, …” </a:t>
            </a:r>
            <a:r>
              <a:rPr lang="en-GB" b="1" spc="-1" dirty="0">
                <a:ea typeface="Verdana"/>
              </a:rPr>
              <a:t>NIV</a:t>
            </a:r>
          </a:p>
          <a:p>
            <a:pPr marL="342900" indent="-342900">
              <a:spcBef>
                <a:spcPts val="601"/>
              </a:spcBef>
            </a:pPr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 </a:t>
            </a:r>
            <a:r>
              <a:rPr lang="en-GB" sz="2800" b="1" spc="-1" dirty="0">
                <a:solidFill>
                  <a:srgbClr val="0070C0"/>
                </a:solidFill>
                <a:latin typeface="+mj-lt"/>
                <a:ea typeface="Verdana"/>
              </a:rPr>
              <a:t>Sectarian:</a:t>
            </a:r>
            <a:r>
              <a:rPr lang="en-GB" sz="2800" b="1" spc="-1" dirty="0">
                <a:ea typeface="Verdana"/>
              </a:rPr>
              <a:t> ‘The word was a god’. </a:t>
            </a:r>
            <a:r>
              <a:rPr lang="en-GB" b="1" spc="-1" dirty="0">
                <a:ea typeface="Verdana"/>
              </a:rPr>
              <a:t>NWT</a:t>
            </a:r>
          </a:p>
          <a:p>
            <a:pPr marL="342900" indent="-342900">
              <a:spcBef>
                <a:spcPts val="601"/>
              </a:spcBef>
            </a:pPr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 </a:t>
            </a:r>
            <a:r>
              <a:rPr lang="en-GB" sz="2800" b="1" spc="-1" dirty="0">
                <a:solidFill>
                  <a:srgbClr val="0070C0"/>
                </a:solidFill>
                <a:latin typeface="+mj-lt"/>
                <a:ea typeface="Verdana"/>
              </a:rPr>
              <a:t>Traditional:</a:t>
            </a:r>
            <a:r>
              <a:rPr lang="en-GB" sz="2800" b="1" spc="-1" dirty="0">
                <a:ea typeface="Verdana"/>
              </a:rPr>
              <a:t> ‘Bishops over his church’. </a:t>
            </a:r>
            <a:r>
              <a:rPr lang="en-GB" b="1" spc="-1" dirty="0">
                <a:ea typeface="Verdana"/>
              </a:rPr>
              <a:t>AV</a:t>
            </a:r>
          </a:p>
          <a:p>
            <a:pPr marL="342900" indent="-342900">
              <a:spcBef>
                <a:spcPts val="601"/>
              </a:spcBef>
            </a:pPr>
            <a:endParaRPr lang="en-GB" sz="2800" b="1" spc="-1" dirty="0">
              <a:ea typeface="Verdana"/>
            </a:endParaRPr>
          </a:p>
          <a:p>
            <a:pPr marL="342900" indent="-342900">
              <a:spcBef>
                <a:spcPts val="601"/>
              </a:spcBef>
            </a:pPr>
            <a:endParaRPr lang="en-GB" sz="2800" b="1" spc="-1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720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820B7-95FE-2F7E-0E3C-B2512DB2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81659797-749F-9E92-5DD2-7A93FD4751A0}"/>
              </a:ext>
            </a:extLst>
          </p:cNvPr>
          <p:cNvSpPr/>
          <p:nvPr/>
        </p:nvSpPr>
        <p:spPr>
          <a:xfrm>
            <a:off x="204481" y="0"/>
            <a:ext cx="691584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en-GB" sz="2800" b="1" strike="noStrike" spc="-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John 4:7-12, chiasmic structure</a:t>
            </a:r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A6834-85E7-63A7-935B-93DC3B784DB0}"/>
              </a:ext>
            </a:extLst>
          </p:cNvPr>
          <p:cNvSpPr txBox="1"/>
          <p:nvPr/>
        </p:nvSpPr>
        <p:spPr>
          <a:xfrm>
            <a:off x="386291" y="521766"/>
            <a:ext cx="7656151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baseline="30000" dirty="0">
                <a:solidFill>
                  <a:srgbClr val="C00000"/>
                </a:solidFill>
              </a:rPr>
              <a:t>7a</a:t>
            </a:r>
            <a:r>
              <a:rPr lang="en-GB" sz="2200" dirty="0"/>
              <a:t> Dear friends, let us love one another …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    </a:t>
            </a:r>
            <a:r>
              <a:rPr lang="en-GB" sz="2200" b="1" baseline="30000" dirty="0">
                <a:solidFill>
                  <a:srgbClr val="C00000"/>
                </a:solidFill>
              </a:rPr>
              <a:t>7b</a:t>
            </a:r>
            <a:r>
              <a:rPr lang="en-GB" sz="2200" dirty="0"/>
              <a:t> And everyone who loves has been fathered by God ...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        </a:t>
            </a:r>
            <a:r>
              <a:rPr lang="en-GB" sz="2200" b="1" baseline="30000" dirty="0">
                <a:solidFill>
                  <a:srgbClr val="C00000"/>
                </a:solidFill>
              </a:rPr>
              <a:t>8</a:t>
            </a:r>
            <a:r>
              <a:rPr lang="en-GB" sz="2200" dirty="0"/>
              <a:t> The person who does not love does not know God …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           </a:t>
            </a:r>
            <a:r>
              <a:rPr lang="en-GB" sz="2200" b="1" baseline="30000" dirty="0">
                <a:solidFill>
                  <a:srgbClr val="C00000"/>
                </a:solidFill>
              </a:rPr>
              <a:t>9</a:t>
            </a:r>
            <a:r>
              <a:rPr lang="en-GB" sz="2200" dirty="0"/>
              <a:t> By this the love of God is revealed in us …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        </a:t>
            </a:r>
            <a:r>
              <a:rPr lang="en-GB" sz="2200" b="1" baseline="30000" dirty="0">
                <a:solidFill>
                  <a:srgbClr val="C00000"/>
                </a:solidFill>
              </a:rPr>
              <a:t>10</a:t>
            </a:r>
            <a:r>
              <a:rPr lang="en-GB" sz="2200" dirty="0"/>
              <a:t> In this is love: not that we have loved God …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   </a:t>
            </a:r>
            <a:r>
              <a:rPr lang="en-GB" sz="2200" b="1" baseline="30000" dirty="0">
                <a:solidFill>
                  <a:srgbClr val="C00000"/>
                </a:solidFill>
              </a:rPr>
              <a:t>11</a:t>
            </a:r>
            <a:r>
              <a:rPr lang="en-GB" sz="2200" dirty="0"/>
              <a:t> Dear friends … we also ought to love one another.</a:t>
            </a:r>
          </a:p>
          <a:p>
            <a:pPr>
              <a:lnSpc>
                <a:spcPct val="150000"/>
              </a:lnSpc>
            </a:pPr>
            <a:r>
              <a:rPr lang="en-GB" sz="2200" b="1" baseline="30000" dirty="0">
                <a:solidFill>
                  <a:srgbClr val="C00000"/>
                </a:solidFill>
              </a:rPr>
              <a:t>12</a:t>
            </a:r>
            <a:r>
              <a:rPr lang="en-GB" sz="2200" dirty="0"/>
              <a:t> If we love one another, … his love is perfected in us. NET</a:t>
            </a:r>
            <a:endParaRPr lang="en-US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25CDCC2D-11F3-0C36-3E9C-05134403874F}"/>
              </a:ext>
            </a:extLst>
          </p:cNvPr>
          <p:cNvSpPr/>
          <p:nvPr/>
        </p:nvSpPr>
        <p:spPr>
          <a:xfrm>
            <a:off x="796758" y="1828800"/>
            <a:ext cx="294105" cy="10855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DE69620B-CCCA-40A8-D729-4852F03D9025}"/>
              </a:ext>
            </a:extLst>
          </p:cNvPr>
          <p:cNvSpPr/>
          <p:nvPr/>
        </p:nvSpPr>
        <p:spPr>
          <a:xfrm>
            <a:off x="431801" y="1355556"/>
            <a:ext cx="294105" cy="203467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4552058-70B0-EB67-18D2-69DE0CF7BBF6}"/>
              </a:ext>
            </a:extLst>
          </p:cNvPr>
          <p:cNvSpPr/>
          <p:nvPr/>
        </p:nvSpPr>
        <p:spPr>
          <a:xfrm>
            <a:off x="148334" y="863599"/>
            <a:ext cx="294105" cy="305602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BF0EF59-20B7-7517-0D6E-41A8659A4101}"/>
              </a:ext>
            </a:extLst>
          </p:cNvPr>
          <p:cNvSpPr/>
          <p:nvPr/>
        </p:nvSpPr>
        <p:spPr>
          <a:xfrm>
            <a:off x="1101557" y="2251238"/>
            <a:ext cx="181810" cy="19785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820B7-95FE-2F7E-0E3C-B2512DB2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81659797-749F-9E92-5DD2-7A93FD4751A0}"/>
              </a:ext>
            </a:extLst>
          </p:cNvPr>
          <p:cNvSpPr/>
          <p:nvPr/>
        </p:nvSpPr>
        <p:spPr>
          <a:xfrm>
            <a:off x="204481" y="0"/>
            <a:ext cx="691584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en-GB" sz="2800" b="1" strike="noStrike" spc="-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Group work using the chiasmus</a:t>
            </a:r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A6834-85E7-63A7-935B-93DC3B784DB0}"/>
              </a:ext>
            </a:extLst>
          </p:cNvPr>
          <p:cNvSpPr txBox="1"/>
          <p:nvPr/>
        </p:nvSpPr>
        <p:spPr>
          <a:xfrm>
            <a:off x="204481" y="521766"/>
            <a:ext cx="78272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GB" sz="2400" b="1" spc="-1" dirty="0">
                <a:solidFill>
                  <a:srgbClr val="C00000"/>
                </a:solidFill>
                <a:latin typeface="+mj-lt"/>
                <a:ea typeface="Verdana"/>
              </a:rPr>
              <a:t>1.</a:t>
            </a:r>
            <a:r>
              <a:rPr lang="en-GB" sz="2400" b="1" spc="-1" dirty="0">
                <a:latin typeface="+mj-lt"/>
                <a:ea typeface="Verdana"/>
              </a:rPr>
              <a:t> Draw a </a:t>
            </a:r>
            <a:r>
              <a:rPr lang="en-GB" sz="2400" b="1" spc="-1" dirty="0">
                <a:solidFill>
                  <a:srgbClr val="C00000"/>
                </a:solidFill>
                <a:latin typeface="+mj-lt"/>
                <a:ea typeface="Verdana"/>
              </a:rPr>
              <a:t>circle</a:t>
            </a:r>
            <a:r>
              <a:rPr lang="en-GB" sz="2400" b="1" spc="-1" dirty="0">
                <a:latin typeface="+mj-lt"/>
                <a:ea typeface="Verdana"/>
              </a:rPr>
              <a:t> around each “</a:t>
            </a:r>
            <a:r>
              <a:rPr lang="en-GB" sz="2400" b="1" spc="-1" dirty="0">
                <a:solidFill>
                  <a:srgbClr val="0070C0"/>
                </a:solidFill>
                <a:latin typeface="+mj-lt"/>
                <a:ea typeface="Verdana"/>
              </a:rPr>
              <a:t>God</a:t>
            </a:r>
            <a:r>
              <a:rPr lang="en-GB" sz="2400" b="1" spc="-1" dirty="0">
                <a:latin typeface="+mj-lt"/>
                <a:ea typeface="Verdana"/>
              </a:rPr>
              <a:t>” and “</a:t>
            </a:r>
            <a:r>
              <a:rPr lang="en-GB" sz="2400" b="1" spc="-1" dirty="0">
                <a:solidFill>
                  <a:srgbClr val="0070C0"/>
                </a:solidFill>
                <a:latin typeface="+mj-lt"/>
                <a:ea typeface="Verdana"/>
              </a:rPr>
              <a:t>he</a:t>
            </a:r>
            <a:r>
              <a:rPr lang="en-GB" sz="2400" b="1" spc="-1" dirty="0">
                <a:latin typeface="+mj-lt"/>
                <a:ea typeface="Verdana"/>
              </a:rPr>
              <a:t>”.</a:t>
            </a:r>
          </a:p>
          <a:p>
            <a:pPr marL="342900" indent="-342900">
              <a:lnSpc>
                <a:spcPct val="150000"/>
              </a:lnSpc>
            </a:pPr>
            <a:r>
              <a:rPr lang="en-GB" sz="2400" b="1" spc="-1" dirty="0">
                <a:solidFill>
                  <a:srgbClr val="C00000"/>
                </a:solidFill>
                <a:latin typeface="+mj-lt"/>
                <a:ea typeface="Verdana"/>
              </a:rPr>
              <a:t>2.</a:t>
            </a:r>
            <a:r>
              <a:rPr lang="en-GB" sz="2400" b="1" spc="-1" dirty="0">
                <a:latin typeface="+mj-lt"/>
                <a:ea typeface="Verdana"/>
              </a:rPr>
              <a:t> </a:t>
            </a:r>
            <a:r>
              <a:rPr lang="en-GB" sz="2400" b="1" spc="-1" dirty="0">
                <a:ea typeface="Verdana"/>
              </a:rPr>
              <a:t>Draw </a:t>
            </a:r>
            <a:r>
              <a:rPr lang="en-GB" sz="2400" b="1" spc="-1" dirty="0">
                <a:latin typeface="+mj-lt"/>
                <a:ea typeface="Verdana"/>
              </a:rPr>
              <a:t>a </a:t>
            </a:r>
            <a:r>
              <a:rPr lang="en-GB" sz="2400" b="1" spc="-1" dirty="0">
                <a:solidFill>
                  <a:srgbClr val="C00000"/>
                </a:solidFill>
                <a:latin typeface="+mj-lt"/>
                <a:ea typeface="Verdana"/>
              </a:rPr>
              <a:t>rectangle</a:t>
            </a:r>
            <a:r>
              <a:rPr lang="en-GB" sz="2400" b="1" spc="-1" dirty="0">
                <a:latin typeface="+mj-lt"/>
                <a:ea typeface="Verdana"/>
              </a:rPr>
              <a:t> around each “</a:t>
            </a:r>
            <a:r>
              <a:rPr lang="en-GB" sz="2400" b="1" spc="-1" dirty="0">
                <a:solidFill>
                  <a:srgbClr val="0070C0"/>
                </a:solidFill>
                <a:latin typeface="+mj-lt"/>
                <a:ea typeface="Verdana"/>
              </a:rPr>
              <a:t>love(d)</a:t>
            </a:r>
            <a:r>
              <a:rPr lang="en-GB" sz="2400" b="1" spc="-1" dirty="0">
                <a:latin typeface="+mj-lt"/>
                <a:ea typeface="Verdana"/>
              </a:rPr>
              <a:t>”.</a:t>
            </a:r>
          </a:p>
          <a:p>
            <a:pPr marL="342900" indent="-342900">
              <a:lnSpc>
                <a:spcPct val="150000"/>
              </a:lnSpc>
            </a:pPr>
            <a:r>
              <a:rPr lang="en-GB" sz="2400" b="1" spc="-1" dirty="0">
                <a:solidFill>
                  <a:srgbClr val="C00000"/>
                </a:solidFill>
                <a:latin typeface="+mj-lt"/>
                <a:ea typeface="Verdana"/>
              </a:rPr>
              <a:t>3.</a:t>
            </a:r>
            <a:r>
              <a:rPr lang="en-GB" sz="2400" b="1" spc="-1" dirty="0">
                <a:latin typeface="+mj-lt"/>
                <a:ea typeface="Verdana"/>
              </a:rPr>
              <a:t> </a:t>
            </a:r>
            <a:r>
              <a:rPr lang="en-GB" sz="2400" b="1" spc="-1" dirty="0">
                <a:ea typeface="Verdana"/>
              </a:rPr>
              <a:t>Draw </a:t>
            </a:r>
            <a:r>
              <a:rPr lang="en-GB" sz="2400" b="1" spc="-1" dirty="0">
                <a:latin typeface="+mj-lt"/>
                <a:ea typeface="Verdana"/>
              </a:rPr>
              <a:t>a </a:t>
            </a:r>
            <a:r>
              <a:rPr lang="en-GB" sz="2400" b="1" spc="-1" dirty="0">
                <a:solidFill>
                  <a:srgbClr val="C00000"/>
                </a:solidFill>
                <a:latin typeface="+mj-lt"/>
                <a:ea typeface="Verdana"/>
              </a:rPr>
              <a:t>star</a:t>
            </a:r>
            <a:r>
              <a:rPr lang="en-GB" sz="2400" b="1" spc="-1" dirty="0">
                <a:latin typeface="+mj-lt"/>
                <a:ea typeface="Verdana"/>
              </a:rPr>
              <a:t> around each “</a:t>
            </a:r>
            <a:r>
              <a:rPr lang="en-GB" sz="2400" b="1" spc="-1" dirty="0">
                <a:solidFill>
                  <a:srgbClr val="0070C0"/>
                </a:solidFill>
                <a:latin typeface="+mj-lt"/>
                <a:ea typeface="Verdana"/>
              </a:rPr>
              <a:t>Son</a:t>
            </a:r>
            <a:r>
              <a:rPr lang="en-GB" sz="2400" b="1" spc="-1" dirty="0">
                <a:latin typeface="+mj-lt"/>
                <a:ea typeface="Verdana"/>
              </a:rPr>
              <a:t>” and “</a:t>
            </a:r>
            <a:r>
              <a:rPr lang="en-GB" sz="2400" b="1" spc="-1" dirty="0">
                <a:solidFill>
                  <a:srgbClr val="0070C0"/>
                </a:solidFill>
                <a:latin typeface="+mj-lt"/>
                <a:ea typeface="Verdana"/>
              </a:rPr>
              <a:t>him</a:t>
            </a:r>
            <a:r>
              <a:rPr lang="en-GB" sz="2400" b="1" spc="-1" dirty="0">
                <a:latin typeface="+mj-lt"/>
                <a:ea typeface="Verdana"/>
              </a:rPr>
              <a:t>”.</a:t>
            </a:r>
          </a:p>
          <a:p>
            <a:pPr marL="342900" indent="-342900">
              <a:lnSpc>
                <a:spcPct val="150000"/>
              </a:lnSpc>
            </a:pPr>
            <a:r>
              <a:rPr lang="en-GB" sz="2400" b="1" spc="-1" dirty="0">
                <a:solidFill>
                  <a:srgbClr val="C00000"/>
                </a:solidFill>
                <a:latin typeface="+mj-lt"/>
                <a:ea typeface="Verdana"/>
              </a:rPr>
              <a:t>4.</a:t>
            </a:r>
            <a:r>
              <a:rPr lang="en-GB" sz="2400" b="1" spc="-1" dirty="0">
                <a:latin typeface="+mj-lt"/>
                <a:ea typeface="Verdana"/>
              </a:rPr>
              <a:t> Draw a </a:t>
            </a:r>
            <a:r>
              <a:rPr lang="en-GB" sz="2400" b="1" spc="-1" dirty="0">
                <a:solidFill>
                  <a:srgbClr val="C00000"/>
                </a:solidFill>
                <a:latin typeface="+mj-lt"/>
                <a:ea typeface="Verdana"/>
              </a:rPr>
              <a:t>circle</a:t>
            </a:r>
            <a:r>
              <a:rPr lang="en-GB" sz="2400" b="1" spc="-1" dirty="0">
                <a:latin typeface="+mj-lt"/>
                <a:ea typeface="Verdana"/>
              </a:rPr>
              <a:t> around each “we” and “us”.</a:t>
            </a:r>
          </a:p>
          <a:p>
            <a:pPr marL="342900" indent="-342900">
              <a:lnSpc>
                <a:spcPct val="150000"/>
              </a:lnSpc>
            </a:pPr>
            <a:r>
              <a:rPr lang="en-GB" sz="2400" b="1" spc="-1" dirty="0">
                <a:solidFill>
                  <a:srgbClr val="C00000"/>
                </a:solidFill>
                <a:latin typeface="+mj-lt"/>
                <a:ea typeface="Verdana"/>
              </a:rPr>
              <a:t>5.</a:t>
            </a:r>
            <a:r>
              <a:rPr lang="en-GB" sz="2400" b="1" spc="-1" dirty="0">
                <a:latin typeface="+mj-lt"/>
                <a:ea typeface="Verdana"/>
              </a:rPr>
              <a:t> Underline each thing God does or did for us.</a:t>
            </a:r>
          </a:p>
          <a:p>
            <a:pPr marL="342900" indent="-342900"/>
            <a:r>
              <a:rPr lang="en-GB" sz="2400" b="1" spc="-1" dirty="0">
                <a:solidFill>
                  <a:srgbClr val="C00000"/>
                </a:solidFill>
                <a:latin typeface="+mj-lt"/>
                <a:ea typeface="Verdana"/>
              </a:rPr>
              <a:t>6. </a:t>
            </a:r>
            <a:r>
              <a:rPr lang="en-GB" sz="2400" b="1" spc="-1" dirty="0">
                <a:latin typeface="+mj-lt"/>
                <a:ea typeface="Verdana"/>
              </a:rPr>
              <a:t>Double underline each “</a:t>
            </a:r>
            <a:r>
              <a:rPr lang="en-GB" sz="2400" b="1" spc="-1" dirty="0">
                <a:solidFill>
                  <a:srgbClr val="0070C0"/>
                </a:solidFill>
                <a:latin typeface="+mj-lt"/>
                <a:ea typeface="Verdana"/>
              </a:rPr>
              <a:t>not</a:t>
            </a:r>
            <a:r>
              <a:rPr lang="en-GB" sz="2400" b="1" spc="-1" dirty="0">
                <a:latin typeface="+mj-lt"/>
                <a:ea typeface="Verdana"/>
              </a:rPr>
              <a:t>” and each “</a:t>
            </a:r>
            <a:r>
              <a:rPr lang="en-GB" sz="2400" b="1" spc="-1" dirty="0">
                <a:solidFill>
                  <a:srgbClr val="0070C0"/>
                </a:solidFill>
                <a:latin typeface="+mj-lt"/>
                <a:ea typeface="Verdana"/>
              </a:rPr>
              <a:t>one another</a:t>
            </a:r>
            <a:r>
              <a:rPr lang="en-GB" sz="2400" b="1" spc="-1" dirty="0">
                <a:latin typeface="+mj-lt"/>
                <a:ea typeface="Verdana"/>
              </a:rPr>
              <a:t>” and “</a:t>
            </a:r>
            <a:r>
              <a:rPr lang="en-GB" sz="2400" b="1" spc="-1" dirty="0">
                <a:solidFill>
                  <a:srgbClr val="0070C0"/>
                </a:solidFill>
                <a:latin typeface="+mj-lt"/>
                <a:ea typeface="Verdana"/>
              </a:rPr>
              <a:t>everyone</a:t>
            </a:r>
            <a:r>
              <a:rPr lang="en-GB" sz="2400" b="1" spc="-1" dirty="0">
                <a:latin typeface="+mj-lt"/>
                <a:ea typeface="Verdana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7522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820B7-95FE-2F7E-0E3C-B2512DB2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05692A-4C71-18D8-3697-758009DA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1"/>
            <a:ext cx="8128000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9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0E7A8-6E83-F1E9-15E6-3A94EB9C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640FAA91-8714-AAED-D0B7-C839F50D0AAC}"/>
              </a:ext>
            </a:extLst>
          </p:cNvPr>
          <p:cNvSpPr/>
          <p:nvPr/>
        </p:nvSpPr>
        <p:spPr>
          <a:xfrm>
            <a:off x="282286" y="-5345"/>
            <a:ext cx="662035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48E8B339-3BCB-7F5A-27FB-842DC6F49350}"/>
              </a:ext>
            </a:extLst>
          </p:cNvPr>
          <p:cNvSpPr/>
          <p:nvPr/>
        </p:nvSpPr>
        <p:spPr>
          <a:xfrm>
            <a:off x="176977" y="40685"/>
            <a:ext cx="7774046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GB" sz="2800" b="1" spc="-1" baseline="30000" dirty="0">
                <a:solidFill>
                  <a:srgbClr val="C00000"/>
                </a:solidFill>
                <a:ea typeface="Verdana"/>
              </a:rPr>
              <a:t>9 </a:t>
            </a:r>
            <a:r>
              <a:rPr lang="en-GB" sz="2800" b="1" spc="-1" dirty="0">
                <a:ea typeface="Verdana"/>
              </a:rPr>
              <a:t>By this the love of God is revealed in us: that God has sent his one and only Son into the world so that we may live through him.</a:t>
            </a:r>
            <a:endParaRPr lang="en-GB" sz="2800" spc="-1" dirty="0">
              <a:ea typeface="Verdana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EF9ECCD-62D0-AD71-8942-E21FBECB6713}"/>
              </a:ext>
            </a:extLst>
          </p:cNvPr>
          <p:cNvSpPr/>
          <p:nvPr/>
        </p:nvSpPr>
        <p:spPr>
          <a:xfrm>
            <a:off x="176977" y="1424225"/>
            <a:ext cx="789384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 </a:t>
            </a:r>
            <a:r>
              <a:rPr lang="en-GB" sz="2800" b="1" spc="-1" dirty="0">
                <a:ea typeface="Verdana"/>
              </a:rPr>
              <a:t>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Love of God</a:t>
            </a:r>
            <a:r>
              <a:rPr lang="en-GB" sz="2800" b="1" spc="-1" dirty="0">
                <a:ea typeface="Verdana"/>
              </a:rPr>
              <a:t>” = God’s love for us, our love for him, or a godly kind of love?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Is revealed</a:t>
            </a:r>
            <a:r>
              <a:rPr lang="en-GB" sz="2800" b="1" spc="-1" dirty="0">
                <a:ea typeface="Verdana"/>
              </a:rPr>
              <a:t>” = aorist: a historical event.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In us</a:t>
            </a:r>
            <a:r>
              <a:rPr lang="en-GB" sz="2800" b="1" spc="-1" dirty="0">
                <a:ea typeface="Verdana"/>
              </a:rPr>
              <a:t>” = ‘amongst us’ or ‘in our case’, not only a personal experience.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Us … we</a:t>
            </a:r>
            <a:r>
              <a:rPr lang="en-GB" sz="2800" b="1" spc="-1" dirty="0">
                <a:ea typeface="Verdana"/>
              </a:rPr>
              <a:t>” = who?</a:t>
            </a:r>
          </a:p>
        </p:txBody>
      </p:sp>
    </p:spTree>
    <p:extLst>
      <p:ext uri="{BB962C8B-B14F-4D97-AF65-F5344CB8AC3E}">
        <p14:creationId xmlns:p14="http://schemas.microsoft.com/office/powerpoint/2010/main" val="14649856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0E7A8-6E83-F1E9-15E6-3A94EB9C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>
            <a:extLst>
              <a:ext uri="{FF2B5EF4-FFF2-40B4-BE49-F238E27FC236}">
                <a16:creationId xmlns:a16="http://schemas.microsoft.com/office/drawing/2014/main" id="{640FAA91-8714-AAED-D0B7-C839F50D0AAC}"/>
              </a:ext>
            </a:extLst>
          </p:cNvPr>
          <p:cNvSpPr/>
          <p:nvPr/>
        </p:nvSpPr>
        <p:spPr>
          <a:xfrm>
            <a:off x="282286" y="-5345"/>
            <a:ext cx="662035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endParaRPr lang="en-US" sz="2800" b="1" strike="noStrike" spc="-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48E8B339-3BCB-7F5A-27FB-842DC6F49350}"/>
              </a:ext>
            </a:extLst>
          </p:cNvPr>
          <p:cNvSpPr/>
          <p:nvPr/>
        </p:nvSpPr>
        <p:spPr>
          <a:xfrm>
            <a:off x="176977" y="40685"/>
            <a:ext cx="7774046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GB" sz="2800" b="1" spc="-1" baseline="30000" dirty="0">
                <a:solidFill>
                  <a:srgbClr val="C00000"/>
                </a:solidFill>
                <a:ea typeface="Verdana"/>
              </a:rPr>
              <a:t>9 </a:t>
            </a:r>
            <a:r>
              <a:rPr lang="en-GB" sz="2800" b="1" spc="-1" dirty="0">
                <a:ea typeface="Verdana"/>
              </a:rPr>
              <a:t>By this the love of God is revealed in us: that God has sent his one and only Son into the world so that we may live through him.</a:t>
            </a:r>
            <a:endParaRPr lang="en-GB" sz="2800" spc="-1" dirty="0">
              <a:ea typeface="Verdana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EF9ECCD-62D0-AD71-8942-E21FBECB6713}"/>
              </a:ext>
            </a:extLst>
          </p:cNvPr>
          <p:cNvSpPr/>
          <p:nvPr/>
        </p:nvSpPr>
        <p:spPr>
          <a:xfrm>
            <a:off x="176977" y="1424225"/>
            <a:ext cx="789384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 </a:t>
            </a:r>
            <a:r>
              <a:rPr lang="en-GB" sz="2800" b="1" spc="-1" dirty="0">
                <a:ea typeface="Verdana"/>
              </a:rPr>
              <a:t>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Only</a:t>
            </a:r>
            <a:r>
              <a:rPr lang="en-GB" sz="2800" b="1" spc="-1" dirty="0">
                <a:ea typeface="Verdana"/>
              </a:rPr>
              <a:t>” = </a:t>
            </a:r>
            <a:r>
              <a:rPr lang="en-GB" sz="2800" b="1" i="1" spc="-1" dirty="0" err="1">
                <a:ea typeface="Verdana"/>
              </a:rPr>
              <a:t>monogené</a:t>
            </a:r>
            <a:r>
              <a:rPr lang="en-GB" sz="2800" b="1" spc="-1" dirty="0">
                <a:ea typeface="Verdana"/>
              </a:rPr>
              <a:t> (one kind), not to be confused with </a:t>
            </a:r>
            <a:r>
              <a:rPr lang="en-GB" sz="2800" b="1" i="1" spc="-1" dirty="0" err="1">
                <a:ea typeface="Verdana"/>
              </a:rPr>
              <a:t>monogennés</a:t>
            </a:r>
            <a:r>
              <a:rPr lang="en-GB" sz="2800" b="1" spc="-1" dirty="0">
                <a:ea typeface="Verdana"/>
              </a:rPr>
              <a:t> (only begotten).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Son</a:t>
            </a:r>
            <a:r>
              <a:rPr lang="en-GB" sz="2800" b="1" spc="-1" dirty="0">
                <a:ea typeface="Verdana"/>
              </a:rPr>
              <a:t>” = the promised Messiah. How do we know this?</a:t>
            </a:r>
          </a:p>
          <a:p>
            <a:pPr marL="398463" indent="-398463"/>
            <a:r>
              <a:rPr lang="en-GB" sz="2800" b="1" spc="-1" dirty="0">
                <a:solidFill>
                  <a:srgbClr val="C00000"/>
                </a:solidFill>
                <a:ea typeface="Verdana"/>
              </a:rPr>
              <a:t>●</a:t>
            </a:r>
            <a:r>
              <a:rPr lang="en-GB" sz="2800" b="1" spc="-1" dirty="0">
                <a:ea typeface="Verdana"/>
              </a:rPr>
              <a:t> “</a:t>
            </a:r>
            <a:r>
              <a:rPr lang="en-GB" sz="2800" b="1" spc="-1" dirty="0">
                <a:solidFill>
                  <a:srgbClr val="0070C0"/>
                </a:solidFill>
                <a:ea typeface="Verdana"/>
              </a:rPr>
              <a:t>Sent … live</a:t>
            </a:r>
            <a:r>
              <a:rPr lang="en-GB" sz="2800" b="1" spc="-1" dirty="0">
                <a:ea typeface="Verdana"/>
              </a:rPr>
              <a:t>” = aorist verbs, the one historical, the other a general truth.</a:t>
            </a:r>
          </a:p>
        </p:txBody>
      </p:sp>
    </p:spTree>
    <p:extLst>
      <p:ext uri="{BB962C8B-B14F-4D97-AF65-F5344CB8AC3E}">
        <p14:creationId xmlns:p14="http://schemas.microsoft.com/office/powerpoint/2010/main" val="14891107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20856</TotalTime>
  <Words>1177</Words>
  <Application>Microsoft Office PowerPoint</Application>
  <PresentationFormat>Custom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Galen Currah</dc:creator>
  <dc:description/>
  <cp:lastModifiedBy>Galen Currah</cp:lastModifiedBy>
  <cp:revision>688</cp:revision>
  <dcterms:created xsi:type="dcterms:W3CDTF">2023-05-03T23:33:27Z</dcterms:created>
  <dcterms:modified xsi:type="dcterms:W3CDTF">2024-05-02T04:18:50Z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Personnalisé</vt:lpwstr>
  </property>
  <property fmtid="{D5CDD505-2E9C-101B-9397-08002B2CF9AE}" pid="3" name="Slides">
    <vt:i4>37</vt:i4>
  </property>
</Properties>
</file>