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441" r:id="rId3"/>
    <p:sldId id="510" r:id="rId4"/>
    <p:sldId id="508" r:id="rId5"/>
    <p:sldId id="522" r:id="rId6"/>
    <p:sldId id="511" r:id="rId7"/>
    <p:sldId id="523" r:id="rId8"/>
    <p:sldId id="512" r:id="rId9"/>
    <p:sldId id="525" r:id="rId10"/>
    <p:sldId id="526" r:id="rId11"/>
    <p:sldId id="513" r:id="rId12"/>
    <p:sldId id="514" r:id="rId13"/>
    <p:sldId id="515" r:id="rId14"/>
    <p:sldId id="524" r:id="rId15"/>
    <p:sldId id="516" r:id="rId16"/>
    <p:sldId id="517" r:id="rId17"/>
    <p:sldId id="460" r:id="rId18"/>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E7"/>
    <a:srgbClr val="F9FEC6"/>
    <a:srgbClr val="F9FCE0"/>
    <a:srgbClr val="F0F8B6"/>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72" y="18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5/11/2024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FE7"/>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pic>
        <p:nvPicPr>
          <p:cNvPr id="3" name="Picture 2">
            <a:extLst>
              <a:ext uri="{FF2B5EF4-FFF2-40B4-BE49-F238E27FC236}">
                <a16:creationId xmlns:a16="http://schemas.microsoft.com/office/drawing/2014/main" id="{632F9E2A-4C58-60D9-A97C-276CDAF6AB7D}"/>
              </a:ext>
            </a:extLst>
          </p:cNvPr>
          <p:cNvPicPr>
            <a:picLocks noChangeAspect="1"/>
          </p:cNvPicPr>
          <p:nvPr/>
        </p:nvPicPr>
        <p:blipFill>
          <a:blip r:embed="rId3"/>
          <a:stretch>
            <a:fillRect/>
          </a:stretch>
        </p:blipFill>
        <p:spPr>
          <a:xfrm>
            <a:off x="1693476" y="1367758"/>
            <a:ext cx="3204242" cy="3204242"/>
          </a:xfrm>
          <a:prstGeom prst="rect">
            <a:avLst/>
          </a:prstGeom>
        </p:spPr>
      </p:pic>
      <p:sp>
        <p:nvSpPr>
          <p:cNvPr id="4" name="TextBox 3">
            <a:extLst>
              <a:ext uri="{FF2B5EF4-FFF2-40B4-BE49-F238E27FC236}">
                <a16:creationId xmlns:a16="http://schemas.microsoft.com/office/drawing/2014/main" id="{50DDC733-4F5A-148D-131A-807DF2673C02}"/>
              </a:ext>
            </a:extLst>
          </p:cNvPr>
          <p:cNvSpPr txBox="1"/>
          <p:nvPr/>
        </p:nvSpPr>
        <p:spPr>
          <a:xfrm>
            <a:off x="40511" y="4264223"/>
            <a:ext cx="1652965" cy="307777"/>
          </a:xfrm>
          <a:prstGeom prst="rect">
            <a:avLst/>
          </a:prstGeom>
          <a:noFill/>
        </p:spPr>
        <p:txBody>
          <a:bodyPr wrap="square" rtlCol="0">
            <a:spAutoFit/>
          </a:bodyPr>
          <a:lstStyle/>
          <a:p>
            <a:pPr algn="r"/>
            <a:r>
              <a:rPr lang="en-US" sz="1400" dirty="0"/>
              <a:t>Image by Dall-e 3</a:t>
            </a:r>
          </a:p>
        </p:txBody>
      </p:sp>
      <p:sp>
        <p:nvSpPr>
          <p:cNvPr id="2" name="TextBox 6">
            <a:extLst>
              <a:ext uri="{FF2B5EF4-FFF2-40B4-BE49-F238E27FC236}">
                <a16:creationId xmlns:a16="http://schemas.microsoft.com/office/drawing/2014/main" id="{2D2FF685-0E24-2F1B-5B74-29AF0307E7D4}"/>
              </a:ext>
            </a:extLst>
          </p:cNvPr>
          <p:cNvSpPr/>
          <p:nvPr/>
        </p:nvSpPr>
        <p:spPr>
          <a:xfrm>
            <a:off x="0" y="27000"/>
            <a:ext cx="6644309" cy="12604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en-US" sz="2800" b="1" strike="noStrike" spc="-1" dirty="0">
                <a:solidFill>
                  <a:srgbClr val="0070C0"/>
                </a:solidFill>
                <a:latin typeface="Verdana" panose="020B0604030504040204" pitchFamily="34" charset="0"/>
                <a:ea typeface="Verdana" panose="020B0604030504040204" pitchFamily="34" charset="0"/>
              </a:rPr>
              <a:t>First John </a:t>
            </a:r>
            <a:r>
              <a:rPr lang="en-US" sz="2800" b="1" spc="-1" dirty="0">
                <a:solidFill>
                  <a:srgbClr val="0070C0"/>
                </a:solidFill>
                <a:latin typeface="Verdana" panose="020B0604030504040204" pitchFamily="34" charset="0"/>
                <a:ea typeface="Verdana" panose="020B0604030504040204" pitchFamily="34" charset="0"/>
              </a:rPr>
              <a:t>4:14-21</a:t>
            </a:r>
          </a:p>
          <a:p>
            <a:pPr algn="ctr"/>
            <a:r>
              <a:rPr lang="en-US" sz="2400" b="1" spc="-1" dirty="0">
                <a:solidFill>
                  <a:srgbClr val="000000"/>
                </a:solidFill>
                <a:latin typeface="Arial"/>
                <a:ea typeface="Verdana"/>
              </a:rPr>
              <a:t>‘‘</a:t>
            </a:r>
            <a:r>
              <a:rPr lang="en-GB" sz="2400" b="1" spc="-1" dirty="0">
                <a:solidFill>
                  <a:srgbClr val="000000"/>
                </a:solidFill>
                <a:ea typeface="Verdana"/>
              </a:rPr>
              <a:t>Perfect love casts out fear”</a:t>
            </a:r>
            <a:endParaRPr lang="fr-FR" sz="2400" b="1" spc="-1" dirty="0">
              <a:solidFill>
                <a:srgbClr val="000000"/>
              </a:solidFill>
              <a:latin typeface="Arial"/>
              <a:ea typeface="Verdana"/>
            </a:endParaRPr>
          </a:p>
          <a:p>
            <a:pPr algn="ctr">
              <a:lnSpc>
                <a:spcPct val="100000"/>
              </a:lnSpc>
              <a:buNone/>
            </a:pPr>
            <a:r>
              <a:rPr lang="en-US" sz="2400" b="1" spc="-1" dirty="0">
                <a:solidFill>
                  <a:srgbClr val="C00000"/>
                </a:solidFill>
                <a:ea typeface="Verdana"/>
              </a:rPr>
              <a:t>09 &amp; 12 May</a:t>
            </a:r>
            <a:r>
              <a:rPr lang="en-US" sz="2400" b="1" strike="noStrike" spc="-1" dirty="0">
                <a:solidFill>
                  <a:srgbClr val="C00000"/>
                </a:solidFill>
                <a:latin typeface="Arial"/>
                <a:ea typeface="Verdana"/>
              </a:rPr>
              <a:t> 2024</a:t>
            </a:r>
            <a:endParaRPr lang="fr-FR" sz="2400" b="1"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repl">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repl">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repl">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FE7"/>
        </a:solid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0" y="0"/>
            <a:ext cx="799431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What must we believe to be Christian?</a:t>
            </a:r>
          </a:p>
        </p:txBody>
      </p:sp>
      <p:sp>
        <p:nvSpPr>
          <p:cNvPr id="48" name="TextBox 5">
            <a:extLst>
              <a:ext uri="{FF2B5EF4-FFF2-40B4-BE49-F238E27FC236}">
                <a16:creationId xmlns:a16="http://schemas.microsoft.com/office/drawing/2014/main" id="{076202D6-E2EA-3653-2D98-6F1C51AF4F0C}"/>
              </a:ext>
            </a:extLst>
          </p:cNvPr>
          <p:cNvSpPr/>
          <p:nvPr/>
        </p:nvSpPr>
        <p:spPr>
          <a:xfrm>
            <a:off x="204481" y="473935"/>
            <a:ext cx="7994316"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C00000"/>
                </a:solidFill>
                <a:ea typeface="Verdana"/>
              </a:rPr>
              <a:t>●</a:t>
            </a:r>
            <a:r>
              <a:rPr lang="en-GB" sz="2800" b="1" spc="-1" dirty="0">
                <a:ea typeface="Verdana"/>
              </a:rPr>
              <a:t> </a:t>
            </a:r>
            <a:r>
              <a:rPr lang="en-US" sz="2800" b="1" spc="-1" dirty="0">
                <a:ea typeface="Verdana"/>
              </a:rPr>
              <a:t>Jesus was born of a virgin?</a:t>
            </a:r>
          </a:p>
          <a:p>
            <a:r>
              <a:rPr lang="en-GB" sz="2800" b="1" spc="-1" dirty="0">
                <a:solidFill>
                  <a:srgbClr val="C00000"/>
                </a:solidFill>
                <a:ea typeface="Verdana"/>
              </a:rPr>
              <a:t>●</a:t>
            </a:r>
            <a:r>
              <a:rPr lang="en-GB" sz="2800" b="1" spc="-1" dirty="0">
                <a:ea typeface="Verdana"/>
              </a:rPr>
              <a:t> </a:t>
            </a:r>
            <a:r>
              <a:rPr lang="en-US" sz="2800" b="1" spc="-1" dirty="0">
                <a:ea typeface="Verdana"/>
              </a:rPr>
              <a:t>Jesus is the promised Messiah?</a:t>
            </a:r>
          </a:p>
          <a:p>
            <a:r>
              <a:rPr lang="en-GB" sz="2800" b="1" spc="-1" dirty="0">
                <a:solidFill>
                  <a:srgbClr val="C00000"/>
                </a:solidFill>
                <a:ea typeface="Verdana"/>
              </a:rPr>
              <a:t>●</a:t>
            </a:r>
            <a:r>
              <a:rPr lang="en-GB" sz="2800" b="1" spc="-1" dirty="0">
                <a:ea typeface="Verdana"/>
              </a:rPr>
              <a:t> </a:t>
            </a:r>
            <a:r>
              <a:rPr lang="en-US" sz="2800" b="1" spc="-1" dirty="0">
                <a:ea typeface="Verdana"/>
              </a:rPr>
              <a:t>Jesus is God who came as a human being?</a:t>
            </a:r>
          </a:p>
          <a:p>
            <a:r>
              <a:rPr lang="en-GB" sz="2800" b="1" spc="-1" dirty="0">
                <a:solidFill>
                  <a:srgbClr val="C00000"/>
                </a:solidFill>
                <a:ea typeface="Verdana"/>
              </a:rPr>
              <a:t>●</a:t>
            </a:r>
            <a:r>
              <a:rPr lang="en-GB" sz="2800" b="1" spc="-1" dirty="0">
                <a:ea typeface="Verdana"/>
              </a:rPr>
              <a:t> </a:t>
            </a:r>
            <a:r>
              <a:rPr lang="en-US" sz="2800" b="1" spc="-1" dirty="0">
                <a:ea typeface="Verdana"/>
              </a:rPr>
              <a:t>Jesus died and rose to save me?</a:t>
            </a:r>
          </a:p>
          <a:p>
            <a:r>
              <a:rPr lang="en-GB" sz="2800" b="1" spc="-1" dirty="0">
                <a:solidFill>
                  <a:srgbClr val="C00000"/>
                </a:solidFill>
                <a:ea typeface="Verdana"/>
              </a:rPr>
              <a:t>●</a:t>
            </a:r>
            <a:r>
              <a:rPr lang="en-GB" sz="2800" b="1" spc="-1" dirty="0">
                <a:ea typeface="Verdana"/>
              </a:rPr>
              <a:t> </a:t>
            </a:r>
            <a:r>
              <a:rPr lang="en-US" sz="2800" b="1" spc="-1" dirty="0">
                <a:ea typeface="Verdana"/>
              </a:rPr>
              <a:t>Jesus is the only Savior?</a:t>
            </a:r>
          </a:p>
          <a:p>
            <a:r>
              <a:rPr lang="en-GB" sz="2800" b="1" spc="-1" dirty="0">
                <a:solidFill>
                  <a:srgbClr val="C00000"/>
                </a:solidFill>
                <a:ea typeface="Verdana"/>
              </a:rPr>
              <a:t>●</a:t>
            </a:r>
            <a:r>
              <a:rPr lang="en-GB" sz="2800" b="1" spc="-1" dirty="0">
                <a:ea typeface="Verdana"/>
              </a:rPr>
              <a:t> </a:t>
            </a:r>
            <a:r>
              <a:rPr lang="en-US" sz="2800" b="1" spc="-1" dirty="0">
                <a:ea typeface="Verdana"/>
              </a:rPr>
              <a:t>Jesus is a member of the Holy Trinity?</a:t>
            </a:r>
          </a:p>
          <a:p>
            <a:r>
              <a:rPr lang="en-GB" sz="2800" b="1" spc="-1" dirty="0">
                <a:solidFill>
                  <a:srgbClr val="C00000"/>
                </a:solidFill>
                <a:ea typeface="Verdana"/>
              </a:rPr>
              <a:t>●</a:t>
            </a:r>
            <a:r>
              <a:rPr lang="en-GB" sz="2800" b="1" spc="-1" dirty="0">
                <a:ea typeface="Verdana"/>
              </a:rPr>
              <a:t> </a:t>
            </a:r>
            <a:r>
              <a:rPr lang="en-US" sz="2800" b="1" spc="-1" dirty="0">
                <a:ea typeface="Verdana"/>
              </a:rPr>
              <a:t>Jesus is Lord in heaven?</a:t>
            </a:r>
          </a:p>
          <a:p>
            <a:r>
              <a:rPr lang="en-GB" sz="2800" b="1" spc="-1" dirty="0">
                <a:solidFill>
                  <a:srgbClr val="C00000"/>
                </a:solidFill>
                <a:ea typeface="Verdana"/>
              </a:rPr>
              <a:t>●</a:t>
            </a:r>
            <a:r>
              <a:rPr lang="en-GB" sz="2800" b="1" spc="-1" dirty="0">
                <a:ea typeface="Verdana"/>
              </a:rPr>
              <a:t> </a:t>
            </a:r>
            <a:r>
              <a:rPr lang="en-US" sz="2800" b="1" spc="-1" dirty="0">
                <a:ea typeface="Verdana"/>
              </a:rPr>
              <a:t>Jesus will return as King over the world?</a:t>
            </a:r>
          </a:p>
          <a:p>
            <a:r>
              <a:rPr lang="en-GB" sz="2800" b="1" spc="-1" dirty="0">
                <a:solidFill>
                  <a:srgbClr val="C00000"/>
                </a:solidFill>
                <a:ea typeface="Verdana"/>
              </a:rPr>
              <a:t>●</a:t>
            </a:r>
            <a:r>
              <a:rPr lang="en-GB" sz="2800" b="1" spc="-1" dirty="0">
                <a:ea typeface="Verdana"/>
              </a:rPr>
              <a:t> </a:t>
            </a:r>
            <a:r>
              <a:rPr lang="en-US" sz="2800" b="1" spc="-1" dirty="0">
                <a:ea typeface="Verdana"/>
              </a:rPr>
              <a:t>Jesus _____________________________?</a:t>
            </a:r>
          </a:p>
        </p:txBody>
      </p:sp>
    </p:spTree>
    <p:extLst>
      <p:ext uri="{BB962C8B-B14F-4D97-AF65-F5344CB8AC3E}">
        <p14:creationId xmlns:p14="http://schemas.microsoft.com/office/powerpoint/2010/main" val="10035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base">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base">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base">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3" end="3"/>
                                            </p:txEl>
                                          </p:spTgt>
                                        </p:tgtEl>
                                        <p:attrNameLst>
                                          <p:attrName>style.visibility</p:attrName>
                                        </p:attrNameLst>
                                      </p:cBhvr>
                                      <p:to>
                                        <p:strVal val="visible"/>
                                      </p:to>
                                    </p:set>
                                    <p:anim calcmode="lin" valueType="num">
                                      <p:cBhvr additive="base">
                                        <p:cTn id="2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anim calcmode="lin" valueType="num">
                                      <p:cBhvr additive="base">
                                        <p:cTn id="31"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5" end="5"/>
                                            </p:txEl>
                                          </p:spTgt>
                                        </p:tgtEl>
                                        <p:attrNameLst>
                                          <p:attrName>style.visibility</p:attrName>
                                        </p:attrNameLst>
                                      </p:cBhvr>
                                      <p:to>
                                        <p:strVal val="visible"/>
                                      </p:to>
                                    </p:set>
                                    <p:anim calcmode="lin" valueType="num">
                                      <p:cBhvr additive="base">
                                        <p:cTn id="37"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6" end="6"/>
                                            </p:txEl>
                                          </p:spTgt>
                                        </p:tgtEl>
                                        <p:attrNameLst>
                                          <p:attrName>style.visibility</p:attrName>
                                        </p:attrNameLst>
                                      </p:cBhvr>
                                      <p:to>
                                        <p:strVal val="visible"/>
                                      </p:to>
                                    </p:set>
                                    <p:anim calcmode="lin" valueType="num">
                                      <p:cBhvr additive="base">
                                        <p:cTn id="43"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7" end="7"/>
                                            </p:txEl>
                                          </p:spTgt>
                                        </p:tgtEl>
                                        <p:attrNameLst>
                                          <p:attrName>style.visibility</p:attrName>
                                        </p:attrNameLst>
                                      </p:cBhvr>
                                      <p:to>
                                        <p:strVal val="visible"/>
                                      </p:to>
                                    </p:set>
                                    <p:anim calcmode="lin" valueType="num">
                                      <p:cBhvr additive="base">
                                        <p:cTn id="49"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8" end="8"/>
                                            </p:txEl>
                                          </p:spTgt>
                                        </p:tgtEl>
                                        <p:attrNameLst>
                                          <p:attrName>style.visibility</p:attrName>
                                        </p:attrNameLst>
                                      </p:cBhvr>
                                      <p:to>
                                        <p:strVal val="visible"/>
                                      </p:to>
                                    </p:set>
                                    <p:anim calcmode="lin" valueType="num">
                                      <p:cBhvr additive="base">
                                        <p:cTn id="55"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7000" r="-7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82286" y="-5345"/>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176977" y="482865"/>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16</a:t>
            </a:r>
            <a:r>
              <a:rPr lang="en-GB" sz="2800" b="1" spc="-1" dirty="0">
                <a:ea typeface="Verdana"/>
              </a:rPr>
              <a:t> So we have come to know and </a:t>
            </a:r>
            <a:br>
              <a:rPr lang="en-GB" sz="2800" b="1" spc="-1" dirty="0">
                <a:ea typeface="Verdana"/>
              </a:rPr>
            </a:br>
            <a:r>
              <a:rPr lang="en-GB" sz="2800" b="1" spc="-1" dirty="0">
                <a:ea typeface="Verdana"/>
              </a:rPr>
              <a:t>to believe the love that God has for us. </a:t>
            </a:r>
            <a:br>
              <a:rPr lang="en-GB" sz="2800" b="1" spc="-1" dirty="0">
                <a:ea typeface="Verdana"/>
              </a:rPr>
            </a:br>
            <a:r>
              <a:rPr lang="en-GB" sz="2800" b="1" spc="-1" dirty="0">
                <a:ea typeface="Verdana"/>
              </a:rPr>
              <a:t>God is love, and whoever abides in </a:t>
            </a:r>
            <a:r>
              <a:rPr lang="en-GB" sz="2800" b="1" u="sng" spc="-1" dirty="0">
                <a:ea typeface="Verdana"/>
              </a:rPr>
              <a:t>love</a:t>
            </a:r>
            <a:r>
              <a:rPr lang="en-GB" sz="2800" b="1" spc="-1" dirty="0">
                <a:ea typeface="Verdana"/>
              </a:rPr>
              <a:t> abides in God, and God abides in him.</a:t>
            </a:r>
            <a:endParaRPr lang="en-GB" sz="2800" spc="-1" dirty="0">
              <a:ea typeface="Verdana"/>
            </a:endParaRPr>
          </a:p>
        </p:txBody>
      </p:sp>
      <p:sp>
        <p:nvSpPr>
          <p:cNvPr id="2" name="TextBox 5">
            <a:extLst>
              <a:ext uri="{FF2B5EF4-FFF2-40B4-BE49-F238E27FC236}">
                <a16:creationId xmlns:a16="http://schemas.microsoft.com/office/drawing/2014/main" id="{9EF9ECCD-62D0-AD71-8942-E21FBECB6713}"/>
              </a:ext>
            </a:extLst>
          </p:cNvPr>
          <p:cNvSpPr/>
          <p:nvPr/>
        </p:nvSpPr>
        <p:spPr>
          <a:xfrm>
            <a:off x="234160" y="2263221"/>
            <a:ext cx="7893840" cy="204526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98463" indent="-398463">
              <a:spcBef>
                <a:spcPts val="600"/>
              </a:spcBef>
            </a:pPr>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Know and believe</a:t>
            </a:r>
            <a:r>
              <a:rPr lang="en-GB" sz="2800" b="1" spc="-1" dirty="0">
                <a:ea typeface="Verdana"/>
              </a:rPr>
              <a:t>” = experience &amp; trust.</a:t>
            </a:r>
            <a:endParaRPr lang="en-GB" sz="2800" b="1" spc="-1" dirty="0">
              <a:solidFill>
                <a:srgbClr val="C00000"/>
              </a:solidFill>
              <a:ea typeface="Verdana"/>
            </a:endParaRPr>
          </a:p>
          <a:p>
            <a:pPr marL="398463" indent="-398463">
              <a:spcBef>
                <a:spcPts val="600"/>
              </a:spcBef>
            </a:pPr>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u="sng" spc="-1" dirty="0">
                <a:solidFill>
                  <a:srgbClr val="0070C0"/>
                </a:solidFill>
                <a:ea typeface="Verdana"/>
              </a:rPr>
              <a:t>The</a:t>
            </a:r>
            <a:r>
              <a:rPr lang="en-GB" sz="2800" b="1" spc="-1" dirty="0">
                <a:solidFill>
                  <a:srgbClr val="0070C0"/>
                </a:solidFill>
                <a:ea typeface="Verdana"/>
              </a:rPr>
              <a:t> God is love</a:t>
            </a:r>
            <a:r>
              <a:rPr lang="en-GB" sz="2800" b="1" spc="-1" dirty="0">
                <a:ea typeface="Verdana"/>
              </a:rPr>
              <a:t>” ≠ ‘Love is God’.</a:t>
            </a:r>
          </a:p>
          <a:p>
            <a:pPr marL="398463" indent="-398463">
              <a:spcBef>
                <a:spcPts val="600"/>
              </a:spcBef>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In </a:t>
            </a:r>
            <a:r>
              <a:rPr lang="en-GB" sz="2800" b="1" u="sng" spc="-1" dirty="0">
                <a:solidFill>
                  <a:srgbClr val="0070C0"/>
                </a:solidFill>
                <a:ea typeface="Verdana"/>
              </a:rPr>
              <a:t>the</a:t>
            </a:r>
            <a:r>
              <a:rPr lang="en-GB" sz="2800" b="1" spc="-1" dirty="0">
                <a:solidFill>
                  <a:srgbClr val="0070C0"/>
                </a:solidFill>
                <a:ea typeface="Verdana"/>
              </a:rPr>
              <a:t> love</a:t>
            </a:r>
            <a:r>
              <a:rPr lang="en-GB" sz="2800" b="1" spc="-1" dirty="0">
                <a:ea typeface="Verdana"/>
              </a:rPr>
              <a:t>” = </a:t>
            </a:r>
            <a:r>
              <a:rPr lang="en-GB" sz="2800" b="1" u="sng" spc="-1" dirty="0">
                <a:ea typeface="Verdana"/>
              </a:rPr>
              <a:t>that</a:t>
            </a:r>
            <a:r>
              <a:rPr lang="en-GB" sz="2800" b="1" spc="-1" dirty="0">
                <a:ea typeface="Verdana"/>
              </a:rPr>
              <a:t> love = God’s love for us.</a:t>
            </a:r>
          </a:p>
          <a:p>
            <a:pPr marL="398463" indent="-398463">
              <a:spcBef>
                <a:spcPts val="600"/>
              </a:spcBef>
            </a:pPr>
            <a:r>
              <a:rPr lang="en-GB" sz="2800" b="1" spc="-1" dirty="0">
                <a:solidFill>
                  <a:srgbClr val="C00000"/>
                </a:solidFill>
                <a:ea typeface="Verdana"/>
                <a:sym typeface="Wingdings" panose="05000000000000000000" pitchFamily="2" charset="2"/>
              </a:rPr>
              <a:t></a:t>
            </a:r>
            <a:r>
              <a:rPr lang="en-GB" sz="2800" b="1" spc="-1" dirty="0">
                <a:ea typeface="Verdana"/>
                <a:sym typeface="Wingdings" panose="05000000000000000000" pitchFamily="2" charset="2"/>
              </a:rPr>
              <a:t> Let God help you feel his love for you!</a:t>
            </a:r>
            <a:endParaRPr lang="en-GB" sz="2800" b="1" spc="-1" dirty="0">
              <a:ea typeface="Verdana"/>
            </a:endParaRPr>
          </a:p>
        </p:txBody>
      </p:sp>
      <p:sp>
        <p:nvSpPr>
          <p:cNvPr id="3" name="TextBox 3">
            <a:extLst>
              <a:ext uri="{FF2B5EF4-FFF2-40B4-BE49-F238E27FC236}">
                <a16:creationId xmlns:a16="http://schemas.microsoft.com/office/drawing/2014/main" id="{484B7F7B-DE7F-DCA9-18DE-2C89D647286C}"/>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God is love</a:t>
            </a:r>
            <a:endParaRPr lang="en-US" sz="2800" b="1" strike="noStrike" spc="-1" dirty="0">
              <a:solidFill>
                <a:srgbClr val="0070C0"/>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17F263B5-46F7-67B5-A25E-53CA12B74FAD}"/>
              </a:ext>
            </a:extLst>
          </p:cNvPr>
          <p:cNvPicPr>
            <a:picLocks noChangeAspect="1"/>
          </p:cNvPicPr>
          <p:nvPr/>
        </p:nvPicPr>
        <p:blipFill>
          <a:blip r:embed="rId2"/>
          <a:stretch>
            <a:fillRect/>
          </a:stretch>
        </p:blipFill>
        <p:spPr>
          <a:xfrm>
            <a:off x="6035" y="579848"/>
            <a:ext cx="8121965" cy="3992152"/>
          </a:xfrm>
          <a:prstGeom prst="rect">
            <a:avLst/>
          </a:prstGeom>
        </p:spPr>
      </p:pic>
      <p:sp>
        <p:nvSpPr>
          <p:cNvPr id="6" name="TextBox 5">
            <a:extLst>
              <a:ext uri="{FF2B5EF4-FFF2-40B4-BE49-F238E27FC236}">
                <a16:creationId xmlns:a16="http://schemas.microsoft.com/office/drawing/2014/main" id="{C817B6A1-20FE-178E-733C-A0CCBE24A0D4}"/>
              </a:ext>
            </a:extLst>
          </p:cNvPr>
          <p:cNvSpPr txBox="1"/>
          <p:nvPr/>
        </p:nvSpPr>
        <p:spPr>
          <a:xfrm>
            <a:off x="590456" y="2198036"/>
            <a:ext cx="6793889" cy="1815882"/>
          </a:xfrm>
          <a:prstGeom prst="rect">
            <a:avLst/>
          </a:prstGeom>
          <a:solidFill>
            <a:schemeClr val="bg1"/>
          </a:solidFill>
          <a:ln w="19050">
            <a:solidFill>
              <a:schemeClr val="accent1"/>
            </a:solidFill>
          </a:ln>
        </p:spPr>
        <p:txBody>
          <a:bodyPr wrap="square" rtlCol="0">
            <a:spAutoFit/>
          </a:bodyPr>
          <a:lstStyle/>
          <a:p>
            <a:pPr indent="357188"/>
            <a:r>
              <a:rPr lang="en-GB" sz="2800" b="1" dirty="0"/>
              <a:t>“Since we experience God’s love, we believe he loves us. God loves us, and wants us to accept his love. Then he is pleased with us, and we with him.”</a:t>
            </a:r>
            <a:endParaRPr lang="en-US" sz="2800" dirty="0"/>
          </a:p>
        </p:txBody>
      </p:sp>
    </p:spTree>
    <p:extLst>
      <p:ext uri="{BB962C8B-B14F-4D97-AF65-F5344CB8AC3E}">
        <p14:creationId xmlns:p14="http://schemas.microsoft.com/office/powerpoint/2010/main" val="77927873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FE7"/>
        </a:solid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82286" y="-5345"/>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2" name="TextBox 5">
            <a:extLst>
              <a:ext uri="{FF2B5EF4-FFF2-40B4-BE49-F238E27FC236}">
                <a16:creationId xmlns:a16="http://schemas.microsoft.com/office/drawing/2014/main" id="{9EF9ECCD-62D0-AD71-8942-E21FBECB6713}"/>
              </a:ext>
            </a:extLst>
          </p:cNvPr>
          <p:cNvSpPr/>
          <p:nvPr/>
        </p:nvSpPr>
        <p:spPr>
          <a:xfrm>
            <a:off x="234160" y="421538"/>
            <a:ext cx="789384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He created us to know and enjoy him.</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He provides for all our needs.</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He gave to us laws that make life better.</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He came as Jesus to visit us and die for us.</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He comes to live with us by his Holy Spirit.</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He forgives us everything that we confess.</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He answers most of our prayers.</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He is preparing a place for us in heaven.</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He promises us everlasting life.</a:t>
            </a:r>
          </a:p>
        </p:txBody>
      </p:sp>
      <p:sp>
        <p:nvSpPr>
          <p:cNvPr id="3" name="TextBox 3">
            <a:extLst>
              <a:ext uri="{FF2B5EF4-FFF2-40B4-BE49-F238E27FC236}">
                <a16:creationId xmlns:a16="http://schemas.microsoft.com/office/drawing/2014/main" id="{484B7F7B-DE7F-DCA9-18DE-2C89D647286C}"/>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God is love — how?</a:t>
            </a:r>
            <a:endParaRPr lang="en-US" sz="2800" b="1" strike="noStrike" spc="-1" dirty="0">
              <a:solidFill>
                <a:srgbClr val="0070C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282976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82286" y="-5345"/>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176977" y="516421"/>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17</a:t>
            </a:r>
            <a:r>
              <a:rPr lang="en-GB" sz="2800" b="1" spc="-1" dirty="0">
                <a:ea typeface="Verdana"/>
              </a:rPr>
              <a:t> By this is love perfected with us, </a:t>
            </a:r>
            <a:br>
              <a:rPr lang="en-GB" sz="2800" b="1" spc="-1" dirty="0">
                <a:ea typeface="Verdana"/>
              </a:rPr>
            </a:br>
            <a:r>
              <a:rPr lang="en-GB" sz="2800" b="1" spc="-1" dirty="0">
                <a:ea typeface="Verdana"/>
              </a:rPr>
              <a:t>so that we may have confidence for </a:t>
            </a:r>
            <a:br>
              <a:rPr lang="en-GB" sz="2800" b="1" spc="-1" dirty="0">
                <a:ea typeface="Verdana"/>
              </a:rPr>
            </a:br>
            <a:r>
              <a:rPr lang="en-GB" sz="2800" b="1" spc="-1" dirty="0">
                <a:ea typeface="Verdana"/>
              </a:rPr>
              <a:t>the day of judgment, because as he is </a:t>
            </a:r>
            <a:br>
              <a:rPr lang="en-GB" sz="2800" b="1" spc="-1" dirty="0">
                <a:ea typeface="Verdana"/>
              </a:rPr>
            </a:br>
            <a:r>
              <a:rPr lang="en-GB" sz="2800" b="1" spc="-1" dirty="0">
                <a:ea typeface="Verdana"/>
              </a:rPr>
              <a:t>so also are we in this world.</a:t>
            </a:r>
            <a:endParaRPr lang="en-GB" sz="2800" spc="-1" dirty="0">
              <a:ea typeface="Verdana"/>
            </a:endParaRPr>
          </a:p>
        </p:txBody>
      </p:sp>
      <p:sp>
        <p:nvSpPr>
          <p:cNvPr id="2" name="TextBox 5">
            <a:extLst>
              <a:ext uri="{FF2B5EF4-FFF2-40B4-BE49-F238E27FC236}">
                <a16:creationId xmlns:a16="http://schemas.microsoft.com/office/drawing/2014/main" id="{9EF9ECCD-62D0-AD71-8942-E21FBECB6713}"/>
              </a:ext>
            </a:extLst>
          </p:cNvPr>
          <p:cNvSpPr/>
          <p:nvPr/>
        </p:nvSpPr>
        <p:spPr>
          <a:xfrm>
            <a:off x="204481" y="2330849"/>
            <a:ext cx="7893840"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u="sng" spc="-1" dirty="0">
                <a:solidFill>
                  <a:srgbClr val="0070C0"/>
                </a:solidFill>
                <a:ea typeface="Verdana"/>
              </a:rPr>
              <a:t>The</a:t>
            </a:r>
            <a:r>
              <a:rPr lang="en-GB" sz="2800" b="1" spc="-1" dirty="0">
                <a:solidFill>
                  <a:srgbClr val="0070C0"/>
                </a:solidFill>
                <a:ea typeface="Verdana"/>
              </a:rPr>
              <a:t> love</a:t>
            </a:r>
            <a:r>
              <a:rPr lang="en-GB" sz="2800" b="1" spc="-1" dirty="0">
                <a:ea typeface="Verdana"/>
              </a:rPr>
              <a:t>” = </a:t>
            </a:r>
            <a:r>
              <a:rPr lang="en-GB" sz="2800" b="1" u="sng" spc="-1" dirty="0">
                <a:ea typeface="Verdana"/>
              </a:rPr>
              <a:t>that</a:t>
            </a:r>
            <a:r>
              <a:rPr lang="en-GB" sz="2800" b="1" spc="-1" dirty="0">
                <a:ea typeface="Verdana"/>
              </a:rPr>
              <a:t> love that God has for us.</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Is …</a:t>
            </a:r>
            <a:r>
              <a:rPr lang="en-GB" sz="2800" b="1" spc="-1" dirty="0">
                <a:ea typeface="Verdana"/>
              </a:rPr>
              <a:t>” </a:t>
            </a:r>
            <a:r>
              <a:rPr lang="en-GB" sz="2800" b="1" spc="-1" dirty="0" err="1">
                <a:ea typeface="Verdana"/>
              </a:rPr>
              <a:t>Gk</a:t>
            </a:r>
            <a:r>
              <a:rPr lang="en-GB" sz="2800" b="1" spc="-1" dirty="0">
                <a:ea typeface="Verdana"/>
              </a:rPr>
              <a:t> = ‘has been perfected’.</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May have</a:t>
            </a:r>
            <a:r>
              <a:rPr lang="en-GB" sz="2800" b="1" spc="-1" dirty="0">
                <a:ea typeface="Verdana"/>
              </a:rPr>
              <a:t>” Purpose? Or result?</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Confidence</a:t>
            </a:r>
            <a:r>
              <a:rPr lang="en-GB" sz="2800" b="1" spc="-1" dirty="0">
                <a:ea typeface="Verdana"/>
              </a:rPr>
              <a:t>” = boldness, fearlessness.</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As he is</a:t>
            </a:r>
            <a:r>
              <a:rPr lang="en-GB" sz="2800" b="1" spc="-1" dirty="0">
                <a:ea typeface="Verdana"/>
              </a:rPr>
              <a:t>” = loyal to God, loving others.</a:t>
            </a:r>
            <a:endParaRPr lang="en-GB" sz="2800" b="1" spc="-1" dirty="0">
              <a:solidFill>
                <a:srgbClr val="0070C0"/>
              </a:solidFill>
              <a:ea typeface="Verdana"/>
            </a:endParaRPr>
          </a:p>
        </p:txBody>
      </p:sp>
      <p:sp>
        <p:nvSpPr>
          <p:cNvPr id="3" name="TextBox 3">
            <a:extLst>
              <a:ext uri="{FF2B5EF4-FFF2-40B4-BE49-F238E27FC236}">
                <a16:creationId xmlns:a16="http://schemas.microsoft.com/office/drawing/2014/main" id="{484B7F7B-DE7F-DCA9-18DE-2C89D647286C}"/>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Confidence</a:t>
            </a:r>
            <a:endParaRPr lang="en-US" sz="2800" b="1" strike="noStrike" spc="-1" dirty="0">
              <a:solidFill>
                <a:srgbClr val="0070C0"/>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7663BE1A-F5DD-DF34-798A-D7F426E8D755}"/>
              </a:ext>
            </a:extLst>
          </p:cNvPr>
          <p:cNvPicPr>
            <a:picLocks noChangeAspect="1"/>
          </p:cNvPicPr>
          <p:nvPr/>
        </p:nvPicPr>
        <p:blipFill>
          <a:blip r:embed="rId3"/>
          <a:stretch>
            <a:fillRect/>
          </a:stretch>
        </p:blipFill>
        <p:spPr>
          <a:xfrm>
            <a:off x="1154007" y="491067"/>
            <a:ext cx="6121400" cy="4080933"/>
          </a:xfrm>
          <a:prstGeom prst="rect">
            <a:avLst/>
          </a:prstGeom>
        </p:spPr>
      </p:pic>
      <p:sp>
        <p:nvSpPr>
          <p:cNvPr id="4" name="TextBox 3">
            <a:extLst>
              <a:ext uri="{FF2B5EF4-FFF2-40B4-BE49-F238E27FC236}">
                <a16:creationId xmlns:a16="http://schemas.microsoft.com/office/drawing/2014/main" id="{365A1F79-DECC-0E03-CB40-C61941436734}"/>
              </a:ext>
            </a:extLst>
          </p:cNvPr>
          <p:cNvSpPr txBox="1"/>
          <p:nvPr/>
        </p:nvSpPr>
        <p:spPr>
          <a:xfrm>
            <a:off x="667055" y="2286000"/>
            <a:ext cx="6793889" cy="2246769"/>
          </a:xfrm>
          <a:prstGeom prst="rect">
            <a:avLst/>
          </a:prstGeom>
          <a:solidFill>
            <a:schemeClr val="bg1"/>
          </a:solidFill>
          <a:ln w="19050">
            <a:solidFill>
              <a:schemeClr val="accent1"/>
            </a:solidFill>
          </a:ln>
        </p:spPr>
        <p:txBody>
          <a:bodyPr wrap="square" rtlCol="0">
            <a:spAutoFit/>
          </a:bodyPr>
          <a:lstStyle/>
          <a:p>
            <a:pPr indent="357188"/>
            <a:r>
              <a:rPr lang="en-GB" sz="2800" b="1" dirty="0"/>
              <a:t>“Because he loves us, we have complete confidence that we will be safe when judgement day comes. Jesus is with God, and we are sure that we will be with God, too.”</a:t>
            </a:r>
            <a:endParaRPr lang="en-US" sz="2800" dirty="0"/>
          </a:p>
        </p:txBody>
      </p:sp>
    </p:spTree>
    <p:extLst>
      <p:ext uri="{BB962C8B-B14F-4D97-AF65-F5344CB8AC3E}">
        <p14:creationId xmlns:p14="http://schemas.microsoft.com/office/powerpoint/2010/main" val="239487626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000" r="-1000"/>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Day of Judgement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133685" y="612671"/>
            <a:ext cx="2174387"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2900" indent="-342900">
              <a:spcBef>
                <a:spcPts val="601"/>
              </a:spcBef>
            </a:pPr>
            <a:r>
              <a:rPr lang="en-GB" sz="2800" b="1" spc="-1" dirty="0">
                <a:solidFill>
                  <a:srgbClr val="C00000"/>
                </a:solidFill>
                <a:ea typeface="Verdana"/>
              </a:rPr>
              <a:t>●</a:t>
            </a:r>
            <a:r>
              <a:rPr lang="en-GB" sz="2800" b="1" spc="-1" dirty="0">
                <a:latin typeface="+mj-lt"/>
                <a:ea typeface="Verdana"/>
              </a:rPr>
              <a:t> </a:t>
            </a:r>
            <a:r>
              <a:rPr lang="en-GB" sz="2800" b="1" spc="-1" dirty="0">
                <a:solidFill>
                  <a:srgbClr val="0070C0"/>
                </a:solidFill>
                <a:latin typeface="+mj-lt"/>
                <a:ea typeface="Verdana"/>
              </a:rPr>
              <a:t>What? </a:t>
            </a:r>
          </a:p>
          <a:p>
            <a:pPr marL="342900" indent="-342900">
              <a:spcBef>
                <a:spcPts val="601"/>
              </a:spcBef>
            </a:pPr>
            <a:r>
              <a:rPr lang="en-GB" sz="2800" b="1" spc="-1" dirty="0">
                <a:solidFill>
                  <a:srgbClr val="C00000"/>
                </a:solidFill>
                <a:ea typeface="Verdana"/>
              </a:rPr>
              <a:t>●</a:t>
            </a:r>
            <a:r>
              <a:rPr lang="en-GB" sz="2800" b="1" spc="-1" dirty="0">
                <a:latin typeface="+mj-lt"/>
                <a:ea typeface="Verdana"/>
              </a:rPr>
              <a:t> </a:t>
            </a:r>
            <a:r>
              <a:rPr lang="en-GB" sz="2800" b="1" spc="-1" dirty="0">
                <a:solidFill>
                  <a:srgbClr val="0070C0"/>
                </a:solidFill>
                <a:latin typeface="+mj-lt"/>
                <a:ea typeface="Verdana"/>
              </a:rPr>
              <a:t>When?</a:t>
            </a:r>
          </a:p>
          <a:p>
            <a:pPr marL="342900" indent="-342900">
              <a:spcBef>
                <a:spcPts val="601"/>
              </a:spcBef>
            </a:pPr>
            <a:r>
              <a:rPr lang="en-GB" sz="2800" b="1" spc="-1" dirty="0">
                <a:solidFill>
                  <a:srgbClr val="C00000"/>
                </a:solidFill>
                <a:ea typeface="Verdana"/>
              </a:rPr>
              <a:t>●</a:t>
            </a:r>
            <a:r>
              <a:rPr lang="en-GB" sz="2800" b="1" spc="-1" dirty="0">
                <a:ea typeface="Verdana"/>
              </a:rPr>
              <a:t> </a:t>
            </a:r>
            <a:r>
              <a:rPr lang="en-GB" sz="2800" b="1" spc="-1" dirty="0">
                <a:solidFill>
                  <a:srgbClr val="0070C0"/>
                </a:solidFill>
                <a:latin typeface="+mj-lt"/>
                <a:ea typeface="Verdana"/>
              </a:rPr>
              <a:t>Where?</a:t>
            </a:r>
          </a:p>
          <a:p>
            <a:pPr marL="342900" indent="-342900">
              <a:spcBef>
                <a:spcPts val="601"/>
              </a:spcBef>
            </a:pPr>
            <a:r>
              <a:rPr lang="en-GB" sz="2800" b="1" spc="-1" dirty="0">
                <a:solidFill>
                  <a:srgbClr val="C00000"/>
                </a:solidFill>
                <a:ea typeface="Verdana"/>
              </a:rPr>
              <a:t>●</a:t>
            </a:r>
            <a:r>
              <a:rPr lang="en-GB" sz="2800" b="1" spc="-1" dirty="0">
                <a:latin typeface="+mj-lt"/>
                <a:ea typeface="Verdana"/>
              </a:rPr>
              <a:t> </a:t>
            </a:r>
            <a:r>
              <a:rPr lang="en-GB" sz="2800" b="1" spc="-1" dirty="0">
                <a:solidFill>
                  <a:srgbClr val="0070C0"/>
                </a:solidFill>
                <a:latin typeface="+mj-lt"/>
                <a:ea typeface="Verdana"/>
              </a:rPr>
              <a:t>Who?</a:t>
            </a:r>
          </a:p>
          <a:p>
            <a:pPr marL="342900" indent="-342900">
              <a:spcBef>
                <a:spcPts val="601"/>
              </a:spcBef>
            </a:pPr>
            <a:r>
              <a:rPr lang="en-GB" sz="2800" b="1" spc="-1" dirty="0">
                <a:solidFill>
                  <a:srgbClr val="C00000"/>
                </a:solidFill>
                <a:ea typeface="Verdana"/>
              </a:rPr>
              <a:t>●</a:t>
            </a:r>
            <a:r>
              <a:rPr lang="en-GB" sz="2800" b="1" spc="-1" dirty="0">
                <a:ea typeface="Verdana"/>
              </a:rPr>
              <a:t> </a:t>
            </a:r>
            <a:r>
              <a:rPr lang="en-GB" sz="2800" b="1" spc="-1" dirty="0">
                <a:solidFill>
                  <a:srgbClr val="0070C0"/>
                </a:solidFill>
                <a:latin typeface="+mj-lt"/>
                <a:ea typeface="Verdana"/>
              </a:rPr>
              <a:t>Whom?</a:t>
            </a:r>
          </a:p>
          <a:p>
            <a:pPr marL="342900" indent="-342900">
              <a:spcBef>
                <a:spcPts val="601"/>
              </a:spcBef>
            </a:pPr>
            <a:r>
              <a:rPr lang="en-GB" sz="2800" b="1" spc="-1" dirty="0">
                <a:solidFill>
                  <a:srgbClr val="C00000"/>
                </a:solidFill>
                <a:ea typeface="Verdana"/>
              </a:rPr>
              <a:t>●</a:t>
            </a:r>
            <a:r>
              <a:rPr lang="en-GB" sz="2800" b="1" spc="-1" dirty="0">
                <a:ea typeface="Verdana"/>
              </a:rPr>
              <a:t> </a:t>
            </a:r>
            <a:r>
              <a:rPr lang="en-GB" sz="2800" b="1" spc="-1" dirty="0">
                <a:solidFill>
                  <a:srgbClr val="0070C0"/>
                </a:solidFill>
                <a:latin typeface="+mj-lt"/>
                <a:ea typeface="Verdana"/>
              </a:rPr>
              <a:t>Why?</a:t>
            </a:r>
          </a:p>
          <a:p>
            <a:pPr marL="342900" indent="-342900">
              <a:spcBef>
                <a:spcPts val="601"/>
              </a:spcBef>
            </a:pPr>
            <a:r>
              <a:rPr lang="en-GB" sz="2800" b="1" spc="-1" dirty="0">
                <a:solidFill>
                  <a:srgbClr val="C00000"/>
                </a:solidFill>
                <a:ea typeface="Verdana"/>
              </a:rPr>
              <a:t>●</a:t>
            </a:r>
            <a:r>
              <a:rPr lang="en-GB" sz="2800" b="1" spc="-1" dirty="0">
                <a:ea typeface="Verdana"/>
              </a:rPr>
              <a:t> </a:t>
            </a:r>
            <a:r>
              <a:rPr lang="en-GB" sz="2800" b="1" spc="-1" dirty="0">
                <a:solidFill>
                  <a:srgbClr val="0070C0"/>
                </a:solidFill>
                <a:latin typeface="+mj-lt"/>
                <a:ea typeface="Verdana"/>
              </a:rPr>
              <a:t>Whither?</a:t>
            </a:r>
          </a:p>
        </p:txBody>
      </p:sp>
      <p:sp>
        <p:nvSpPr>
          <p:cNvPr id="2" name="TextBox 5">
            <a:extLst>
              <a:ext uri="{FF2B5EF4-FFF2-40B4-BE49-F238E27FC236}">
                <a16:creationId xmlns:a16="http://schemas.microsoft.com/office/drawing/2014/main" id="{B950546D-53B9-B4B7-4B2A-8047BEDC92C1}"/>
              </a:ext>
            </a:extLst>
          </p:cNvPr>
          <p:cNvSpPr/>
          <p:nvPr/>
        </p:nvSpPr>
        <p:spPr>
          <a:xfrm>
            <a:off x="2127496" y="606775"/>
            <a:ext cx="5736344"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2900" indent="-342900">
              <a:spcBef>
                <a:spcPts val="601"/>
              </a:spcBef>
            </a:pPr>
            <a:r>
              <a:rPr lang="en-GB" sz="2800" b="1" spc="-1" dirty="0">
                <a:latin typeface="+mj-lt"/>
                <a:ea typeface="Verdana"/>
              </a:rPr>
              <a:t>Evaluate all that folk have done. </a:t>
            </a:r>
          </a:p>
          <a:p>
            <a:pPr marL="342900" indent="-342900">
              <a:spcBef>
                <a:spcPts val="601"/>
              </a:spcBef>
            </a:pPr>
            <a:r>
              <a:rPr lang="en-GB" sz="2800" b="1" spc="-1" dirty="0">
                <a:latin typeface="+mj-lt"/>
                <a:ea typeface="Verdana"/>
              </a:rPr>
              <a:t>At the end of the age.</a:t>
            </a:r>
          </a:p>
          <a:p>
            <a:pPr marL="342900" indent="-342900">
              <a:spcBef>
                <a:spcPts val="601"/>
              </a:spcBef>
            </a:pPr>
            <a:r>
              <a:rPr lang="en-GB" sz="2800" b="1" spc="-1" dirty="0">
                <a:ea typeface="Verdana"/>
              </a:rPr>
              <a:t>Before God’s throne.</a:t>
            </a:r>
            <a:endParaRPr lang="en-GB" sz="2800" b="1" spc="-1" dirty="0">
              <a:solidFill>
                <a:srgbClr val="C00000"/>
              </a:solidFill>
              <a:ea typeface="Verdana"/>
            </a:endParaRPr>
          </a:p>
          <a:p>
            <a:pPr marL="342900" indent="-342900">
              <a:spcBef>
                <a:spcPts val="601"/>
              </a:spcBef>
            </a:pPr>
            <a:r>
              <a:rPr lang="en-GB" sz="2800" b="1" spc="-1" dirty="0">
                <a:latin typeface="+mj-lt"/>
                <a:ea typeface="Verdana"/>
              </a:rPr>
              <a:t>Messiah Jesus.</a:t>
            </a:r>
          </a:p>
          <a:p>
            <a:pPr marL="342900" indent="-342900">
              <a:spcBef>
                <a:spcPts val="601"/>
              </a:spcBef>
            </a:pPr>
            <a:r>
              <a:rPr lang="en-GB" sz="2800" b="1" spc="-1" dirty="0">
                <a:ea typeface="Verdana"/>
              </a:rPr>
              <a:t>All disbelievers.</a:t>
            </a:r>
          </a:p>
          <a:p>
            <a:pPr marL="342900" indent="-342900">
              <a:spcBef>
                <a:spcPts val="601"/>
              </a:spcBef>
            </a:pPr>
            <a:r>
              <a:rPr lang="en-GB" sz="2800" b="1" spc="-1" dirty="0">
                <a:ea typeface="Verdana"/>
              </a:rPr>
              <a:t>God is just.</a:t>
            </a:r>
          </a:p>
          <a:p>
            <a:pPr marL="342900" indent="-342900">
              <a:spcBef>
                <a:spcPts val="601"/>
              </a:spcBef>
            </a:pPr>
            <a:r>
              <a:rPr lang="en-GB" sz="2800" b="1" spc="-1" dirty="0">
                <a:ea typeface="Verdana"/>
              </a:rPr>
              <a:t>Everlasting death.</a:t>
            </a:r>
            <a:endParaRPr lang="en-GB" sz="2800" b="1" spc="-1" dirty="0">
              <a:latin typeface="+mj-lt"/>
              <a:ea typeface="Verdana"/>
            </a:endParaRPr>
          </a:p>
        </p:txBody>
      </p:sp>
      <p:pic>
        <p:nvPicPr>
          <p:cNvPr id="5122" name="Picture 2" descr="December 29: “The Great White Throne Judgment” – Matt's Musings">
            <a:extLst>
              <a:ext uri="{FF2B5EF4-FFF2-40B4-BE49-F238E27FC236}">
                <a16:creationId xmlns:a16="http://schemas.microsoft.com/office/drawing/2014/main" id="{AC68425F-4D64-8C02-7B58-3F3E6A5EC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52" y="616694"/>
            <a:ext cx="7226872" cy="395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5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additive="base">
                                        <p:cTn id="4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82286" y="-5345"/>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176977" y="516421"/>
            <a:ext cx="7774046"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18</a:t>
            </a:r>
            <a:r>
              <a:rPr lang="en-GB" sz="2800" b="1" spc="-1" dirty="0">
                <a:ea typeface="Verdana"/>
              </a:rPr>
              <a:t> There is no fear in love, but perfect love casts out fear. For fear has to do with punishment, and whoever fears has not been perfected in love.</a:t>
            </a:r>
            <a:endParaRPr lang="en-GB" sz="2800" spc="-1" dirty="0">
              <a:ea typeface="Verdana"/>
            </a:endParaRPr>
          </a:p>
        </p:txBody>
      </p:sp>
      <p:sp>
        <p:nvSpPr>
          <p:cNvPr id="2" name="TextBox 5">
            <a:extLst>
              <a:ext uri="{FF2B5EF4-FFF2-40B4-BE49-F238E27FC236}">
                <a16:creationId xmlns:a16="http://schemas.microsoft.com/office/drawing/2014/main" id="{9EF9ECCD-62D0-AD71-8942-E21FBECB6713}"/>
              </a:ext>
            </a:extLst>
          </p:cNvPr>
          <p:cNvSpPr/>
          <p:nvPr/>
        </p:nvSpPr>
        <p:spPr>
          <a:xfrm>
            <a:off x="234160" y="2286000"/>
            <a:ext cx="7893840"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Fear</a:t>
            </a:r>
            <a:r>
              <a:rPr lang="en-GB" sz="2800" b="1" spc="-1" dirty="0">
                <a:ea typeface="Verdana"/>
              </a:rPr>
              <a:t>” = afraid of death and hell.</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Perfect</a:t>
            </a:r>
            <a:r>
              <a:rPr lang="en-GB" sz="2800" b="1" spc="-1" dirty="0">
                <a:ea typeface="Verdana"/>
              </a:rPr>
              <a:t>” = verse </a:t>
            </a:r>
            <a:r>
              <a:rPr lang="en-GB" sz="2800" b="1" spc="-1" dirty="0">
                <a:solidFill>
                  <a:srgbClr val="C00000"/>
                </a:solidFill>
                <a:ea typeface="Verdana"/>
              </a:rPr>
              <a:t>17</a:t>
            </a:r>
            <a:r>
              <a:rPr lang="en-GB" sz="2800" b="1" spc="-1" dirty="0">
                <a:ea typeface="Verdana"/>
              </a:rPr>
              <a:t>: ‘has been perfected’.</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Fears</a:t>
            </a:r>
            <a:r>
              <a:rPr lang="en-GB" sz="2800" b="1" spc="-1" dirty="0">
                <a:ea typeface="Verdana"/>
              </a:rPr>
              <a:t>” = present tense: ‘is still fearful’.</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Perfected</a:t>
            </a:r>
            <a:r>
              <a:rPr lang="en-GB" sz="2800" b="1" spc="-1" dirty="0">
                <a:ea typeface="Verdana"/>
              </a:rPr>
              <a:t>” = ‘reached maturity’.</a:t>
            </a:r>
          </a:p>
        </p:txBody>
      </p:sp>
      <p:sp>
        <p:nvSpPr>
          <p:cNvPr id="3" name="TextBox 3">
            <a:extLst>
              <a:ext uri="{FF2B5EF4-FFF2-40B4-BE49-F238E27FC236}">
                <a16:creationId xmlns:a16="http://schemas.microsoft.com/office/drawing/2014/main" id="{484B7F7B-DE7F-DCA9-18DE-2C89D647286C}"/>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No fear</a:t>
            </a:r>
            <a:endParaRPr lang="en-US" sz="2800" b="1" strike="noStrike" spc="-1" dirty="0">
              <a:solidFill>
                <a:srgbClr val="0070C0"/>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5A057CEA-BBEE-16FA-81DA-82C84E9E4C82}"/>
              </a:ext>
            </a:extLst>
          </p:cNvPr>
          <p:cNvPicPr>
            <a:picLocks noChangeAspect="1"/>
          </p:cNvPicPr>
          <p:nvPr/>
        </p:nvPicPr>
        <p:blipFill>
          <a:blip r:embed="rId3"/>
          <a:stretch>
            <a:fillRect/>
          </a:stretch>
        </p:blipFill>
        <p:spPr>
          <a:xfrm>
            <a:off x="538766" y="447753"/>
            <a:ext cx="7050466" cy="4124247"/>
          </a:xfrm>
          <a:prstGeom prst="rect">
            <a:avLst/>
          </a:prstGeom>
        </p:spPr>
      </p:pic>
      <p:sp>
        <p:nvSpPr>
          <p:cNvPr id="4" name="TextBox 3">
            <a:extLst>
              <a:ext uri="{FF2B5EF4-FFF2-40B4-BE49-F238E27FC236}">
                <a16:creationId xmlns:a16="http://schemas.microsoft.com/office/drawing/2014/main" id="{39E32333-A3AC-7BD2-F7E6-A774824620B5}"/>
              </a:ext>
            </a:extLst>
          </p:cNvPr>
          <p:cNvSpPr txBox="1"/>
          <p:nvPr/>
        </p:nvSpPr>
        <p:spPr>
          <a:xfrm>
            <a:off x="595949" y="2213510"/>
            <a:ext cx="7050466" cy="2246769"/>
          </a:xfrm>
          <a:prstGeom prst="rect">
            <a:avLst/>
          </a:prstGeom>
          <a:solidFill>
            <a:schemeClr val="bg1"/>
          </a:solidFill>
          <a:ln w="19050">
            <a:solidFill>
              <a:schemeClr val="accent1"/>
            </a:solidFill>
          </a:ln>
        </p:spPr>
        <p:txBody>
          <a:bodyPr wrap="square" rtlCol="0">
            <a:spAutoFit/>
          </a:bodyPr>
          <a:lstStyle/>
          <a:p>
            <a:pPr indent="357188"/>
            <a:r>
              <a:rPr lang="en-GB" sz="2800" b="1" dirty="0"/>
              <a:t>“Because God loves us Christians, </a:t>
            </a:r>
            <a:br>
              <a:rPr lang="en-GB" sz="2800" b="1" dirty="0"/>
            </a:br>
            <a:r>
              <a:rPr lang="en-GB" sz="2800" b="1" dirty="0"/>
              <a:t>we are not afraid. We are not afraid that God will punish us. If you are still afraid, then you do not know how much God loves us Christians.”</a:t>
            </a:r>
            <a:endParaRPr lang="en-US" sz="2800" dirty="0"/>
          </a:p>
        </p:txBody>
      </p:sp>
    </p:spTree>
    <p:extLst>
      <p:ext uri="{BB962C8B-B14F-4D97-AF65-F5344CB8AC3E}">
        <p14:creationId xmlns:p14="http://schemas.microsoft.com/office/powerpoint/2010/main" val="19599328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000" b="-2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82286" y="-5345"/>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176977" y="429770"/>
            <a:ext cx="7774046" cy="232225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r>
              <a:rPr lang="en-GB" sz="2800" b="1" spc="-1" baseline="30000" dirty="0">
                <a:solidFill>
                  <a:srgbClr val="C00000"/>
                </a:solidFill>
                <a:ea typeface="Verdana"/>
              </a:rPr>
              <a:t>19</a:t>
            </a:r>
            <a:r>
              <a:rPr lang="en-GB" sz="2800" b="1" spc="-1" dirty="0">
                <a:ea typeface="Verdana"/>
              </a:rPr>
              <a:t> We love because he first loved us. </a:t>
            </a:r>
          </a:p>
          <a:p>
            <a:pPr indent="358775"/>
            <a:r>
              <a:rPr lang="en-GB" sz="2800" b="1" spc="-1" baseline="30000" dirty="0">
                <a:solidFill>
                  <a:srgbClr val="C00000"/>
                </a:solidFill>
                <a:ea typeface="Verdana"/>
              </a:rPr>
              <a:t>20</a:t>
            </a:r>
            <a:r>
              <a:rPr lang="en-GB" sz="2800" b="1" spc="-1" dirty="0">
                <a:ea typeface="Verdana"/>
              </a:rPr>
              <a:t> If anyone says, “I love God,” and hates his brother, he is a liar; for he who does not love his brother whom he has seen cannot love God whom he has not seen.</a:t>
            </a:r>
            <a:endParaRPr lang="en-GB" sz="2800" spc="-1" dirty="0">
              <a:ea typeface="Verdana"/>
            </a:endParaRPr>
          </a:p>
        </p:txBody>
      </p:sp>
      <p:sp>
        <p:nvSpPr>
          <p:cNvPr id="2" name="TextBox 5">
            <a:extLst>
              <a:ext uri="{FF2B5EF4-FFF2-40B4-BE49-F238E27FC236}">
                <a16:creationId xmlns:a16="http://schemas.microsoft.com/office/drawing/2014/main" id="{9EF9ECCD-62D0-AD71-8942-E21FBECB6713}"/>
              </a:ext>
            </a:extLst>
          </p:cNvPr>
          <p:cNvSpPr/>
          <p:nvPr/>
        </p:nvSpPr>
        <p:spPr>
          <a:xfrm>
            <a:off x="282286" y="2663331"/>
            <a:ext cx="4466288"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C00000"/>
                </a:solidFill>
                <a:ea typeface="Verdana"/>
              </a:rPr>
              <a:t>1. </a:t>
            </a:r>
            <a:r>
              <a:rPr lang="en-GB" sz="2800" b="1" spc="-1" dirty="0">
                <a:ea typeface="Verdana"/>
              </a:rPr>
              <a:t>“God first loved us.” </a:t>
            </a:r>
          </a:p>
          <a:p>
            <a:r>
              <a:rPr lang="en-GB" sz="2800" b="1" spc="-1" dirty="0">
                <a:solidFill>
                  <a:srgbClr val="C00000"/>
                </a:solidFill>
                <a:ea typeface="Verdana"/>
              </a:rPr>
              <a:t>2.</a:t>
            </a:r>
            <a:r>
              <a:rPr lang="en-GB" sz="2800" b="1" spc="-1" dirty="0">
                <a:ea typeface="Verdana"/>
              </a:rPr>
              <a:t> Now we love God.</a:t>
            </a:r>
          </a:p>
          <a:p>
            <a:pPr marL="398463" indent="-398463"/>
            <a:r>
              <a:rPr lang="en-GB" sz="2800" b="1" spc="-1" dirty="0">
                <a:solidFill>
                  <a:srgbClr val="C00000"/>
                </a:solidFill>
                <a:ea typeface="Verdana"/>
              </a:rPr>
              <a:t>3.</a:t>
            </a:r>
            <a:r>
              <a:rPr lang="en-GB" sz="2800" b="1" spc="-1" dirty="0">
                <a:ea typeface="Verdana"/>
              </a:rPr>
              <a:t> We want to obey God.</a:t>
            </a:r>
          </a:p>
          <a:p>
            <a:pPr marL="398463" indent="-398463"/>
            <a:r>
              <a:rPr lang="en-GB" sz="2800" b="1" spc="-1" dirty="0">
                <a:solidFill>
                  <a:srgbClr val="C00000"/>
                </a:solidFill>
                <a:ea typeface="Verdana"/>
              </a:rPr>
              <a:t>4.</a:t>
            </a:r>
            <a:r>
              <a:rPr lang="en-GB" sz="2800" b="1" spc="-1" dirty="0">
                <a:ea typeface="Verdana"/>
              </a:rPr>
              <a:t> So, we love Christians.</a:t>
            </a:r>
          </a:p>
        </p:txBody>
      </p:sp>
      <p:sp>
        <p:nvSpPr>
          <p:cNvPr id="3" name="TextBox 3">
            <a:extLst>
              <a:ext uri="{FF2B5EF4-FFF2-40B4-BE49-F238E27FC236}">
                <a16:creationId xmlns:a16="http://schemas.microsoft.com/office/drawing/2014/main" id="{484B7F7B-DE7F-DCA9-18DE-2C89D647286C}"/>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He first loved us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 name="TextBox 5">
            <a:extLst>
              <a:ext uri="{FF2B5EF4-FFF2-40B4-BE49-F238E27FC236}">
                <a16:creationId xmlns:a16="http://schemas.microsoft.com/office/drawing/2014/main" id="{6FC310D9-9637-E384-2F81-B7CD596C39E5}"/>
              </a:ext>
            </a:extLst>
          </p:cNvPr>
          <p:cNvSpPr/>
          <p:nvPr/>
        </p:nvSpPr>
        <p:spPr>
          <a:xfrm>
            <a:off x="4702093" y="2657986"/>
            <a:ext cx="3354239"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spc="-1" dirty="0">
                <a:solidFill>
                  <a:srgbClr val="0070C0"/>
                </a:solidFill>
                <a:ea typeface="Verdana"/>
              </a:rPr>
              <a:t>Gave us his Spirit.</a:t>
            </a:r>
          </a:p>
          <a:p>
            <a:r>
              <a:rPr lang="en-GB" sz="2800" spc="-1" dirty="0">
                <a:solidFill>
                  <a:srgbClr val="0070C0"/>
                </a:solidFill>
                <a:ea typeface="Verdana"/>
              </a:rPr>
              <a:t>Confident faith.</a:t>
            </a:r>
          </a:p>
          <a:p>
            <a:r>
              <a:rPr lang="en-GB" sz="2800" spc="-1" dirty="0">
                <a:solidFill>
                  <a:srgbClr val="0070C0"/>
                </a:solidFill>
                <a:ea typeface="Verdana"/>
              </a:rPr>
              <a:t>Joy from his Spirit.</a:t>
            </a:r>
          </a:p>
          <a:p>
            <a:r>
              <a:rPr lang="en-GB" sz="2800" spc="-1" dirty="0">
                <a:solidFill>
                  <a:srgbClr val="0070C0"/>
                </a:solidFill>
                <a:ea typeface="Verdana"/>
              </a:rPr>
              <a:t>A fruit of his Spirit.</a:t>
            </a:r>
          </a:p>
        </p:txBody>
      </p:sp>
      <p:pic>
        <p:nvPicPr>
          <p:cNvPr id="6" name="Picture 5">
            <a:extLst>
              <a:ext uri="{FF2B5EF4-FFF2-40B4-BE49-F238E27FC236}">
                <a16:creationId xmlns:a16="http://schemas.microsoft.com/office/drawing/2014/main" id="{37FBE6D9-330A-AFAD-A573-0963E6398355}"/>
              </a:ext>
            </a:extLst>
          </p:cNvPr>
          <p:cNvPicPr>
            <a:picLocks noChangeAspect="1"/>
          </p:cNvPicPr>
          <p:nvPr/>
        </p:nvPicPr>
        <p:blipFill>
          <a:blip r:embed="rId3"/>
          <a:stretch>
            <a:fillRect/>
          </a:stretch>
        </p:blipFill>
        <p:spPr>
          <a:xfrm>
            <a:off x="563373" y="416549"/>
            <a:ext cx="7051105" cy="4155451"/>
          </a:xfrm>
          <a:prstGeom prst="rect">
            <a:avLst/>
          </a:prstGeom>
        </p:spPr>
      </p:pic>
      <p:sp>
        <p:nvSpPr>
          <p:cNvPr id="8" name="TextBox 7">
            <a:extLst>
              <a:ext uri="{FF2B5EF4-FFF2-40B4-BE49-F238E27FC236}">
                <a16:creationId xmlns:a16="http://schemas.microsoft.com/office/drawing/2014/main" id="{48774F13-BACF-3BED-2C03-A6347420F868}"/>
              </a:ext>
            </a:extLst>
          </p:cNvPr>
          <p:cNvSpPr txBox="1"/>
          <p:nvPr/>
        </p:nvSpPr>
        <p:spPr>
          <a:xfrm>
            <a:off x="691980" y="2652641"/>
            <a:ext cx="6793889" cy="1815882"/>
          </a:xfrm>
          <a:prstGeom prst="rect">
            <a:avLst/>
          </a:prstGeom>
          <a:solidFill>
            <a:schemeClr val="bg1"/>
          </a:solidFill>
          <a:ln w="19050">
            <a:solidFill>
              <a:schemeClr val="accent1"/>
            </a:solidFill>
          </a:ln>
        </p:spPr>
        <p:txBody>
          <a:bodyPr wrap="square" rtlCol="0">
            <a:spAutoFit/>
          </a:bodyPr>
          <a:lstStyle/>
          <a:p>
            <a:pPr indent="357188"/>
            <a:r>
              <a:rPr lang="en-GB" sz="2800" b="1" dirty="0"/>
              <a:t>“Because God loves us Christians, we also love our fellow Christians. If we despise other Christians, then we do not really love God either.”</a:t>
            </a:r>
            <a:endParaRPr lang="en-US" sz="2800" dirty="0"/>
          </a:p>
        </p:txBody>
      </p:sp>
    </p:spTree>
    <p:extLst>
      <p:ext uri="{BB962C8B-B14F-4D97-AF65-F5344CB8AC3E}">
        <p14:creationId xmlns:p14="http://schemas.microsoft.com/office/powerpoint/2010/main" val="181648535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FE7"/>
        </a:solidFill>
        <a:effectLst/>
      </p:bgPr>
    </p:bg>
    <p:spTree>
      <p:nvGrpSpPr>
        <p:cNvPr id="1" name="">
          <a:extLst>
            <a:ext uri="{FF2B5EF4-FFF2-40B4-BE49-F238E27FC236}">
              <a16:creationId xmlns:a16="http://schemas.microsoft.com/office/drawing/2014/main" id="{EED2ADB5-9B4C-4ED1-B025-3B6FD3DD1F2F}"/>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B3C6F5B-6865-CB70-C4E7-77EDC73A2647}"/>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Assignment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E6FA2392-83B1-77EE-6037-F03041A6D050}"/>
              </a:ext>
            </a:extLst>
          </p:cNvPr>
          <p:cNvSpPr txBox="1"/>
          <p:nvPr/>
        </p:nvSpPr>
        <p:spPr>
          <a:xfrm>
            <a:off x="204481" y="521766"/>
            <a:ext cx="7486168" cy="2246769"/>
          </a:xfrm>
          <a:prstGeom prst="rect">
            <a:avLst/>
          </a:prstGeom>
          <a:noFill/>
        </p:spPr>
        <p:txBody>
          <a:bodyPr wrap="square" rtlCol="0">
            <a:spAutoFit/>
          </a:bodyPr>
          <a:lstStyle/>
          <a:p>
            <a:pPr marL="357188" indent="-357188"/>
            <a:r>
              <a:rPr lang="en-US" sz="2800" b="1" spc="-1" dirty="0">
                <a:solidFill>
                  <a:srgbClr val="C00000"/>
                </a:solidFill>
                <a:ea typeface="Verdana"/>
              </a:rPr>
              <a:t>●</a:t>
            </a:r>
            <a:r>
              <a:rPr lang="en-US" sz="2800" b="1" spc="-1" dirty="0">
                <a:ea typeface="Verdana"/>
              </a:rPr>
              <a:t> </a:t>
            </a:r>
            <a:r>
              <a:rPr lang="en-GB" sz="2800" b="1" dirty="0"/>
              <a:t>Read </a:t>
            </a:r>
            <a:r>
              <a:rPr lang="en-GB" sz="2800" b="1" dirty="0">
                <a:solidFill>
                  <a:srgbClr val="0070C0"/>
                </a:solidFill>
              </a:rPr>
              <a:t>5:1-5 </a:t>
            </a:r>
            <a:r>
              <a:rPr lang="en-GB" sz="2800" b="1" dirty="0"/>
              <a:t>three times in different versions (</a:t>
            </a:r>
            <a:r>
              <a:rPr lang="en-GB" sz="2800" b="1" dirty="0">
                <a:solidFill>
                  <a:srgbClr val="00B050"/>
                </a:solidFill>
              </a:rPr>
              <a:t>www.netbible.org</a:t>
            </a:r>
            <a:r>
              <a:rPr lang="en-GB" sz="2800" b="1" dirty="0"/>
              <a:t>).</a:t>
            </a:r>
          </a:p>
          <a:p>
            <a:pPr marL="357188" indent="-357188"/>
            <a:r>
              <a:rPr lang="en-US" sz="2800" b="1" spc="-1" dirty="0">
                <a:solidFill>
                  <a:srgbClr val="C00000"/>
                </a:solidFill>
                <a:ea typeface="Verdana"/>
              </a:rPr>
              <a:t>● </a:t>
            </a:r>
            <a:r>
              <a:rPr lang="en-GB" sz="2800" b="1" dirty="0"/>
              <a:t>Visit http://</a:t>
            </a:r>
            <a:r>
              <a:rPr lang="en-GB" sz="2800" b="1" dirty="0">
                <a:solidFill>
                  <a:srgbClr val="C00000"/>
                </a:solidFill>
              </a:rPr>
              <a:t>1john</a:t>
            </a:r>
            <a:r>
              <a:rPr lang="en-GB" sz="2800" b="1" dirty="0"/>
              <a:t>.</a:t>
            </a:r>
            <a:r>
              <a:rPr lang="en-GB" sz="2800" b="1" dirty="0">
                <a:solidFill>
                  <a:srgbClr val="C00000"/>
                </a:solidFill>
              </a:rPr>
              <a:t>currah</a:t>
            </a:r>
            <a:r>
              <a:rPr lang="en-GB" sz="2800" b="1" dirty="0"/>
              <a:t>.</a:t>
            </a:r>
            <a:r>
              <a:rPr lang="en-GB" sz="2800" b="1" dirty="0">
                <a:solidFill>
                  <a:srgbClr val="C00000"/>
                </a:solidFill>
              </a:rPr>
              <a:t>download</a:t>
            </a:r>
          </a:p>
          <a:p>
            <a:pPr marL="357188" indent="-357188"/>
            <a:r>
              <a:rPr lang="en-US" sz="2800" b="1" spc="-1" dirty="0">
                <a:solidFill>
                  <a:srgbClr val="C00000"/>
                </a:solidFill>
                <a:ea typeface="Verdana"/>
              </a:rPr>
              <a:t>● </a:t>
            </a:r>
            <a:r>
              <a:rPr lang="en-GB" sz="2800" b="1" dirty="0"/>
              <a:t>Compile your own insights to share with others next time.</a:t>
            </a:r>
          </a:p>
        </p:txBody>
      </p:sp>
      <p:pic>
        <p:nvPicPr>
          <p:cNvPr id="7" name="Picture 6">
            <a:extLst>
              <a:ext uri="{FF2B5EF4-FFF2-40B4-BE49-F238E27FC236}">
                <a16:creationId xmlns:a16="http://schemas.microsoft.com/office/drawing/2014/main" id="{F92A0AA8-95FC-D533-5D7E-E901DE8339C1}"/>
              </a:ext>
            </a:extLst>
          </p:cNvPr>
          <p:cNvPicPr>
            <a:picLocks noChangeAspect="1"/>
          </p:cNvPicPr>
          <p:nvPr/>
        </p:nvPicPr>
        <p:blipFill>
          <a:blip r:embed="rId2"/>
          <a:stretch>
            <a:fillRect/>
          </a:stretch>
        </p:blipFill>
        <p:spPr>
          <a:xfrm>
            <a:off x="4121525" y="2412884"/>
            <a:ext cx="4006476" cy="2086811"/>
          </a:xfrm>
          <a:prstGeom prst="rect">
            <a:avLst/>
          </a:prstGeom>
        </p:spPr>
      </p:pic>
    </p:spTree>
    <p:extLst>
      <p:ext uri="{BB962C8B-B14F-4D97-AF65-F5344CB8AC3E}">
        <p14:creationId xmlns:p14="http://schemas.microsoft.com/office/powerpoint/2010/main" val="1676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FE7"/>
        </a:solid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First John, discourse structure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279972" y="612671"/>
            <a:ext cx="739096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spcBef>
                <a:spcPts val="601"/>
              </a:spcBef>
            </a:pPr>
            <a:r>
              <a:rPr lang="en-GB" sz="2800" b="1" spc="-1" dirty="0">
                <a:latin typeface="+mj-lt"/>
                <a:ea typeface="Verdana"/>
              </a:rPr>
              <a:t>Part</a:t>
            </a:r>
            <a:r>
              <a:rPr lang="en-GB" sz="2800" b="1" spc="-1" dirty="0">
                <a:solidFill>
                  <a:schemeClr val="bg1">
                    <a:lumMod val="65000"/>
                  </a:schemeClr>
                </a:solidFill>
                <a:latin typeface="+mj-lt"/>
                <a:ea typeface="Verdana"/>
              </a:rPr>
              <a:t> </a:t>
            </a:r>
            <a:r>
              <a:rPr lang="en-GB" sz="2800" b="1" spc="-1" dirty="0">
                <a:solidFill>
                  <a:srgbClr val="C00000"/>
                </a:solidFill>
                <a:latin typeface="+mj-lt"/>
                <a:ea typeface="Verdana"/>
              </a:rPr>
              <a:t>3: </a:t>
            </a:r>
            <a:r>
              <a:rPr lang="en-GB" sz="2800" b="1" spc="-1" dirty="0">
                <a:solidFill>
                  <a:srgbClr val="0070C0"/>
                </a:solidFill>
                <a:latin typeface="+mj-lt"/>
                <a:ea typeface="Verdana"/>
              </a:rPr>
              <a:t>Our Christian Faith </a:t>
            </a:r>
            <a:r>
              <a:rPr lang="en-GB" sz="2800" b="1" spc="-1" dirty="0">
                <a:latin typeface="+mj-lt"/>
                <a:ea typeface="Verdana"/>
              </a:rPr>
              <a:t>3.19 – 5.5</a:t>
            </a:r>
          </a:p>
        </p:txBody>
      </p:sp>
      <p:sp>
        <p:nvSpPr>
          <p:cNvPr id="2" name="TextBox 1">
            <a:extLst>
              <a:ext uri="{FF2B5EF4-FFF2-40B4-BE49-F238E27FC236}">
                <a16:creationId xmlns:a16="http://schemas.microsoft.com/office/drawing/2014/main" id="{E9B37121-C6EB-F928-79DB-74091049DFA7}"/>
              </a:ext>
            </a:extLst>
          </p:cNvPr>
          <p:cNvSpPr txBox="1"/>
          <p:nvPr/>
        </p:nvSpPr>
        <p:spPr>
          <a:xfrm>
            <a:off x="279972" y="1225342"/>
            <a:ext cx="7343357" cy="2554545"/>
          </a:xfrm>
          <a:prstGeom prst="rect">
            <a:avLst/>
          </a:prstGeom>
          <a:noFill/>
        </p:spPr>
        <p:txBody>
          <a:bodyPr wrap="square" rtlCol="0">
            <a:spAutoFit/>
          </a:bodyPr>
          <a:lstStyle/>
          <a:p>
            <a:pPr marL="814388" lvl="1" indent="-357188">
              <a:spcAft>
                <a:spcPts val="600"/>
              </a:spcAft>
            </a:pPr>
            <a:r>
              <a:rPr lang="en-GB" sz="2800" b="1" spc="-1" dirty="0">
                <a:solidFill>
                  <a:schemeClr val="bg1">
                    <a:lumMod val="65000"/>
                  </a:schemeClr>
                </a:solidFill>
                <a:latin typeface="+mj-lt"/>
                <a:ea typeface="Verdana"/>
              </a:rPr>
              <a:t>VIII. We Have Confidence 3.19-24</a:t>
            </a:r>
          </a:p>
          <a:p>
            <a:pPr marL="814388" lvl="1" indent="-357188">
              <a:spcAft>
                <a:spcPts val="600"/>
              </a:spcAft>
            </a:pPr>
            <a:r>
              <a:rPr lang="en-GB" sz="2800" b="1" spc="-1" dirty="0">
                <a:solidFill>
                  <a:schemeClr val="bg1">
                    <a:lumMod val="65000"/>
                  </a:schemeClr>
                </a:solidFill>
                <a:latin typeface="+mj-lt"/>
                <a:ea typeface="Verdana"/>
              </a:rPr>
              <a:t>  </a:t>
            </a:r>
            <a:r>
              <a:rPr lang="en-GB" sz="2800" b="1" spc="-1" dirty="0" err="1">
                <a:solidFill>
                  <a:schemeClr val="bg1">
                    <a:lumMod val="65000"/>
                  </a:schemeClr>
                </a:solidFill>
                <a:latin typeface="+mj-lt"/>
                <a:ea typeface="Verdana"/>
              </a:rPr>
              <a:t>ΙX</a:t>
            </a:r>
            <a:r>
              <a:rPr lang="en-GB" sz="2800" b="1" spc="-1" dirty="0">
                <a:solidFill>
                  <a:schemeClr val="bg1">
                    <a:lumMod val="65000"/>
                  </a:schemeClr>
                </a:solidFill>
                <a:latin typeface="+mj-lt"/>
                <a:ea typeface="Verdana"/>
              </a:rPr>
              <a:t>. We have God’s Spirit 4:1-6</a:t>
            </a:r>
          </a:p>
          <a:p>
            <a:pPr marL="814388" lvl="1" indent="-357188">
              <a:spcAft>
                <a:spcPts val="600"/>
              </a:spcAft>
            </a:pPr>
            <a:r>
              <a:rPr lang="en-GB" sz="2800" b="1" spc="-1" dirty="0">
                <a:solidFill>
                  <a:schemeClr val="bg1">
                    <a:lumMod val="65000"/>
                  </a:schemeClr>
                </a:solidFill>
                <a:latin typeface="+mj-lt"/>
                <a:ea typeface="Verdana"/>
              </a:rPr>
              <a:t>   X. We Have God’s Love 4.7-13</a:t>
            </a:r>
          </a:p>
          <a:p>
            <a:pPr marL="814388" lvl="1" indent="-357188">
              <a:spcAft>
                <a:spcPts val="600"/>
              </a:spcAft>
            </a:pPr>
            <a:r>
              <a:rPr lang="en-GB" sz="2800" b="1" spc="-1" dirty="0">
                <a:solidFill>
                  <a:schemeClr val="bg1">
                    <a:lumMod val="65000"/>
                  </a:schemeClr>
                </a:solidFill>
                <a:latin typeface="+mj-lt"/>
                <a:ea typeface="Verdana"/>
              </a:rPr>
              <a:t>  </a:t>
            </a:r>
            <a:r>
              <a:rPr lang="en-GB" sz="2800" b="1" spc="-1" dirty="0">
                <a:solidFill>
                  <a:srgbClr val="C00000"/>
                </a:solidFill>
                <a:latin typeface="+mj-lt"/>
                <a:ea typeface="Verdana"/>
              </a:rPr>
              <a:t>XI.</a:t>
            </a:r>
            <a:r>
              <a:rPr lang="en-GB" sz="2800" b="1" spc="-1" dirty="0">
                <a:solidFill>
                  <a:schemeClr val="bg1">
                    <a:lumMod val="65000"/>
                  </a:schemeClr>
                </a:solidFill>
                <a:latin typeface="+mj-lt"/>
                <a:ea typeface="Verdana"/>
              </a:rPr>
              <a:t> </a:t>
            </a:r>
            <a:r>
              <a:rPr lang="en-GB" sz="2800" b="1" spc="-1" dirty="0">
                <a:latin typeface="+mj-lt"/>
                <a:ea typeface="Verdana"/>
              </a:rPr>
              <a:t>We Have the </a:t>
            </a:r>
            <a:r>
              <a:rPr lang="en-GB" sz="2800" b="1" spc="-1" dirty="0">
                <a:solidFill>
                  <a:srgbClr val="0070C0"/>
                </a:solidFill>
                <a:latin typeface="+mj-lt"/>
                <a:ea typeface="Verdana"/>
              </a:rPr>
              <a:t>Saviour</a:t>
            </a:r>
            <a:r>
              <a:rPr lang="en-GB" sz="2800" b="1" spc="-1" dirty="0">
                <a:latin typeface="+mj-lt"/>
                <a:ea typeface="Verdana"/>
              </a:rPr>
              <a:t> 4.14-21</a:t>
            </a:r>
          </a:p>
          <a:p>
            <a:pPr marL="814388" lvl="1" indent="-357188">
              <a:spcAft>
                <a:spcPts val="600"/>
              </a:spcAft>
            </a:pPr>
            <a:r>
              <a:rPr lang="en-GB" sz="2800" b="1" spc="-1" dirty="0">
                <a:solidFill>
                  <a:schemeClr val="bg1">
                    <a:lumMod val="65000"/>
                  </a:schemeClr>
                </a:solidFill>
                <a:latin typeface="+mj-lt"/>
                <a:ea typeface="Verdana"/>
              </a:rPr>
              <a:t> XII. We have the Christ 5.1-5</a:t>
            </a:r>
          </a:p>
        </p:txBody>
      </p:sp>
    </p:spTree>
    <p:extLst>
      <p:ext uri="{BB962C8B-B14F-4D97-AF65-F5344CB8AC3E}">
        <p14:creationId xmlns:p14="http://schemas.microsoft.com/office/powerpoint/2010/main" val="161225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FE7"/>
        </a:solid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0" y="0"/>
            <a:ext cx="792351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Greek Papyrus 09 = </a:t>
            </a:r>
            <a:r>
              <a:rPr lang="en-GB" sz="2800" b="1" spc="-1" dirty="0" err="1">
                <a:solidFill>
                  <a:srgbClr val="0070C0"/>
                </a:solidFill>
                <a:latin typeface="Verdana" panose="020B0604030504040204" pitchFamily="34" charset="0"/>
                <a:ea typeface="Verdana" panose="020B0604030504040204" pitchFamily="34" charset="0"/>
              </a:rPr>
              <a:t>Oxyrhynchus</a:t>
            </a:r>
            <a:r>
              <a:rPr lang="en-GB" sz="2800" b="1" spc="-1" dirty="0">
                <a:solidFill>
                  <a:srgbClr val="0070C0"/>
                </a:solidFill>
                <a:latin typeface="Verdana" panose="020B0604030504040204" pitchFamily="34" charset="0"/>
                <a:ea typeface="Verdana" panose="020B0604030504040204" pitchFamily="34" charset="0"/>
              </a:rPr>
              <a:t> 402</a:t>
            </a:r>
            <a:endParaRPr lang="en-US" sz="2800" b="1" strike="noStrike" spc="-1" dirty="0">
              <a:solidFill>
                <a:srgbClr val="0070C0"/>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58112066-E078-1477-DEC2-007976EF6125}"/>
              </a:ext>
            </a:extLst>
          </p:cNvPr>
          <p:cNvPicPr>
            <a:picLocks noChangeAspect="1"/>
          </p:cNvPicPr>
          <p:nvPr/>
        </p:nvPicPr>
        <p:blipFill>
          <a:blip r:embed="rId2"/>
          <a:stretch>
            <a:fillRect/>
          </a:stretch>
        </p:blipFill>
        <p:spPr>
          <a:xfrm>
            <a:off x="422570" y="626273"/>
            <a:ext cx="2491525" cy="3093172"/>
          </a:xfrm>
          <a:prstGeom prst="rect">
            <a:avLst/>
          </a:prstGeom>
        </p:spPr>
      </p:pic>
      <p:pic>
        <p:nvPicPr>
          <p:cNvPr id="5" name="Picture 4">
            <a:extLst>
              <a:ext uri="{FF2B5EF4-FFF2-40B4-BE49-F238E27FC236}">
                <a16:creationId xmlns:a16="http://schemas.microsoft.com/office/drawing/2014/main" id="{9336895B-1062-E51F-86D3-775E286F3E85}"/>
              </a:ext>
            </a:extLst>
          </p:cNvPr>
          <p:cNvPicPr>
            <a:picLocks noChangeAspect="1"/>
          </p:cNvPicPr>
          <p:nvPr/>
        </p:nvPicPr>
        <p:blipFill>
          <a:blip r:embed="rId3"/>
          <a:stretch>
            <a:fillRect/>
          </a:stretch>
        </p:blipFill>
        <p:spPr>
          <a:xfrm>
            <a:off x="5309905" y="594750"/>
            <a:ext cx="2559739" cy="3124695"/>
          </a:xfrm>
          <a:prstGeom prst="rect">
            <a:avLst/>
          </a:prstGeom>
        </p:spPr>
      </p:pic>
      <p:sp>
        <p:nvSpPr>
          <p:cNvPr id="6" name="TextBox 5">
            <a:extLst>
              <a:ext uri="{FF2B5EF4-FFF2-40B4-BE49-F238E27FC236}">
                <a16:creationId xmlns:a16="http://schemas.microsoft.com/office/drawing/2014/main" id="{B0EB6A2E-D159-C494-F633-1F54518A2ABB}"/>
              </a:ext>
            </a:extLst>
          </p:cNvPr>
          <p:cNvSpPr txBox="1"/>
          <p:nvPr/>
        </p:nvSpPr>
        <p:spPr>
          <a:xfrm>
            <a:off x="254251" y="3831279"/>
            <a:ext cx="3859520" cy="523220"/>
          </a:xfrm>
          <a:prstGeom prst="rect">
            <a:avLst/>
          </a:prstGeom>
          <a:noFill/>
        </p:spPr>
        <p:txBody>
          <a:bodyPr wrap="square" rtlCol="0">
            <a:spAutoFit/>
          </a:bodyPr>
          <a:lstStyle/>
          <a:p>
            <a:r>
              <a:rPr lang="en-US" sz="2800" b="1" dirty="0">
                <a:solidFill>
                  <a:srgbClr val="C00000"/>
                </a:solidFill>
              </a:rPr>
              <a:t>Front</a:t>
            </a:r>
            <a:r>
              <a:rPr lang="en-US" sz="2800" b="1" dirty="0"/>
              <a:t>: 1 John 4:11-12</a:t>
            </a:r>
          </a:p>
        </p:txBody>
      </p:sp>
      <p:sp>
        <p:nvSpPr>
          <p:cNvPr id="7" name="TextBox 6">
            <a:extLst>
              <a:ext uri="{FF2B5EF4-FFF2-40B4-BE49-F238E27FC236}">
                <a16:creationId xmlns:a16="http://schemas.microsoft.com/office/drawing/2014/main" id="{FDE4D95C-50DB-0A91-D5F4-F067104C4413}"/>
              </a:ext>
            </a:extLst>
          </p:cNvPr>
          <p:cNvSpPr txBox="1"/>
          <p:nvPr/>
        </p:nvSpPr>
        <p:spPr>
          <a:xfrm>
            <a:off x="4230940" y="3823953"/>
            <a:ext cx="3859520" cy="523220"/>
          </a:xfrm>
          <a:prstGeom prst="rect">
            <a:avLst/>
          </a:prstGeom>
          <a:noFill/>
        </p:spPr>
        <p:txBody>
          <a:bodyPr wrap="square" rtlCol="0">
            <a:spAutoFit/>
          </a:bodyPr>
          <a:lstStyle/>
          <a:p>
            <a:r>
              <a:rPr lang="en-US" sz="2800" b="1" dirty="0">
                <a:solidFill>
                  <a:srgbClr val="C00000"/>
                </a:solidFill>
              </a:rPr>
              <a:t>Back</a:t>
            </a:r>
            <a:r>
              <a:rPr lang="en-US" sz="2800" b="1" dirty="0"/>
              <a:t>: 1 John 4:14-17</a:t>
            </a:r>
          </a:p>
        </p:txBody>
      </p:sp>
      <p:sp>
        <p:nvSpPr>
          <p:cNvPr id="2" name="TextBox 1">
            <a:extLst>
              <a:ext uri="{FF2B5EF4-FFF2-40B4-BE49-F238E27FC236}">
                <a16:creationId xmlns:a16="http://schemas.microsoft.com/office/drawing/2014/main" id="{F1036EA7-2142-46CA-945D-514DF63A88C9}"/>
              </a:ext>
            </a:extLst>
          </p:cNvPr>
          <p:cNvSpPr txBox="1"/>
          <p:nvPr/>
        </p:nvSpPr>
        <p:spPr>
          <a:xfrm>
            <a:off x="3056860" y="728330"/>
            <a:ext cx="2253045" cy="3108543"/>
          </a:xfrm>
          <a:prstGeom prst="rect">
            <a:avLst/>
          </a:prstGeom>
          <a:noFill/>
        </p:spPr>
        <p:txBody>
          <a:bodyPr wrap="square" rtlCol="0">
            <a:spAutoFit/>
          </a:bodyPr>
          <a:lstStyle/>
          <a:p>
            <a:r>
              <a:rPr lang="en-US" sz="2800" dirty="0"/>
              <a:t>Greek</a:t>
            </a:r>
          </a:p>
          <a:p>
            <a:r>
              <a:rPr lang="en-US" sz="2800" dirty="0"/>
              <a:t>Egypt</a:t>
            </a:r>
          </a:p>
          <a:p>
            <a:r>
              <a:rPr lang="en-US" sz="2800" dirty="0"/>
              <a:t>AD 200-300</a:t>
            </a:r>
          </a:p>
          <a:p>
            <a:r>
              <a:rPr lang="en-US" sz="2800" dirty="0"/>
              <a:t>Papyrus</a:t>
            </a:r>
          </a:p>
          <a:p>
            <a:r>
              <a:rPr lang="en-US" sz="2800" dirty="0"/>
              <a:t>8X5.2 cm</a:t>
            </a:r>
          </a:p>
          <a:p>
            <a:r>
              <a:rPr lang="en-US" sz="2800" dirty="0"/>
              <a:t>Cambridge</a:t>
            </a:r>
          </a:p>
          <a:p>
            <a:endParaRPr lang="en-US" sz="2800" dirty="0"/>
          </a:p>
        </p:txBody>
      </p:sp>
    </p:spTree>
    <p:extLst>
      <p:ext uri="{BB962C8B-B14F-4D97-AF65-F5344CB8AC3E}">
        <p14:creationId xmlns:p14="http://schemas.microsoft.com/office/powerpoint/2010/main" val="245715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 calcmode="lin" valueType="num">
                                      <p:cBhvr additive="base">
                                        <p:cTn id="3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anim calcmode="lin" valueType="num">
                                      <p:cBhvr additive="base">
                                        <p:cTn id="4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 calcmode="lin" valueType="num">
                                      <p:cBhvr additive="base">
                                        <p:cTn id="5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anim calcmode="lin" valueType="num">
                                      <p:cBhvr additive="base">
                                        <p:cTn id="5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82286" y="-5345"/>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176977" y="516421"/>
            <a:ext cx="7774046"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13</a:t>
            </a:r>
            <a:r>
              <a:rPr lang="en-GB" sz="2800" b="1" spc="-1" dirty="0">
                <a:ea typeface="Verdana"/>
              </a:rPr>
              <a:t> By this we know that we abide in [God] and he in us, because he has given </a:t>
            </a:r>
            <a:r>
              <a:rPr lang="en-GB" sz="2800" spc="-1" dirty="0">
                <a:solidFill>
                  <a:srgbClr val="00B050"/>
                </a:solidFill>
                <a:ea typeface="Verdana"/>
              </a:rPr>
              <a:t>{~gave} </a:t>
            </a:r>
            <a:r>
              <a:rPr lang="en-GB" sz="2800" b="1" spc="-1" dirty="0">
                <a:ea typeface="Verdana"/>
              </a:rPr>
              <a:t>us of his Spirit. </a:t>
            </a:r>
            <a:r>
              <a:rPr lang="en-GB" sz="2800" i="1" spc="-1" dirty="0" err="1">
                <a:ea typeface="Verdana"/>
              </a:rPr>
              <a:t>ESV</a:t>
            </a:r>
            <a:endParaRPr lang="en-GB" sz="2800" i="1" spc="-1" dirty="0">
              <a:ea typeface="Verdana"/>
            </a:endParaRPr>
          </a:p>
        </p:txBody>
      </p:sp>
      <p:sp>
        <p:nvSpPr>
          <p:cNvPr id="2" name="TextBox 5">
            <a:extLst>
              <a:ext uri="{FF2B5EF4-FFF2-40B4-BE49-F238E27FC236}">
                <a16:creationId xmlns:a16="http://schemas.microsoft.com/office/drawing/2014/main" id="{9EF9ECCD-62D0-AD71-8942-E21FBECB6713}"/>
              </a:ext>
            </a:extLst>
          </p:cNvPr>
          <p:cNvSpPr/>
          <p:nvPr/>
        </p:nvSpPr>
        <p:spPr>
          <a:xfrm>
            <a:off x="176977" y="2025117"/>
            <a:ext cx="7893840"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Know</a:t>
            </a:r>
            <a:r>
              <a:rPr lang="en-GB" sz="2800" b="1" spc="-1" dirty="0">
                <a:ea typeface="Verdana"/>
              </a:rPr>
              <a:t>” = usually by experience</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Abide</a:t>
            </a:r>
            <a:r>
              <a:rPr lang="en-GB" sz="2800" b="1" spc="-1" dirty="0">
                <a:ea typeface="Verdana"/>
              </a:rPr>
              <a:t>” = stay with</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In</a:t>
            </a:r>
            <a:r>
              <a:rPr lang="en-GB" sz="2800" b="1" spc="-1" dirty="0">
                <a:ea typeface="Verdana"/>
              </a:rPr>
              <a:t>” = </a:t>
            </a:r>
            <a:r>
              <a:rPr lang="en-GB" sz="2800" b="1" spc="-1" dirty="0" err="1">
                <a:ea typeface="Verdana"/>
              </a:rPr>
              <a:t>Gk</a:t>
            </a:r>
            <a:r>
              <a:rPr lang="en-GB" sz="2800" b="1" spc="-1" dirty="0">
                <a:ea typeface="Verdana"/>
              </a:rPr>
              <a:t> </a:t>
            </a:r>
            <a:r>
              <a:rPr lang="en-GB" sz="2800" b="1" i="1" spc="-1" dirty="0" err="1">
                <a:ea typeface="Verdana"/>
              </a:rPr>
              <a:t>en</a:t>
            </a:r>
            <a:r>
              <a:rPr lang="en-GB" sz="2800" b="1" spc="-1" dirty="0">
                <a:ea typeface="Verdana"/>
              </a:rPr>
              <a:t>, relational particle</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Of</a:t>
            </a:r>
            <a:r>
              <a:rPr lang="en-GB" sz="2800" b="1" spc="-1" dirty="0">
                <a:ea typeface="Verdana"/>
              </a:rPr>
              <a:t>” ≈ </a:t>
            </a:r>
            <a:r>
              <a:rPr lang="en-GB" sz="2800" b="1" spc="-1" dirty="0" err="1">
                <a:ea typeface="Verdana"/>
              </a:rPr>
              <a:t>Gk</a:t>
            </a:r>
            <a:r>
              <a:rPr lang="en-GB" sz="2800" b="1" spc="-1" dirty="0">
                <a:ea typeface="Verdana"/>
              </a:rPr>
              <a:t> </a:t>
            </a:r>
            <a:r>
              <a:rPr lang="en-GB" sz="2800" b="1" i="1" spc="-1" dirty="0">
                <a:ea typeface="Verdana"/>
              </a:rPr>
              <a:t>ek</a:t>
            </a:r>
            <a:r>
              <a:rPr lang="en-GB" sz="2800" b="1" spc="-1" dirty="0">
                <a:ea typeface="Verdana"/>
              </a:rPr>
              <a:t>, ‘from’ </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Spirit</a:t>
            </a:r>
            <a:r>
              <a:rPr lang="en-GB" sz="2800" b="1" spc="-1" dirty="0">
                <a:ea typeface="Verdana"/>
              </a:rPr>
              <a:t>” = himself, invisible person</a:t>
            </a:r>
          </a:p>
        </p:txBody>
      </p:sp>
      <p:sp>
        <p:nvSpPr>
          <p:cNvPr id="3" name="TextBox 3">
            <a:extLst>
              <a:ext uri="{FF2B5EF4-FFF2-40B4-BE49-F238E27FC236}">
                <a16:creationId xmlns:a16="http://schemas.microsoft.com/office/drawing/2014/main" id="{484B7F7B-DE7F-DCA9-18DE-2C89D647286C}"/>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His Spirit</a:t>
            </a:r>
            <a:endParaRPr lang="en-US" sz="2800" b="1" strike="noStrike" spc="-1" dirty="0">
              <a:solidFill>
                <a:srgbClr val="0070C0"/>
              </a:solidFill>
              <a:latin typeface="Verdana" panose="020B0604030504040204" pitchFamily="34" charset="0"/>
              <a:ea typeface="Verdana" panose="020B0604030504040204" pitchFamily="34" charset="0"/>
            </a:endParaRPr>
          </a:p>
        </p:txBody>
      </p:sp>
      <p:pic>
        <p:nvPicPr>
          <p:cNvPr id="1026" name="Picture 2" descr="Cloven Tongues of Fire | Living in The Spirit">
            <a:extLst>
              <a:ext uri="{FF2B5EF4-FFF2-40B4-BE49-F238E27FC236}">
                <a16:creationId xmlns:a16="http://schemas.microsoft.com/office/drawing/2014/main" id="{6D48A1E9-9B1A-3741-A754-560A508A5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17" y="527111"/>
            <a:ext cx="7193965" cy="4050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117764-F613-C6F3-39AC-BA2BF77AACC7}"/>
              </a:ext>
            </a:extLst>
          </p:cNvPr>
          <p:cNvSpPr txBox="1"/>
          <p:nvPr/>
        </p:nvSpPr>
        <p:spPr>
          <a:xfrm>
            <a:off x="728035" y="2191702"/>
            <a:ext cx="6671930" cy="1384995"/>
          </a:xfrm>
          <a:prstGeom prst="rect">
            <a:avLst/>
          </a:prstGeom>
          <a:solidFill>
            <a:schemeClr val="bg1"/>
          </a:solidFill>
          <a:ln w="19050">
            <a:solidFill>
              <a:schemeClr val="accent1"/>
            </a:solidFill>
          </a:ln>
        </p:spPr>
        <p:txBody>
          <a:bodyPr wrap="square" rtlCol="0">
            <a:spAutoFit/>
          </a:bodyPr>
          <a:lstStyle/>
          <a:p>
            <a:pPr indent="357188"/>
            <a:r>
              <a:rPr lang="en-GB" sz="2800" b="1" dirty="0"/>
              <a:t>“Here is how we experience God who lives in our faith community: He gives us things from his Holy Spirit.”</a:t>
            </a:r>
            <a:endParaRPr lang="en-US" sz="2800" dirty="0"/>
          </a:p>
        </p:txBody>
      </p:sp>
    </p:spTree>
    <p:extLst>
      <p:ext uri="{BB962C8B-B14F-4D97-AF65-F5344CB8AC3E}">
        <p14:creationId xmlns:p14="http://schemas.microsoft.com/office/powerpoint/2010/main" val="146498564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3000" r="-3000"/>
          </a:stretch>
        </a:blip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His Spirit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133685" y="612671"/>
            <a:ext cx="7994316" cy="30609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2900" indent="-342900">
              <a:spcBef>
                <a:spcPts val="601"/>
              </a:spcBef>
            </a:pPr>
            <a:r>
              <a:rPr lang="en-GB" sz="2800" b="1" spc="-1" dirty="0">
                <a:solidFill>
                  <a:srgbClr val="C00000"/>
                </a:solidFill>
                <a:ea typeface="Verdana"/>
              </a:rPr>
              <a:t>●</a:t>
            </a:r>
            <a:r>
              <a:rPr lang="en-GB" sz="2800" b="1" spc="-1" dirty="0">
                <a:latin typeface="+mj-lt"/>
                <a:ea typeface="Verdana"/>
              </a:rPr>
              <a:t> testifies to our Spirit that we are his, </a:t>
            </a:r>
            <a:r>
              <a:rPr lang="en-GB" sz="2800" spc="-1" dirty="0">
                <a:latin typeface="+mj-lt"/>
                <a:ea typeface="Verdana"/>
              </a:rPr>
              <a:t>Ro 8:16 </a:t>
            </a:r>
          </a:p>
          <a:p>
            <a:pPr marL="342900" indent="-342900">
              <a:spcBef>
                <a:spcPts val="601"/>
              </a:spcBef>
            </a:pPr>
            <a:r>
              <a:rPr lang="en-GB" sz="2800" b="1" spc="-1" dirty="0">
                <a:solidFill>
                  <a:srgbClr val="C00000"/>
                </a:solidFill>
                <a:ea typeface="Verdana"/>
              </a:rPr>
              <a:t>●</a:t>
            </a:r>
            <a:r>
              <a:rPr lang="en-GB" sz="2800" b="1" spc="-1" dirty="0">
                <a:latin typeface="+mj-lt"/>
                <a:ea typeface="Verdana"/>
              </a:rPr>
              <a:t> bears fruit = mature character, </a:t>
            </a:r>
            <a:r>
              <a:rPr lang="en-GB" sz="2800" spc="-1" dirty="0">
                <a:latin typeface="+mj-lt"/>
                <a:ea typeface="Verdana"/>
              </a:rPr>
              <a:t>Ga 5:22-23</a:t>
            </a:r>
            <a:endParaRPr lang="en-GB" sz="2800" spc="-1" dirty="0">
              <a:solidFill>
                <a:srgbClr val="C00000"/>
              </a:solidFill>
              <a:ea typeface="Verdana"/>
            </a:endParaRPr>
          </a:p>
          <a:p>
            <a:pPr marL="342900" indent="-342900">
              <a:spcBef>
                <a:spcPts val="601"/>
              </a:spcBef>
            </a:pPr>
            <a:r>
              <a:rPr lang="en-GB" sz="2800" b="1" spc="-1" dirty="0">
                <a:solidFill>
                  <a:srgbClr val="C00000"/>
                </a:solidFill>
                <a:ea typeface="Verdana"/>
              </a:rPr>
              <a:t>●</a:t>
            </a:r>
            <a:r>
              <a:rPr lang="en-GB" sz="2800" b="1" spc="-1" dirty="0">
                <a:latin typeface="+mj-lt"/>
                <a:ea typeface="Verdana"/>
              </a:rPr>
              <a:t> gives gifts to speak, to serve, </a:t>
            </a:r>
            <a:r>
              <a:rPr lang="en-GB" sz="2800" spc="-1" dirty="0">
                <a:latin typeface="+mj-lt"/>
                <a:ea typeface="Verdana"/>
              </a:rPr>
              <a:t>1 Pe 4:10-11</a:t>
            </a:r>
          </a:p>
          <a:p>
            <a:pPr marL="342900" indent="-342900">
              <a:spcBef>
                <a:spcPts val="601"/>
              </a:spcBef>
            </a:pPr>
            <a:r>
              <a:rPr lang="en-GB" sz="2800" b="1" spc="-1" dirty="0">
                <a:solidFill>
                  <a:srgbClr val="C00000"/>
                </a:solidFill>
                <a:ea typeface="Verdana"/>
              </a:rPr>
              <a:t>●</a:t>
            </a:r>
            <a:r>
              <a:rPr lang="en-GB" sz="2800" b="1" spc="-1" dirty="0">
                <a:ea typeface="Verdana"/>
              </a:rPr>
              <a:t> helps us to pray and to praise,  </a:t>
            </a:r>
            <a:r>
              <a:rPr lang="en-GB" sz="2800" spc="-1" dirty="0">
                <a:ea typeface="Verdana"/>
              </a:rPr>
              <a:t>1 Co 14:15</a:t>
            </a:r>
          </a:p>
          <a:p>
            <a:pPr marL="342900" indent="-342900">
              <a:spcBef>
                <a:spcPts val="601"/>
              </a:spcBef>
            </a:pPr>
            <a:r>
              <a:rPr lang="en-GB" sz="2800" b="1" spc="-1" dirty="0">
                <a:solidFill>
                  <a:srgbClr val="C00000"/>
                </a:solidFill>
                <a:ea typeface="Verdana"/>
              </a:rPr>
              <a:t>●</a:t>
            </a:r>
            <a:r>
              <a:rPr lang="en-GB" sz="2800" b="1" spc="-1" dirty="0">
                <a:ea typeface="Verdana"/>
              </a:rPr>
              <a:t> teaches what to say when needed, </a:t>
            </a:r>
            <a:r>
              <a:rPr lang="en-GB" sz="2800" spc="-1" dirty="0">
                <a:ea typeface="Verdana"/>
              </a:rPr>
              <a:t>Lk 12:12</a:t>
            </a:r>
          </a:p>
          <a:p>
            <a:pPr marL="342900" indent="-342900">
              <a:spcBef>
                <a:spcPts val="601"/>
              </a:spcBef>
            </a:pPr>
            <a:r>
              <a:rPr lang="en-GB" sz="2800" b="1" spc="-1" dirty="0">
                <a:solidFill>
                  <a:srgbClr val="C00000"/>
                </a:solidFill>
                <a:ea typeface="Verdana"/>
              </a:rPr>
              <a:t>●</a:t>
            </a:r>
            <a:r>
              <a:rPr lang="en-GB" sz="2800" b="1" spc="-1" dirty="0">
                <a:ea typeface="Verdana"/>
              </a:rPr>
              <a:t> warns of danger, </a:t>
            </a:r>
            <a:r>
              <a:rPr lang="en-GB" sz="2800" spc="-1" dirty="0">
                <a:ea typeface="Verdana"/>
              </a:rPr>
              <a:t>Ac 2:11</a:t>
            </a:r>
            <a:endParaRPr lang="en-GB" sz="2800" spc="-1" dirty="0">
              <a:latin typeface="+mj-lt"/>
              <a:ea typeface="Verdana"/>
            </a:endParaRPr>
          </a:p>
        </p:txBody>
      </p:sp>
      <p:pic>
        <p:nvPicPr>
          <p:cNvPr id="2050" name="Picture 2" descr="Your Daily Inspiration — Peter and John before the Sanhedrin 1 The ...">
            <a:extLst>
              <a:ext uri="{FF2B5EF4-FFF2-40B4-BE49-F238E27FC236}">
                <a16:creationId xmlns:a16="http://schemas.microsoft.com/office/drawing/2014/main" id="{5E9C73FB-782F-266E-EFCD-123F1B7DF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81" y="499538"/>
            <a:ext cx="7731185" cy="407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77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82286" y="-5345"/>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176977" y="516421"/>
            <a:ext cx="7774046"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14</a:t>
            </a:r>
            <a:r>
              <a:rPr lang="en-GB" sz="2800" b="1" spc="-1" dirty="0">
                <a:ea typeface="Verdana"/>
              </a:rPr>
              <a:t> And we have seen </a:t>
            </a:r>
            <a:r>
              <a:rPr lang="en-GB" sz="2800" spc="-1" dirty="0">
                <a:solidFill>
                  <a:srgbClr val="00B050"/>
                </a:solidFill>
                <a:ea typeface="Verdana"/>
              </a:rPr>
              <a:t>{~saw}</a:t>
            </a:r>
            <a:r>
              <a:rPr lang="en-GB" sz="2800" b="1" spc="-1" dirty="0">
                <a:ea typeface="Verdana"/>
              </a:rPr>
              <a:t> and testify that the Father has sent his Son to be the Savior of the world.</a:t>
            </a:r>
            <a:endParaRPr lang="en-GB" sz="2800" spc="-1" dirty="0">
              <a:ea typeface="Verdana"/>
            </a:endParaRPr>
          </a:p>
        </p:txBody>
      </p:sp>
      <p:sp>
        <p:nvSpPr>
          <p:cNvPr id="2" name="TextBox 5">
            <a:extLst>
              <a:ext uri="{FF2B5EF4-FFF2-40B4-BE49-F238E27FC236}">
                <a16:creationId xmlns:a16="http://schemas.microsoft.com/office/drawing/2014/main" id="{9EF9ECCD-62D0-AD71-8942-E21FBECB6713}"/>
              </a:ext>
            </a:extLst>
          </p:cNvPr>
          <p:cNvSpPr/>
          <p:nvPr/>
        </p:nvSpPr>
        <p:spPr>
          <a:xfrm>
            <a:off x="176977" y="1890199"/>
            <a:ext cx="7893840"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Have seen</a:t>
            </a:r>
            <a:r>
              <a:rPr lang="en-GB" sz="2800" b="1" spc="-1" dirty="0">
                <a:ea typeface="Verdana"/>
              </a:rPr>
              <a:t>” = we apostles = eyewitnesses.</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Testify</a:t>
            </a:r>
            <a:r>
              <a:rPr lang="en-GB" sz="2800" b="1" spc="-1" dirty="0">
                <a:ea typeface="Verdana"/>
              </a:rPr>
              <a:t>” = report what we witnessed.</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Father</a:t>
            </a:r>
            <a:r>
              <a:rPr lang="en-GB" sz="2800" b="1" spc="-1" dirty="0">
                <a:ea typeface="Verdana"/>
              </a:rPr>
              <a:t>” = Invisible God in heaven.</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Son</a:t>
            </a:r>
            <a:r>
              <a:rPr lang="en-GB" sz="2800" b="1" spc="-1" dirty="0">
                <a:ea typeface="Verdana"/>
              </a:rPr>
              <a:t>” = God in a visible body = Jesus.</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Savior</a:t>
            </a:r>
            <a:r>
              <a:rPr lang="en-GB" sz="2800" b="1" spc="-1" dirty="0">
                <a:ea typeface="Verdana"/>
              </a:rPr>
              <a:t>” = who rescues from devil &amp; death.</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World</a:t>
            </a:r>
            <a:r>
              <a:rPr lang="en-GB" sz="2800" b="1" spc="-1" dirty="0">
                <a:ea typeface="Verdana"/>
              </a:rPr>
              <a:t>” = lost people.</a:t>
            </a:r>
          </a:p>
        </p:txBody>
      </p:sp>
      <p:sp>
        <p:nvSpPr>
          <p:cNvPr id="3" name="TextBox 3">
            <a:extLst>
              <a:ext uri="{FF2B5EF4-FFF2-40B4-BE49-F238E27FC236}">
                <a16:creationId xmlns:a16="http://schemas.microsoft.com/office/drawing/2014/main" id="{484B7F7B-DE7F-DCA9-18DE-2C89D647286C}"/>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Savior</a:t>
            </a:r>
            <a:endParaRPr lang="en-US" sz="2800" b="1" strike="noStrike" spc="-1" dirty="0">
              <a:solidFill>
                <a:srgbClr val="0070C0"/>
              </a:solidFill>
              <a:latin typeface="Verdana" panose="020B0604030504040204" pitchFamily="34" charset="0"/>
              <a:ea typeface="Verdana" panose="020B0604030504040204" pitchFamily="34" charset="0"/>
            </a:endParaRPr>
          </a:p>
        </p:txBody>
      </p:sp>
      <p:pic>
        <p:nvPicPr>
          <p:cNvPr id="3074" name="Picture 2" descr="JESUS SAVIOUR OF THE WORLD – UD News">
            <a:extLst>
              <a:ext uri="{FF2B5EF4-FFF2-40B4-BE49-F238E27FC236}">
                <a16:creationId xmlns:a16="http://schemas.microsoft.com/office/drawing/2014/main" id="{4D6A4C95-6AFB-7EF7-C478-F2A7314DC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25" y="564416"/>
            <a:ext cx="7187150" cy="40392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84E7AF-0933-54DE-3453-946BD8CA5F2C}"/>
              </a:ext>
            </a:extLst>
          </p:cNvPr>
          <p:cNvSpPr txBox="1"/>
          <p:nvPr/>
        </p:nvSpPr>
        <p:spPr>
          <a:xfrm>
            <a:off x="728035" y="2191702"/>
            <a:ext cx="6671930" cy="1815882"/>
          </a:xfrm>
          <a:prstGeom prst="rect">
            <a:avLst/>
          </a:prstGeom>
          <a:solidFill>
            <a:schemeClr val="bg1"/>
          </a:solidFill>
          <a:ln w="19050">
            <a:solidFill>
              <a:schemeClr val="accent1"/>
            </a:solidFill>
          </a:ln>
        </p:spPr>
        <p:txBody>
          <a:bodyPr wrap="square" rtlCol="0">
            <a:spAutoFit/>
          </a:bodyPr>
          <a:lstStyle/>
          <a:p>
            <a:pPr indent="357188"/>
            <a:r>
              <a:rPr lang="en-GB" sz="2800" b="1" dirty="0"/>
              <a:t>“We apostles have seen Jesus, and we tell you what we saw: God came into the world as a man who is the Savior for everyone everywhere.”</a:t>
            </a:r>
            <a:endParaRPr lang="en-US" sz="2800" dirty="0"/>
          </a:p>
        </p:txBody>
      </p:sp>
    </p:spTree>
    <p:extLst>
      <p:ext uri="{BB962C8B-B14F-4D97-AF65-F5344CB8AC3E}">
        <p14:creationId xmlns:p14="http://schemas.microsoft.com/office/powerpoint/2010/main" val="366794962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FE7"/>
        </a:solid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749503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Greek object complement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133685" y="612671"/>
            <a:ext cx="7994316" cy="153742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2900" indent="-342900">
              <a:spcBef>
                <a:spcPts val="601"/>
              </a:spcBef>
            </a:pPr>
            <a:r>
              <a:rPr lang="en-GB" sz="2800" b="1" spc="-1" dirty="0">
                <a:solidFill>
                  <a:srgbClr val="C00000"/>
                </a:solidFill>
                <a:ea typeface="Verdana"/>
              </a:rPr>
              <a:t>●</a:t>
            </a:r>
            <a:r>
              <a:rPr lang="en-GB" sz="2800" b="1" spc="-1" dirty="0">
                <a:latin typeface="+mj-lt"/>
                <a:ea typeface="Verdana"/>
              </a:rPr>
              <a:t> “The Father sent </a:t>
            </a:r>
            <a:r>
              <a:rPr lang="en-GB" sz="2800" b="1" spc="-1" dirty="0">
                <a:solidFill>
                  <a:srgbClr val="C00000"/>
                </a:solidFill>
                <a:latin typeface="+mj-lt"/>
                <a:ea typeface="Verdana"/>
              </a:rPr>
              <a:t>the</a:t>
            </a:r>
            <a:r>
              <a:rPr lang="en-GB" sz="2800" b="1" spc="-1" dirty="0">
                <a:latin typeface="+mj-lt"/>
                <a:ea typeface="Verdana"/>
              </a:rPr>
              <a:t> Son </a:t>
            </a:r>
            <a:r>
              <a:rPr lang="en-GB" sz="2800" b="1" i="1" spc="-1" dirty="0">
                <a:solidFill>
                  <a:srgbClr val="C00000"/>
                </a:solidFill>
                <a:latin typeface="+mj-lt"/>
                <a:ea typeface="Verdana"/>
              </a:rPr>
              <a:t>as</a:t>
            </a:r>
            <a:r>
              <a:rPr lang="en-GB" sz="2800" b="1" spc="-1" dirty="0">
                <a:latin typeface="+mj-lt"/>
                <a:ea typeface="Verdana"/>
              </a:rPr>
              <a:t> Savior.” </a:t>
            </a:r>
          </a:p>
          <a:p>
            <a:pPr marL="342900" indent="-342900">
              <a:spcBef>
                <a:spcPts val="601"/>
              </a:spcBef>
            </a:pPr>
            <a:r>
              <a:rPr lang="en-GB" sz="2800" b="1" spc="-1" dirty="0">
                <a:solidFill>
                  <a:srgbClr val="C00000"/>
                </a:solidFill>
                <a:ea typeface="Verdana"/>
              </a:rPr>
              <a:t>●</a:t>
            </a:r>
            <a:r>
              <a:rPr lang="en-GB" sz="2800" b="1" spc="-1" dirty="0">
                <a:latin typeface="+mj-lt"/>
                <a:ea typeface="Verdana"/>
              </a:rPr>
              <a:t> “The Son” with article ‘the’ = object of send.</a:t>
            </a:r>
            <a:endParaRPr lang="en-GB" sz="2800" b="1" spc="-1" dirty="0">
              <a:solidFill>
                <a:srgbClr val="C00000"/>
              </a:solidFill>
              <a:ea typeface="Verdana"/>
            </a:endParaRPr>
          </a:p>
          <a:p>
            <a:pPr marL="342900" indent="-342900">
              <a:spcBef>
                <a:spcPts val="601"/>
              </a:spcBef>
            </a:pPr>
            <a:r>
              <a:rPr lang="en-GB" sz="2800" b="1" spc="-1" dirty="0">
                <a:solidFill>
                  <a:srgbClr val="C00000"/>
                </a:solidFill>
                <a:ea typeface="Verdana"/>
              </a:rPr>
              <a:t>●</a:t>
            </a:r>
            <a:r>
              <a:rPr lang="en-GB" sz="2800" b="1" spc="-1" dirty="0">
                <a:latin typeface="+mj-lt"/>
                <a:ea typeface="Verdana"/>
              </a:rPr>
              <a:t> “Savior” without article = the Son’s identity.</a:t>
            </a:r>
          </a:p>
        </p:txBody>
      </p:sp>
      <p:sp>
        <p:nvSpPr>
          <p:cNvPr id="6" name="TextBox 5">
            <a:extLst>
              <a:ext uri="{FF2B5EF4-FFF2-40B4-BE49-F238E27FC236}">
                <a16:creationId xmlns:a16="http://schemas.microsoft.com/office/drawing/2014/main" id="{7AE6B428-8885-93E8-C849-52AF65A4DDC7}"/>
              </a:ext>
            </a:extLst>
          </p:cNvPr>
          <p:cNvSpPr txBox="1"/>
          <p:nvPr/>
        </p:nvSpPr>
        <p:spPr>
          <a:xfrm>
            <a:off x="141997" y="3109844"/>
            <a:ext cx="7620000" cy="954107"/>
          </a:xfrm>
          <a:prstGeom prst="rect">
            <a:avLst/>
          </a:prstGeom>
          <a:noFill/>
        </p:spPr>
        <p:txBody>
          <a:bodyPr wrap="square" rtlCol="0">
            <a:spAutoFit/>
          </a:bodyPr>
          <a:lstStyle/>
          <a:p>
            <a:r>
              <a:rPr lang="en-GB" sz="2800" b="1" spc="-1" dirty="0">
                <a:solidFill>
                  <a:srgbClr val="C00000"/>
                </a:solidFill>
                <a:ea typeface="Verdana"/>
              </a:rPr>
              <a:t>●</a:t>
            </a:r>
            <a:r>
              <a:rPr lang="en-GB" sz="2800" b="1" spc="-1" dirty="0">
                <a:latin typeface="+mj-lt"/>
                <a:ea typeface="Verdana"/>
              </a:rPr>
              <a:t> Jesus is greater than all prophets.</a:t>
            </a:r>
          </a:p>
          <a:p>
            <a:r>
              <a:rPr lang="en-GB" sz="2800" b="1" spc="-1" dirty="0">
                <a:solidFill>
                  <a:srgbClr val="C00000"/>
                </a:solidFill>
                <a:ea typeface="Verdana"/>
              </a:rPr>
              <a:t>●</a:t>
            </a:r>
            <a:r>
              <a:rPr lang="en-GB" sz="2800" b="1" spc="-1" dirty="0">
                <a:latin typeface="+mj-lt"/>
                <a:ea typeface="Verdana"/>
              </a:rPr>
              <a:t> No other religion has a Savior.</a:t>
            </a:r>
            <a:endParaRPr lang="en-US" sz="2800" b="1" spc="-1" dirty="0">
              <a:latin typeface="+mj-lt"/>
              <a:ea typeface="Verdana"/>
            </a:endParaRPr>
          </a:p>
        </p:txBody>
      </p:sp>
      <p:pic>
        <p:nvPicPr>
          <p:cNvPr id="7" name="Picture 6">
            <a:extLst>
              <a:ext uri="{FF2B5EF4-FFF2-40B4-BE49-F238E27FC236}">
                <a16:creationId xmlns:a16="http://schemas.microsoft.com/office/drawing/2014/main" id="{1600F2DD-3841-C4AD-8603-81572A2563DC}"/>
              </a:ext>
            </a:extLst>
          </p:cNvPr>
          <p:cNvPicPr>
            <a:picLocks noChangeAspect="1"/>
          </p:cNvPicPr>
          <p:nvPr/>
        </p:nvPicPr>
        <p:blipFill>
          <a:blip r:embed="rId2"/>
          <a:stretch>
            <a:fillRect/>
          </a:stretch>
        </p:blipFill>
        <p:spPr>
          <a:xfrm>
            <a:off x="204481" y="2301570"/>
            <a:ext cx="7838500" cy="656804"/>
          </a:xfrm>
          <a:prstGeom prst="rect">
            <a:avLst/>
          </a:prstGeom>
        </p:spPr>
      </p:pic>
    </p:spTree>
    <p:extLst>
      <p:ext uri="{BB962C8B-B14F-4D97-AF65-F5344CB8AC3E}">
        <p14:creationId xmlns:p14="http://schemas.microsoft.com/office/powerpoint/2010/main" val="201902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base">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base">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base">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additive="base">
                                        <p:cTn id="3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000" b="-3000"/>
          </a:stretch>
        </a:blip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82286" y="-5345"/>
            <a:ext cx="662035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176976" y="516421"/>
            <a:ext cx="7951023"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baseline="30000" dirty="0">
                <a:solidFill>
                  <a:srgbClr val="C00000"/>
                </a:solidFill>
                <a:ea typeface="Verdana"/>
              </a:rPr>
              <a:t>15</a:t>
            </a:r>
            <a:r>
              <a:rPr lang="en-GB" sz="2800" b="1" spc="-1" dirty="0">
                <a:ea typeface="Verdana"/>
              </a:rPr>
              <a:t> Whoever confesses that Jesus is the Son of God, God abides in him, and he in God.</a:t>
            </a:r>
            <a:endParaRPr lang="en-GB" sz="2800" spc="-1" dirty="0">
              <a:ea typeface="Verdana"/>
            </a:endParaRPr>
          </a:p>
        </p:txBody>
      </p:sp>
      <p:sp>
        <p:nvSpPr>
          <p:cNvPr id="2" name="TextBox 5">
            <a:extLst>
              <a:ext uri="{FF2B5EF4-FFF2-40B4-BE49-F238E27FC236}">
                <a16:creationId xmlns:a16="http://schemas.microsoft.com/office/drawing/2014/main" id="{9EF9ECCD-62D0-AD71-8942-E21FBECB6713}"/>
              </a:ext>
            </a:extLst>
          </p:cNvPr>
          <p:cNvSpPr/>
          <p:nvPr/>
        </p:nvSpPr>
        <p:spPr>
          <a:xfrm>
            <a:off x="176976" y="1469074"/>
            <a:ext cx="7893840"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Whoever</a:t>
            </a:r>
            <a:r>
              <a:rPr lang="en-GB" sz="2800" b="1" spc="-1" dirty="0">
                <a:ea typeface="Verdana"/>
              </a:rPr>
              <a:t>” = No priest or religion required!</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Confesses</a:t>
            </a:r>
            <a:r>
              <a:rPr lang="en-GB" sz="2800" b="1" spc="-1" dirty="0">
                <a:ea typeface="Verdana"/>
              </a:rPr>
              <a:t>” = Believes and says so, especially by being baptized.</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Son of God</a:t>
            </a:r>
            <a:r>
              <a:rPr lang="en-GB" sz="2800" b="1" spc="-1" dirty="0">
                <a:ea typeface="Verdana"/>
              </a:rPr>
              <a:t>” = (</a:t>
            </a:r>
            <a:r>
              <a:rPr lang="en-GB" sz="2800" b="1" spc="-1" dirty="0">
                <a:solidFill>
                  <a:srgbClr val="C00000"/>
                </a:solidFill>
                <a:ea typeface="Verdana"/>
              </a:rPr>
              <a:t>a</a:t>
            </a:r>
            <a:r>
              <a:rPr lang="en-GB" sz="2800" b="1" spc="-1" dirty="0">
                <a:ea typeface="Verdana"/>
              </a:rPr>
              <a:t>) born of a virgin; (</a:t>
            </a:r>
            <a:r>
              <a:rPr lang="en-GB" sz="2800" b="1" spc="-1" dirty="0">
                <a:solidFill>
                  <a:srgbClr val="C00000"/>
                </a:solidFill>
                <a:ea typeface="Verdana"/>
              </a:rPr>
              <a:t>b</a:t>
            </a:r>
            <a:r>
              <a:rPr lang="en-GB" sz="2800" b="1" spc="-1" dirty="0">
                <a:ea typeface="Verdana"/>
              </a:rPr>
              <a:t>) the promised Messiah; (</a:t>
            </a:r>
            <a:r>
              <a:rPr lang="en-GB" sz="2800" b="1" spc="-1" dirty="0">
                <a:solidFill>
                  <a:srgbClr val="C00000"/>
                </a:solidFill>
                <a:ea typeface="Verdana"/>
              </a:rPr>
              <a:t>c</a:t>
            </a:r>
            <a:r>
              <a:rPr lang="en-GB" sz="2800" b="1" spc="-1" dirty="0">
                <a:ea typeface="Verdana"/>
              </a:rPr>
              <a:t>) God who became </a:t>
            </a:r>
            <a:br>
              <a:rPr lang="en-GB" sz="2800" b="1" spc="-1" dirty="0">
                <a:ea typeface="Verdana"/>
              </a:rPr>
            </a:br>
            <a:r>
              <a:rPr lang="en-GB" sz="2800" b="1" spc="-1" dirty="0">
                <a:ea typeface="Verdana"/>
              </a:rPr>
              <a:t>a human being; (</a:t>
            </a:r>
            <a:r>
              <a:rPr lang="en-GB" sz="2800" b="1" spc="-1" dirty="0">
                <a:solidFill>
                  <a:srgbClr val="C00000"/>
                </a:solidFill>
                <a:ea typeface="Verdana"/>
              </a:rPr>
              <a:t>d</a:t>
            </a:r>
            <a:r>
              <a:rPr lang="en-GB" sz="2800" b="1" spc="-1" dirty="0">
                <a:ea typeface="Verdana"/>
              </a:rPr>
              <a:t>) Trinitarian doctrine.</a:t>
            </a:r>
          </a:p>
          <a:p>
            <a:pPr marL="398463" indent="-398463"/>
            <a:r>
              <a:rPr lang="en-GB" sz="2800" b="1" spc="-1" dirty="0">
                <a:solidFill>
                  <a:srgbClr val="C00000"/>
                </a:solidFill>
                <a:ea typeface="Verdana"/>
              </a:rPr>
              <a:t>●</a:t>
            </a:r>
            <a:r>
              <a:rPr lang="en-GB" sz="2800" b="1" spc="-1" dirty="0">
                <a:solidFill>
                  <a:srgbClr val="0070C0"/>
                </a:solidFill>
                <a:ea typeface="Verdana"/>
              </a:rPr>
              <a:t> </a:t>
            </a:r>
            <a:r>
              <a:rPr lang="en-GB" sz="2800" b="1" spc="-1" dirty="0">
                <a:ea typeface="Verdana"/>
              </a:rPr>
              <a:t>“</a:t>
            </a:r>
            <a:r>
              <a:rPr lang="en-GB" sz="2800" b="1" spc="-1" dirty="0">
                <a:solidFill>
                  <a:srgbClr val="0070C0"/>
                </a:solidFill>
                <a:ea typeface="Verdana"/>
              </a:rPr>
              <a:t>Abides</a:t>
            </a:r>
            <a:r>
              <a:rPr lang="en-GB" sz="2800" b="1" spc="-1" dirty="0">
                <a:ea typeface="Verdana"/>
              </a:rPr>
              <a:t>” = remains connected, forever.</a:t>
            </a:r>
          </a:p>
        </p:txBody>
      </p:sp>
      <p:sp>
        <p:nvSpPr>
          <p:cNvPr id="3" name="TextBox 3">
            <a:extLst>
              <a:ext uri="{FF2B5EF4-FFF2-40B4-BE49-F238E27FC236}">
                <a16:creationId xmlns:a16="http://schemas.microsoft.com/office/drawing/2014/main" id="{484B7F7B-DE7F-DCA9-18DE-2C89D647286C}"/>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Son of God</a:t>
            </a:r>
            <a:endParaRPr lang="en-US" sz="2800" b="1" strike="noStrike" spc="-1" dirty="0">
              <a:solidFill>
                <a:srgbClr val="0070C0"/>
              </a:solidFill>
              <a:latin typeface="Verdana" panose="020B0604030504040204" pitchFamily="34" charset="0"/>
              <a:ea typeface="Verdana" panose="020B0604030504040204" pitchFamily="34" charset="0"/>
            </a:endParaRPr>
          </a:p>
        </p:txBody>
      </p:sp>
      <p:pic>
        <p:nvPicPr>
          <p:cNvPr id="4098" name="Picture 2" descr="Russell Brand says he's been baptised in the Thames. But why will no church  admit doing it? | Daily Mail Online">
            <a:extLst>
              <a:ext uri="{FF2B5EF4-FFF2-40B4-BE49-F238E27FC236}">
                <a16:creationId xmlns:a16="http://schemas.microsoft.com/office/drawing/2014/main" id="{A8B3BD8A-66BF-C305-70AF-201447502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76" y="418142"/>
            <a:ext cx="6915847" cy="415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982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FE7"/>
        </a:solid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298304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Trinity</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204481" y="473935"/>
            <a:ext cx="7923519" cy="399964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2900" indent="-342900">
              <a:spcBef>
                <a:spcPts val="601"/>
              </a:spcBef>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Apostolic:</a:t>
            </a:r>
            <a:r>
              <a:rPr lang="en-GB" sz="2800" b="1" spc="-1" dirty="0">
                <a:ea typeface="Verdana"/>
              </a:rPr>
              <a:t> Jesus is our great God &amp; Savior.</a:t>
            </a:r>
            <a:endParaRPr lang="en-GB" sz="2800" b="1" spc="-1" dirty="0">
              <a:solidFill>
                <a:srgbClr val="C00000"/>
              </a:solidFill>
              <a:ea typeface="Verdana"/>
            </a:endParaRPr>
          </a:p>
          <a:p>
            <a:pPr marL="342900" indent="-342900">
              <a:spcBef>
                <a:spcPts val="601"/>
              </a:spcBef>
              <a:spcAft>
                <a:spcPts val="600"/>
              </a:spcAft>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Latin:</a:t>
            </a:r>
            <a:r>
              <a:rPr lang="en-GB" sz="2800" b="1" spc="-1" dirty="0">
                <a:ea typeface="Verdana"/>
              </a:rPr>
              <a:t> God wears three ‘persons’ (masks).</a:t>
            </a:r>
          </a:p>
          <a:p>
            <a:pPr marL="342900" indent="-342900">
              <a:spcBef>
                <a:spcPts val="601"/>
              </a:spcBef>
              <a:spcAft>
                <a:spcPts val="600"/>
              </a:spcAft>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Historical:</a:t>
            </a:r>
            <a:r>
              <a:rPr lang="en-GB" sz="2800" b="1" spc="-1" dirty="0">
                <a:ea typeface="Verdana"/>
              </a:rPr>
              <a:t> God = Father + Son + Holy Spirit.</a:t>
            </a:r>
            <a:endParaRPr lang="en-GB" sz="2800" b="1" spc="-1" dirty="0">
              <a:solidFill>
                <a:srgbClr val="C00000"/>
              </a:solidFill>
              <a:ea typeface="Verdana"/>
            </a:endParaRPr>
          </a:p>
          <a:p>
            <a:pPr marL="342900" indent="-342900">
              <a:spcBef>
                <a:spcPts val="601"/>
              </a:spcBef>
              <a:spcAft>
                <a:spcPts val="600"/>
              </a:spcAft>
            </a:pPr>
            <a:r>
              <a:rPr lang="en-GB" sz="2800" b="1" spc="-1" dirty="0">
                <a:solidFill>
                  <a:srgbClr val="C00000"/>
                </a:solidFill>
                <a:ea typeface="Verdana"/>
              </a:rPr>
              <a:t>●</a:t>
            </a:r>
            <a:r>
              <a:rPr lang="en-GB" sz="2800" b="1" spc="-1" dirty="0">
                <a:latin typeface="+mj-lt"/>
                <a:ea typeface="Verdana"/>
              </a:rPr>
              <a:t> </a:t>
            </a:r>
            <a:r>
              <a:rPr lang="en-GB" sz="2800" b="1" spc="-1" dirty="0">
                <a:solidFill>
                  <a:srgbClr val="0070C0"/>
                </a:solidFill>
                <a:ea typeface="Verdana"/>
              </a:rPr>
              <a:t>Theological:</a:t>
            </a:r>
            <a:r>
              <a:rPr lang="en-GB" sz="2800" b="1" spc="-1" dirty="0">
                <a:ea typeface="Verdana"/>
              </a:rPr>
              <a:t> But Father ≠ Son ≠ Holy Spirit.</a:t>
            </a:r>
          </a:p>
          <a:p>
            <a:pPr marL="342900" indent="-342900"/>
            <a:r>
              <a:rPr lang="en-GB" sz="2800" b="1" u="sng" spc="-1" dirty="0">
                <a:ea typeface="Verdana"/>
              </a:rPr>
              <a:t>Discuss</a:t>
            </a:r>
            <a:r>
              <a:rPr lang="en-GB" sz="2800" b="1" spc="-1" dirty="0">
                <a:ea typeface="Verdana"/>
              </a:rPr>
              <a:t>:</a:t>
            </a:r>
          </a:p>
          <a:p>
            <a:pPr marL="342900" indent="-342900"/>
            <a:r>
              <a:rPr lang="en-GB" sz="2800" b="1" spc="-1" dirty="0">
                <a:ea typeface="Verdana"/>
              </a:rPr>
              <a:t>Are any disbelievers Trinitarian?</a:t>
            </a:r>
          </a:p>
          <a:p>
            <a:pPr marL="342900" indent="-342900"/>
            <a:r>
              <a:rPr lang="en-GB" sz="2800" b="1" spc="-1" dirty="0">
                <a:ea typeface="Verdana"/>
              </a:rPr>
              <a:t>Are most Catholics and Orthodox Trinitarian?</a:t>
            </a:r>
          </a:p>
          <a:p>
            <a:pPr marL="342900" indent="-342900"/>
            <a:r>
              <a:rPr lang="en-GB" sz="2800" b="1" spc="-1" dirty="0">
                <a:ea typeface="Verdana"/>
              </a:rPr>
              <a:t>Are most evangelicals are Trinitarian?</a:t>
            </a:r>
          </a:p>
        </p:txBody>
      </p:sp>
      <p:pic>
        <p:nvPicPr>
          <p:cNvPr id="6" name="Picture 5">
            <a:extLst>
              <a:ext uri="{FF2B5EF4-FFF2-40B4-BE49-F238E27FC236}">
                <a16:creationId xmlns:a16="http://schemas.microsoft.com/office/drawing/2014/main" id="{70E525F2-F299-76A7-3520-3D57BC7B6E34}"/>
              </a:ext>
            </a:extLst>
          </p:cNvPr>
          <p:cNvPicPr>
            <a:picLocks noChangeAspect="1"/>
          </p:cNvPicPr>
          <p:nvPr/>
        </p:nvPicPr>
        <p:blipFill>
          <a:blip r:embed="rId2"/>
          <a:stretch>
            <a:fillRect/>
          </a:stretch>
        </p:blipFill>
        <p:spPr>
          <a:xfrm>
            <a:off x="3000777" y="98424"/>
            <a:ext cx="4922742" cy="4394079"/>
          </a:xfrm>
          <a:prstGeom prst="rect">
            <a:avLst/>
          </a:prstGeom>
        </p:spPr>
      </p:pic>
    </p:spTree>
    <p:extLst>
      <p:ext uri="{BB962C8B-B14F-4D97-AF65-F5344CB8AC3E}">
        <p14:creationId xmlns:p14="http://schemas.microsoft.com/office/powerpoint/2010/main" val="29917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base">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base">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base">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base">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base">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base">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base">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base">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21411</TotalTime>
  <Words>1388</Words>
  <Application>Microsoft Office PowerPoint</Application>
  <PresentationFormat>Custom</PresentationFormat>
  <Paragraphs>138</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709</cp:revision>
  <dcterms:created xsi:type="dcterms:W3CDTF">2023-05-03T23:33:27Z</dcterms:created>
  <dcterms:modified xsi:type="dcterms:W3CDTF">2024-05-11T15:50:26Z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