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3" r:id="rId4"/>
    <p:sldId id="274" r:id="rId5"/>
    <p:sldId id="259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0" r:id="rId14"/>
    <p:sldId id="283" r:id="rId15"/>
    <p:sldId id="272" r:id="rId16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E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5E7E2F-E272-4857-ABD9-DAD2D10DADF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565EAA-90F9-4BD2-9DF9-D529138CF3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C78E793-C5CE-4DD8-98DC-5AFCCF36A9B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8A0D75-D5DA-4F1F-9B16-FA698EFE484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901954A-1B00-4DF4-BD7A-9FF6F2FDF174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17AF51-CB1B-466A-BE8D-D4A292A948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FEAD51-AC38-4F36-81DE-9BEBC28FEF5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A430038-D974-4556-8C0E-8A4DA543548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160" cy="737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36E27C-2271-43AE-AF11-78F4E15AAA5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B6A066-830F-464A-AE79-7619050621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568B05-50FD-4E9A-A8DB-3B945FE59C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47A21E-4369-4E90-ADD9-C4366B356F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160" cy="159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2692440" y="4237560"/>
            <a:ext cx="27424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74056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0269AC-0339-4449-BD81-57A8C1C61041}" type="slidenum">
              <a:rPr lang="en-US" sz="8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58720" y="4237560"/>
            <a:ext cx="182808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2"/>
          <a:stretch/>
        </p:blipFill>
        <p:spPr>
          <a:xfrm>
            <a:off x="0" y="3240"/>
            <a:ext cx="8127360" cy="45648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2"/>
          <p:cNvPicPr/>
          <p:nvPr/>
        </p:nvPicPr>
        <p:blipFill>
          <a:blip r:embed="rId3"/>
          <a:stretch/>
        </p:blipFill>
        <p:spPr>
          <a:xfrm>
            <a:off x="1693440" y="1367640"/>
            <a:ext cx="3204000" cy="3204000"/>
          </a:xfrm>
          <a:prstGeom prst="rect">
            <a:avLst/>
          </a:prstGeom>
          <a:ln w="0">
            <a:noFill/>
          </a:ln>
        </p:spPr>
      </p:pic>
      <p:sp>
        <p:nvSpPr>
          <p:cNvPr id="43" name="TextBox 3"/>
          <p:cNvSpPr/>
          <p:nvPr/>
        </p:nvSpPr>
        <p:spPr>
          <a:xfrm>
            <a:off x="40680" y="4264200"/>
            <a:ext cx="1652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Image by Dall-e 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" name="TextBox 6"/>
          <p:cNvSpPr/>
          <p:nvPr/>
        </p:nvSpPr>
        <p:spPr>
          <a:xfrm>
            <a:off x="0" y="27000"/>
            <a:ext cx="6643800" cy="124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First John 5:1-5</a:t>
            </a:r>
            <a:endParaRPr lang="en-U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Verdana"/>
              </a:rPr>
              <a:t>‘‘We keep his commandments</a:t>
            </a:r>
            <a:r>
              <a:rPr lang="en-GB" sz="2400" b="1" strike="noStrike" spc="-1">
                <a:solidFill>
                  <a:srgbClr val="000000"/>
                </a:solidFill>
                <a:latin typeface="Arial"/>
                <a:ea typeface="Verdana"/>
              </a:rPr>
              <a:t>”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C00000"/>
                </a:solidFill>
                <a:latin typeface="Arial"/>
                <a:ea typeface="Verdana"/>
              </a:rPr>
              <a:t>17 &amp; 20 May 2024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And this is the victory which has conquered the world: our faith.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177120" y="1519112"/>
            <a:ext cx="795088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What is ‘our faith’?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Contemporary Christian faith?</a:t>
            </a:r>
            <a:endParaRPr lang="en-GB" sz="2800" b="1" strike="noStrike" spc="-1" dirty="0">
              <a:solidFill>
                <a:srgbClr val="0070C0"/>
              </a:solidFill>
              <a:latin typeface="Arial"/>
              <a:ea typeface="Verdana"/>
            </a:endParaRP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Historical Christianity?</a:t>
            </a:r>
            <a:endParaRPr lang="en-GB" sz="2800" b="1" spc="-1" dirty="0">
              <a:solidFill>
                <a:srgbClr val="0070C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 theistic worldview?</a:t>
            </a:r>
          </a:p>
          <a:p>
            <a:pPr marL="346075" indent="-346075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Confident trust in Jesus’ promises?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That the human Jesus = the divine Christ?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5:4b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3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 By this we know that we love the children of God: whenever we love God and keep his commandments.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204480" y="1900140"/>
            <a:ext cx="7163883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To know: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by experience.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Children of God: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See verse 1a.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Hendiadys: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When two verbs describe the same thing: ‘We show our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love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for God by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obeying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his commands.’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5:2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0333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616545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 For this is the love of God: that we keep his commandments.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177120" y="1538633"/>
            <a:ext cx="7589185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Love of God: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His love for us? Our love for him? Godly love towards others?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Keep: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Obey, continuous present tense.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Commandments: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Old testament contains 613 commands. Jesus gave more than 200 commands (imperatives or ideals). 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5:3a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887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3"/>
          <p:cNvSpPr/>
          <p:nvPr/>
        </p:nvSpPr>
        <p:spPr>
          <a:xfrm>
            <a:off x="204480" y="0"/>
            <a:ext cx="76423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Seven commands for all Christians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2" name="TextBox 5"/>
          <p:cNvSpPr/>
          <p:nvPr/>
        </p:nvSpPr>
        <p:spPr>
          <a:xfrm>
            <a:off x="133560" y="612720"/>
            <a:ext cx="7580361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Repent and believe!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(Mark 1:15).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Love!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(Mk 12:30; 12:31; Jn 13:34; Lk 6:27).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3.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Pray!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(Matt. 6:9).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4.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Remember!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(Luke 22:16).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5.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Forgive!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(Luke 6:37). 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6.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Give!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(Luke 6:38).</a:t>
            </a:r>
          </a:p>
          <a:p>
            <a:pPr marL="343080" indent="-34308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7. 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Baptize!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(Matt. 28:19).</a:t>
            </a:r>
            <a:endParaRPr lang="en-US" sz="2800" strike="noStrike" spc="-1" dirty="0">
              <a:latin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B550BA-74F6-7365-3D67-1CF0FA2D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812" y="710275"/>
            <a:ext cx="8826801" cy="38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696289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 And his commandments are not burden-some,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4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 because everyone who is fathered by God conquers the world.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204480" y="1974568"/>
            <a:ext cx="758918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His: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Whose?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(Acts 15:10. ‘heavy yoke’)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not burdensome: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Light yoke. </a:t>
            </a:r>
            <a:r>
              <a:rPr lang="en-GB" sz="2800" spc="-1" dirty="0">
                <a:solidFill>
                  <a:srgbClr val="000000"/>
                </a:solidFill>
                <a:ea typeface="Verdana"/>
              </a:rPr>
              <a:t>(Matt 11:30)</a:t>
            </a:r>
            <a:endParaRPr lang="en-GB" sz="2800" b="1" spc="-1" dirty="0">
              <a:solidFill>
                <a:srgbClr val="000000"/>
              </a:solidFill>
              <a:ea typeface="Verdana"/>
            </a:endParaRP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Everyone: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You and I, too.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Is fathered: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Perfect tense = lasting effect.</a:t>
            </a: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Conquers: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Continual present tense.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5:3</a:t>
            </a:r>
            <a:r>
              <a:rPr lang="en-GB" sz="2800" b="1" spc="-1" dirty="0">
                <a:solidFill>
                  <a:srgbClr val="0070C0"/>
                </a:solidFill>
                <a:latin typeface="Verdana"/>
                <a:ea typeface="Verdana"/>
              </a:rPr>
              <a:t>b-4a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7" name="TextBox 2"/>
          <p:cNvSpPr/>
          <p:nvPr/>
        </p:nvSpPr>
        <p:spPr>
          <a:xfrm>
            <a:off x="204480" y="521640"/>
            <a:ext cx="74858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 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5:6-13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three times in different versions (</a:t>
            </a:r>
            <a:r>
              <a:rPr lang="en-GB" sz="2800" b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www.netbible.org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Visit http://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1john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currah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download</a:t>
            </a:r>
            <a:endParaRPr lang="en-US" sz="2800" b="0" strike="noStrike" spc="-1" dirty="0">
              <a:latin typeface="Arial"/>
            </a:endParaRPr>
          </a:p>
          <a:p>
            <a:pPr marL="3571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Compile your own insights to share with others next time.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18" name="Picture 6"/>
          <p:cNvPicPr/>
          <p:nvPr/>
        </p:nvPicPr>
        <p:blipFill>
          <a:blip r:embed="rId2"/>
          <a:stretch/>
        </p:blipFill>
        <p:spPr>
          <a:xfrm>
            <a:off x="4121640" y="2412720"/>
            <a:ext cx="4006080" cy="208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3"/>
          <p:cNvSpPr/>
          <p:nvPr/>
        </p:nvSpPr>
        <p:spPr>
          <a:xfrm>
            <a:off x="204480" y="0"/>
            <a:ext cx="69156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First John, discourse structure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6" name="TextBox 5"/>
          <p:cNvSpPr/>
          <p:nvPr/>
        </p:nvSpPr>
        <p:spPr>
          <a:xfrm>
            <a:off x="280080" y="457200"/>
            <a:ext cx="7390440" cy="136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GB" sz="2800" b="1" strike="noStrike" spc="-1">
                <a:solidFill>
                  <a:srgbClr val="999999"/>
                </a:solidFill>
                <a:latin typeface="Arial"/>
                <a:ea typeface="Verdana"/>
              </a:rPr>
              <a:t>Part</a:t>
            </a: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>
                <a:solidFill>
                  <a:srgbClr val="999999"/>
                </a:solidFill>
                <a:latin typeface="Arial"/>
                <a:ea typeface="Verdana"/>
              </a:rPr>
              <a:t>1: Our Fellowship with God 1.1 – 2.17</a:t>
            </a:r>
            <a:endParaRPr lang="en-US" sz="2800" b="0" strike="noStrike" spc="-1">
              <a:latin typeface="Arial"/>
            </a:endParaRPr>
          </a:p>
          <a:p>
            <a:r>
              <a:rPr lang="en-GB" sz="2800" b="1" strike="noStrike" spc="-1">
                <a:solidFill>
                  <a:srgbClr val="999999"/>
                </a:solidFill>
                <a:latin typeface="Arial"/>
                <a:ea typeface="Verdana"/>
              </a:rPr>
              <a:t>Part 2: Our Adversaries 2.18 – 3.18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Verdana"/>
              </a:rPr>
              <a:t>Part</a:t>
            </a:r>
            <a:r>
              <a:rPr lang="en-GB" sz="2800" b="1" strike="noStrike" spc="-1">
                <a:solidFill>
                  <a:srgbClr val="A6A6A6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>
                <a:solidFill>
                  <a:srgbClr val="C00000"/>
                </a:solidFill>
                <a:latin typeface="Arial"/>
                <a:ea typeface="Verdana"/>
              </a:rPr>
              <a:t>3: </a:t>
            </a:r>
            <a:r>
              <a:rPr lang="en-GB" sz="2800" b="1" strike="noStrike" spc="-1">
                <a:solidFill>
                  <a:srgbClr val="0070C0"/>
                </a:solidFill>
                <a:latin typeface="Arial"/>
                <a:ea typeface="Verdana"/>
              </a:rPr>
              <a:t>Our Christian Faith </a:t>
            </a: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Verdana"/>
              </a:rPr>
              <a:t>3.19 – 5.5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7" name="TextBox 1"/>
          <p:cNvSpPr/>
          <p:nvPr/>
        </p:nvSpPr>
        <p:spPr>
          <a:xfrm>
            <a:off x="280080" y="1749240"/>
            <a:ext cx="73429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8143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VIII. We Have Confidence 3.19-24</a:t>
            </a:r>
            <a:endParaRPr lang="en-US" sz="2800" b="0" strike="noStrike" spc="-1" dirty="0">
              <a:latin typeface="Arial"/>
            </a:endParaRPr>
          </a:p>
          <a:p>
            <a:pPr marL="8143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 </a:t>
            </a:r>
            <a:r>
              <a:rPr lang="en-GB" sz="2800" b="1" strike="noStrike" spc="-1" dirty="0" err="1">
                <a:solidFill>
                  <a:srgbClr val="A6A6A6"/>
                </a:solidFill>
                <a:latin typeface="Arial"/>
                <a:ea typeface="Verdana"/>
              </a:rPr>
              <a:t>ΙX</a:t>
            </a: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. We have God’s Spirit 4:1-6</a:t>
            </a:r>
            <a:endParaRPr lang="en-US" sz="2800" b="0" strike="noStrike" spc="-1" dirty="0">
              <a:latin typeface="Arial"/>
            </a:endParaRPr>
          </a:p>
          <a:p>
            <a:pPr marL="8143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  X. We Have God’s Love 4.7-13</a:t>
            </a:r>
            <a:endParaRPr lang="en-US" sz="2800" b="0" strike="noStrike" spc="-1" dirty="0">
              <a:latin typeface="Arial"/>
            </a:endParaRPr>
          </a:p>
          <a:p>
            <a:pPr marL="814320" indent="-3571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 </a:t>
            </a:r>
            <a:r>
              <a:rPr lang="en-GB" sz="2800" b="1" spc="-1" dirty="0">
                <a:solidFill>
                  <a:srgbClr val="A6A6A6"/>
                </a:solidFill>
                <a:latin typeface="Arial"/>
                <a:ea typeface="Verdana"/>
              </a:rPr>
              <a:t>XI. We Have the Saviour 4.14-21</a:t>
            </a:r>
            <a:endParaRPr lang="en-US" sz="2800" b="1" spc="-1" dirty="0">
              <a:solidFill>
                <a:srgbClr val="A6A6A6"/>
              </a:solidFill>
              <a:latin typeface="Arial"/>
              <a:ea typeface="Verdana"/>
            </a:endParaRPr>
          </a:p>
          <a:p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A6A6A6"/>
                </a:solidFill>
                <a:latin typeface="Arial"/>
                <a:ea typeface="Verdana"/>
              </a:rPr>
              <a:t>     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XII.</a:t>
            </a: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  <a:ea typeface="Verdana"/>
              </a:rPr>
              <a:t>We have the</a:t>
            </a:r>
            <a:r>
              <a:rPr lang="en-GB" sz="2800" b="1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Christ</a:t>
            </a:r>
            <a:r>
              <a:rPr lang="en-GB" sz="2800" b="1" strike="noStrike" spc="-1" dirty="0">
                <a:solidFill>
                  <a:srgbClr val="A6A6A6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latin typeface="Arial"/>
                <a:ea typeface="Verdana"/>
              </a:rPr>
              <a:t>5.1-5</a:t>
            </a:r>
            <a:endParaRPr lang="en-US" sz="2800" b="1" spc="-1" dirty="0">
              <a:solidFill>
                <a:srgbClr val="000000"/>
              </a:solidFill>
              <a:latin typeface="Arial"/>
              <a:ea typeface="Verdan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7800" y="3972600"/>
            <a:ext cx="731520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>
                <a:solidFill>
                  <a:srgbClr val="999999"/>
                </a:solidFill>
                <a:latin typeface="Arial"/>
                <a:ea typeface="Verdana"/>
              </a:rPr>
              <a:t>Part 4: Our Confidence with God 5.6-21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3"/>
          <p:cNvSpPr/>
          <p:nvPr/>
        </p:nvSpPr>
        <p:spPr>
          <a:xfrm>
            <a:off x="204480" y="0"/>
            <a:ext cx="79232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5:1-5, Chiastic structure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26D1C-A1E6-8246-8A4B-422E1D5BAA6A}"/>
              </a:ext>
            </a:extLst>
          </p:cNvPr>
          <p:cNvSpPr txBox="1"/>
          <p:nvPr/>
        </p:nvSpPr>
        <p:spPr>
          <a:xfrm>
            <a:off x="329609" y="616688"/>
            <a:ext cx="76713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9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r>
              <a:rPr lang="en-GB" sz="1900" b="1" dirty="0">
                <a:latin typeface="Arial Narrow" panose="020B0606020202030204" pitchFamily="34" charset="0"/>
              </a:rPr>
              <a:t> Everyone who believes that Jesus is the Christ has been fathered by God, </a:t>
            </a:r>
          </a:p>
          <a:p>
            <a:pPr marL="457200">
              <a:spcAft>
                <a:spcPts val="600"/>
              </a:spcAft>
            </a:pPr>
            <a:r>
              <a:rPr lang="en-GB" sz="1900" b="1" dirty="0">
                <a:latin typeface="Arial Narrow" panose="020B0606020202030204" pitchFamily="34" charset="0"/>
              </a:rPr>
              <a:t>and everyone who loves [the father] also loves the child fathered by him. </a:t>
            </a:r>
          </a:p>
          <a:p>
            <a:pPr marL="914400">
              <a:spcAft>
                <a:spcPts val="600"/>
              </a:spcAft>
            </a:pPr>
            <a:r>
              <a:rPr lang="en-GB" sz="19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2</a:t>
            </a:r>
            <a:r>
              <a:rPr lang="en-GB" sz="1900" b="1" dirty="0">
                <a:latin typeface="Arial Narrow" panose="020B0606020202030204" pitchFamily="34" charset="0"/>
              </a:rPr>
              <a:t> By this we know that we love the children of God: </a:t>
            </a:r>
            <a:br>
              <a:rPr lang="en-GB" sz="1900" b="1" dirty="0">
                <a:latin typeface="Arial Narrow" panose="020B0606020202030204" pitchFamily="34" charset="0"/>
              </a:rPr>
            </a:br>
            <a:r>
              <a:rPr lang="en-GB" sz="1900" b="1" dirty="0">
                <a:latin typeface="Arial Narrow" panose="020B0606020202030204" pitchFamily="34" charset="0"/>
              </a:rPr>
              <a:t>whenever we love God and keep his commandments. </a:t>
            </a:r>
          </a:p>
          <a:p>
            <a:pPr marL="1371600">
              <a:spcAft>
                <a:spcPts val="600"/>
              </a:spcAft>
            </a:pPr>
            <a:r>
              <a:rPr lang="en-GB" sz="19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3</a:t>
            </a:r>
            <a:r>
              <a:rPr lang="en-GB" sz="1900" b="1" dirty="0">
                <a:latin typeface="Arial Narrow" panose="020B0606020202030204" pitchFamily="34" charset="0"/>
              </a:rPr>
              <a:t> For this is the love of God: that we keep his commandments. </a:t>
            </a:r>
          </a:p>
          <a:p>
            <a:pPr marL="914400">
              <a:spcAft>
                <a:spcPts val="600"/>
              </a:spcAft>
            </a:pPr>
            <a:r>
              <a:rPr lang="en-GB" sz="1900" b="1" dirty="0">
                <a:latin typeface="Arial Narrow" panose="020B0606020202030204" pitchFamily="34" charset="0"/>
              </a:rPr>
              <a:t>And his commandments are not burdensome, </a:t>
            </a:r>
            <a:br>
              <a:rPr lang="en-GB" sz="1900" b="1" dirty="0">
                <a:latin typeface="Arial Narrow" panose="020B0606020202030204" pitchFamily="34" charset="0"/>
              </a:rPr>
            </a:br>
            <a:r>
              <a:rPr lang="en-GB" sz="19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4</a:t>
            </a:r>
            <a:r>
              <a:rPr lang="en-GB" sz="1900" b="1" dirty="0">
                <a:latin typeface="Arial Narrow" panose="020B0606020202030204" pitchFamily="34" charset="0"/>
              </a:rPr>
              <a:t> because everyone who is fathered by God conquers the world. </a:t>
            </a:r>
          </a:p>
          <a:p>
            <a:pPr marL="457200">
              <a:spcAft>
                <a:spcPts val="600"/>
              </a:spcAft>
            </a:pPr>
            <a:r>
              <a:rPr lang="en-GB" sz="1900" b="1" dirty="0">
                <a:latin typeface="Arial Narrow" panose="020B0606020202030204" pitchFamily="34" charset="0"/>
              </a:rPr>
              <a:t>And this is the victory which has conquered the world: our faith. </a:t>
            </a:r>
          </a:p>
          <a:p>
            <a:pPr>
              <a:spcAft>
                <a:spcPts val="600"/>
              </a:spcAft>
            </a:pPr>
            <a:r>
              <a:rPr lang="en-GB" sz="1900" b="1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5</a:t>
            </a:r>
            <a:r>
              <a:rPr lang="en-GB" sz="1900" b="1" dirty="0">
                <a:latin typeface="Arial Narrow" panose="020B0606020202030204" pitchFamily="34" charset="0"/>
              </a:rPr>
              <a:t> Now who is the one who conquers the world except the one </a:t>
            </a:r>
            <a:br>
              <a:rPr lang="en-GB" sz="1900" b="1" dirty="0">
                <a:latin typeface="Arial Narrow" panose="020B0606020202030204" pitchFamily="34" charset="0"/>
              </a:rPr>
            </a:br>
            <a:r>
              <a:rPr lang="en-GB" sz="1900" b="1" dirty="0">
                <a:latin typeface="Arial Narrow" panose="020B0606020202030204" pitchFamily="34" charset="0"/>
              </a:rPr>
              <a:t>who believes that Jesus is the Son of God? </a:t>
            </a:r>
            <a:r>
              <a:rPr lang="en-GB" sz="1900" i="1" dirty="0">
                <a:latin typeface="Arial Narrow" panose="020B0606020202030204" pitchFamily="34" charset="0"/>
              </a:rPr>
              <a:t>LEB</a:t>
            </a:r>
            <a:endParaRPr lang="en-US" sz="1900" i="1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EEFA62E-4C62-D515-1618-598AE3BFBA3B}"/>
              </a:ext>
            </a:extLst>
          </p:cNvPr>
          <p:cNvSpPr/>
          <p:nvPr/>
        </p:nvSpPr>
        <p:spPr>
          <a:xfrm>
            <a:off x="42530" y="749595"/>
            <a:ext cx="292396" cy="282294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A7BD0ED-3188-52CC-F58F-3BCD35B1552C}"/>
              </a:ext>
            </a:extLst>
          </p:cNvPr>
          <p:cNvSpPr/>
          <p:nvPr/>
        </p:nvSpPr>
        <p:spPr>
          <a:xfrm>
            <a:off x="475807" y="1187302"/>
            <a:ext cx="292396" cy="206094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7D8A10D6-243C-A2B9-4CCA-18B21A901AF5}"/>
              </a:ext>
            </a:extLst>
          </p:cNvPr>
          <p:cNvSpPr/>
          <p:nvPr/>
        </p:nvSpPr>
        <p:spPr>
          <a:xfrm>
            <a:off x="957816" y="1511596"/>
            <a:ext cx="292396" cy="110401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7B64C5-6921-1674-8265-A52E523496AC}"/>
              </a:ext>
            </a:extLst>
          </p:cNvPr>
          <p:cNvSpPr/>
          <p:nvPr/>
        </p:nvSpPr>
        <p:spPr>
          <a:xfrm>
            <a:off x="1522229" y="2063603"/>
            <a:ext cx="212651" cy="212651"/>
          </a:xfrm>
          <a:prstGeom prst="star5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3622C-0962-90EC-B085-484C14A3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latin typeface="Arial"/>
                <a:ea typeface="Verdana"/>
              </a:rPr>
              <a:t>1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Everyone who believes that Jesus is the Christ has been fathered by God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177040" y="1464911"/>
            <a:ext cx="789336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Who is the Christ (=Messiah)? — 7 views: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Christ has not yet come.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Christ came but is not human.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 Christ has come and is Jesus.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Christ is Jesus’ last name.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There are many Christs.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There are no Christs.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026" name="Picture 2" descr="Housing the missionaries">
            <a:extLst>
              <a:ext uri="{FF2B5EF4-FFF2-40B4-BE49-F238E27FC236}">
                <a16:creationId xmlns:a16="http://schemas.microsoft.com/office/drawing/2014/main" id="{601F5B11-885E-08AE-BBCE-7898646A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6" y="13697"/>
            <a:ext cx="6848154" cy="45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latin typeface="Arial"/>
                <a:ea typeface="Verdana"/>
              </a:rPr>
              <a:t>1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Everyone who believes that Jesus is the Christ has been fathered by God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177120" y="1774294"/>
            <a:ext cx="4092452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‘Fathered by God’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Loved by God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Adopted by God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Made alive by God</a:t>
            </a:r>
          </a:p>
          <a:p>
            <a:pPr marL="398520" indent="-398520"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Provided for by God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5:1a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81AEACF-C433-3473-7A74-ADCC4A6C36E6}"/>
              </a:ext>
            </a:extLst>
          </p:cNvPr>
          <p:cNvSpPr/>
          <p:nvPr/>
        </p:nvSpPr>
        <p:spPr>
          <a:xfrm>
            <a:off x="4141381" y="2195534"/>
            <a:ext cx="3614587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Protected by God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Instructed by God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Inheritance from God.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AAA52-164F-7E0A-EF64-BD130593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5" y="0"/>
            <a:ext cx="71542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879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9207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trike="noStrike" spc="-1" baseline="30000" dirty="0">
                <a:solidFill>
                  <a:srgbClr val="C00000"/>
                </a:solidFill>
                <a:latin typeface="Arial"/>
                <a:ea typeface="Verdana"/>
              </a:rPr>
              <a:t>5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Now who is the one who conquers the world except the one who believes that Jesus is the Son of God?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234640" y="1900140"/>
            <a:ext cx="789336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What does it mean to conquer the world</a:t>
            </a:r>
            <a:r>
              <a:rPr lang="en-GB" sz="2800" b="1" spc="-1" dirty="0">
                <a:solidFill>
                  <a:srgbClr val="0070C0"/>
                </a:solidFill>
                <a:latin typeface="Arial"/>
                <a:ea typeface="Verdana"/>
              </a:rPr>
              <a:t>?</a:t>
            </a:r>
            <a:endParaRPr lang="en-GB" sz="2800" b="1" strike="noStrike" spc="-1" dirty="0">
              <a:solidFill>
                <a:srgbClr val="0070C0"/>
              </a:solidFill>
              <a:latin typeface="Arial"/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Free from spiritual oppression.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Free from cultural trends and obsessions.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Free from addictions and perverse desires.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Free from fear false teachers, their doctrines, and their authority.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5:5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9BC52-3BF9-F304-AF16-A3847069E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1329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734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" name="TextBox 5"/>
          <p:cNvSpPr/>
          <p:nvPr/>
        </p:nvSpPr>
        <p:spPr>
          <a:xfrm>
            <a:off x="204480" y="515880"/>
            <a:ext cx="7893360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4488" indent="-344488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Fallen spirits who dictate godless ideas and actions to pagan world leaders.</a:t>
            </a:r>
          </a:p>
          <a:p>
            <a:pPr marL="344488" indent="-344488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Religions, philosophies and ideologies.</a:t>
            </a:r>
          </a:p>
          <a:p>
            <a:pPr marL="344488" indent="-344488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False teachers who deny that the human Jesus is the divine Christ.</a:t>
            </a:r>
          </a:p>
          <a:p>
            <a:pPr marL="344488" indent="-344488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Political officials, administrators, courts, military and police officers.</a:t>
            </a:r>
          </a:p>
          <a:p>
            <a:pPr marL="344488" indent="-344488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Popular media influencers, politically-correct ideas, fashions and memes.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What is the world?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BEA24-772E-2AAF-3C27-C654C5A7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989"/>
            <a:ext cx="8102874" cy="46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42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/>
          <p:cNvSpPr/>
          <p:nvPr/>
        </p:nvSpPr>
        <p:spPr>
          <a:xfrm>
            <a:off x="282240" y="-5400"/>
            <a:ext cx="6620040" cy="5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" name="TextBox 5"/>
          <p:cNvSpPr/>
          <p:nvPr/>
        </p:nvSpPr>
        <p:spPr>
          <a:xfrm>
            <a:off x="177120" y="516600"/>
            <a:ext cx="7773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and everyone who loves [the father] also loves the child fathered by him. </a:t>
            </a:r>
            <a:r>
              <a:rPr lang="en-GB" sz="2800" i="1" spc="-1" dirty="0">
                <a:solidFill>
                  <a:srgbClr val="000000"/>
                </a:solidFill>
                <a:latin typeface="Arial"/>
                <a:ea typeface="Verdana"/>
              </a:rPr>
              <a:t>LEB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177120" y="1774294"/>
            <a:ext cx="795088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Who is the child?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[the father] = ‘the begetter’.</a:t>
            </a:r>
            <a:endParaRPr lang="en-GB" sz="2800" b="1" strike="noStrike" spc="-1" dirty="0">
              <a:solidFill>
                <a:srgbClr val="0070C0"/>
              </a:solidFill>
              <a:latin typeface="Arial"/>
              <a:ea typeface="Verdana"/>
            </a:endParaRP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●</a:t>
            </a:r>
            <a:r>
              <a:rPr lang="en-GB" sz="2800" b="1" strike="noStrike" spc="-1" dirty="0">
                <a:solidFill>
                  <a:srgbClr val="0070C0"/>
                </a:solidFill>
                <a:latin typeface="Arial"/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General principle: any father’s child.</a:t>
            </a:r>
          </a:p>
          <a:p>
            <a:pPr marL="346075" indent="-346075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Jesus whom the Father ‘begot’? </a:t>
            </a:r>
            <a:br>
              <a:rPr lang="en-GB" sz="2800" b="1" spc="-1" dirty="0">
                <a:solidFill>
                  <a:srgbClr val="000000"/>
                </a:solidFill>
                <a:ea typeface="Verdana"/>
              </a:rPr>
            </a:b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Matt 1:20 = same Greek verb (</a:t>
            </a:r>
            <a:r>
              <a:rPr lang="en-GB" sz="2800" b="1" i="1" spc="-1" dirty="0" err="1">
                <a:solidFill>
                  <a:srgbClr val="000000"/>
                </a:solidFill>
                <a:ea typeface="Verdana"/>
              </a:rPr>
              <a:t>gennáō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).</a:t>
            </a:r>
          </a:p>
          <a:p>
            <a:pPr marL="398520" indent="-3985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All Christian believers? John 1:13 (</a:t>
            </a:r>
            <a:r>
              <a:rPr lang="en-GB" sz="2800" b="1" i="1" spc="-1" dirty="0" err="1">
                <a:solidFill>
                  <a:srgbClr val="000000"/>
                </a:solidFill>
                <a:ea typeface="Verdana"/>
              </a:rPr>
              <a:t>gennáō</a:t>
            </a:r>
            <a:r>
              <a:rPr lang="en-GB" sz="2800" b="1" spc="-1" dirty="0">
                <a:solidFill>
                  <a:srgbClr val="000000"/>
                </a:solidFill>
                <a:ea typeface="Verdana"/>
              </a:rPr>
              <a:t>).</a:t>
            </a:r>
          </a:p>
        </p:txBody>
      </p:sp>
      <p:sp>
        <p:nvSpPr>
          <p:cNvPr id="58" name="TextBox 3"/>
          <p:cNvSpPr/>
          <p:nvPr/>
        </p:nvSpPr>
        <p:spPr>
          <a:xfrm>
            <a:off x="204480" y="0"/>
            <a:ext cx="6915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1 John 5:1b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2050" name="Picture 2" descr="Father-son Pairs Show The Power In Positive Relationships, 57% OFF">
            <a:extLst>
              <a:ext uri="{FF2B5EF4-FFF2-40B4-BE49-F238E27FC236}">
                <a16:creationId xmlns:a16="http://schemas.microsoft.com/office/drawing/2014/main" id="{73FCD715-1ECE-29C5-103F-BA4226E9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6"/>
            <a:ext cx="8133486" cy="45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9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21639</TotalTime>
  <Words>942</Words>
  <Application>Microsoft Office PowerPoint</Application>
  <PresentationFormat>Custom</PresentationFormat>
  <Paragraphs>98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719</cp:revision>
  <dcterms:created xsi:type="dcterms:W3CDTF">2023-05-03T23:33:27Z</dcterms:created>
  <dcterms:modified xsi:type="dcterms:W3CDTF">2024-05-18T03:45:04Z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17</vt:i4>
  </property>
</Properties>
</file>