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3" r:id="rId4"/>
    <p:sldId id="274" r:id="rId5"/>
    <p:sldId id="259" r:id="rId6"/>
    <p:sldId id="275" r:id="rId7"/>
    <p:sldId id="276" r:id="rId8"/>
    <p:sldId id="277" r:id="rId9"/>
    <p:sldId id="283" r:id="rId10"/>
    <p:sldId id="284" r:id="rId11"/>
    <p:sldId id="278" r:id="rId12"/>
    <p:sldId id="279" r:id="rId13"/>
    <p:sldId id="280" r:id="rId14"/>
    <p:sldId id="285" r:id="rId15"/>
    <p:sldId id="286" r:id="rId16"/>
    <p:sldId id="281" r:id="rId17"/>
    <p:sldId id="282" r:id="rId18"/>
    <p:sldId id="272" r:id="rId19"/>
  </p:sldIdLst>
  <p:sldSz cx="8128000" cy="4572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EDA"/>
    <a:srgbClr val="FFFFF3"/>
    <a:srgbClr val="FEF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80" y="1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55E7E2F-E272-4857-ABD9-DAD2D10DADF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731484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06080" y="2454480"/>
            <a:ext cx="731484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4565EAA-90F9-4BD2-9DF9-D529138CF3B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0608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15440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C78E793-C5CE-4DD8-98DC-5AFCCF36A9B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2879280" y="106956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5352480" y="106956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06080" y="245448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2879280" y="245448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5352480" y="245448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E8A0D75-D5DA-4F1F-9B16-FA698EFE484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06080" y="1069560"/>
            <a:ext cx="731484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901954A-1B00-4DF4-BD7A-9FF6F2FDF174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731484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E17AF51-CB1B-466A-BE8D-D4A292A948E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9FEAD51-AC38-4F36-81DE-9BEBC28FEF5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A430038-D974-4556-8C0E-8A4DA543548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015920" y="748080"/>
            <a:ext cx="6095160" cy="737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336E27C-2271-43AE-AF11-78F4E15AAA5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0608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B6A066-830F-464A-AE79-7619050621A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15440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1568B05-50FD-4E9A-A8DB-3B945FE59C9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06080" y="2454480"/>
            <a:ext cx="731484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747A21E-4369-4E90-ADD9-C4366B356F0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2692440" y="4237560"/>
            <a:ext cx="2742480" cy="24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5740560" y="4237560"/>
            <a:ext cx="1828080" cy="24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en-US" sz="8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10269AC-0339-4449-BD81-57A8C1C61041}" type="slidenum">
              <a:rPr lang="en-US" sz="800" b="0" strike="noStrike" spc="-1">
                <a:solidFill>
                  <a:srgbClr val="8B8B8B"/>
                </a:solidFill>
                <a:latin typeface="Calibri"/>
                <a:ea typeface="DejaVu Sans"/>
              </a:rPr>
              <a:t>‹#›</a:t>
            </a:fld>
            <a:endParaRPr lang="en-US" sz="8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558720" y="4237560"/>
            <a:ext cx="1828080" cy="24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06080" y="1069560"/>
            <a:ext cx="731484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2"/>
          <p:cNvPicPr/>
          <p:nvPr/>
        </p:nvPicPr>
        <p:blipFill>
          <a:blip r:embed="rId2"/>
          <a:stretch/>
        </p:blipFill>
        <p:spPr>
          <a:xfrm>
            <a:off x="0" y="3240"/>
            <a:ext cx="8127360" cy="45648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2"/>
          <p:cNvPicPr/>
          <p:nvPr/>
        </p:nvPicPr>
        <p:blipFill>
          <a:blip r:embed="rId3"/>
          <a:stretch/>
        </p:blipFill>
        <p:spPr>
          <a:xfrm>
            <a:off x="1693440" y="1367640"/>
            <a:ext cx="3204000" cy="3204000"/>
          </a:xfrm>
          <a:prstGeom prst="rect">
            <a:avLst/>
          </a:prstGeom>
          <a:ln w="0">
            <a:noFill/>
          </a:ln>
        </p:spPr>
      </p:pic>
      <p:sp>
        <p:nvSpPr>
          <p:cNvPr id="43" name="TextBox 3"/>
          <p:cNvSpPr/>
          <p:nvPr/>
        </p:nvSpPr>
        <p:spPr>
          <a:xfrm>
            <a:off x="40680" y="4264200"/>
            <a:ext cx="165276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Image by Dall-e 3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44" name="TextBox 6"/>
          <p:cNvSpPr/>
          <p:nvPr/>
        </p:nvSpPr>
        <p:spPr>
          <a:xfrm>
            <a:off x="0" y="27000"/>
            <a:ext cx="6643800" cy="124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First John 5:5-12</a:t>
            </a:r>
            <a:endParaRPr lang="en-US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  <a:ea typeface="Verdana"/>
              </a:rPr>
              <a:t>‘‘</a:t>
            </a:r>
            <a:r>
              <a:rPr lang="en-GB" sz="2400" b="1" spc="-1" dirty="0">
                <a:solidFill>
                  <a:srgbClr val="000000"/>
                </a:solidFill>
                <a:ea typeface="Verdana"/>
              </a:rPr>
              <a:t>God has given us eternal life</a:t>
            </a:r>
            <a:r>
              <a:rPr lang="en-GB" sz="2400" b="1" strike="noStrike" spc="-1" dirty="0">
                <a:solidFill>
                  <a:srgbClr val="000000"/>
                </a:solidFill>
                <a:latin typeface="Arial"/>
                <a:ea typeface="Verdana"/>
              </a:rPr>
              <a:t>”</a:t>
            </a:r>
            <a:endParaRPr lang="en-US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23 &amp; 26 May 2024</a:t>
            </a:r>
            <a:endParaRPr lang="en-US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/>
          <p:cNvSpPr/>
          <p:nvPr/>
        </p:nvSpPr>
        <p:spPr>
          <a:xfrm>
            <a:off x="282240" y="-5400"/>
            <a:ext cx="662004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" name="TextBox 5"/>
          <p:cNvSpPr/>
          <p:nvPr/>
        </p:nvSpPr>
        <p:spPr>
          <a:xfrm>
            <a:off x="107044" y="796990"/>
            <a:ext cx="2180285" cy="23222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1</a:t>
            </a: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st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 century</a:t>
            </a: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Originals written, copied, distributed.</a:t>
            </a:r>
            <a:endParaRPr lang="en-US" sz="2800" b="0" strike="noStrike" spc="-1" dirty="0"/>
          </a:p>
        </p:txBody>
      </p:sp>
      <p:sp>
        <p:nvSpPr>
          <p:cNvPr id="58" name="TextBox 3"/>
          <p:cNvSpPr/>
          <p:nvPr/>
        </p:nvSpPr>
        <p:spPr>
          <a:xfrm>
            <a:off x="204480" y="0"/>
            <a:ext cx="792352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History of New Testament copies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8357E814-94DC-3153-C542-E418C58AB560}"/>
              </a:ext>
            </a:extLst>
          </p:cNvPr>
          <p:cNvSpPr/>
          <p:nvPr/>
        </p:nvSpPr>
        <p:spPr>
          <a:xfrm>
            <a:off x="2117796" y="791103"/>
            <a:ext cx="1996576" cy="31840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2</a:t>
            </a: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nd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 to 15</a:t>
            </a: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th</a:t>
            </a:r>
            <a:endParaRPr lang="en-GB" sz="2800" b="1" spc="-1" dirty="0">
              <a:solidFill>
                <a:srgbClr val="C00000"/>
              </a:solidFill>
              <a:ea typeface="Verdana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Copied, carried </a:t>
            </a:r>
            <a:br>
              <a:rPr lang="en-GB" sz="2800" b="1" spc="-1" dirty="0">
                <a:solidFill>
                  <a:srgbClr val="000000"/>
                </a:solidFill>
                <a:ea typeface="Verdana"/>
              </a:rPr>
            </a:b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to cities. Ancient versions translated. </a:t>
            </a:r>
            <a:endParaRPr lang="en-US" sz="2800" b="0" strike="noStrike" spc="-1" dirty="0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51157DB-83C1-81F2-CC4E-019C4F94B716}"/>
              </a:ext>
            </a:extLst>
          </p:cNvPr>
          <p:cNvSpPr/>
          <p:nvPr/>
        </p:nvSpPr>
        <p:spPr>
          <a:xfrm>
            <a:off x="3944838" y="796990"/>
            <a:ext cx="2124054" cy="275314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16</a:t>
            </a: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th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 to 18th</a:t>
            </a: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Printed, published, revised, translated in Europe.</a:t>
            </a:r>
            <a:endParaRPr lang="en-US" sz="2800" b="0" strike="noStrike" spc="-1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C507120-8F57-7DE3-F1E8-04AE6474ED00}"/>
              </a:ext>
            </a:extLst>
          </p:cNvPr>
          <p:cNvSpPr/>
          <p:nvPr/>
        </p:nvSpPr>
        <p:spPr>
          <a:xfrm>
            <a:off x="5966085" y="791103"/>
            <a:ext cx="2300991" cy="31840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19</a:t>
            </a: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th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 to 21st</a:t>
            </a: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Ancient copies compared, edited, translated everywhere.</a:t>
            </a:r>
            <a:endParaRPr lang="en-US" sz="2800" b="0" strike="noStrike" spc="-1" dirty="0"/>
          </a:p>
        </p:txBody>
      </p:sp>
      <p:pic>
        <p:nvPicPr>
          <p:cNvPr id="3074" name="Picture 2" descr="Were Almost All Greek New Testament Manuscript Textual Variants ...">
            <a:extLst>
              <a:ext uri="{FF2B5EF4-FFF2-40B4-BE49-F238E27FC236}">
                <a16:creationId xmlns:a16="http://schemas.microsoft.com/office/drawing/2014/main" id="{E1F8E618-6B14-CA07-E62C-0ED6B2A0F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42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/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/>
          <p:cNvSpPr/>
          <p:nvPr/>
        </p:nvSpPr>
        <p:spPr>
          <a:xfrm>
            <a:off x="282240" y="-5400"/>
            <a:ext cx="662004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" name="TextBox 5"/>
          <p:cNvSpPr/>
          <p:nvPr/>
        </p:nvSpPr>
        <p:spPr>
          <a:xfrm>
            <a:off x="177120" y="516600"/>
            <a:ext cx="777384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trike="noStrike" spc="-1" baseline="30000" dirty="0">
                <a:solidFill>
                  <a:srgbClr val="C00000"/>
                </a:solidFill>
                <a:ea typeface="Verdana"/>
              </a:rPr>
              <a:t>	9</a:t>
            </a:r>
            <a:r>
              <a:rPr lang="en-GB" sz="2800" b="1" strike="noStrike" spc="-1" dirty="0">
                <a:solidFill>
                  <a:srgbClr val="00000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We accept human testimony, but God’s testimony is greater because it is the testimony of God, which he has given about his Son.</a:t>
            </a:r>
            <a:endParaRPr lang="en-US" sz="2800" b="0" strike="noStrike" spc="-1" dirty="0"/>
          </a:p>
        </p:txBody>
      </p:sp>
      <p:sp>
        <p:nvSpPr>
          <p:cNvPr id="58" name="TextBox 3"/>
          <p:cNvSpPr/>
          <p:nvPr/>
        </p:nvSpPr>
        <p:spPr>
          <a:xfrm>
            <a:off x="204480" y="0"/>
            <a:ext cx="69156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5:9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532403EA-C877-D8E4-66EB-00D1E5780ADD}"/>
              </a:ext>
            </a:extLst>
          </p:cNvPr>
          <p:cNvSpPr/>
          <p:nvPr/>
        </p:nvSpPr>
        <p:spPr>
          <a:xfrm>
            <a:off x="204480" y="2376834"/>
            <a:ext cx="1991579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</a:t>
            </a: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Verdana"/>
              </a:rPr>
              <a:t> 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Human:</a:t>
            </a:r>
            <a:endParaRPr lang="en-GB" sz="2800" b="1" spc="-1" dirty="0">
              <a:solidFill>
                <a:srgbClr val="00000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Greater: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endParaRPr lang="en-GB" sz="2800" b="1" spc="-1" dirty="0">
              <a:solidFill>
                <a:srgbClr val="0070C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Given: 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CC775C64-B22B-9D1B-D826-8A70F7012244}"/>
              </a:ext>
            </a:extLst>
          </p:cNvPr>
          <p:cNvSpPr/>
          <p:nvPr/>
        </p:nvSpPr>
        <p:spPr>
          <a:xfrm>
            <a:off x="2024710" y="2376834"/>
            <a:ext cx="5981256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Jesus’ apostles (including John)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testified to what they had seen, heard and touched (1:1-2).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A voice heard at Jesus’ baptism, transfiguration, cross (Jn 12:28).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B7CDD9-DE70-E6B4-5D9D-2B1A71CDB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12" y="0"/>
            <a:ext cx="815122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406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/>
          <p:cNvSpPr/>
          <p:nvPr/>
        </p:nvSpPr>
        <p:spPr>
          <a:xfrm>
            <a:off x="282240" y="-5400"/>
            <a:ext cx="662004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" name="TextBox 5"/>
          <p:cNvSpPr/>
          <p:nvPr/>
        </p:nvSpPr>
        <p:spPr>
          <a:xfrm>
            <a:off x="177120" y="516600"/>
            <a:ext cx="777384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trike="noStrike" spc="-1" baseline="30000" dirty="0">
                <a:solidFill>
                  <a:srgbClr val="C00000"/>
                </a:solidFill>
                <a:ea typeface="Verdana"/>
              </a:rPr>
              <a:t>10</a:t>
            </a:r>
            <a:r>
              <a:rPr lang="en-GB" sz="2800" b="1" strike="noStrike" spc="-1" dirty="0">
                <a:solidFill>
                  <a:srgbClr val="00000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Whoever believes in the Son of God accepts this testimony.</a:t>
            </a:r>
            <a:endParaRPr lang="en-US" sz="2800" b="0" strike="noStrike" spc="-1" dirty="0"/>
          </a:p>
        </p:txBody>
      </p:sp>
      <p:sp>
        <p:nvSpPr>
          <p:cNvPr id="58" name="TextBox 3"/>
          <p:cNvSpPr/>
          <p:nvPr/>
        </p:nvSpPr>
        <p:spPr>
          <a:xfrm>
            <a:off x="204480" y="0"/>
            <a:ext cx="3328942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5:10a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F938022D-694D-4482-A6F8-309D2C30F72F}"/>
              </a:ext>
            </a:extLst>
          </p:cNvPr>
          <p:cNvSpPr/>
          <p:nvPr/>
        </p:nvSpPr>
        <p:spPr>
          <a:xfrm>
            <a:off x="204480" y="1479003"/>
            <a:ext cx="2201441" cy="31070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</a:t>
            </a: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Verdana"/>
              </a:rPr>
              <a:t> 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Believes: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endParaRPr lang="en-GB" sz="2800" b="1" spc="-1" dirty="0">
              <a:solidFill>
                <a:srgbClr val="0070C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endParaRPr lang="en-GB" sz="2800" b="1" spc="-1" dirty="0">
              <a:solidFill>
                <a:srgbClr val="0070C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endParaRPr lang="en-GB" sz="2800" b="1" spc="-1" dirty="0">
              <a:solidFill>
                <a:srgbClr val="00000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Accepts: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endParaRPr lang="en-GB" sz="2800" b="1" spc="-1" dirty="0">
              <a:solidFill>
                <a:srgbClr val="0070C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This: 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EECB27E-15EB-99B6-94DE-78C4C2C39162}"/>
              </a:ext>
            </a:extLst>
          </p:cNvPr>
          <p:cNvSpPr/>
          <p:nvPr/>
        </p:nvSpPr>
        <p:spPr>
          <a:xfrm>
            <a:off x="2474415" y="1479003"/>
            <a:ext cx="5608429" cy="31070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(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1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) Trusts in the veracity of the apostles’ witness, (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2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) obeys Jesus’ commands, (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3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) lives for resurrection and eternal life.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Literally, “continually holds </a:t>
            </a:r>
            <a:r>
              <a:rPr lang="en-GB" sz="2800" b="1" i="1" spc="-1" dirty="0">
                <a:solidFill>
                  <a:srgbClr val="000000"/>
                </a:solidFill>
                <a:ea typeface="Verdana"/>
              </a:rPr>
              <a:t>in him,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” i.e., ‘as his own’?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The apostles’ factual testimony.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23D660-13C4-0E18-6736-F9CFE45DA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92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9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/>
          <p:cNvSpPr/>
          <p:nvPr/>
        </p:nvSpPr>
        <p:spPr>
          <a:xfrm>
            <a:off x="282240" y="-5400"/>
            <a:ext cx="662004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" name="TextBox 5"/>
          <p:cNvSpPr/>
          <p:nvPr/>
        </p:nvSpPr>
        <p:spPr>
          <a:xfrm>
            <a:off x="177120" y="516600"/>
            <a:ext cx="777384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Whoever does not believe God </a:t>
            </a:r>
            <a:r>
              <a:rPr lang="en-GB" sz="2800" b="1" spc="-1" dirty="0">
                <a:solidFill>
                  <a:srgbClr val="00B050"/>
                </a:solidFill>
                <a:ea typeface="Verdana"/>
              </a:rPr>
              <a:t>{~in the Son}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has made him out to be a liar, because they have not believed the testimony God has given about his Son.</a:t>
            </a:r>
            <a:endParaRPr lang="en-US" sz="2800" b="0" strike="noStrike" spc="-1" dirty="0"/>
          </a:p>
        </p:txBody>
      </p:sp>
      <p:sp>
        <p:nvSpPr>
          <p:cNvPr id="58" name="TextBox 3"/>
          <p:cNvSpPr/>
          <p:nvPr/>
        </p:nvSpPr>
        <p:spPr>
          <a:xfrm>
            <a:off x="204480" y="0"/>
            <a:ext cx="69156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5:10b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87FEFAD3-559D-2711-2961-A2456980F133}"/>
              </a:ext>
            </a:extLst>
          </p:cNvPr>
          <p:cNvSpPr/>
          <p:nvPr/>
        </p:nvSpPr>
        <p:spPr>
          <a:xfrm>
            <a:off x="204480" y="2376834"/>
            <a:ext cx="1991579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Believe: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</a:t>
            </a: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Verdana"/>
              </a:rPr>
              <a:t> 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Liar:</a:t>
            </a:r>
            <a:endParaRPr lang="en-GB" sz="2800" b="1" spc="-1" dirty="0">
              <a:solidFill>
                <a:srgbClr val="00000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endParaRPr lang="en-GB" sz="2800" b="1" spc="-1" dirty="0">
              <a:solidFill>
                <a:srgbClr val="C0000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Has …: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BEDD293F-5F1C-59B7-C2D0-937607866862}"/>
              </a:ext>
            </a:extLst>
          </p:cNvPr>
          <p:cNvSpPr/>
          <p:nvPr/>
        </p:nvSpPr>
        <p:spPr>
          <a:xfrm>
            <a:off x="2092808" y="2376834"/>
            <a:ext cx="5830712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Continuous: keep on believing.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A deceiver? Or deceived?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To deny Christ = unpardonable.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Perfect tense = lasting result.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73B1EA-E53C-4500-C235-88CAB403D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80" y="473795"/>
            <a:ext cx="7281074" cy="409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4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/>
          <p:cNvSpPr/>
          <p:nvPr/>
        </p:nvSpPr>
        <p:spPr>
          <a:xfrm>
            <a:off x="282240" y="-5400"/>
            <a:ext cx="662004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8" name="TextBox 3"/>
          <p:cNvSpPr/>
          <p:nvPr/>
        </p:nvSpPr>
        <p:spPr>
          <a:xfrm>
            <a:off x="204480" y="0"/>
            <a:ext cx="487552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Three ancient errors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87FEFAD3-559D-2711-2961-A2456980F133}"/>
              </a:ext>
            </a:extLst>
          </p:cNvPr>
          <p:cNvSpPr/>
          <p:nvPr/>
        </p:nvSpPr>
        <p:spPr>
          <a:xfrm>
            <a:off x="91592" y="527166"/>
            <a:ext cx="2301653" cy="31070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Cerinthus:</a:t>
            </a:r>
            <a:br>
              <a:rPr lang="en-GB" sz="2800" b="1" spc="-1" dirty="0">
                <a:solidFill>
                  <a:srgbClr val="0070C0"/>
                </a:solidFill>
                <a:ea typeface="Verdana"/>
              </a:rPr>
            </a:br>
            <a:br>
              <a:rPr lang="en-GB" sz="2800" b="1" spc="-1" dirty="0">
                <a:solidFill>
                  <a:srgbClr val="0070C0"/>
                </a:solidFill>
                <a:ea typeface="Verdana"/>
              </a:rPr>
            </a:br>
            <a:br>
              <a:rPr lang="en-GB" sz="2800" b="1" spc="-1" dirty="0">
                <a:solidFill>
                  <a:srgbClr val="0070C0"/>
                </a:solidFill>
                <a:ea typeface="Verdana"/>
              </a:rPr>
            </a:br>
            <a:endParaRPr lang="en-GB" sz="2800" b="1" spc="-1" dirty="0">
              <a:solidFill>
                <a:srgbClr val="0070C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</a:t>
            </a: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Verdana"/>
              </a:rPr>
              <a:t> </a:t>
            </a:r>
            <a:r>
              <a:rPr lang="en-GB" sz="2800" b="1" spc="-1" dirty="0" err="1">
                <a:solidFill>
                  <a:srgbClr val="0070C0"/>
                </a:solidFill>
                <a:ea typeface="Verdana"/>
              </a:rPr>
              <a:t>Docetists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:</a:t>
            </a:r>
            <a:endParaRPr lang="en-GB" sz="2800" b="1" spc="-1" dirty="0">
              <a:solidFill>
                <a:srgbClr val="00000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endParaRPr lang="en-GB" sz="2800" b="1" spc="-1" dirty="0">
              <a:solidFill>
                <a:srgbClr val="C0000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Islam: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BEDD293F-5F1C-59B7-C2D0-937607866862}"/>
              </a:ext>
            </a:extLst>
          </p:cNvPr>
          <p:cNvSpPr/>
          <p:nvPr/>
        </p:nvSpPr>
        <p:spPr>
          <a:xfrm>
            <a:off x="2252133" y="527166"/>
            <a:ext cx="5875867" cy="39688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The Spirit came on Jesus at his baptism, making him the Christ, but departed from him before his death.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Jesus, being eternal, was neither human nor able to die.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“The Messiah, Jesus … they slew him not nor crucified him, but it appeared so” (Quran 4:157-158).</a:t>
            </a:r>
          </a:p>
        </p:txBody>
      </p:sp>
    </p:spTree>
    <p:extLst>
      <p:ext uri="{BB962C8B-B14F-4D97-AF65-F5344CB8AC3E}">
        <p14:creationId xmlns:p14="http://schemas.microsoft.com/office/powerpoint/2010/main" val="238137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/>
          <p:cNvSpPr/>
          <p:nvPr/>
        </p:nvSpPr>
        <p:spPr>
          <a:xfrm>
            <a:off x="282240" y="-5400"/>
            <a:ext cx="662004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8" name="TextBox 3"/>
          <p:cNvSpPr/>
          <p:nvPr/>
        </p:nvSpPr>
        <p:spPr>
          <a:xfrm>
            <a:off x="204479" y="0"/>
            <a:ext cx="5927807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Evidences for a </a:t>
            </a:r>
            <a:r>
              <a:rPr lang="en-GB" sz="2800" b="1" spc="-1" dirty="0">
                <a:solidFill>
                  <a:srgbClr val="0070C0"/>
                </a:solidFill>
                <a:latin typeface="Verdana"/>
                <a:ea typeface="Verdana"/>
              </a:rPr>
              <a:t>Creator </a:t>
            </a: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God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BEDD293F-5F1C-59B7-C2D0-937607866862}"/>
              </a:ext>
            </a:extLst>
          </p:cNvPr>
          <p:cNvSpPr/>
          <p:nvPr/>
        </p:nvSpPr>
        <p:spPr>
          <a:xfrm>
            <a:off x="204479" y="477895"/>
            <a:ext cx="7845760" cy="40765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spcAft>
                <a:spcPts val="600"/>
              </a:spcAft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Logic of the First Cause.</a:t>
            </a:r>
          </a:p>
          <a:p>
            <a:pPr>
              <a:lnSpc>
                <a:spcPct val="100000"/>
              </a:lnSpc>
              <a:spcAft>
                <a:spcPts val="600"/>
              </a:spcAft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Biology implies a designer.</a:t>
            </a:r>
          </a:p>
          <a:p>
            <a:pPr>
              <a:lnSpc>
                <a:spcPct val="100000"/>
              </a:lnSpc>
              <a:spcAft>
                <a:spcPts val="600"/>
              </a:spcAft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Prayer that gets results.</a:t>
            </a:r>
          </a:p>
          <a:p>
            <a:pPr>
              <a:lnSpc>
                <a:spcPct val="100000"/>
              </a:lnSpc>
              <a:spcAft>
                <a:spcPts val="600"/>
              </a:spcAft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Life and resurrection of Jesus.</a:t>
            </a:r>
          </a:p>
          <a:p>
            <a:pPr>
              <a:lnSpc>
                <a:spcPct val="100000"/>
              </a:lnSpc>
              <a:spcAft>
                <a:spcPts val="600"/>
              </a:spcAft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Experience peace or joie.</a:t>
            </a:r>
          </a:p>
          <a:p>
            <a:pPr>
              <a:lnSpc>
                <a:spcPct val="100000"/>
              </a:lnSpc>
              <a:spcAft>
                <a:spcPts val="600"/>
              </a:spcAft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Apparent miracles.</a:t>
            </a:r>
          </a:p>
          <a:p>
            <a:pPr>
              <a:lnSpc>
                <a:spcPct val="100000"/>
              </a:lnSpc>
              <a:spcAft>
                <a:spcPts val="600"/>
              </a:spcAft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Biblical predictions fulfilled.</a:t>
            </a:r>
          </a:p>
          <a:p>
            <a:pPr>
              <a:lnSpc>
                <a:spcPct val="100000"/>
              </a:lnSpc>
              <a:spcAft>
                <a:spcPts val="600"/>
              </a:spcAft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Dreams and visions.</a:t>
            </a:r>
          </a:p>
        </p:txBody>
      </p:sp>
    </p:spTree>
    <p:extLst>
      <p:ext uri="{BB962C8B-B14F-4D97-AF65-F5344CB8AC3E}">
        <p14:creationId xmlns:p14="http://schemas.microsoft.com/office/powerpoint/2010/main" val="30010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/>
          <p:cNvSpPr/>
          <p:nvPr/>
        </p:nvSpPr>
        <p:spPr>
          <a:xfrm>
            <a:off x="282240" y="-5400"/>
            <a:ext cx="662004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" name="TextBox 5"/>
          <p:cNvSpPr/>
          <p:nvPr/>
        </p:nvSpPr>
        <p:spPr>
          <a:xfrm>
            <a:off x="177120" y="516600"/>
            <a:ext cx="777384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trike="noStrike" spc="-1" baseline="30000" dirty="0">
                <a:solidFill>
                  <a:srgbClr val="C00000"/>
                </a:solidFill>
                <a:ea typeface="Verdana"/>
              </a:rPr>
              <a:t>11</a:t>
            </a:r>
            <a:r>
              <a:rPr lang="en-GB" sz="2800" b="1" strike="noStrike" spc="-1" dirty="0">
                <a:solidFill>
                  <a:srgbClr val="00000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And this is the testimony: God has given us eternal life, and this life is in his Son.</a:t>
            </a:r>
            <a:endParaRPr lang="en-US" sz="2800" b="0" strike="noStrike" spc="-1" dirty="0"/>
          </a:p>
        </p:txBody>
      </p:sp>
      <p:sp>
        <p:nvSpPr>
          <p:cNvPr id="58" name="TextBox 3"/>
          <p:cNvSpPr/>
          <p:nvPr/>
        </p:nvSpPr>
        <p:spPr>
          <a:xfrm>
            <a:off x="204480" y="0"/>
            <a:ext cx="69156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5:11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778AB927-C3B0-57B1-D2A1-AA20D9B8E986}"/>
              </a:ext>
            </a:extLst>
          </p:cNvPr>
          <p:cNvSpPr/>
          <p:nvPr/>
        </p:nvSpPr>
        <p:spPr>
          <a:xfrm>
            <a:off x="204480" y="1469253"/>
            <a:ext cx="1906542" cy="267620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98520" indent="-398520"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Given:</a:t>
            </a:r>
            <a:endParaRPr lang="en-GB" sz="2800" b="1" spc="-1" dirty="0">
              <a:solidFill>
                <a:srgbClr val="00000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</a:t>
            </a: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Verdana"/>
              </a:rPr>
              <a:t> 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Us:</a:t>
            </a:r>
            <a:endParaRPr lang="en-GB" sz="2800" b="1" spc="-1" dirty="0">
              <a:solidFill>
                <a:srgbClr val="00000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endParaRPr lang="en-GB" sz="2800" b="1" spc="-1" dirty="0">
              <a:solidFill>
                <a:srgbClr val="C0000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Eternal: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Life:</a:t>
            </a:r>
          </a:p>
          <a:p>
            <a:pPr marL="398520" indent="-398520"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Is in: 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265C4F89-8DA9-5F50-D05A-B4562781ADC9}"/>
              </a:ext>
            </a:extLst>
          </p:cNvPr>
          <p:cNvSpPr/>
          <p:nvPr/>
        </p:nvSpPr>
        <p:spPr>
          <a:xfrm>
            <a:off x="2024709" y="1469253"/>
            <a:ext cx="5981256" cy="267620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Aorist tense: timeless.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(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a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) Human beings. (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b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) Christian believers. (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c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) Who remain faithful.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Everlasting, ‘in the age to come’.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Intimacy with God.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“comes by faith” in his Son.</a:t>
            </a:r>
          </a:p>
        </p:txBody>
      </p:sp>
      <p:pic>
        <p:nvPicPr>
          <p:cNvPr id="6146" name="Picture 2" descr="Dreaming of the New Jerusalem - David's Tent DC">
            <a:extLst>
              <a:ext uri="{FF2B5EF4-FFF2-40B4-BE49-F238E27FC236}">
                <a16:creationId xmlns:a16="http://schemas.microsoft.com/office/drawing/2014/main" id="{1F102431-B989-8AD2-2895-215BA2A8E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830"/>
            <a:ext cx="8128000" cy="36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46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/>
          <p:cNvSpPr/>
          <p:nvPr/>
        </p:nvSpPr>
        <p:spPr>
          <a:xfrm>
            <a:off x="282240" y="-5400"/>
            <a:ext cx="662004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" name="TextBox 5"/>
          <p:cNvSpPr/>
          <p:nvPr/>
        </p:nvSpPr>
        <p:spPr>
          <a:xfrm>
            <a:off x="177120" y="516600"/>
            <a:ext cx="7589636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trike="noStrike" spc="-1" baseline="30000" dirty="0">
                <a:solidFill>
                  <a:srgbClr val="C00000"/>
                </a:solidFill>
                <a:ea typeface="Verdana"/>
              </a:rPr>
              <a:t>1</a:t>
            </a: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2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 Whoever has the Son has life; whoever does not have the Son of God does not have life.</a:t>
            </a:r>
            <a:endParaRPr lang="en-US" sz="2800" b="0" strike="noStrike" spc="-1" dirty="0"/>
          </a:p>
        </p:txBody>
      </p:sp>
      <p:sp>
        <p:nvSpPr>
          <p:cNvPr id="58" name="TextBox 3"/>
          <p:cNvSpPr/>
          <p:nvPr/>
        </p:nvSpPr>
        <p:spPr>
          <a:xfrm>
            <a:off x="204480" y="0"/>
            <a:ext cx="69156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5:12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81F9FF67-5A76-E4CE-52B6-4FAF78ED4ECC}"/>
              </a:ext>
            </a:extLst>
          </p:cNvPr>
          <p:cNvSpPr/>
          <p:nvPr/>
        </p:nvSpPr>
        <p:spPr>
          <a:xfrm>
            <a:off x="204480" y="1942212"/>
            <a:ext cx="146063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</a:t>
            </a: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Verdana"/>
              </a:rPr>
              <a:t> 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Has:</a:t>
            </a:r>
            <a:endParaRPr lang="en-GB" sz="2800" b="1" spc="-1" dirty="0">
              <a:solidFill>
                <a:srgbClr val="00000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Not: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Son: 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CAADC48E-BBCF-9937-95CC-9F1C77F78BB5}"/>
              </a:ext>
            </a:extLst>
          </p:cNvPr>
          <p:cNvSpPr/>
          <p:nvPr/>
        </p:nvSpPr>
        <p:spPr>
          <a:xfrm>
            <a:off x="1482842" y="1942212"/>
            <a:ext cx="6566134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Keeps on holding to, believing.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Never believed or has turned away.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Human Jesus = The Divine Messiah</a:t>
            </a:r>
            <a:br>
              <a:rPr lang="en-GB" sz="2800" b="1" spc="-1" dirty="0">
                <a:solidFill>
                  <a:srgbClr val="000000"/>
                </a:solidFill>
                <a:ea typeface="Verdana"/>
              </a:rPr>
            </a:b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who suffered a physical death.</a:t>
            </a:r>
          </a:p>
        </p:txBody>
      </p:sp>
    </p:spTree>
    <p:extLst>
      <p:ext uri="{BB962C8B-B14F-4D97-AF65-F5344CB8AC3E}">
        <p14:creationId xmlns:p14="http://schemas.microsoft.com/office/powerpoint/2010/main" val="150714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3"/>
          <p:cNvSpPr/>
          <p:nvPr/>
        </p:nvSpPr>
        <p:spPr>
          <a:xfrm>
            <a:off x="204480" y="0"/>
            <a:ext cx="69156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Assignment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117" name="TextBox 2"/>
          <p:cNvSpPr/>
          <p:nvPr/>
        </p:nvSpPr>
        <p:spPr>
          <a:xfrm>
            <a:off x="204480" y="521640"/>
            <a:ext cx="748584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Verdana"/>
              </a:rPr>
              <a:t> 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Read </a:t>
            </a: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DejaVu Sans"/>
              </a:rPr>
              <a:t>5:13-17 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three times in different versions (</a:t>
            </a:r>
            <a:r>
              <a:rPr lang="en-GB" sz="2800" b="1" strike="noStrike" spc="-1" dirty="0">
                <a:solidFill>
                  <a:srgbClr val="00B050"/>
                </a:solidFill>
                <a:latin typeface="Arial"/>
                <a:ea typeface="DejaVu Sans"/>
              </a:rPr>
              <a:t>www.netbible.org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).</a:t>
            </a:r>
            <a:endParaRPr lang="en-US" sz="2800" b="0" strike="noStrike" spc="-1" dirty="0">
              <a:latin typeface="Arial"/>
            </a:endParaRPr>
          </a:p>
          <a:p>
            <a:pPr marL="357120" indent="-3571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 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Visit http://</a:t>
            </a: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1john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currah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download</a:t>
            </a:r>
            <a:endParaRPr lang="en-US" sz="2800" b="0" strike="noStrike" spc="-1" dirty="0">
              <a:latin typeface="Arial"/>
            </a:endParaRPr>
          </a:p>
          <a:p>
            <a:pPr marL="357120" indent="-3571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 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Compile your own insights to share with others next time.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118" name="Picture 6"/>
          <p:cNvPicPr/>
          <p:nvPr/>
        </p:nvPicPr>
        <p:blipFill>
          <a:blip r:embed="rId2"/>
          <a:stretch/>
        </p:blipFill>
        <p:spPr>
          <a:xfrm>
            <a:off x="4121640" y="2412720"/>
            <a:ext cx="4006080" cy="2086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3"/>
          <p:cNvSpPr/>
          <p:nvPr/>
        </p:nvSpPr>
        <p:spPr>
          <a:xfrm>
            <a:off x="204480" y="0"/>
            <a:ext cx="69156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>
                <a:solidFill>
                  <a:srgbClr val="0070C0"/>
                </a:solidFill>
                <a:latin typeface="Verdana"/>
                <a:ea typeface="Verdana"/>
              </a:rPr>
              <a:t>First John, discourse structure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46" name="TextBox 5"/>
          <p:cNvSpPr/>
          <p:nvPr/>
        </p:nvSpPr>
        <p:spPr>
          <a:xfrm>
            <a:off x="270180" y="626989"/>
            <a:ext cx="739044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GB" sz="2800" b="1" strike="noStrike" spc="-1" dirty="0">
                <a:solidFill>
                  <a:srgbClr val="999999"/>
                </a:solidFill>
                <a:latin typeface="Arial"/>
                <a:ea typeface="Verdana"/>
              </a:rPr>
              <a:t>Part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Verdana"/>
              </a:rPr>
              <a:t> </a:t>
            </a:r>
            <a:r>
              <a:rPr lang="en-GB" sz="2800" b="1" strike="noStrike" spc="-1" dirty="0">
                <a:solidFill>
                  <a:srgbClr val="999999"/>
                </a:solidFill>
                <a:latin typeface="Arial"/>
                <a:ea typeface="Verdana"/>
              </a:rPr>
              <a:t>1: Our Fellowship with God 1.1 – 2.17</a:t>
            </a:r>
            <a:endParaRPr lang="en-US" sz="2800" b="0" strike="noStrike" spc="-1" dirty="0">
              <a:latin typeface="Arial"/>
            </a:endParaRPr>
          </a:p>
          <a:p>
            <a:r>
              <a:rPr lang="en-GB" sz="2800" b="1" strike="noStrike" spc="-1" dirty="0">
                <a:solidFill>
                  <a:srgbClr val="999999"/>
                </a:solidFill>
                <a:latin typeface="Arial"/>
                <a:ea typeface="Verdana"/>
              </a:rPr>
              <a:t>Part 2: Our Adversaries 2.18 – 3.18</a:t>
            </a:r>
            <a:endParaRPr lang="en-US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GB" sz="2800" b="1" spc="-1" dirty="0">
                <a:solidFill>
                  <a:srgbClr val="999999"/>
                </a:solidFill>
                <a:latin typeface="Arial"/>
                <a:ea typeface="Verdana"/>
              </a:rPr>
              <a:t>Part 3: Our Christian Faith 3.19 – 5.5</a:t>
            </a:r>
          </a:p>
          <a:p>
            <a:pPr>
              <a:lnSpc>
                <a:spcPct val="100000"/>
              </a:lnSpc>
              <a:buNone/>
            </a:pPr>
            <a:r>
              <a:rPr lang="en-GB" sz="2800" b="1" spc="-1" dirty="0"/>
              <a:t>Part </a:t>
            </a:r>
            <a:r>
              <a:rPr lang="en-GB" sz="2800" b="1" spc="-1" dirty="0">
                <a:solidFill>
                  <a:srgbClr val="C00000"/>
                </a:solidFill>
                <a:latin typeface="Arial"/>
                <a:ea typeface="Verdana"/>
              </a:rPr>
              <a:t>4:</a:t>
            </a:r>
            <a:r>
              <a:rPr lang="en-GB" sz="2800" b="1" spc="-1" dirty="0"/>
              <a:t> </a:t>
            </a:r>
            <a:r>
              <a:rPr lang="en-GB" sz="2800" b="1" spc="-1" dirty="0">
                <a:solidFill>
                  <a:srgbClr val="0070C0"/>
                </a:solidFill>
                <a:latin typeface="Arial"/>
                <a:ea typeface="Verdana"/>
              </a:rPr>
              <a:t>Our Confidence with God </a:t>
            </a:r>
            <a:r>
              <a:rPr lang="en-GB" sz="2800" b="1" spc="-1" dirty="0"/>
              <a:t>5.6-21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7800" y="3972600"/>
            <a:ext cx="7315200" cy="486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2800" b="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673C5E-21AE-411C-D75B-A68864FED40E}"/>
              </a:ext>
            </a:extLst>
          </p:cNvPr>
          <p:cNvSpPr txBox="1"/>
          <p:nvPr/>
        </p:nvSpPr>
        <p:spPr>
          <a:xfrm>
            <a:off x="1476201" y="2476856"/>
            <a:ext cx="64881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pc="-1" dirty="0">
                <a:solidFill>
                  <a:srgbClr val="C00000"/>
                </a:solidFill>
                <a:latin typeface="Arial"/>
                <a:ea typeface="Verdana"/>
              </a:rPr>
              <a:t>XIII. </a:t>
            </a:r>
            <a:r>
              <a:rPr lang="en-GB" sz="2800" b="1" spc="-1" dirty="0">
                <a:solidFill>
                  <a:srgbClr val="0070C0"/>
                </a:solidFill>
                <a:latin typeface="Arial"/>
                <a:ea typeface="Verdana"/>
              </a:rPr>
              <a:t>God’s Testimony to us </a:t>
            </a:r>
            <a:r>
              <a:rPr lang="en-GB" sz="2800" b="1" dirty="0"/>
              <a:t>5.6-13</a:t>
            </a:r>
          </a:p>
          <a:p>
            <a:r>
              <a:rPr lang="en-GB" sz="2800" b="1" spc="-1" dirty="0" err="1">
                <a:solidFill>
                  <a:srgbClr val="999999"/>
                </a:solidFill>
                <a:latin typeface="Arial"/>
                <a:ea typeface="Verdana"/>
              </a:rPr>
              <a:t>XΙV</a:t>
            </a:r>
            <a:r>
              <a:rPr lang="en-GB" sz="2800" b="1" spc="-1" dirty="0">
                <a:solidFill>
                  <a:srgbClr val="999999"/>
                </a:solidFill>
                <a:latin typeface="Arial"/>
                <a:ea typeface="Verdana"/>
              </a:rPr>
              <a:t>. Answered prayers 5.14-17</a:t>
            </a:r>
          </a:p>
          <a:p>
            <a:r>
              <a:rPr lang="en-GB" sz="2800" b="1" spc="-1" dirty="0">
                <a:solidFill>
                  <a:srgbClr val="999999"/>
                </a:solidFill>
                <a:latin typeface="Arial"/>
                <a:ea typeface="Verdana"/>
              </a:rPr>
              <a:t> XV. Reasonable conclusions 5.18-21</a:t>
            </a:r>
            <a:endParaRPr lang="en-US" sz="2800" b="1" spc="-1" dirty="0">
              <a:solidFill>
                <a:srgbClr val="999999"/>
              </a:solidFill>
              <a:latin typeface="Arial"/>
              <a:ea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3"/>
          <p:cNvSpPr/>
          <p:nvPr/>
        </p:nvSpPr>
        <p:spPr>
          <a:xfrm>
            <a:off x="204480" y="0"/>
            <a:ext cx="79232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5:5-12, Chiastic structure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B26D1C-A1E6-8246-8A4B-422E1D5BAA6A}"/>
              </a:ext>
            </a:extLst>
          </p:cNvPr>
          <p:cNvSpPr txBox="1"/>
          <p:nvPr/>
        </p:nvSpPr>
        <p:spPr>
          <a:xfrm>
            <a:off x="379489" y="616688"/>
            <a:ext cx="767139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5</a:t>
            </a:r>
            <a:r>
              <a:rPr lang="en-GB" sz="1600" b="1" dirty="0">
                <a:latin typeface="Arial Narrow" panose="020B0606020202030204" pitchFamily="34" charset="0"/>
              </a:rPr>
              <a:t> Who is it that overcomes the world? Only the one who believes that Jesus is the Son of God.</a:t>
            </a:r>
          </a:p>
          <a:p>
            <a:pPr marL="457200">
              <a:spcAft>
                <a:spcPts val="600"/>
              </a:spcAft>
            </a:pPr>
            <a:r>
              <a:rPr lang="en-GB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6 </a:t>
            </a:r>
            <a:r>
              <a:rPr lang="en-GB" sz="1600" b="1" dirty="0">
                <a:latin typeface="Arial Narrow" panose="020B0606020202030204" pitchFamily="34" charset="0"/>
              </a:rPr>
              <a:t>This is the one who came by water and blood —Jesus Christ. </a:t>
            </a:r>
            <a:br>
              <a:rPr lang="en-GB" sz="1600" b="1" dirty="0">
                <a:latin typeface="Arial Narrow" panose="020B0606020202030204" pitchFamily="34" charset="0"/>
              </a:rPr>
            </a:br>
            <a:r>
              <a:rPr lang="en-GB" sz="1600" b="1" dirty="0">
                <a:latin typeface="Arial Narrow" panose="020B0606020202030204" pitchFamily="34" charset="0"/>
              </a:rPr>
              <a:t>He did not come by water only, but by water and blood. </a:t>
            </a:r>
          </a:p>
          <a:p>
            <a:pPr marL="914400">
              <a:spcAft>
                <a:spcPts val="600"/>
              </a:spcAft>
            </a:pPr>
            <a:r>
              <a:rPr lang="en-GB" sz="1600" b="1" dirty="0">
                <a:latin typeface="Arial Narrow" panose="020B0606020202030204" pitchFamily="34" charset="0"/>
              </a:rPr>
              <a:t>And it is the Spirit who testifies, because the Spirit is the truth. 	</a:t>
            </a:r>
          </a:p>
          <a:p>
            <a:pPr marL="1371600">
              <a:spcAft>
                <a:spcPts val="600"/>
              </a:spcAft>
            </a:pPr>
            <a:r>
              <a:rPr lang="en-GB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7</a:t>
            </a:r>
            <a:r>
              <a:rPr lang="en-GB" sz="1600" b="1" dirty="0">
                <a:latin typeface="Arial Narrow" panose="020B0606020202030204" pitchFamily="34" charset="0"/>
              </a:rPr>
              <a:t> For there are three that testify: </a:t>
            </a:r>
            <a:r>
              <a:rPr lang="en-GB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8 </a:t>
            </a:r>
            <a:r>
              <a:rPr lang="en-GB" sz="1600" b="1" dirty="0">
                <a:latin typeface="Arial Narrow" panose="020B0606020202030204" pitchFamily="34" charset="0"/>
              </a:rPr>
              <a:t>the Spirit, the water and the blood;</a:t>
            </a:r>
            <a:br>
              <a:rPr lang="en-GB" sz="1600" b="1" dirty="0">
                <a:latin typeface="Arial Narrow" panose="020B0606020202030204" pitchFamily="34" charset="0"/>
              </a:rPr>
            </a:br>
            <a:r>
              <a:rPr lang="en-GB" sz="1600" b="1" dirty="0">
                <a:latin typeface="Arial Narrow" panose="020B0606020202030204" pitchFamily="34" charset="0"/>
              </a:rPr>
              <a:t> and the three are in agreement. `</a:t>
            </a:r>
          </a:p>
          <a:p>
            <a:pPr marL="1828800">
              <a:spcAft>
                <a:spcPts val="600"/>
              </a:spcAft>
            </a:pPr>
            <a:r>
              <a:rPr lang="en-GB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9</a:t>
            </a:r>
            <a:r>
              <a:rPr lang="en-GB" sz="1600" b="1" dirty="0">
                <a:latin typeface="Arial Narrow" panose="020B0606020202030204" pitchFamily="34" charset="0"/>
              </a:rPr>
              <a:t> We accept human testimony, but God’s testimony is greater</a:t>
            </a:r>
            <a:br>
              <a:rPr lang="en-GB" sz="1600" b="1" dirty="0">
                <a:latin typeface="Arial Narrow" panose="020B0606020202030204" pitchFamily="34" charset="0"/>
              </a:rPr>
            </a:br>
            <a:r>
              <a:rPr lang="en-GB" sz="1600" b="1" dirty="0">
                <a:latin typeface="Arial Narrow" panose="020B0606020202030204" pitchFamily="34" charset="0"/>
              </a:rPr>
              <a:t>because it is the testimony of God, which he has given about his Son. </a:t>
            </a:r>
          </a:p>
          <a:p>
            <a:pPr marL="1371600">
              <a:spcAft>
                <a:spcPts val="600"/>
              </a:spcAft>
            </a:pPr>
            <a:r>
              <a:rPr lang="en-GB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10 </a:t>
            </a:r>
            <a:r>
              <a:rPr lang="en-GB" sz="1600" b="1" dirty="0">
                <a:latin typeface="Arial Narrow" panose="020B0606020202030204" pitchFamily="34" charset="0"/>
              </a:rPr>
              <a:t>Whoever believes in the Son of God accepts this testimony.</a:t>
            </a:r>
          </a:p>
          <a:p>
            <a:pPr marL="914400">
              <a:spcAft>
                <a:spcPts val="600"/>
              </a:spcAft>
            </a:pPr>
            <a:r>
              <a:rPr lang="en-GB" sz="1600" b="1" dirty="0">
                <a:latin typeface="Arial Narrow" panose="020B0606020202030204" pitchFamily="34" charset="0"/>
              </a:rPr>
              <a:t>Whoever does not believe God has made him out to be a liar, </a:t>
            </a:r>
            <a:br>
              <a:rPr lang="en-GB" sz="1600" b="1" dirty="0">
                <a:latin typeface="Arial Narrow" panose="020B0606020202030204" pitchFamily="34" charset="0"/>
              </a:rPr>
            </a:br>
            <a:r>
              <a:rPr lang="en-GB" sz="1600" b="1" dirty="0">
                <a:latin typeface="Arial Narrow" panose="020B0606020202030204" pitchFamily="34" charset="0"/>
              </a:rPr>
              <a:t>because they have not believed the testimony God has given about his Son. </a:t>
            </a:r>
          </a:p>
          <a:p>
            <a:pPr marL="457200">
              <a:spcAft>
                <a:spcPts val="600"/>
              </a:spcAft>
            </a:pPr>
            <a:r>
              <a:rPr lang="en-GB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11</a:t>
            </a:r>
            <a:r>
              <a:rPr lang="en-GB" sz="1600" b="1" dirty="0">
                <a:latin typeface="Arial Narrow" panose="020B0606020202030204" pitchFamily="34" charset="0"/>
              </a:rPr>
              <a:t> And this is the testimony: God has given us eternal life, and this life is in his Son. </a:t>
            </a:r>
          </a:p>
          <a:p>
            <a:pPr>
              <a:spcAft>
                <a:spcPts val="600"/>
              </a:spcAft>
            </a:pPr>
            <a:r>
              <a:rPr lang="en-GB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12</a:t>
            </a:r>
            <a:r>
              <a:rPr lang="en-GB" sz="1600" b="1" dirty="0">
                <a:latin typeface="Arial Narrow" panose="020B0606020202030204" pitchFamily="34" charset="0"/>
              </a:rPr>
              <a:t>  Whoever has the Son has life; whoever does not have the Son of God does not have life.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3EEFA62E-4C62-D515-1618-598AE3BFBA3B}"/>
              </a:ext>
            </a:extLst>
          </p:cNvPr>
          <p:cNvSpPr/>
          <p:nvPr/>
        </p:nvSpPr>
        <p:spPr>
          <a:xfrm>
            <a:off x="579734" y="1088844"/>
            <a:ext cx="292396" cy="2913067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BA7BD0ED-3188-52CC-F58F-3BCD35B1552C}"/>
              </a:ext>
            </a:extLst>
          </p:cNvPr>
          <p:cNvSpPr/>
          <p:nvPr/>
        </p:nvSpPr>
        <p:spPr>
          <a:xfrm>
            <a:off x="1032867" y="1655792"/>
            <a:ext cx="292396" cy="1804252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7D8A10D6-243C-A2B9-4CCA-18B21A901AF5}"/>
              </a:ext>
            </a:extLst>
          </p:cNvPr>
          <p:cNvSpPr/>
          <p:nvPr/>
        </p:nvSpPr>
        <p:spPr>
          <a:xfrm>
            <a:off x="1475496" y="1993370"/>
            <a:ext cx="292396" cy="115623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067B64C5-6921-1674-8265-A52E523496AC}"/>
              </a:ext>
            </a:extLst>
          </p:cNvPr>
          <p:cNvSpPr/>
          <p:nvPr/>
        </p:nvSpPr>
        <p:spPr>
          <a:xfrm>
            <a:off x="1968141" y="2557918"/>
            <a:ext cx="212651" cy="212651"/>
          </a:xfrm>
          <a:prstGeom prst="star5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E06BF103-DFDA-9D9B-22F1-CDA253BE100C}"/>
              </a:ext>
            </a:extLst>
          </p:cNvPr>
          <p:cNvSpPr/>
          <p:nvPr/>
        </p:nvSpPr>
        <p:spPr>
          <a:xfrm>
            <a:off x="126601" y="749596"/>
            <a:ext cx="292396" cy="3596626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6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BF1449-4AF0-7354-C37F-9589710F9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0" y="0"/>
            <a:ext cx="8076719" cy="4572000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48F7AB3A-32D7-F4DA-256A-40F9DDBCBF3B}"/>
              </a:ext>
            </a:extLst>
          </p:cNvPr>
          <p:cNvSpPr/>
          <p:nvPr/>
        </p:nvSpPr>
        <p:spPr>
          <a:xfrm>
            <a:off x="2195689" y="2122311"/>
            <a:ext cx="321733" cy="321733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8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/>
          <p:cNvSpPr/>
          <p:nvPr/>
        </p:nvSpPr>
        <p:spPr>
          <a:xfrm>
            <a:off x="282240" y="-5400"/>
            <a:ext cx="662004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" name="TextBox 5"/>
          <p:cNvSpPr/>
          <p:nvPr/>
        </p:nvSpPr>
        <p:spPr>
          <a:xfrm>
            <a:off x="177120" y="516600"/>
            <a:ext cx="777384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trike="noStrike" spc="-1" baseline="30000" dirty="0">
                <a:solidFill>
                  <a:srgbClr val="C00000"/>
                </a:solidFill>
                <a:ea typeface="Verdana"/>
              </a:rPr>
              <a:t>5</a:t>
            </a:r>
            <a:r>
              <a:rPr lang="en-GB" sz="2800" b="1" strike="noStrike" spc="-1" dirty="0">
                <a:solidFill>
                  <a:srgbClr val="00000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Who is it that overcomes the world? Only the one who believes that Jesus is the Son of God. </a:t>
            </a:r>
            <a:r>
              <a:rPr lang="en-GB" sz="2800" i="1" spc="-1" dirty="0">
                <a:solidFill>
                  <a:srgbClr val="000000"/>
                </a:solidFill>
                <a:ea typeface="Verdana"/>
              </a:rPr>
              <a:t>NIV</a:t>
            </a:r>
            <a:endParaRPr lang="en-US" sz="2800" i="1" strike="noStrike" spc="-1" dirty="0"/>
          </a:p>
        </p:txBody>
      </p:sp>
      <p:sp>
        <p:nvSpPr>
          <p:cNvPr id="57" name="TextBox 5"/>
          <p:cNvSpPr/>
          <p:nvPr/>
        </p:nvSpPr>
        <p:spPr>
          <a:xfrm>
            <a:off x="204480" y="1832407"/>
            <a:ext cx="2763393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</a:t>
            </a: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Verdana"/>
              </a:rPr>
              <a:t> 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Overcomes: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endParaRPr lang="en-GB" sz="2800" b="1" spc="-1" dirty="0">
              <a:solidFill>
                <a:srgbClr val="00000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Son of God:</a:t>
            </a:r>
          </a:p>
        </p:txBody>
      </p:sp>
      <p:sp>
        <p:nvSpPr>
          <p:cNvPr id="58" name="TextBox 3"/>
          <p:cNvSpPr/>
          <p:nvPr/>
        </p:nvSpPr>
        <p:spPr>
          <a:xfrm>
            <a:off x="204480" y="0"/>
            <a:ext cx="69156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5:5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5C48BDEA-1341-DAD5-200B-FD6909C2C506}"/>
              </a:ext>
            </a:extLst>
          </p:cNvPr>
          <p:cNvSpPr/>
          <p:nvPr/>
        </p:nvSpPr>
        <p:spPr>
          <a:xfrm>
            <a:off x="2699088" y="1832407"/>
            <a:ext cx="5164112" cy="267620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False teachers, persecution, martyrdom.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(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1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) Virgin born.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(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2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) God’s Messiah.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(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3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) God incarnate.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(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4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) Trinity.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111F76-A661-0E75-6991-C6FBBFD48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90" y="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/>
          <p:cNvSpPr/>
          <p:nvPr/>
        </p:nvSpPr>
        <p:spPr>
          <a:xfrm>
            <a:off x="282240" y="-5400"/>
            <a:ext cx="662004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" name="TextBox 5"/>
          <p:cNvSpPr/>
          <p:nvPr/>
        </p:nvSpPr>
        <p:spPr>
          <a:xfrm>
            <a:off x="177120" y="516600"/>
            <a:ext cx="777384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trike="noStrike" spc="-1" baseline="30000" dirty="0">
                <a:solidFill>
                  <a:srgbClr val="C00000"/>
                </a:solidFill>
                <a:ea typeface="Verdana"/>
              </a:rPr>
              <a:t>6</a:t>
            </a:r>
            <a:r>
              <a:rPr lang="en-GB" sz="2800" b="1" strike="noStrike" spc="-1" dirty="0">
                <a:solidFill>
                  <a:srgbClr val="00000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This is the one who came by water and blood — Jesus Christ. He did not come by water only, but by water and blood.</a:t>
            </a:r>
            <a:endParaRPr lang="en-US" sz="2800" b="0" strike="noStrike" spc="-1" dirty="0"/>
          </a:p>
        </p:txBody>
      </p:sp>
      <p:sp>
        <p:nvSpPr>
          <p:cNvPr id="58" name="TextBox 3"/>
          <p:cNvSpPr/>
          <p:nvPr/>
        </p:nvSpPr>
        <p:spPr>
          <a:xfrm>
            <a:off x="204480" y="0"/>
            <a:ext cx="69156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5:6a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1254300B-4D97-C42F-677C-61AEEF43356D}"/>
              </a:ext>
            </a:extLst>
          </p:cNvPr>
          <p:cNvSpPr/>
          <p:nvPr/>
        </p:nvSpPr>
        <p:spPr>
          <a:xfrm>
            <a:off x="234640" y="1900140"/>
            <a:ext cx="1766547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</a:t>
            </a: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Verdana"/>
              </a:rPr>
              <a:t> 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Water: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endParaRPr lang="en-GB" sz="2800" b="1" spc="-1" dirty="0">
              <a:solidFill>
                <a:srgbClr val="00000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Blood: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2D2B7112-61DE-BB97-7281-ADFEBAE5EC8A}"/>
              </a:ext>
            </a:extLst>
          </p:cNvPr>
          <p:cNvSpPr/>
          <p:nvPr/>
        </p:nvSpPr>
        <p:spPr>
          <a:xfrm>
            <a:off x="1859818" y="1900140"/>
            <a:ext cx="6268182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Baptism, when the Holy Spirit descended on Jesus.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Cross. The human Jesus = the divine Christ  who died a physical death. </a:t>
            </a:r>
          </a:p>
        </p:txBody>
      </p:sp>
      <p:pic>
        <p:nvPicPr>
          <p:cNvPr id="1026" name="Picture 2" descr="Why Was Jesus Baptized? | Sabbath School Net">
            <a:extLst>
              <a:ext uri="{FF2B5EF4-FFF2-40B4-BE49-F238E27FC236}">
                <a16:creationId xmlns:a16="http://schemas.microsoft.com/office/drawing/2014/main" id="{E9991A69-071D-C6A7-389E-8BED4A3A1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216" y="522486"/>
            <a:ext cx="3037135" cy="404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rucifixion of Jesus Christ by BonnieLeeman on DeviantArt">
            <a:extLst>
              <a:ext uri="{FF2B5EF4-FFF2-40B4-BE49-F238E27FC236}">
                <a16:creationId xmlns:a16="http://schemas.microsoft.com/office/drawing/2014/main" id="{4850CA58-D21A-C8E5-4A9F-A747A907C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31" y="522486"/>
            <a:ext cx="2758732" cy="404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09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/>
          <p:cNvSpPr/>
          <p:nvPr/>
        </p:nvSpPr>
        <p:spPr>
          <a:xfrm>
            <a:off x="282240" y="-5400"/>
            <a:ext cx="662004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" name="TextBox 5"/>
          <p:cNvSpPr/>
          <p:nvPr/>
        </p:nvSpPr>
        <p:spPr>
          <a:xfrm>
            <a:off x="237080" y="516600"/>
            <a:ext cx="729547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And it is the Spirit who testifies, because the Spirit is the truth.</a:t>
            </a:r>
            <a:endParaRPr lang="en-US" sz="2800" b="0" strike="noStrike" spc="-1" dirty="0"/>
          </a:p>
        </p:txBody>
      </p:sp>
      <p:sp>
        <p:nvSpPr>
          <p:cNvPr id="58" name="TextBox 3"/>
          <p:cNvSpPr/>
          <p:nvPr/>
        </p:nvSpPr>
        <p:spPr>
          <a:xfrm>
            <a:off x="204480" y="0"/>
            <a:ext cx="69156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5:6b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1E0FF789-3150-A923-520C-E4CC446A1DD2}"/>
              </a:ext>
            </a:extLst>
          </p:cNvPr>
          <p:cNvSpPr/>
          <p:nvPr/>
        </p:nvSpPr>
        <p:spPr>
          <a:xfrm>
            <a:off x="237080" y="1469253"/>
            <a:ext cx="2178776" cy="31070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</a:t>
            </a: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Verdana"/>
              </a:rPr>
              <a:t> 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Spirit: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endParaRPr lang="en-GB" sz="2800" b="1" spc="-1" dirty="0">
              <a:solidFill>
                <a:srgbClr val="00000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Testifies: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endParaRPr lang="en-GB" sz="2800" b="1" spc="-1" dirty="0">
              <a:solidFill>
                <a:srgbClr val="0070C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endParaRPr lang="en-GB" sz="2800" b="1" spc="-1" dirty="0">
              <a:solidFill>
                <a:srgbClr val="0070C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endParaRPr lang="en-GB" sz="2800" b="1" spc="-1" dirty="0">
              <a:solidFill>
                <a:srgbClr val="0070C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The truth: 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9DCE5BC8-84CA-3145-36D9-9CDBB11571B7}"/>
              </a:ext>
            </a:extLst>
          </p:cNvPr>
          <p:cNvSpPr/>
          <p:nvPr/>
        </p:nvSpPr>
        <p:spPr>
          <a:xfrm>
            <a:off x="2415856" y="1469253"/>
            <a:ext cx="5681273" cy="31070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The Holy Spirit who descended on Jesus and empowered him.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(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1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) Jesus’ miracles. 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(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2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) Coming at Pentecost.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(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3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) Jesus’ apostles’ witness.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(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4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) Witness to us Christians.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Jesus’ promise (John 16:13).</a:t>
            </a:r>
          </a:p>
        </p:txBody>
      </p:sp>
      <p:pic>
        <p:nvPicPr>
          <p:cNvPr id="2050" name="Picture 2" descr="Saint Esprit (le) | L'ENCYCLOPÉDIE de Bouge la Terre">
            <a:extLst>
              <a:ext uri="{FF2B5EF4-FFF2-40B4-BE49-F238E27FC236}">
                <a16:creationId xmlns:a16="http://schemas.microsoft.com/office/drawing/2014/main" id="{7BDD4466-D47E-5880-2345-378F06C38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67" y="441702"/>
            <a:ext cx="6188150" cy="413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70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/>
          <p:cNvSpPr/>
          <p:nvPr/>
        </p:nvSpPr>
        <p:spPr>
          <a:xfrm>
            <a:off x="282240" y="-5400"/>
            <a:ext cx="662004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" name="TextBox 5"/>
          <p:cNvSpPr/>
          <p:nvPr/>
        </p:nvSpPr>
        <p:spPr>
          <a:xfrm>
            <a:off x="177120" y="516600"/>
            <a:ext cx="777384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trike="noStrike" spc="-1" baseline="30000" dirty="0">
                <a:solidFill>
                  <a:srgbClr val="C00000"/>
                </a:solidFill>
                <a:ea typeface="Verdana"/>
              </a:rPr>
              <a:t>7</a:t>
            </a:r>
            <a:r>
              <a:rPr lang="en-GB" sz="2800" b="1" strike="noStrike" spc="-1" dirty="0">
                <a:solidFill>
                  <a:srgbClr val="00000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For there are three that testify: </a:t>
            </a: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8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 the Spirit, the water and the blood; and the three are </a:t>
            </a:r>
            <a:br>
              <a:rPr lang="en-GB" sz="2800" b="1" spc="-1" dirty="0">
                <a:solidFill>
                  <a:srgbClr val="000000"/>
                </a:solidFill>
                <a:ea typeface="Verdana"/>
              </a:rPr>
            </a:b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in agreement.</a:t>
            </a:r>
            <a:endParaRPr lang="en-US" sz="2800" b="0" strike="noStrike" spc="-1" dirty="0"/>
          </a:p>
        </p:txBody>
      </p:sp>
      <p:sp>
        <p:nvSpPr>
          <p:cNvPr id="58" name="TextBox 3"/>
          <p:cNvSpPr/>
          <p:nvPr/>
        </p:nvSpPr>
        <p:spPr>
          <a:xfrm>
            <a:off x="204480" y="0"/>
            <a:ext cx="5198793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5:7-8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AB191E77-05C3-EFF3-862C-F94BE5203AF4}"/>
              </a:ext>
            </a:extLst>
          </p:cNvPr>
          <p:cNvSpPr/>
          <p:nvPr/>
        </p:nvSpPr>
        <p:spPr>
          <a:xfrm>
            <a:off x="204480" y="2021450"/>
            <a:ext cx="1766547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</a:t>
            </a: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Verdana"/>
              </a:rPr>
              <a:t> 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Testify:</a:t>
            </a:r>
            <a:endParaRPr lang="en-GB" sz="2800" b="1" spc="-1" dirty="0">
              <a:solidFill>
                <a:srgbClr val="00000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Agree:</a:t>
            </a:r>
          </a:p>
          <a:p>
            <a:pPr marL="398520" indent="-398520"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Spirit: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EA13C856-DFEC-9ED1-A962-9BFBECDFD848}"/>
              </a:ext>
            </a:extLst>
          </p:cNvPr>
          <p:cNvSpPr/>
          <p:nvPr/>
        </p:nvSpPr>
        <p:spPr>
          <a:xfrm>
            <a:off x="1912103" y="2021450"/>
            <a:ext cx="6050269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Tell factual truth.</a:t>
            </a:r>
          </a:p>
          <a:p>
            <a:pPr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Support the same factual truth.</a:t>
            </a:r>
          </a:p>
          <a:p>
            <a:pPr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The Holy Spirit = the amazingly-powerful presence of God living in Christian communities.</a:t>
            </a:r>
          </a:p>
        </p:txBody>
      </p:sp>
      <p:pic>
        <p:nvPicPr>
          <p:cNvPr id="4" name="Picture 2" descr="Why Was Jesus Baptized? | Sabbath School Net">
            <a:extLst>
              <a:ext uri="{FF2B5EF4-FFF2-40B4-BE49-F238E27FC236}">
                <a16:creationId xmlns:a16="http://schemas.microsoft.com/office/drawing/2014/main" id="{8FDA270B-B3DB-CB2D-98D4-F6C280699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r="10263"/>
          <a:stretch/>
        </p:blipFill>
        <p:spPr bwMode="auto">
          <a:xfrm>
            <a:off x="177040" y="490220"/>
            <a:ext cx="2445770" cy="406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rucifixion of Jesus Christ by BonnieLeeman on DeviantArt">
            <a:extLst>
              <a:ext uri="{FF2B5EF4-FFF2-40B4-BE49-F238E27FC236}">
                <a16:creationId xmlns:a16="http://schemas.microsoft.com/office/drawing/2014/main" id="{AE1DBC9E-CB0E-EA08-5C32-3C5AD30D3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r="9355"/>
          <a:stretch/>
        </p:blipFill>
        <p:spPr bwMode="auto">
          <a:xfrm>
            <a:off x="2675641" y="498286"/>
            <a:ext cx="2187680" cy="404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A38081-B101-5A6E-9349-B74D0A83C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153" y="506134"/>
            <a:ext cx="3119583" cy="404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3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/>
          <p:cNvSpPr/>
          <p:nvPr/>
        </p:nvSpPr>
        <p:spPr>
          <a:xfrm>
            <a:off x="282240" y="-5400"/>
            <a:ext cx="662004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" name="TextBox 5"/>
          <p:cNvSpPr/>
          <p:nvPr/>
        </p:nvSpPr>
        <p:spPr>
          <a:xfrm>
            <a:off x="282240" y="527166"/>
            <a:ext cx="7670042" cy="275314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trike="noStrike" spc="-1" baseline="30000" dirty="0">
                <a:solidFill>
                  <a:srgbClr val="C00000"/>
                </a:solidFill>
                <a:ea typeface="Verdana"/>
              </a:rPr>
              <a:t>7</a:t>
            </a:r>
            <a:r>
              <a:rPr lang="en-GB" sz="2800" b="1" strike="noStrike" spc="-1" dirty="0">
                <a:solidFill>
                  <a:srgbClr val="00000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For there are three that testify </a:t>
            </a:r>
            <a:r>
              <a:rPr lang="en-GB" sz="2800" b="1" spc="-1" dirty="0">
                <a:solidFill>
                  <a:srgbClr val="00B050"/>
                </a:solidFill>
                <a:ea typeface="Verdana"/>
              </a:rPr>
              <a:t>{in heaven: the Father, the Word and the Holy Spirit, and these three are one.}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 </a:t>
            </a: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8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B050"/>
                </a:solidFill>
                <a:ea typeface="Verdana"/>
              </a:rPr>
              <a:t>{And there are three that testify on earth:}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the Spirit, the water and the blood; and the three are in agreement.</a:t>
            </a:r>
            <a:endParaRPr lang="en-US" sz="2800" b="0" strike="noStrike" spc="-1" dirty="0"/>
          </a:p>
        </p:txBody>
      </p:sp>
      <p:sp>
        <p:nvSpPr>
          <p:cNvPr id="58" name="TextBox 3"/>
          <p:cNvSpPr/>
          <p:nvPr/>
        </p:nvSpPr>
        <p:spPr>
          <a:xfrm>
            <a:off x="204480" y="0"/>
            <a:ext cx="792352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5:7-8 (</a:t>
            </a:r>
            <a:r>
              <a:rPr lang="en-GB" sz="2800" b="1" i="1" strike="noStrike" spc="-1" dirty="0">
                <a:solidFill>
                  <a:srgbClr val="0070C0"/>
                </a:solidFill>
                <a:latin typeface="Verdana"/>
                <a:ea typeface="Verdana"/>
              </a:rPr>
              <a:t>Textus Receptus</a:t>
            </a: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, KJV)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AE3F90B-63BD-C11E-7AE0-D8D8ED3A421B}"/>
              </a:ext>
            </a:extLst>
          </p:cNvPr>
          <p:cNvSpPr/>
          <p:nvPr/>
        </p:nvSpPr>
        <p:spPr>
          <a:xfrm>
            <a:off x="282240" y="3092181"/>
            <a:ext cx="784576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98520" indent="-398520"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Latin: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Added in the 6th century.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</a:t>
            </a: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Verdana"/>
              </a:rPr>
              <a:t> 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Greek:</a:t>
            </a:r>
            <a:r>
              <a:rPr lang="en-GB" sz="2800" b="1" i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Added in the 16th century.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If original, no one would have removed it.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C3426F-83D9-9014-7916-A5EFB3147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8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22053</TotalTime>
  <Words>1233</Words>
  <Application>Microsoft Office PowerPoint</Application>
  <PresentationFormat>Custom</PresentationFormat>
  <Paragraphs>149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Narrow</vt:lpstr>
      <vt:lpstr>Calibri</vt:lpstr>
      <vt:lpstr>Symbol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Galen Currah</dc:creator>
  <dc:description/>
  <cp:lastModifiedBy>Galen Currah</cp:lastModifiedBy>
  <cp:revision>734</cp:revision>
  <dcterms:created xsi:type="dcterms:W3CDTF">2023-05-03T23:33:27Z</dcterms:created>
  <dcterms:modified xsi:type="dcterms:W3CDTF">2024-05-23T05:01:12Z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Custom</vt:lpwstr>
  </property>
  <property fmtid="{D5CDD505-2E9C-101B-9397-08002B2CF9AE}" pid="3" name="Slides">
    <vt:i4>17</vt:i4>
  </property>
</Properties>
</file>