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74" r:id="rId5"/>
    <p:sldId id="259" r:id="rId6"/>
    <p:sldId id="275" r:id="rId7"/>
    <p:sldId id="285" r:id="rId8"/>
    <p:sldId id="276" r:id="rId9"/>
    <p:sldId id="277" r:id="rId10"/>
    <p:sldId id="283" r:id="rId11"/>
    <p:sldId id="284" r:id="rId12"/>
    <p:sldId id="278" r:id="rId13"/>
    <p:sldId id="279" r:id="rId14"/>
    <p:sldId id="280" r:id="rId15"/>
    <p:sldId id="272" r:id="rId16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EB"/>
    <a:srgbClr val="F8FEDA"/>
    <a:srgbClr val="FFFFF3"/>
    <a:srgbClr val="FE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8" y="2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32645-442F-4E99-9E1D-0B55CC3CB92A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EE062-D4A6-4D81-8A36-B757B194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5E7E2F-E272-4857-ABD9-DAD2D10DADF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565EAA-90F9-4BD2-9DF9-D529138CF3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C78E793-C5CE-4DD8-98DC-5AFCCF36A9B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8A0D75-D5DA-4F1F-9B16-FA698EFE484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901954A-1B00-4DF4-BD7A-9FF6F2FDF174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17AF51-CB1B-466A-BE8D-D4A292A948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FEAD51-AC38-4F36-81DE-9BEBC28FEF5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430038-D974-4556-8C0E-8A4DA543548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160" cy="737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36E27C-2271-43AE-AF11-78F4E15AAA5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B6A066-830F-464A-AE79-7619050621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568B05-50FD-4E9A-A8DB-3B945FE59C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47A21E-4369-4E90-ADD9-C4366B356F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2692440" y="4237560"/>
            <a:ext cx="27424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74056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269AC-0339-4449-BD81-57A8C1C61041}" type="slidenum">
              <a:rPr lang="en-US" sz="8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5872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2"/>
          <a:stretch/>
        </p:blipFill>
        <p:spPr>
          <a:xfrm>
            <a:off x="0" y="3240"/>
            <a:ext cx="8127360" cy="45648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2"/>
          <p:cNvPicPr/>
          <p:nvPr/>
        </p:nvPicPr>
        <p:blipFill>
          <a:blip r:embed="rId3"/>
          <a:stretch/>
        </p:blipFill>
        <p:spPr>
          <a:xfrm>
            <a:off x="1693440" y="1367640"/>
            <a:ext cx="3204000" cy="3204000"/>
          </a:xfrm>
          <a:prstGeom prst="rect">
            <a:avLst/>
          </a:prstGeom>
          <a:ln w="0">
            <a:noFill/>
          </a:ln>
        </p:spPr>
      </p:pic>
      <p:sp>
        <p:nvSpPr>
          <p:cNvPr id="43" name="TextBox 3"/>
          <p:cNvSpPr/>
          <p:nvPr/>
        </p:nvSpPr>
        <p:spPr>
          <a:xfrm>
            <a:off x="40680" y="4264200"/>
            <a:ext cx="1652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Image by Dall-e 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TextBox 6"/>
          <p:cNvSpPr/>
          <p:nvPr/>
        </p:nvSpPr>
        <p:spPr>
          <a:xfrm>
            <a:off x="0" y="27000"/>
            <a:ext cx="6643800" cy="124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First John 5:13-17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‘‘</a:t>
            </a:r>
            <a:r>
              <a:rPr lang="en-GB" sz="2400" b="1" spc="-1" dirty="0">
                <a:solidFill>
                  <a:srgbClr val="000000"/>
                </a:solidFill>
                <a:ea typeface="Verdana"/>
              </a:rPr>
              <a:t>God has given us eternal life</a:t>
            </a:r>
            <a:r>
              <a:rPr lang="en-GB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”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30 May – 02 </a:t>
            </a:r>
            <a:r>
              <a:rPr lang="en-US" sz="2400" b="1" spc="-1" dirty="0">
                <a:solidFill>
                  <a:srgbClr val="C00000"/>
                </a:solidFill>
                <a:ea typeface="Verdana"/>
              </a:rPr>
              <a:t>June 2024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FB788-A816-F7CD-C92E-88307CC0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73"/>
          <a:stretch/>
        </p:blipFill>
        <p:spPr>
          <a:xfrm>
            <a:off x="0" y="0"/>
            <a:ext cx="8128000" cy="1451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09259D-2F49-C587-3D16-90CAE069A316}"/>
              </a:ext>
            </a:extLst>
          </p:cNvPr>
          <p:cNvSpPr txBox="1"/>
          <p:nvPr/>
        </p:nvSpPr>
        <p:spPr>
          <a:xfrm>
            <a:off x="263625" y="1520917"/>
            <a:ext cx="7481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Immaturity: juvenile attitudes.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Bad habits, compulsive behaviour.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Addictions (sugar, vices, alcohol, porn).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Neglect of spiritual disciplines.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Repented and confessed sins.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Denominational or political beliefs.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785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DF4E-000D-0B31-5B4E-42A42E03E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490"/>
          <a:stretch/>
        </p:blipFill>
        <p:spPr>
          <a:xfrm>
            <a:off x="0" y="0"/>
            <a:ext cx="8134420" cy="1442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24F96-CE89-5C80-ED99-406EB57E90C1}"/>
              </a:ext>
            </a:extLst>
          </p:cNvPr>
          <p:cNvSpPr txBox="1"/>
          <p:nvPr/>
        </p:nvSpPr>
        <p:spPr>
          <a:xfrm>
            <a:off x="216926" y="1515475"/>
            <a:ext cx="7481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What sins cause everlasting death?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Disbelief in God or in Jesus Christ.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To refuse the truth and God's salvation.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Willing service to Satan or to demons.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Kidnapping, human trafficking.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Mass murder, genocide, depopulation.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434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4985B-2FA7-B0A7-BAED-952E5C811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943"/>
          <a:stretch/>
        </p:blipFill>
        <p:spPr>
          <a:xfrm>
            <a:off x="-6420" y="-5400"/>
            <a:ext cx="8134420" cy="506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5B343-ADAF-68D6-D9D3-6BA594601075}"/>
              </a:ext>
            </a:extLst>
          </p:cNvPr>
          <p:cNvSpPr txBox="1"/>
          <p:nvPr/>
        </p:nvSpPr>
        <p:spPr>
          <a:xfrm>
            <a:off x="227812" y="590189"/>
            <a:ext cx="74815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	</a:t>
            </a:r>
            <a:r>
              <a:rPr lang="en-GB" sz="2400" b="1" dirty="0"/>
              <a:t>“The wages of </a:t>
            </a:r>
            <a:r>
              <a:rPr lang="en-GB" sz="2400" b="1" dirty="0">
                <a:solidFill>
                  <a:srgbClr val="C00000"/>
                </a:solidFill>
              </a:rPr>
              <a:t>sin</a:t>
            </a:r>
            <a:r>
              <a:rPr lang="en-GB" sz="2400" b="1" dirty="0"/>
              <a:t> is </a:t>
            </a:r>
            <a:r>
              <a:rPr lang="en-GB" sz="2400" b="1" dirty="0">
                <a:solidFill>
                  <a:srgbClr val="C00000"/>
                </a:solidFill>
              </a:rPr>
              <a:t>death</a:t>
            </a:r>
            <a:r>
              <a:rPr lang="en-GB" sz="2400" b="1" dirty="0"/>
              <a:t>, but the free gift of God is eternal life in Christ Jesus our Lord.” </a:t>
            </a:r>
            <a:r>
              <a:rPr lang="en-GB" sz="2400" dirty="0"/>
              <a:t>Romans 6:23</a:t>
            </a:r>
          </a:p>
          <a:p>
            <a:r>
              <a:rPr lang="en-GB" sz="2400" b="1" dirty="0"/>
              <a:t>	“Each person is tempted when he is lured and enticed by his own </a:t>
            </a:r>
            <a:r>
              <a:rPr lang="en-GB" sz="2400" b="1" dirty="0">
                <a:solidFill>
                  <a:srgbClr val="C00000"/>
                </a:solidFill>
              </a:rPr>
              <a:t>desire</a:t>
            </a:r>
            <a:r>
              <a:rPr lang="en-GB" sz="2400" b="1" dirty="0"/>
              <a:t>. Then desire when it has conceived gives birth to </a:t>
            </a:r>
            <a:r>
              <a:rPr lang="en-GB" sz="2400" b="1" dirty="0">
                <a:solidFill>
                  <a:srgbClr val="C00000"/>
                </a:solidFill>
              </a:rPr>
              <a:t>sin</a:t>
            </a:r>
            <a:r>
              <a:rPr lang="en-GB" sz="2400" b="1" dirty="0"/>
              <a:t>, and sin when it is fully grown brings forth </a:t>
            </a:r>
            <a:r>
              <a:rPr lang="en-GB" sz="2400" b="1" dirty="0">
                <a:solidFill>
                  <a:srgbClr val="C00000"/>
                </a:solidFill>
              </a:rPr>
              <a:t>death</a:t>
            </a:r>
            <a:r>
              <a:rPr lang="en-GB" sz="2400" b="1" dirty="0"/>
              <a:t>.” </a:t>
            </a:r>
            <a:br>
              <a:rPr lang="en-GB" sz="2400" b="1" dirty="0"/>
            </a:br>
            <a:r>
              <a:rPr lang="en-GB" sz="2400" dirty="0"/>
              <a:t>James 1 : 14-15</a:t>
            </a:r>
          </a:p>
          <a:p>
            <a:r>
              <a:rPr lang="en-GB" sz="2400" b="1" dirty="0"/>
              <a:t>	“This is the second </a:t>
            </a:r>
            <a:r>
              <a:rPr lang="en-GB" sz="2400" b="1" dirty="0">
                <a:solidFill>
                  <a:srgbClr val="C00000"/>
                </a:solidFill>
              </a:rPr>
              <a:t>death</a:t>
            </a:r>
            <a:r>
              <a:rPr lang="en-GB" sz="2400" b="1" dirty="0"/>
              <a:t>, the lake of fire.” </a:t>
            </a:r>
            <a:r>
              <a:rPr lang="en-GB" sz="2400" dirty="0"/>
              <a:t>Revelation 21 :8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BCD80-0BAB-43B1-D3CF-CDBC35A21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80" y="500743"/>
            <a:ext cx="8128000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CAE5A-0034-74AD-B9DC-1EB03066E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869"/>
          <a:stretch/>
        </p:blipFill>
        <p:spPr>
          <a:xfrm>
            <a:off x="-6420" y="-5400"/>
            <a:ext cx="8134420" cy="1333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6B4C6-0814-D0A0-FF81-4F879EF3495B}"/>
              </a:ext>
            </a:extLst>
          </p:cNvPr>
          <p:cNvSpPr txBox="1"/>
          <p:nvPr/>
        </p:nvSpPr>
        <p:spPr>
          <a:xfrm>
            <a:off x="243809" y="1496785"/>
            <a:ext cx="2189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Wrong: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Sin: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C00000"/>
                </a:solidFill>
              </a:rPr>
              <a:t>● </a:t>
            </a:r>
            <a:r>
              <a:rPr lang="en-GB" sz="2800" b="1" dirty="0">
                <a:solidFill>
                  <a:srgbClr val="0070C0"/>
                </a:solidFill>
              </a:rPr>
              <a:t>Excuses: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55287-F6B7-7CFA-EBB6-A09A792E1D9A}"/>
              </a:ext>
            </a:extLst>
          </p:cNvPr>
          <p:cNvSpPr txBox="1"/>
          <p:nvPr/>
        </p:nvSpPr>
        <p:spPr>
          <a:xfrm>
            <a:off x="2334984" y="1496785"/>
            <a:ext cx="56388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Violation of law, norms, morals.</a:t>
            </a:r>
          </a:p>
          <a:p>
            <a:r>
              <a:rPr lang="en-GB" sz="2800" b="1" dirty="0"/>
              <a:t>Resultant offense, guilt, shame.</a:t>
            </a:r>
            <a:br>
              <a:rPr lang="en-GB" sz="2800" b="1" dirty="0"/>
            </a:br>
            <a:endParaRPr lang="en-GB" sz="2800" b="1" dirty="0"/>
          </a:p>
          <a:p>
            <a:r>
              <a:rPr lang="en-GB" sz="2800" b="1" dirty="0"/>
              <a:t>“It was a mistake.”</a:t>
            </a:r>
          </a:p>
          <a:p>
            <a:r>
              <a:rPr lang="en-GB" sz="2800" b="1" dirty="0"/>
              <a:t>“He/she was misled.”</a:t>
            </a:r>
          </a:p>
          <a:p>
            <a:r>
              <a:rPr lang="en-GB" sz="2800" b="1" dirty="0"/>
              <a:t>“They didn’t know any better.”</a:t>
            </a:r>
          </a:p>
          <a:p>
            <a:r>
              <a:rPr lang="en-GB" sz="2800" b="1" dirty="0"/>
              <a:t>“This is our culture.”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B95AE-ACA2-279B-AF5F-88A2B8B4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96" y="532395"/>
            <a:ext cx="6059407" cy="40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E8D9E-3D4E-8173-B234-26821C2C2709}"/>
              </a:ext>
            </a:extLst>
          </p:cNvPr>
          <p:cNvSpPr txBox="1"/>
          <p:nvPr/>
        </p:nvSpPr>
        <p:spPr>
          <a:xfrm>
            <a:off x="150585" y="119743"/>
            <a:ext cx="782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you see a Christian in a sin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A97C6-C26C-AB4F-771C-35C3E0E5739D}"/>
              </a:ext>
            </a:extLst>
          </p:cNvPr>
          <p:cNvSpPr txBox="1"/>
          <p:nvPr/>
        </p:nvSpPr>
        <p:spPr>
          <a:xfrm>
            <a:off x="212271" y="723900"/>
            <a:ext cx="7826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Do not tell others (gossip).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Silently pray for God to give them “life”.</a:t>
            </a:r>
          </a:p>
          <a:p>
            <a:pPr marL="446088" indent="-446088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If they sinned against you, then go talk with them in private. They usually repent.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Check your own similar behavior.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Seek an opportunity to offer help, counsel.</a:t>
            </a:r>
          </a:p>
          <a:p>
            <a:pPr marL="446088" indent="-446088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If you only ‘hear’ about a Christian’s sin, then stay quiet. It may no longer be true.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1C9B9-8FEB-3ADE-67FD-7C8024BF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20" y="668229"/>
            <a:ext cx="7001329" cy="39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17" name="TextBox 2"/>
          <p:cNvSpPr/>
          <p:nvPr/>
        </p:nvSpPr>
        <p:spPr>
          <a:xfrm>
            <a:off x="204480" y="521640"/>
            <a:ext cx="74858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 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5:18-21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three times in different versions (</a:t>
            </a:r>
            <a:r>
              <a:rPr lang="en-GB" sz="2800" b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www.netbible.org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Visit http://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1john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currah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download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Compile your own insights to share with others next time.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18" name="Picture 6"/>
          <p:cNvPicPr/>
          <p:nvPr/>
        </p:nvPicPr>
        <p:blipFill>
          <a:blip r:embed="rId2"/>
          <a:stretch/>
        </p:blipFill>
        <p:spPr>
          <a:xfrm>
            <a:off x="4064000" y="2405743"/>
            <a:ext cx="4063720" cy="209353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First John, discourse structure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6" name="TextBox 5"/>
          <p:cNvSpPr/>
          <p:nvPr/>
        </p:nvSpPr>
        <p:spPr>
          <a:xfrm>
            <a:off x="270180" y="626989"/>
            <a:ext cx="739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1: Our Fellowship with God 1.1 – 2.17</a:t>
            </a:r>
            <a:endParaRPr lang="en-US" sz="2800" b="0" strike="noStrike" spc="-1" dirty="0">
              <a:latin typeface="Arial"/>
            </a:endParaRPr>
          </a:p>
          <a:p>
            <a:r>
              <a:rPr lang="en-GB" sz="2800" b="1" strike="noStrike" spc="-1" dirty="0">
                <a:solidFill>
                  <a:srgbClr val="999999"/>
                </a:solidFill>
                <a:latin typeface="Arial"/>
                <a:ea typeface="Verdana"/>
              </a:rPr>
              <a:t>Part 2: Our Adversaries 2.18 – 3.18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Part 3: Our Christian Faith 3.19 – 5.5</a:t>
            </a:r>
          </a:p>
          <a:p>
            <a:pPr>
              <a:lnSpc>
                <a:spcPct val="100000"/>
              </a:lnSpc>
              <a:buNone/>
            </a:pPr>
            <a:r>
              <a:rPr lang="en-GB" sz="2800" b="1" spc="-1" dirty="0"/>
              <a:t>Part </a:t>
            </a:r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4:</a:t>
            </a:r>
            <a:r>
              <a:rPr lang="en-GB" sz="2800" b="1" spc="-1" dirty="0"/>
              <a:t>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Our Confidence with God </a:t>
            </a:r>
            <a:r>
              <a:rPr lang="en-GB" sz="2800" b="1" spc="-1" dirty="0"/>
              <a:t>5.6-21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7800" y="3972600"/>
            <a:ext cx="731520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73C5E-21AE-411C-D75B-A68864FED40E}"/>
              </a:ext>
            </a:extLst>
          </p:cNvPr>
          <p:cNvSpPr txBox="1"/>
          <p:nvPr/>
        </p:nvSpPr>
        <p:spPr>
          <a:xfrm>
            <a:off x="1476201" y="2476856"/>
            <a:ext cx="6488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XIII. God’s Testimony to us 5.6-13</a:t>
            </a:r>
          </a:p>
          <a:p>
            <a:r>
              <a:rPr lang="en-GB" sz="2800" b="1" spc="-1" dirty="0" err="1">
                <a:solidFill>
                  <a:srgbClr val="C00000"/>
                </a:solidFill>
                <a:latin typeface="Arial"/>
                <a:ea typeface="Verdana"/>
              </a:rPr>
              <a:t>XΙV</a:t>
            </a:r>
            <a:r>
              <a:rPr lang="en-GB" sz="2800" b="1" spc="-1" dirty="0">
                <a:solidFill>
                  <a:srgbClr val="C00000"/>
                </a:solidFill>
                <a:latin typeface="Arial"/>
                <a:ea typeface="Verdana"/>
              </a:rPr>
              <a:t>. 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Answered prayers</a:t>
            </a:r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 </a:t>
            </a:r>
            <a:r>
              <a:rPr lang="en-GB" sz="2800" b="1" dirty="0"/>
              <a:t>5.14-17</a:t>
            </a:r>
          </a:p>
          <a:p>
            <a:r>
              <a:rPr lang="en-GB" sz="2800" b="1" spc="-1" dirty="0">
                <a:solidFill>
                  <a:srgbClr val="999999"/>
                </a:solidFill>
                <a:latin typeface="Arial"/>
                <a:ea typeface="Verdana"/>
              </a:rPr>
              <a:t> XV. Reasonable conclusions 5.18-21</a:t>
            </a:r>
            <a:endParaRPr lang="en-US" sz="2800" b="1" spc="-1" dirty="0">
              <a:solidFill>
                <a:srgbClr val="999999"/>
              </a:solidFill>
              <a:latin typeface="Arial"/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3"/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5:5-12, Chiastic structure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26D1C-A1E6-8246-8A4B-422E1D5BAA6A}"/>
              </a:ext>
            </a:extLst>
          </p:cNvPr>
          <p:cNvSpPr txBox="1"/>
          <p:nvPr/>
        </p:nvSpPr>
        <p:spPr>
          <a:xfrm>
            <a:off x="507157" y="456806"/>
            <a:ext cx="76208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 write these things to you who believe in the name of the Son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of God so that you may  know  that you have eternal life. </a:t>
            </a:r>
          </a:p>
          <a:p>
            <a:pPr marL="446088"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This is the  confidence  we have in approaching God: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that if we ask anything according to his will, he hears us. </a:t>
            </a:r>
          </a:p>
          <a:p>
            <a:pPr marL="457200">
              <a:spcAft>
                <a:spcPts val="600"/>
              </a:spcAft>
            </a:pP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And if we  know  that he hears us—whatever we ask—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	[then] we  know  that we have what we asked of him</a:t>
            </a:r>
          </a:p>
          <a:p>
            <a:pPr marL="1371600"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If you see any brother or sister commit a sin that does not lead to death, you should pray and God will give them life</a:t>
            </a:r>
          </a:p>
          <a:p>
            <a:pPr marL="896938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 refer to those whose sin does not lead to death.</a:t>
            </a:r>
          </a:p>
          <a:p>
            <a:pPr marL="446088" indent="11113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There is a sin that leads to death.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 am not saying that you should pray about that. </a:t>
            </a:r>
          </a:p>
          <a:p>
            <a:pPr>
              <a:spcAft>
                <a:spcPts val="600"/>
              </a:spcAft>
            </a:pPr>
            <a:r>
              <a:rPr lang="en-GB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All wrongdoing is sin, and there is sin that does not lead to death.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EEFA62E-4C62-D515-1618-598AE3BFBA3B}"/>
              </a:ext>
            </a:extLst>
          </p:cNvPr>
          <p:cNvSpPr/>
          <p:nvPr/>
        </p:nvSpPr>
        <p:spPr>
          <a:xfrm>
            <a:off x="653355" y="1382512"/>
            <a:ext cx="292396" cy="253473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A7BD0ED-3188-52CC-F58F-3BCD35B1552C}"/>
              </a:ext>
            </a:extLst>
          </p:cNvPr>
          <p:cNvSpPr/>
          <p:nvPr/>
        </p:nvSpPr>
        <p:spPr>
          <a:xfrm>
            <a:off x="1072576" y="1981091"/>
            <a:ext cx="292396" cy="146202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7B64C5-6921-1674-8265-A52E523496AC}"/>
              </a:ext>
            </a:extLst>
          </p:cNvPr>
          <p:cNvSpPr/>
          <p:nvPr/>
        </p:nvSpPr>
        <p:spPr>
          <a:xfrm>
            <a:off x="1495614" y="2665163"/>
            <a:ext cx="212651" cy="212651"/>
          </a:xfrm>
          <a:prstGeom prst="star5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06BF103-DFDA-9D9B-22F1-CDA253BE100C}"/>
              </a:ext>
            </a:extLst>
          </p:cNvPr>
          <p:cNvSpPr/>
          <p:nvPr/>
        </p:nvSpPr>
        <p:spPr>
          <a:xfrm>
            <a:off x="234134" y="778094"/>
            <a:ext cx="292396" cy="361328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00ACA-CE8A-E45C-9030-029AC40A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09143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48F7AB3A-32D7-F4DA-256A-40F9DDBCBF3B}"/>
              </a:ext>
            </a:extLst>
          </p:cNvPr>
          <p:cNvSpPr/>
          <p:nvPr/>
        </p:nvSpPr>
        <p:spPr>
          <a:xfrm>
            <a:off x="1371601" y="2353733"/>
            <a:ext cx="321733" cy="32173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3AC8-CED5-3A40-2CF3-5DBEE349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8588"/>
            <a:ext cx="8128000" cy="4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5F516-999F-2BC0-63D2-C8DF93E3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18"/>
          <a:stretch/>
        </p:blipFill>
        <p:spPr>
          <a:xfrm>
            <a:off x="10724" y="-1"/>
            <a:ext cx="8114097" cy="1805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97857-CCED-AEA5-28C5-E84B2E5237EE}"/>
              </a:ext>
            </a:extLst>
          </p:cNvPr>
          <p:cNvSpPr txBox="1"/>
          <p:nvPr/>
        </p:nvSpPr>
        <p:spPr>
          <a:xfrm>
            <a:off x="194440" y="1820968"/>
            <a:ext cx="2426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Believe: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Name: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Know: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Have: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Eternal: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Life: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6F66B-DAC4-D51D-DA4D-8AEC6B09ECE4}"/>
              </a:ext>
            </a:extLst>
          </p:cNvPr>
          <p:cNvSpPr txBox="1"/>
          <p:nvPr/>
        </p:nvSpPr>
        <p:spPr>
          <a:xfrm>
            <a:off x="2116885" y="1820968"/>
            <a:ext cx="6512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Trust, to rely on, be loyal, affirm.</a:t>
            </a:r>
          </a:p>
          <a:p>
            <a:r>
              <a:rPr lang="en-GB" sz="2800" b="1" dirty="0"/>
              <a:t>The person himself</a:t>
            </a:r>
          </a:p>
          <a:p>
            <a:r>
              <a:rPr lang="en-GB" sz="2800" b="1" dirty="0"/>
              <a:t>Factual knowledge (“see”).</a:t>
            </a:r>
          </a:p>
          <a:p>
            <a:r>
              <a:rPr lang="en-GB" sz="2800" b="1" dirty="0"/>
              <a:t>Present tense: Already</a:t>
            </a:r>
          </a:p>
          <a:p>
            <a:r>
              <a:rPr lang="en-GB" sz="2800" b="1" dirty="0"/>
              <a:t>"Eons" = all ages to come.</a:t>
            </a:r>
          </a:p>
          <a:p>
            <a:r>
              <a:rPr lang="en-GB" sz="2800" b="1" dirty="0"/>
              <a:t>Intimacy with God, growth, action.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FA003-3DBF-1F06-BE6F-2F78DF3D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74" y="448241"/>
            <a:ext cx="6222025" cy="4123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7F202-1D4E-7B5E-BDDF-8A5C3BC62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38"/>
          <a:stretch/>
        </p:blipFill>
        <p:spPr>
          <a:xfrm>
            <a:off x="0" y="-1787"/>
            <a:ext cx="8128000" cy="1841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B57CA-7C94-79A9-C00C-C276BCBBC8E2}"/>
              </a:ext>
            </a:extLst>
          </p:cNvPr>
          <p:cNvSpPr txBox="1"/>
          <p:nvPr/>
        </p:nvSpPr>
        <p:spPr>
          <a:xfrm>
            <a:off x="149771" y="1839686"/>
            <a:ext cx="3021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Confidence: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Approach: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Ask: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Will: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Hear: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70582-A8D4-D277-7E08-73BFD15AF90E}"/>
              </a:ext>
            </a:extLst>
          </p:cNvPr>
          <p:cNvSpPr txBox="1"/>
          <p:nvPr/>
        </p:nvSpPr>
        <p:spPr>
          <a:xfrm>
            <a:off x="2699459" y="1839686"/>
            <a:ext cx="6512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Boldness</a:t>
            </a:r>
          </a:p>
          <a:p>
            <a:r>
              <a:rPr lang="en-GB" sz="2800" b="1" dirty="0"/>
              <a:t>"Facing" him.</a:t>
            </a:r>
          </a:p>
          <a:p>
            <a:r>
              <a:rPr lang="en-GB" sz="2800" b="1" dirty="0"/>
              <a:t>Make requests.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a</a:t>
            </a:r>
            <a:r>
              <a:rPr lang="en-GB" sz="2800" b="1" dirty="0"/>
              <a:t>) Decree, (</a:t>
            </a:r>
            <a:r>
              <a:rPr lang="en-GB" sz="2800" b="1" dirty="0">
                <a:solidFill>
                  <a:srgbClr val="C00000"/>
                </a:solidFill>
              </a:rPr>
              <a:t>b</a:t>
            </a:r>
            <a:r>
              <a:rPr lang="en-GB" sz="2800" b="1" dirty="0"/>
              <a:t>) standards, laws,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c</a:t>
            </a:r>
            <a:r>
              <a:rPr lang="en-GB" sz="2800" b="1" dirty="0"/>
              <a:t>) promises, (</a:t>
            </a:r>
            <a:r>
              <a:rPr lang="en-GB" sz="2800" b="1" dirty="0">
                <a:solidFill>
                  <a:srgbClr val="C00000"/>
                </a:solidFill>
              </a:rPr>
              <a:t>d</a:t>
            </a:r>
            <a:r>
              <a:rPr lang="en-GB" sz="2800" b="1" dirty="0"/>
              <a:t>) guidance.</a:t>
            </a:r>
          </a:p>
          <a:p>
            <a:r>
              <a:rPr lang="en-GB" sz="2800" b="1" dirty="0"/>
              <a:t>Listen, pay attention, ‘obey’.</a:t>
            </a:r>
            <a:endParaRPr lang="en-US" sz="2800" b="1" dirty="0"/>
          </a:p>
        </p:txBody>
      </p:sp>
      <p:pic>
        <p:nvPicPr>
          <p:cNvPr id="1026" name="Picture 2" descr="14 Night Prayers For Family To Cap The Day - Lay Cistercians">
            <a:extLst>
              <a:ext uri="{FF2B5EF4-FFF2-40B4-BE49-F238E27FC236}">
                <a16:creationId xmlns:a16="http://schemas.microsoft.com/office/drawing/2014/main" id="{155AD60B-EF3C-157D-C29D-08B54CCC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98" y="459015"/>
            <a:ext cx="6169477" cy="41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B57CA-7C94-79A9-C00C-C276BCBBC8E2}"/>
              </a:ext>
            </a:extLst>
          </p:cNvPr>
          <p:cNvSpPr txBox="1"/>
          <p:nvPr/>
        </p:nvSpPr>
        <p:spPr>
          <a:xfrm>
            <a:off x="211457" y="963501"/>
            <a:ext cx="7916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/>
              <a:t>Life for sinning Christians. </a:t>
            </a:r>
            <a:r>
              <a:rPr lang="en-GB" sz="2800" dirty="0"/>
              <a:t>1 Jn 5.13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Our daily food. </a:t>
            </a:r>
            <a:r>
              <a:rPr lang="en-GB" sz="2800" dirty="0"/>
              <a:t>Mt 6.11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Forgiveness of sins. </a:t>
            </a:r>
            <a:r>
              <a:rPr lang="en-GB" sz="2800" dirty="0"/>
              <a:t>Mt 6.12, 1 Jn 1.9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Wisdom for how to live. </a:t>
            </a:r>
            <a:r>
              <a:rPr lang="en-GB" sz="2800" dirty="0" err="1"/>
              <a:t>Js</a:t>
            </a:r>
            <a:r>
              <a:rPr lang="en-GB" sz="2800" dirty="0"/>
              <a:t> 1.12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The Holy Spirit’s ‘fruit’, ‘gifts’. </a:t>
            </a:r>
            <a:r>
              <a:rPr lang="en-GB" sz="2800" dirty="0"/>
              <a:t>Lk 11.13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Personal peace anytime. </a:t>
            </a:r>
            <a:r>
              <a:rPr lang="en-GB" sz="2800" dirty="0"/>
              <a:t>Ep 4.6-7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Urgent needs. </a:t>
            </a:r>
            <a:r>
              <a:rPr lang="en-GB" sz="2800" dirty="0"/>
              <a:t>Ph 4.19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Answers for hostile opponents. </a:t>
            </a:r>
            <a:r>
              <a:rPr lang="en-GB" sz="2800" dirty="0"/>
              <a:t>Lk 12.12</a:t>
            </a:r>
            <a:r>
              <a:rPr lang="en-GB" sz="2800" b="1" dirty="0"/>
              <a:t> 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BB666-8F52-9C15-6D96-342386491AC7}"/>
              </a:ext>
            </a:extLst>
          </p:cNvPr>
          <p:cNvSpPr txBox="1"/>
          <p:nvPr/>
        </p:nvSpPr>
        <p:spPr>
          <a:xfrm>
            <a:off x="149771" y="16787"/>
            <a:ext cx="759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“According to his will”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73965-16FE-3DB2-84B7-36B881532172}"/>
              </a:ext>
            </a:extLst>
          </p:cNvPr>
          <p:cNvSpPr txBox="1"/>
          <p:nvPr/>
        </p:nvSpPr>
        <p:spPr>
          <a:xfrm>
            <a:off x="149771" y="484926"/>
            <a:ext cx="7844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is always his will, that we can count on?”</a:t>
            </a:r>
          </a:p>
        </p:txBody>
      </p:sp>
    </p:spTree>
    <p:extLst>
      <p:ext uri="{BB962C8B-B14F-4D97-AF65-F5344CB8AC3E}">
        <p14:creationId xmlns:p14="http://schemas.microsoft.com/office/powerpoint/2010/main" val="33917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D7F161-7EA3-168C-1EA7-F0A16773F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382"/>
          <a:stretch/>
        </p:blipFill>
        <p:spPr>
          <a:xfrm>
            <a:off x="0" y="-1787"/>
            <a:ext cx="8128000" cy="1857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40A7F-083A-70A0-7C23-CD5846386777}"/>
              </a:ext>
            </a:extLst>
          </p:cNvPr>
          <p:cNvSpPr txBox="1"/>
          <p:nvPr/>
        </p:nvSpPr>
        <p:spPr>
          <a:xfrm>
            <a:off x="265198" y="1919771"/>
            <a:ext cx="2426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Know: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Hear: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Whatever: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Have: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Asked: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1C45C-D267-4BBF-C464-254A7F596C37}"/>
              </a:ext>
            </a:extLst>
          </p:cNvPr>
          <p:cNvSpPr txBox="1"/>
          <p:nvPr/>
        </p:nvSpPr>
        <p:spPr>
          <a:xfrm>
            <a:off x="2557757" y="1919771"/>
            <a:ext cx="65121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Factual knowledge.</a:t>
            </a:r>
          </a:p>
          <a:p>
            <a:r>
              <a:rPr lang="en-GB" sz="2800" b="1" dirty="0"/>
              <a:t>Pays attention.</a:t>
            </a:r>
          </a:p>
          <a:p>
            <a:r>
              <a:rPr lang="en-GB" sz="2800" b="1" dirty="0"/>
              <a:t>Freedom to ask for anything.</a:t>
            </a:r>
          </a:p>
          <a:p>
            <a:r>
              <a:rPr lang="en-GB" sz="2800" b="1" dirty="0"/>
              <a:t>Received, secured.</a:t>
            </a:r>
          </a:p>
          <a:p>
            <a:r>
              <a:rPr lang="en-GB" sz="2800" b="1" dirty="0"/>
              <a:t>Specific, identifiable.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0294C-2992-4E8B-54D9-7A15CF7E5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9" y="561417"/>
            <a:ext cx="7124682" cy="40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2EB5E-7690-C191-1363-89C3092EA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73"/>
          <a:stretch/>
        </p:blipFill>
        <p:spPr>
          <a:xfrm>
            <a:off x="0" y="-1786"/>
            <a:ext cx="8128000" cy="1890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24D3F-C09F-7E46-D850-571BECC3A4F9}"/>
              </a:ext>
            </a:extLst>
          </p:cNvPr>
          <p:cNvSpPr txBox="1"/>
          <p:nvPr/>
        </p:nvSpPr>
        <p:spPr>
          <a:xfrm>
            <a:off x="223785" y="1888436"/>
            <a:ext cx="2426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Brother: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Lead to: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Death:</a:t>
            </a:r>
          </a:p>
          <a:p>
            <a:endParaRPr lang="en-GB" sz="2800" b="1" dirty="0">
              <a:solidFill>
                <a:srgbClr val="0070C0"/>
              </a:solidFill>
            </a:endParaRP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You:</a:t>
            </a:r>
          </a:p>
          <a:p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>
                <a:solidFill>
                  <a:srgbClr val="0070C0"/>
                </a:solidFill>
              </a:rPr>
              <a:t> Life: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3C931-830C-0EFD-CBE5-A0885E15ED00}"/>
              </a:ext>
            </a:extLst>
          </p:cNvPr>
          <p:cNvSpPr txBox="1"/>
          <p:nvPr/>
        </p:nvSpPr>
        <p:spPr>
          <a:xfrm>
            <a:off x="2178886" y="1894344"/>
            <a:ext cx="6512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Fellow Christian.</a:t>
            </a:r>
          </a:p>
          <a:p>
            <a:r>
              <a:rPr lang="en-GB" sz="2800" b="1" dirty="0"/>
              <a:t>Consequence.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a</a:t>
            </a:r>
            <a:r>
              <a:rPr lang="en-GB" sz="2800" b="1" dirty="0"/>
              <a:t>) Spiritual, (</a:t>
            </a:r>
            <a:r>
              <a:rPr lang="en-GB" sz="2800" b="1" dirty="0">
                <a:solidFill>
                  <a:srgbClr val="C00000"/>
                </a:solidFill>
              </a:rPr>
              <a:t>b</a:t>
            </a:r>
            <a:r>
              <a:rPr lang="en-GB" sz="2800" b="1" dirty="0"/>
              <a:t>) emotional,</a:t>
            </a:r>
          </a:p>
          <a:p>
            <a:r>
              <a:rPr lang="en-GB" sz="2800" b="1" dirty="0"/>
              <a:t>(</a:t>
            </a:r>
            <a:r>
              <a:rPr lang="en-GB" sz="2800" b="1" dirty="0">
                <a:solidFill>
                  <a:srgbClr val="C00000"/>
                </a:solidFill>
              </a:rPr>
              <a:t>c</a:t>
            </a:r>
            <a:r>
              <a:rPr lang="en-GB" sz="2800" b="1" dirty="0"/>
              <a:t>) physical, (</a:t>
            </a:r>
            <a:r>
              <a:rPr lang="en-GB" sz="2800" b="1" dirty="0">
                <a:solidFill>
                  <a:srgbClr val="C00000"/>
                </a:solidFill>
              </a:rPr>
              <a:t>d</a:t>
            </a:r>
            <a:r>
              <a:rPr lang="en-GB" sz="2800" b="1" dirty="0"/>
              <a:t>) everlasting.</a:t>
            </a:r>
          </a:p>
          <a:p>
            <a:r>
              <a:rPr lang="en-GB" sz="2800" b="1" dirty="0"/>
              <a:t>Singular, 'anyone': Christian.</a:t>
            </a:r>
          </a:p>
          <a:p>
            <a:r>
              <a:rPr lang="en-GB" sz="2800" b="1" dirty="0"/>
              <a:t>Fellowship with God and with us.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DC30A-C419-FD06-9B9B-45685960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-5908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22222</TotalTime>
  <Words>885</Words>
  <Application>Microsoft Office PowerPoint</Application>
  <PresentationFormat>Custom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747</cp:revision>
  <dcterms:created xsi:type="dcterms:W3CDTF">2023-05-03T23:33:27Z</dcterms:created>
  <dcterms:modified xsi:type="dcterms:W3CDTF">2024-06-02T04:11:30Z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17</vt:i4>
  </property>
</Properties>
</file>