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3" r:id="rId4"/>
    <p:sldId id="274" r:id="rId5"/>
    <p:sldId id="275" r:id="rId6"/>
    <p:sldId id="276" r:id="rId7"/>
    <p:sldId id="286" r:id="rId8"/>
    <p:sldId id="277" r:id="rId9"/>
    <p:sldId id="278" r:id="rId10"/>
    <p:sldId id="279" r:id="rId11"/>
    <p:sldId id="287" r:id="rId12"/>
    <p:sldId id="285" r:id="rId13"/>
    <p:sldId id="280" r:id="rId14"/>
    <p:sldId id="281" r:id="rId15"/>
    <p:sldId id="282" r:id="rId16"/>
    <p:sldId id="283" r:id="rId17"/>
    <p:sldId id="284" r:id="rId18"/>
    <p:sldId id="272" r:id="rId19"/>
  </p:sldIdLst>
  <p:sldSz cx="8128000" cy="4572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FEB"/>
    <a:srgbClr val="F8FEDA"/>
    <a:srgbClr val="FFFFF3"/>
    <a:srgbClr val="FEF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68" y="18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32645-442F-4E99-9E1D-0B55CC3CB92A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EE062-D4A6-4D81-8A36-B757B194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43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55E7E2F-E272-4857-ABD9-DAD2D10DADF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731484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06080" y="2454480"/>
            <a:ext cx="731484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4565EAA-90F9-4BD2-9DF9-D529138CF3B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06080" y="245448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154400" y="245448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C78E793-C5CE-4DD8-98DC-5AFCCF36A9BE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2879280" y="106956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5352480" y="106956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06080" y="245448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2879280" y="245448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5352480" y="245448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E8A0D75-D5DA-4F1F-9B16-FA698EFE4841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06080" y="1069560"/>
            <a:ext cx="731484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901954A-1B00-4DF4-BD7A-9FF6F2FDF174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731484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E17AF51-CB1B-466A-BE8D-D4A292A948E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9FEAD51-AC38-4F36-81DE-9BEBC28FEF5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A430038-D974-4556-8C0E-8A4DA543548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015920" y="748080"/>
            <a:ext cx="6095160" cy="737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336E27C-2271-43AE-AF11-78F4E15AAA5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06080" y="245448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FB6A066-830F-464A-AE79-7619050621A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154400" y="245448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1568B05-50FD-4E9A-A8DB-3B945FE59C9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06080" y="2454480"/>
            <a:ext cx="731484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747A21E-4369-4E90-ADD9-C4366B356F0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2692440" y="4237560"/>
            <a:ext cx="2742480" cy="24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5740560" y="4237560"/>
            <a:ext cx="1828080" cy="24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en-US" sz="8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10269AC-0339-4449-BD81-57A8C1C61041}" type="slidenum">
              <a:rPr lang="en-US" sz="800" b="0" strike="noStrike" spc="-1">
                <a:solidFill>
                  <a:srgbClr val="8B8B8B"/>
                </a:solidFill>
                <a:latin typeface="Calibri"/>
                <a:ea typeface="DejaVu Sans"/>
              </a:rPr>
              <a:t>‹#›</a:t>
            </a:fld>
            <a:endParaRPr lang="en-US" sz="8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558720" y="4237560"/>
            <a:ext cx="1828080" cy="24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06080" y="1069560"/>
            <a:ext cx="731484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2"/>
          <p:cNvPicPr/>
          <p:nvPr/>
        </p:nvPicPr>
        <p:blipFill>
          <a:blip r:embed="rId2"/>
          <a:stretch/>
        </p:blipFill>
        <p:spPr>
          <a:xfrm>
            <a:off x="0" y="3240"/>
            <a:ext cx="8127360" cy="45648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2"/>
          <p:cNvPicPr/>
          <p:nvPr/>
        </p:nvPicPr>
        <p:blipFill>
          <a:blip r:embed="rId3"/>
          <a:stretch/>
        </p:blipFill>
        <p:spPr>
          <a:xfrm>
            <a:off x="1693440" y="1367640"/>
            <a:ext cx="3204000" cy="3204000"/>
          </a:xfrm>
          <a:prstGeom prst="rect">
            <a:avLst/>
          </a:prstGeom>
          <a:ln w="0">
            <a:noFill/>
          </a:ln>
        </p:spPr>
      </p:pic>
      <p:sp>
        <p:nvSpPr>
          <p:cNvPr id="43" name="TextBox 3"/>
          <p:cNvSpPr/>
          <p:nvPr/>
        </p:nvSpPr>
        <p:spPr>
          <a:xfrm>
            <a:off x="40680" y="4264200"/>
            <a:ext cx="165276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Image by Dall-e 3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44" name="TextBox 6"/>
          <p:cNvSpPr/>
          <p:nvPr/>
        </p:nvSpPr>
        <p:spPr>
          <a:xfrm>
            <a:off x="0" y="27000"/>
            <a:ext cx="6643800" cy="1248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First John 5:18-21</a:t>
            </a:r>
            <a:endParaRPr lang="en-US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  <a:ea typeface="Verdana"/>
              </a:rPr>
              <a:t>‘‘This is the True </a:t>
            </a:r>
            <a:r>
              <a:rPr lang="en-GB" sz="2400" b="1" spc="-1" dirty="0">
                <a:solidFill>
                  <a:srgbClr val="000000"/>
                </a:solidFill>
                <a:ea typeface="Verdana"/>
              </a:rPr>
              <a:t>God</a:t>
            </a:r>
            <a:r>
              <a:rPr lang="en-GB" sz="2400" b="1" strike="noStrike" spc="-1" dirty="0">
                <a:solidFill>
                  <a:srgbClr val="000000"/>
                </a:solidFill>
                <a:latin typeface="Arial"/>
                <a:ea typeface="Verdana"/>
              </a:rPr>
              <a:t>”</a:t>
            </a:r>
            <a:endParaRPr lang="en-US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24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06 &amp; 09 </a:t>
            </a:r>
            <a:r>
              <a:rPr lang="en-US" sz="2400" b="1" spc="-1" dirty="0">
                <a:solidFill>
                  <a:srgbClr val="C00000"/>
                </a:solidFill>
                <a:ea typeface="Verdana"/>
              </a:rPr>
              <a:t>June 2024</a:t>
            </a:r>
            <a:endParaRPr lang="en-US" sz="2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2DFC2E-5612-453D-83F4-9C4ED26D746B}"/>
              </a:ext>
            </a:extLst>
          </p:cNvPr>
          <p:cNvSpPr/>
          <p:nvPr/>
        </p:nvSpPr>
        <p:spPr>
          <a:xfrm>
            <a:off x="204480" y="0"/>
            <a:ext cx="79232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5:20a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D9CEF-1A55-0246-E495-6273D69CC6DE}"/>
              </a:ext>
            </a:extLst>
          </p:cNvPr>
          <p:cNvSpPr txBox="1"/>
          <p:nvPr/>
        </p:nvSpPr>
        <p:spPr>
          <a:xfrm>
            <a:off x="289798" y="521766"/>
            <a:ext cx="77741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baseline="30000" dirty="0">
                <a:solidFill>
                  <a:srgbClr val="C00000"/>
                </a:solidFill>
              </a:rPr>
              <a:t>20 </a:t>
            </a:r>
            <a:r>
              <a:rPr lang="en-GB" sz="2800" b="1" dirty="0"/>
              <a:t>And we know that the Son of God has come and has given us understanding, </a:t>
            </a:r>
            <a:br>
              <a:rPr lang="en-GB" sz="2800" b="1" dirty="0"/>
            </a:br>
            <a:r>
              <a:rPr lang="en-GB" sz="2800" b="1" dirty="0"/>
              <a:t>so that we may know him who is true.</a:t>
            </a:r>
            <a:endParaRPr 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8C4F2B-CAE3-7E0B-1B9D-D693CB054182}"/>
              </a:ext>
            </a:extLst>
          </p:cNvPr>
          <p:cNvSpPr txBox="1"/>
          <p:nvPr/>
        </p:nvSpPr>
        <p:spPr>
          <a:xfrm>
            <a:off x="289798" y="1907827"/>
            <a:ext cx="16801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Know: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Son: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GB" sz="2800" b="1" dirty="0">
                <a:solidFill>
                  <a:srgbClr val="0070C0"/>
                </a:solidFill>
              </a:rPr>
              <a:t>Under-</a:t>
            </a:r>
            <a:br>
              <a:rPr lang="en-GB" sz="2800" b="1" dirty="0">
                <a:solidFill>
                  <a:srgbClr val="0070C0"/>
                </a:solidFill>
              </a:rPr>
            </a:br>
            <a:r>
              <a:rPr lang="en-GB" sz="2800" b="1" dirty="0">
                <a:solidFill>
                  <a:srgbClr val="0070C0"/>
                </a:solidFill>
              </a:rPr>
              <a:t>   stand: </a:t>
            </a:r>
            <a:endParaRPr lang="en-US" sz="2800" baseline="30000" dirty="0">
              <a:solidFill>
                <a:srgbClr val="C00000"/>
              </a:solidFill>
            </a:endParaRP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Know: 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True: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11549F-6C10-DA13-A78F-29E498BE15FE}"/>
              </a:ext>
            </a:extLst>
          </p:cNvPr>
          <p:cNvSpPr txBox="1"/>
          <p:nvPr/>
        </p:nvSpPr>
        <p:spPr>
          <a:xfrm>
            <a:off x="1929193" y="1906761"/>
            <a:ext cx="61985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Third ‘know’ = </a:t>
            </a:r>
            <a:r>
              <a:rPr lang="en-US" sz="2800" b="1" dirty="0"/>
              <a:t>‘see’ factual know.</a:t>
            </a:r>
          </a:p>
          <a:p>
            <a:r>
              <a:rPr lang="en-US" sz="2800" b="1" dirty="0"/>
              <a:t>Messianic title. Jesus = the Christ.</a:t>
            </a:r>
          </a:p>
          <a:p>
            <a:r>
              <a:rPr lang="en-US" sz="2800" b="1" dirty="0"/>
              <a:t>Mind, intelligence, thinking. “Love the Lord with your … mind” </a:t>
            </a:r>
            <a:r>
              <a:rPr lang="en-US" sz="2400" dirty="0">
                <a:latin typeface="Arial Narrow" panose="020B0606020202030204" pitchFamily="34" charset="0"/>
              </a:rPr>
              <a:t>Mk 12:30</a:t>
            </a:r>
            <a:endParaRPr lang="en-US" sz="3600" dirty="0">
              <a:latin typeface="Arial Narrow" panose="020B0606020202030204" pitchFamily="34" charset="0"/>
            </a:endParaRPr>
          </a:p>
          <a:p>
            <a:r>
              <a:rPr lang="en-US" sz="2800" b="1" dirty="0"/>
              <a:t>Fourth know = by experience.</a:t>
            </a:r>
          </a:p>
          <a:p>
            <a:r>
              <a:rPr lang="en-GB" sz="2800" b="1" dirty="0"/>
              <a:t>Contrast idols and religions.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45FB3-9999-D923-21E6-D90AC7821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74"/>
            <a:ext cx="8263541" cy="454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5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2DFC2E-5612-453D-83F4-9C4ED26D746B}"/>
              </a:ext>
            </a:extLst>
          </p:cNvPr>
          <p:cNvSpPr/>
          <p:nvPr/>
        </p:nvSpPr>
        <p:spPr>
          <a:xfrm>
            <a:off x="204480" y="0"/>
            <a:ext cx="79232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‘Understanding’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6C05FE-E76C-CAF9-997E-DDB67E04E3B5}"/>
              </a:ext>
            </a:extLst>
          </p:cNvPr>
          <p:cNvSpPr txBox="1"/>
          <p:nvPr/>
        </p:nvSpPr>
        <p:spPr>
          <a:xfrm>
            <a:off x="184239" y="655114"/>
            <a:ext cx="79437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Apostles’ testimony</a:t>
            </a:r>
          </a:p>
          <a:p>
            <a:endParaRPr lang="en-US" sz="2800" b="1" dirty="0"/>
          </a:p>
          <a:p>
            <a:r>
              <a:rPr lang="en-US" sz="2800" b="1" dirty="0"/>
              <a:t>	</a:t>
            </a:r>
            <a:r>
              <a:rPr lang="en-US" sz="2800" b="1" dirty="0">
                <a:solidFill>
                  <a:srgbClr val="C00000"/>
                </a:solidFill>
              </a:rPr>
              <a:t>Believe</a:t>
            </a:r>
            <a:r>
              <a:rPr lang="en-US" sz="2800" b="1" dirty="0"/>
              <a:t> that Jesus = Messiah</a:t>
            </a:r>
          </a:p>
          <a:p>
            <a:endParaRPr lang="en-US" sz="2800" b="1" dirty="0"/>
          </a:p>
          <a:p>
            <a:r>
              <a:rPr lang="en-US" sz="2800" b="1" dirty="0"/>
              <a:t>		</a:t>
            </a:r>
            <a:r>
              <a:rPr lang="en-US" sz="2800" b="1" dirty="0">
                <a:solidFill>
                  <a:srgbClr val="C00000"/>
                </a:solidFill>
              </a:rPr>
              <a:t>Understand</a:t>
            </a:r>
            <a:r>
              <a:rPr lang="en-US" sz="2800" b="1" dirty="0"/>
              <a:t> God’s  Son has come</a:t>
            </a:r>
          </a:p>
          <a:p>
            <a:endParaRPr lang="en-US" sz="2800" b="1" dirty="0"/>
          </a:p>
          <a:p>
            <a:r>
              <a:rPr lang="en-US" sz="2800" b="1" dirty="0"/>
              <a:t>			</a:t>
            </a:r>
            <a:r>
              <a:rPr lang="en-US" sz="2800" b="1" dirty="0">
                <a:solidFill>
                  <a:srgbClr val="C00000"/>
                </a:solidFill>
              </a:rPr>
              <a:t>Experience</a:t>
            </a:r>
            <a:r>
              <a:rPr lang="en-US" sz="2800" b="1" dirty="0"/>
              <a:t> God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797FD1D-1D85-6B67-C0D8-B8B34CC607A4}"/>
              </a:ext>
            </a:extLst>
          </p:cNvPr>
          <p:cNvCxnSpPr/>
          <p:nvPr/>
        </p:nvCxnSpPr>
        <p:spPr>
          <a:xfrm>
            <a:off x="1178417" y="1126901"/>
            <a:ext cx="450760" cy="45076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97A12D-738D-B1AE-9AFB-FE9CD77CD867}"/>
              </a:ext>
            </a:extLst>
          </p:cNvPr>
          <p:cNvCxnSpPr/>
          <p:nvPr/>
        </p:nvCxnSpPr>
        <p:spPr>
          <a:xfrm>
            <a:off x="1974761" y="1996883"/>
            <a:ext cx="450760" cy="45076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7A6D096-2BB8-7B0A-FBB4-BEC2919A2D86}"/>
              </a:ext>
            </a:extLst>
          </p:cNvPr>
          <p:cNvCxnSpPr/>
          <p:nvPr/>
        </p:nvCxnSpPr>
        <p:spPr>
          <a:xfrm>
            <a:off x="2863403" y="2869842"/>
            <a:ext cx="450760" cy="45076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09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with no description">
            <a:extLst>
              <a:ext uri="{FF2B5EF4-FFF2-40B4-BE49-F238E27FC236}">
                <a16:creationId xmlns:a16="http://schemas.microsoft.com/office/drawing/2014/main" id="{D84182E4-1625-C6EB-3DA1-C98C97C2E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62"/>
            <a:ext cx="8128000" cy="421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2BA824-31E2-71C1-0771-6BAF2A4A6B5A}"/>
              </a:ext>
            </a:extLst>
          </p:cNvPr>
          <p:cNvSpPr txBox="1"/>
          <p:nvPr/>
        </p:nvSpPr>
        <p:spPr>
          <a:xfrm>
            <a:off x="274320" y="4264427"/>
            <a:ext cx="7448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 “The Communication Process” by Lumen Learning, CC BY 4.0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A7DFB1-0F20-461E-19BD-019E20707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03"/>
            <a:ext cx="8128000" cy="421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7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2DFC2E-5612-453D-83F4-9C4ED26D746B}"/>
              </a:ext>
            </a:extLst>
          </p:cNvPr>
          <p:cNvSpPr/>
          <p:nvPr/>
        </p:nvSpPr>
        <p:spPr>
          <a:xfrm>
            <a:off x="204480" y="0"/>
            <a:ext cx="79232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5:20b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D9CEF-1A55-0246-E495-6273D69CC6DE}"/>
              </a:ext>
            </a:extLst>
          </p:cNvPr>
          <p:cNvSpPr txBox="1"/>
          <p:nvPr/>
        </p:nvSpPr>
        <p:spPr>
          <a:xfrm>
            <a:off x="252976" y="402652"/>
            <a:ext cx="7497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… and we are in him who is true, </a:t>
            </a:r>
          </a:p>
          <a:p>
            <a:r>
              <a:rPr lang="en-GB" sz="2800" b="1" dirty="0"/>
              <a:t>                         in his Son Jesus Christ.</a:t>
            </a:r>
            <a:endParaRPr 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8C4F2B-CAE3-7E0B-1B9D-D693CB054182}"/>
              </a:ext>
            </a:extLst>
          </p:cNvPr>
          <p:cNvSpPr txBox="1"/>
          <p:nvPr/>
        </p:nvSpPr>
        <p:spPr>
          <a:xfrm>
            <a:off x="252976" y="1463457"/>
            <a:ext cx="13364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In:</a:t>
            </a:r>
          </a:p>
          <a:p>
            <a:endParaRPr lang="en-GB" sz="2800" b="1" dirty="0">
              <a:solidFill>
                <a:srgbClr val="0070C0"/>
              </a:solidFill>
            </a:endParaRPr>
          </a:p>
          <a:p>
            <a:endParaRPr lang="en-GB" sz="2800" b="1" dirty="0">
              <a:solidFill>
                <a:srgbClr val="0070C0"/>
              </a:solidFill>
            </a:endParaRP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Him: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True: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11549F-6C10-DA13-A78F-29E498BE15FE}"/>
              </a:ext>
            </a:extLst>
          </p:cNvPr>
          <p:cNvSpPr txBox="1"/>
          <p:nvPr/>
        </p:nvSpPr>
        <p:spPr>
          <a:xfrm>
            <a:off x="1487335" y="1463457"/>
            <a:ext cx="65827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/>
              <a:t>En</a:t>
            </a:r>
            <a:r>
              <a:rPr lang="en-GB" sz="2800" b="1" dirty="0"/>
              <a:t> = a relational particle with no specific meaning. To be ‘</a:t>
            </a:r>
            <a:r>
              <a:rPr lang="en-GB" sz="2800" b="1" i="1" dirty="0" err="1"/>
              <a:t>en</a:t>
            </a:r>
            <a:r>
              <a:rPr lang="en-GB" sz="2800" b="1" dirty="0"/>
              <a:t>’ a person = to be in relation with, to belong to.</a:t>
            </a:r>
          </a:p>
          <a:p>
            <a:r>
              <a:rPr lang="en-GB" sz="2800" b="1" dirty="0"/>
              <a:t>God (5:19)? Or his Son (5:20)?</a:t>
            </a:r>
          </a:p>
          <a:p>
            <a:r>
              <a:rPr lang="en-GB" sz="2800" b="1" dirty="0"/>
              <a:t>The unique, invisible Creator? Or</a:t>
            </a:r>
          </a:p>
          <a:p>
            <a:r>
              <a:rPr lang="en-GB" sz="2800" b="1" dirty="0"/>
              <a:t>the crucified, risen Messiah/Christ?</a:t>
            </a:r>
          </a:p>
        </p:txBody>
      </p:sp>
      <p:pic>
        <p:nvPicPr>
          <p:cNvPr id="7170" name="Picture 2" descr="Woman's unborn baby undergoes spinal surgery while still in the ...">
            <a:extLst>
              <a:ext uri="{FF2B5EF4-FFF2-40B4-BE49-F238E27FC236}">
                <a16:creationId xmlns:a16="http://schemas.microsoft.com/office/drawing/2014/main" id="{3B56F2A7-93BB-E3BD-4EC5-E2DFA3A27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14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2DFC2E-5612-453D-83F4-9C4ED26D746B}"/>
              </a:ext>
            </a:extLst>
          </p:cNvPr>
          <p:cNvSpPr/>
          <p:nvPr/>
        </p:nvSpPr>
        <p:spPr>
          <a:xfrm>
            <a:off x="98154" y="90377"/>
            <a:ext cx="79232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5:20b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D9CEF-1A55-0246-E495-6273D69CC6DE}"/>
              </a:ext>
            </a:extLst>
          </p:cNvPr>
          <p:cNvSpPr txBox="1"/>
          <p:nvPr/>
        </p:nvSpPr>
        <p:spPr>
          <a:xfrm>
            <a:off x="110428" y="544637"/>
            <a:ext cx="7497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… and we are in him who is true, </a:t>
            </a:r>
            <a:br>
              <a:rPr lang="en-GB" sz="2800" b="1" dirty="0"/>
            </a:br>
            <a:r>
              <a:rPr lang="en-GB" sz="2800" b="1" dirty="0"/>
              <a:t>                         in his Son Jesus Christ.</a:t>
            </a:r>
            <a:endParaRPr 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8C4F2B-CAE3-7E0B-1B9D-D693CB054182}"/>
              </a:ext>
            </a:extLst>
          </p:cNvPr>
          <p:cNvSpPr txBox="1"/>
          <p:nvPr/>
        </p:nvSpPr>
        <p:spPr>
          <a:xfrm>
            <a:off x="110428" y="1605442"/>
            <a:ext cx="16393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We:</a:t>
            </a:r>
          </a:p>
          <a:p>
            <a:endParaRPr lang="en-GB" sz="2800" b="1" dirty="0">
              <a:solidFill>
                <a:srgbClr val="0070C0"/>
              </a:solidFill>
            </a:endParaRPr>
          </a:p>
          <a:p>
            <a:endParaRPr lang="en-GB" sz="2800" b="1" dirty="0">
              <a:solidFill>
                <a:srgbClr val="0070C0"/>
              </a:solidFill>
            </a:endParaRP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Son: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Jesus: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Christ: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11549F-6C10-DA13-A78F-29E498BE15FE}"/>
              </a:ext>
            </a:extLst>
          </p:cNvPr>
          <p:cNvSpPr txBox="1"/>
          <p:nvPr/>
        </p:nvSpPr>
        <p:spPr>
          <a:xfrm>
            <a:off x="1606393" y="1604690"/>
            <a:ext cx="65859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(</a:t>
            </a:r>
            <a:r>
              <a:rPr lang="en-GB" sz="2800" b="1" dirty="0">
                <a:solidFill>
                  <a:srgbClr val="C00000"/>
                </a:solidFill>
              </a:rPr>
              <a:t>a</a:t>
            </a:r>
            <a:r>
              <a:rPr lang="en-GB" sz="2800" b="1" dirty="0"/>
              <a:t>) Jesus’ apostles,</a:t>
            </a:r>
          </a:p>
          <a:p>
            <a:r>
              <a:rPr lang="en-GB" sz="2800" b="1" dirty="0"/>
              <a:t>(</a:t>
            </a:r>
            <a:r>
              <a:rPr lang="en-GB" sz="2800" b="1" dirty="0">
                <a:solidFill>
                  <a:srgbClr val="C00000"/>
                </a:solidFill>
              </a:rPr>
              <a:t>b</a:t>
            </a:r>
            <a:r>
              <a:rPr lang="en-GB" sz="2800" b="1" dirty="0"/>
              <a:t>) Ephesian Christians,</a:t>
            </a:r>
          </a:p>
          <a:p>
            <a:r>
              <a:rPr lang="en-GB" sz="2800" b="1" dirty="0"/>
              <a:t>(</a:t>
            </a:r>
            <a:r>
              <a:rPr lang="en-GB" sz="2800" b="1" dirty="0">
                <a:solidFill>
                  <a:srgbClr val="C00000"/>
                </a:solidFill>
              </a:rPr>
              <a:t>c</a:t>
            </a:r>
            <a:r>
              <a:rPr lang="en-GB" sz="2800" b="1" dirty="0"/>
              <a:t>) Christian believers.</a:t>
            </a:r>
          </a:p>
          <a:p>
            <a:r>
              <a:rPr lang="en-GB" sz="2800" b="1" dirty="0" err="1"/>
              <a:t>Psa</a:t>
            </a:r>
            <a:r>
              <a:rPr lang="en-GB" sz="2800" b="1" dirty="0"/>
              <a:t> 2:7; Mk 1:11; Jn 1:14; Hb 1:2.</a:t>
            </a:r>
          </a:p>
          <a:p>
            <a:r>
              <a:rPr lang="en-GB" sz="2800" b="1" dirty="0"/>
              <a:t>Human name: Joshua </a:t>
            </a:r>
            <a:r>
              <a:rPr lang="en-GB" sz="2800" b="1" dirty="0">
                <a:sym typeface="Wingdings" panose="05000000000000000000" pitchFamily="2" charset="2"/>
              </a:rPr>
              <a:t> Jesus.</a:t>
            </a:r>
          </a:p>
          <a:p>
            <a:r>
              <a:rPr lang="en-GB" sz="2800" b="1" dirty="0">
                <a:sym typeface="Wingdings" panose="05000000000000000000" pitchFamily="2" charset="2"/>
              </a:rPr>
              <a:t>Divine title: final prophet, priest, king.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3788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2DFC2E-5612-453D-83F4-9C4ED26D746B}"/>
              </a:ext>
            </a:extLst>
          </p:cNvPr>
          <p:cNvSpPr/>
          <p:nvPr/>
        </p:nvSpPr>
        <p:spPr>
          <a:xfrm>
            <a:off x="204480" y="0"/>
            <a:ext cx="79232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5:20c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D9CEF-1A55-0246-E495-6273D69CC6DE}"/>
              </a:ext>
            </a:extLst>
          </p:cNvPr>
          <p:cNvSpPr txBox="1"/>
          <p:nvPr/>
        </p:nvSpPr>
        <p:spPr>
          <a:xfrm>
            <a:off x="289798" y="521766"/>
            <a:ext cx="749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… He is the true God and eternal life.</a:t>
            </a:r>
            <a:endParaRPr 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8C4F2B-CAE3-7E0B-1B9D-D693CB054182}"/>
              </a:ext>
            </a:extLst>
          </p:cNvPr>
          <p:cNvSpPr txBox="1"/>
          <p:nvPr/>
        </p:nvSpPr>
        <p:spPr>
          <a:xfrm>
            <a:off x="289798" y="1134296"/>
            <a:ext cx="31591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</a:rPr>
              <a:t>Jesus Christ “is”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/>
              <a:t>True God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/>
              <a:t>Eternal Life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/>
              <a:t>Righteous</a:t>
            </a:r>
            <a:endParaRPr lang="en-US" sz="2800" b="1" dirty="0"/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/>
              <a:t>Advocate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/>
              <a:t>Son of God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US" sz="2800" b="1" dirty="0"/>
              <a:t>Understanding</a:t>
            </a:r>
            <a:endParaRPr lang="en-GB" sz="2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B824E0-B883-3BD7-EB9B-64BEF113976A}"/>
              </a:ext>
            </a:extLst>
          </p:cNvPr>
          <p:cNvSpPr txBox="1"/>
          <p:nvPr/>
        </p:nvSpPr>
        <p:spPr>
          <a:xfrm>
            <a:off x="3448945" y="1566752"/>
            <a:ext cx="31591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/>
              <a:t>Word of life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/>
              <a:t>True Light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US" sz="2800" b="1" dirty="0"/>
              <a:t>Human flesh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US" sz="2800" b="1" dirty="0"/>
              <a:t>Only Son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/>
              <a:t>The Christ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/>
              <a:t>Lamb of God</a:t>
            </a:r>
          </a:p>
        </p:txBody>
      </p:sp>
      <p:pic>
        <p:nvPicPr>
          <p:cNvPr id="8194" name="Picture 2" descr="Jesus Heals The Withered Hand (The Chosen Scene) - YouTube">
            <a:extLst>
              <a:ext uri="{FF2B5EF4-FFF2-40B4-BE49-F238E27FC236}">
                <a16:creationId xmlns:a16="http://schemas.microsoft.com/office/drawing/2014/main" id="{C9D9A90D-E407-DF1B-0E02-697CB9899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58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2DFC2E-5612-453D-83F4-9C4ED26D746B}"/>
              </a:ext>
            </a:extLst>
          </p:cNvPr>
          <p:cNvSpPr/>
          <p:nvPr/>
        </p:nvSpPr>
        <p:spPr>
          <a:xfrm>
            <a:off x="204480" y="0"/>
            <a:ext cx="79232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5:21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D9CEF-1A55-0246-E495-6273D69CC6DE}"/>
              </a:ext>
            </a:extLst>
          </p:cNvPr>
          <p:cNvSpPr txBox="1"/>
          <p:nvPr/>
        </p:nvSpPr>
        <p:spPr>
          <a:xfrm>
            <a:off x="216754" y="521766"/>
            <a:ext cx="7910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baseline="30000" dirty="0">
                <a:solidFill>
                  <a:srgbClr val="C00000"/>
                </a:solidFill>
              </a:rPr>
              <a:t>21</a:t>
            </a:r>
            <a:r>
              <a:rPr lang="en-GB" sz="2800" b="1" dirty="0"/>
              <a:t> Little children, keep yourselves from idols.</a:t>
            </a:r>
            <a:endParaRPr 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8C4F2B-CAE3-7E0B-1B9D-D693CB054182}"/>
              </a:ext>
            </a:extLst>
          </p:cNvPr>
          <p:cNvSpPr txBox="1"/>
          <p:nvPr/>
        </p:nvSpPr>
        <p:spPr>
          <a:xfrm>
            <a:off x="216754" y="1043532"/>
            <a:ext cx="24773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 err="1">
                <a:solidFill>
                  <a:srgbClr val="0070C0"/>
                </a:solidFill>
              </a:rPr>
              <a:t>Childen</a:t>
            </a:r>
            <a:r>
              <a:rPr lang="en-GB" sz="2800" b="1" dirty="0">
                <a:solidFill>
                  <a:srgbClr val="0070C0"/>
                </a:solidFill>
              </a:rPr>
              <a:t>: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Keep: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Yourselves: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Idols: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C6BFEB-5C30-C091-727C-9796AEF93D50}"/>
              </a:ext>
            </a:extLst>
          </p:cNvPr>
          <p:cNvSpPr txBox="1"/>
          <p:nvPr/>
        </p:nvSpPr>
        <p:spPr>
          <a:xfrm>
            <a:off x="2555159" y="1043532"/>
            <a:ext cx="55725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Susceptible to deceit.</a:t>
            </a:r>
          </a:p>
          <a:p>
            <a:r>
              <a:rPr lang="en-US" sz="2800" b="1" dirty="0"/>
              <a:t>Keep away, on your guard.</a:t>
            </a:r>
          </a:p>
          <a:p>
            <a:r>
              <a:rPr lang="en-US" sz="2800" b="1" dirty="0"/>
              <a:t>Plural = help each other.</a:t>
            </a:r>
          </a:p>
          <a:p>
            <a:pPr marL="514350" indent="-514350">
              <a:buAutoNum type="alphaLcParenBoth"/>
            </a:pPr>
            <a:r>
              <a:rPr lang="en-US" sz="2800" b="1" dirty="0"/>
              <a:t>Roman &amp; Greek gods</a:t>
            </a:r>
          </a:p>
          <a:p>
            <a:pPr marL="514350" indent="-514350">
              <a:buAutoNum type="alphaLcParenBoth"/>
            </a:pPr>
            <a:r>
              <a:rPr lang="en-GB" sz="2800" b="1" dirty="0"/>
              <a:t>Roman emperor’s image</a:t>
            </a:r>
          </a:p>
          <a:p>
            <a:pPr marL="514350" indent="-514350">
              <a:buAutoNum type="alphaLcParenBoth"/>
            </a:pPr>
            <a:r>
              <a:rPr lang="en-GB" sz="2800" b="1" dirty="0"/>
              <a:t>Local sprites and deities</a:t>
            </a:r>
          </a:p>
          <a:p>
            <a:pPr marL="514350" indent="-514350">
              <a:buAutoNum type="alphaLcParenBoth"/>
            </a:pPr>
            <a:r>
              <a:rPr lang="en-GB" sz="2800" b="1" dirty="0"/>
              <a:t>Religions and philosophies</a:t>
            </a:r>
          </a:p>
          <a:p>
            <a:pPr marL="514350" indent="-514350">
              <a:buAutoNum type="alphaLcParenBoth"/>
            </a:pPr>
            <a:r>
              <a:rPr lang="en-GB" sz="2800" b="1" dirty="0"/>
              <a:t>Ourselves or possessions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DAA6DC-9D10-CEF7-3DCF-05C7CCD21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28" y="3019477"/>
            <a:ext cx="6096313" cy="140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3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2DFC2E-5612-453D-83F4-9C4ED26D746B}"/>
              </a:ext>
            </a:extLst>
          </p:cNvPr>
          <p:cNvSpPr/>
          <p:nvPr/>
        </p:nvSpPr>
        <p:spPr>
          <a:xfrm>
            <a:off x="204480" y="0"/>
            <a:ext cx="79232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Pliny the Younger, </a:t>
            </a:r>
            <a:r>
              <a:rPr lang="en-GB" sz="2800" b="1" i="1" strike="noStrike" spc="-1" dirty="0">
                <a:solidFill>
                  <a:srgbClr val="0070C0"/>
                </a:solidFill>
                <a:latin typeface="Verdana"/>
                <a:ea typeface="Verdana"/>
              </a:rPr>
              <a:t>Epistles</a:t>
            </a: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 10.96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D9CEF-1A55-0246-E495-6273D69CC6DE}"/>
              </a:ext>
            </a:extLst>
          </p:cNvPr>
          <p:cNvSpPr txBox="1"/>
          <p:nvPr/>
        </p:nvSpPr>
        <p:spPr>
          <a:xfrm>
            <a:off x="216754" y="521766"/>
            <a:ext cx="791096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/>
            <a:r>
              <a:rPr lang="en-GB" sz="2700" b="1" dirty="0"/>
              <a:t>“I have asked them if they were Christians. </a:t>
            </a:r>
            <a:br>
              <a:rPr lang="en-GB" sz="2700" b="1" dirty="0"/>
            </a:br>
            <a:r>
              <a:rPr lang="en-GB" sz="2700" b="1" dirty="0"/>
              <a:t>If they confessed, I asked them a second and third time, threatening them with punishment. If they persisted, I commanded them to be led away for punishment. There was no doubt that pertinacious and inflexible obstinacy ought to be punished, regardless of their confession. Some Roman citizens afflicted with a similar insanity were sent to Rome.” </a:t>
            </a:r>
            <a:r>
              <a:rPr lang="en-GB" sz="2400" dirty="0"/>
              <a:t>To Trajan, c. AD 110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905205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3"/>
          <p:cNvSpPr/>
          <p:nvPr/>
        </p:nvSpPr>
        <p:spPr>
          <a:xfrm>
            <a:off x="204480" y="0"/>
            <a:ext cx="69156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Assignment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117" name="TextBox 2"/>
          <p:cNvSpPr/>
          <p:nvPr/>
        </p:nvSpPr>
        <p:spPr>
          <a:xfrm>
            <a:off x="204480" y="521640"/>
            <a:ext cx="792324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57120" indent="-3571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Verdana"/>
              </a:rPr>
              <a:t> 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Read </a:t>
            </a:r>
            <a:r>
              <a:rPr lang="en-GB" sz="2800" b="1" strike="noStrike" spc="-1" dirty="0">
                <a:solidFill>
                  <a:srgbClr val="0070C0"/>
                </a:solidFill>
                <a:latin typeface="Arial"/>
                <a:ea typeface="DejaVu Sans"/>
              </a:rPr>
              <a:t>2 John 1:1-13 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three times in different versions (</a:t>
            </a:r>
            <a:r>
              <a:rPr lang="en-GB" sz="2800" b="1" strike="noStrike" spc="-1" dirty="0">
                <a:solidFill>
                  <a:srgbClr val="00B050"/>
                </a:solidFill>
                <a:latin typeface="Arial"/>
                <a:ea typeface="DejaVu Sans"/>
              </a:rPr>
              <a:t>www.netbible.org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).</a:t>
            </a:r>
            <a:endParaRPr lang="en-US" sz="2800" b="0" strike="noStrike" spc="-1" dirty="0">
              <a:latin typeface="Arial"/>
            </a:endParaRPr>
          </a:p>
          <a:p>
            <a:pPr marL="357120" indent="-3571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 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Visit http://</a:t>
            </a: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1john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currah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download</a:t>
            </a:r>
            <a:endParaRPr lang="en-US" sz="2800" b="0" strike="noStrike" spc="-1" dirty="0">
              <a:latin typeface="Arial"/>
            </a:endParaRPr>
          </a:p>
          <a:p>
            <a:pPr marL="357120" indent="-3571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 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Write down your own insights to share them with others.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118" name="Picture 6"/>
          <p:cNvPicPr/>
          <p:nvPr/>
        </p:nvPicPr>
        <p:blipFill>
          <a:blip r:embed="rId2"/>
          <a:stretch/>
        </p:blipFill>
        <p:spPr>
          <a:xfrm>
            <a:off x="4064000" y="2405743"/>
            <a:ext cx="4063720" cy="2093537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3"/>
          <p:cNvSpPr/>
          <p:nvPr/>
        </p:nvSpPr>
        <p:spPr>
          <a:xfrm>
            <a:off x="204480" y="0"/>
            <a:ext cx="69156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>
                <a:solidFill>
                  <a:srgbClr val="0070C0"/>
                </a:solidFill>
                <a:latin typeface="Verdana"/>
                <a:ea typeface="Verdana"/>
              </a:rPr>
              <a:t>First John, discourse structure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46" name="TextBox 5"/>
          <p:cNvSpPr/>
          <p:nvPr/>
        </p:nvSpPr>
        <p:spPr>
          <a:xfrm>
            <a:off x="270180" y="626989"/>
            <a:ext cx="739044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GB" sz="2800" b="1" strike="noStrike" spc="-1" dirty="0">
                <a:solidFill>
                  <a:srgbClr val="999999"/>
                </a:solidFill>
                <a:latin typeface="Arial"/>
                <a:ea typeface="Verdana"/>
              </a:rPr>
              <a:t>Part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Verdana"/>
              </a:rPr>
              <a:t> </a:t>
            </a:r>
            <a:r>
              <a:rPr lang="en-GB" sz="2800" b="1" strike="noStrike" spc="-1" dirty="0">
                <a:solidFill>
                  <a:srgbClr val="999999"/>
                </a:solidFill>
                <a:latin typeface="Arial"/>
                <a:ea typeface="Verdana"/>
              </a:rPr>
              <a:t>1: Our Fellowship with God 1.1 – 2.17</a:t>
            </a:r>
            <a:endParaRPr lang="en-US" sz="2800" b="0" strike="noStrike" spc="-1" dirty="0">
              <a:latin typeface="Arial"/>
            </a:endParaRPr>
          </a:p>
          <a:p>
            <a:r>
              <a:rPr lang="en-GB" sz="2800" b="1" strike="noStrike" spc="-1" dirty="0">
                <a:solidFill>
                  <a:srgbClr val="999999"/>
                </a:solidFill>
                <a:latin typeface="Arial"/>
                <a:ea typeface="Verdana"/>
              </a:rPr>
              <a:t>Part 2: Our Adversaries 2.18 – 3.18</a:t>
            </a:r>
            <a:endParaRPr lang="en-US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GB" sz="2800" b="1" spc="-1" dirty="0">
                <a:solidFill>
                  <a:srgbClr val="999999"/>
                </a:solidFill>
                <a:latin typeface="Arial"/>
                <a:ea typeface="Verdana"/>
              </a:rPr>
              <a:t>Part 3: Our Christian Faith 3.19 – 5.5</a:t>
            </a:r>
          </a:p>
          <a:p>
            <a:pPr>
              <a:lnSpc>
                <a:spcPct val="100000"/>
              </a:lnSpc>
              <a:buNone/>
            </a:pPr>
            <a:r>
              <a:rPr lang="en-GB" sz="2800" b="1" spc="-1" dirty="0"/>
              <a:t>Part </a:t>
            </a:r>
            <a:r>
              <a:rPr lang="en-GB" sz="2800" b="1" spc="-1" dirty="0">
                <a:solidFill>
                  <a:srgbClr val="C00000"/>
                </a:solidFill>
                <a:latin typeface="Arial"/>
                <a:ea typeface="Verdana"/>
              </a:rPr>
              <a:t>4:</a:t>
            </a:r>
            <a:r>
              <a:rPr lang="en-GB" sz="2800" b="1" spc="-1" dirty="0"/>
              <a:t> </a:t>
            </a:r>
            <a:r>
              <a:rPr lang="en-GB" sz="2800" b="1" spc="-1" dirty="0">
                <a:solidFill>
                  <a:srgbClr val="0070C0"/>
                </a:solidFill>
                <a:latin typeface="Arial"/>
                <a:ea typeface="Verdana"/>
              </a:rPr>
              <a:t>Our Confidence with God </a:t>
            </a:r>
            <a:r>
              <a:rPr lang="en-GB" sz="2800" b="1" spc="-1" dirty="0"/>
              <a:t>5.6-21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673C5E-21AE-411C-D75B-A68864FED40E}"/>
              </a:ext>
            </a:extLst>
          </p:cNvPr>
          <p:cNvSpPr txBox="1"/>
          <p:nvPr/>
        </p:nvSpPr>
        <p:spPr>
          <a:xfrm>
            <a:off x="1476201" y="2476856"/>
            <a:ext cx="64881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spc="-1" dirty="0">
                <a:solidFill>
                  <a:srgbClr val="999999"/>
                </a:solidFill>
                <a:latin typeface="Arial"/>
                <a:ea typeface="Verdana"/>
              </a:rPr>
              <a:t>XIII. God’s Testimony to us 5.6-13</a:t>
            </a:r>
          </a:p>
          <a:p>
            <a:r>
              <a:rPr lang="en-GB" sz="2800" b="1" spc="-1" dirty="0" err="1">
                <a:solidFill>
                  <a:srgbClr val="999999"/>
                </a:solidFill>
                <a:latin typeface="Arial"/>
                <a:ea typeface="Verdana"/>
              </a:rPr>
              <a:t>XΙV</a:t>
            </a:r>
            <a:r>
              <a:rPr lang="en-GB" sz="2800" b="1" spc="-1" dirty="0">
                <a:solidFill>
                  <a:srgbClr val="999999"/>
                </a:solidFill>
                <a:latin typeface="Arial"/>
                <a:ea typeface="Verdana"/>
              </a:rPr>
              <a:t>. Answered prayers 5.14-17</a:t>
            </a:r>
          </a:p>
          <a:p>
            <a:r>
              <a:rPr lang="en-GB" sz="2800" b="1" spc="-1" dirty="0">
                <a:solidFill>
                  <a:srgbClr val="999999"/>
                </a:solidFill>
                <a:latin typeface="Arial"/>
                <a:ea typeface="Verdana"/>
              </a:rPr>
              <a:t> </a:t>
            </a:r>
            <a:r>
              <a:rPr lang="en-GB" sz="2800" b="1" spc="-1" dirty="0">
                <a:solidFill>
                  <a:srgbClr val="C00000"/>
                </a:solidFill>
                <a:latin typeface="Arial"/>
                <a:ea typeface="Verdana"/>
              </a:rPr>
              <a:t>XV. </a:t>
            </a:r>
            <a:r>
              <a:rPr lang="en-GB" sz="2800" b="1" spc="-1" dirty="0">
                <a:solidFill>
                  <a:srgbClr val="0070C0"/>
                </a:solidFill>
                <a:latin typeface="Arial"/>
                <a:ea typeface="Verdana"/>
              </a:rPr>
              <a:t>Reasonable conclusions </a:t>
            </a:r>
            <a:r>
              <a:rPr lang="en-GB" sz="2800" b="1" spc="-1" dirty="0"/>
              <a:t>5.18-21</a:t>
            </a:r>
            <a:endParaRPr lang="en-US" sz="2800" b="1" spc="-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3"/>
          <p:cNvSpPr/>
          <p:nvPr/>
        </p:nvSpPr>
        <p:spPr>
          <a:xfrm>
            <a:off x="204760" y="50805"/>
            <a:ext cx="79232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5:18-21, Chiastic structure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B26D1C-A1E6-8246-8A4B-422E1D5BAA6A}"/>
              </a:ext>
            </a:extLst>
          </p:cNvPr>
          <p:cNvSpPr txBox="1"/>
          <p:nvPr/>
        </p:nvSpPr>
        <p:spPr>
          <a:xfrm>
            <a:off x="507157" y="659326"/>
            <a:ext cx="762084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600"/>
              </a:spcAft>
            </a:pPr>
            <a:r>
              <a:rPr lang="en-GB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GB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We know that everyone who has been born of God does not keep on sinning , but he who was born of God protects him[self], and the evil one does not touch him. </a:t>
            </a:r>
          </a:p>
          <a:p>
            <a:pPr marL="625475" indent="-179388">
              <a:spcAft>
                <a:spcPts val="600"/>
              </a:spcAft>
            </a:pPr>
            <a:r>
              <a:rPr lang="en-GB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We know that we are from God, and the whole world lies in the power of the evil one . </a:t>
            </a:r>
          </a:p>
          <a:p>
            <a:pPr marL="1344613" indent="-269875">
              <a:spcAft>
                <a:spcPts val="600"/>
              </a:spcAft>
            </a:pPr>
            <a:r>
              <a:rPr lang="en-GB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And we know that the Son of God has come and has given us understanding,</a:t>
            </a:r>
          </a:p>
          <a:p>
            <a:pPr marL="457200">
              <a:spcAft>
                <a:spcPts val="600"/>
              </a:spcAft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		so that we may know him who is true;</a:t>
            </a:r>
          </a:p>
          <a:p>
            <a:pPr marL="457200" indent="617538">
              <a:spcAft>
                <a:spcPts val="600"/>
              </a:spcAft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and we are in him who is true, in his Son Jesus Christ.</a:t>
            </a:r>
          </a:p>
          <a:p>
            <a:pPr marL="457200" indent="168275">
              <a:spcAft>
                <a:spcPts val="600"/>
              </a:spcAft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He is the true God and eternal life. </a:t>
            </a:r>
          </a:p>
          <a:p>
            <a:pPr>
              <a:spcAft>
                <a:spcPts val="600"/>
              </a:spcAft>
            </a:pPr>
            <a:r>
              <a:rPr lang="en-GB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Little children, keep yourselves from idols.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3EEFA62E-4C62-D515-1618-598AE3BFBA3B}"/>
              </a:ext>
            </a:extLst>
          </p:cNvPr>
          <p:cNvSpPr/>
          <p:nvPr/>
        </p:nvSpPr>
        <p:spPr>
          <a:xfrm>
            <a:off x="861094" y="1867825"/>
            <a:ext cx="292396" cy="1832735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BA7BD0ED-3188-52CC-F58F-3BCD35B1552C}"/>
              </a:ext>
            </a:extLst>
          </p:cNvPr>
          <p:cNvSpPr/>
          <p:nvPr/>
        </p:nvSpPr>
        <p:spPr>
          <a:xfrm>
            <a:off x="1290573" y="2307218"/>
            <a:ext cx="292396" cy="109036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067B64C5-6921-1674-8265-A52E523496AC}"/>
              </a:ext>
            </a:extLst>
          </p:cNvPr>
          <p:cNvSpPr/>
          <p:nvPr/>
        </p:nvSpPr>
        <p:spPr>
          <a:xfrm>
            <a:off x="2060210" y="2852398"/>
            <a:ext cx="212651" cy="212651"/>
          </a:xfrm>
          <a:prstGeom prst="star5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E06BF103-DFDA-9D9B-22F1-CDA253BE100C}"/>
              </a:ext>
            </a:extLst>
          </p:cNvPr>
          <p:cNvSpPr/>
          <p:nvPr/>
        </p:nvSpPr>
        <p:spPr>
          <a:xfrm>
            <a:off x="373595" y="1002098"/>
            <a:ext cx="292396" cy="3103499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6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2DFC2E-5612-453D-83F4-9C4ED26D746B}"/>
              </a:ext>
            </a:extLst>
          </p:cNvPr>
          <p:cNvSpPr/>
          <p:nvPr/>
        </p:nvSpPr>
        <p:spPr>
          <a:xfrm>
            <a:off x="204480" y="0"/>
            <a:ext cx="79232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5:18-21, Chiastic structure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48F7AB3A-32D7-F4DA-256A-40F9DDBCBF3B}"/>
              </a:ext>
            </a:extLst>
          </p:cNvPr>
          <p:cNvSpPr/>
          <p:nvPr/>
        </p:nvSpPr>
        <p:spPr>
          <a:xfrm>
            <a:off x="1126124" y="2634496"/>
            <a:ext cx="321733" cy="274401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B2F5DD-CFD6-A5A7-8B3D-1B1BFB47A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24" y="654528"/>
            <a:ext cx="7829952" cy="377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8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2DFC2E-5612-453D-83F4-9C4ED26D746B}"/>
              </a:ext>
            </a:extLst>
          </p:cNvPr>
          <p:cNvSpPr/>
          <p:nvPr/>
        </p:nvSpPr>
        <p:spPr>
          <a:xfrm>
            <a:off x="204480" y="0"/>
            <a:ext cx="79232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5:18a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D9CEF-1A55-0246-E495-6273D69CC6DE}"/>
              </a:ext>
            </a:extLst>
          </p:cNvPr>
          <p:cNvSpPr txBox="1"/>
          <p:nvPr/>
        </p:nvSpPr>
        <p:spPr>
          <a:xfrm>
            <a:off x="295935" y="613820"/>
            <a:ext cx="75361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/>
            <a:r>
              <a:rPr lang="en-GB" sz="2800" b="1" baseline="30000" dirty="0">
                <a:solidFill>
                  <a:srgbClr val="C00000"/>
                </a:solidFill>
              </a:rPr>
              <a:t>18</a:t>
            </a:r>
            <a:r>
              <a:rPr lang="en-GB" sz="2800" b="1" dirty="0"/>
              <a:t> We know that everyone who has been born of God does not keep on sinning, …</a:t>
            </a:r>
            <a:endParaRPr 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8C4F2B-CAE3-7E0B-1B9D-D693CB054182}"/>
              </a:ext>
            </a:extLst>
          </p:cNvPr>
          <p:cNvSpPr txBox="1"/>
          <p:nvPr/>
        </p:nvSpPr>
        <p:spPr>
          <a:xfrm>
            <a:off x="295936" y="1619079"/>
            <a:ext cx="21711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We know: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Born: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Keep on: 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Sinning: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11549F-6C10-DA13-A78F-29E498BE15FE}"/>
              </a:ext>
            </a:extLst>
          </p:cNvPr>
          <p:cNvSpPr txBox="1"/>
          <p:nvPr/>
        </p:nvSpPr>
        <p:spPr>
          <a:xfrm>
            <a:off x="2381462" y="1625216"/>
            <a:ext cx="57462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First of four ‘conclusions’.</a:t>
            </a:r>
          </a:p>
          <a:p>
            <a:r>
              <a:rPr lang="en-US" sz="2800" b="1" dirty="0"/>
              <a:t>New start, supernatural new life.</a:t>
            </a:r>
          </a:p>
          <a:p>
            <a:r>
              <a:rPr lang="en-US" sz="2800" b="1" dirty="0"/>
              <a:t>Continuous tense. We change!</a:t>
            </a:r>
          </a:p>
          <a:p>
            <a:r>
              <a:rPr lang="en-US" sz="2800" b="1" dirty="0"/>
              <a:t>In 1</a:t>
            </a:r>
            <a:r>
              <a:rPr lang="en-US" sz="2800" b="1" baseline="30000" dirty="0"/>
              <a:t>st</a:t>
            </a:r>
            <a:r>
              <a:rPr lang="en-US" sz="2800" b="1" dirty="0"/>
              <a:t> John, sinning = denying that the human Jesus is the divine Christ = ‘Son of God’.</a:t>
            </a:r>
          </a:p>
        </p:txBody>
      </p:sp>
      <p:pic>
        <p:nvPicPr>
          <p:cNvPr id="1026" name="Picture 2" descr="Do Hindus Really Worship IDOLS? The Hidden Symbolism of Puja ...">
            <a:extLst>
              <a:ext uri="{FF2B5EF4-FFF2-40B4-BE49-F238E27FC236}">
                <a16:creationId xmlns:a16="http://schemas.microsoft.com/office/drawing/2014/main" id="{B9BB7E75-B4A0-21F2-CCB3-CC3BA0DDE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57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2DFC2E-5612-453D-83F4-9C4ED26D746B}"/>
              </a:ext>
            </a:extLst>
          </p:cNvPr>
          <p:cNvSpPr/>
          <p:nvPr/>
        </p:nvSpPr>
        <p:spPr>
          <a:xfrm>
            <a:off x="147481" y="0"/>
            <a:ext cx="79232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5:18b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D9CEF-1A55-0246-E495-6273D69CC6DE}"/>
              </a:ext>
            </a:extLst>
          </p:cNvPr>
          <p:cNvSpPr txBox="1"/>
          <p:nvPr/>
        </p:nvSpPr>
        <p:spPr>
          <a:xfrm>
            <a:off x="238936" y="613820"/>
            <a:ext cx="75361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but he who was born of God protects him, and the evil one does not touch him.</a:t>
            </a:r>
            <a:endParaRPr 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8C4F2B-CAE3-7E0B-1B9D-D693CB054182}"/>
              </a:ext>
            </a:extLst>
          </p:cNvPr>
          <p:cNvSpPr txBox="1"/>
          <p:nvPr/>
        </p:nvSpPr>
        <p:spPr>
          <a:xfrm>
            <a:off x="238937" y="1619079"/>
            <a:ext cx="18212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Him: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Born: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Protect: </a:t>
            </a:r>
            <a:endParaRPr lang="en-US" sz="2800" baseline="30000" dirty="0">
              <a:solidFill>
                <a:srgbClr val="C00000"/>
              </a:solidFill>
            </a:endParaRP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Evil: 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Touch: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11549F-6C10-DA13-A78F-29E498BE15FE}"/>
              </a:ext>
            </a:extLst>
          </p:cNvPr>
          <p:cNvSpPr txBox="1"/>
          <p:nvPr/>
        </p:nvSpPr>
        <p:spPr>
          <a:xfrm>
            <a:off x="1946876" y="1618013"/>
            <a:ext cx="62289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Two </a:t>
            </a:r>
            <a:r>
              <a:rPr lang="en-US" sz="2800" b="1" dirty="0" err="1"/>
              <a:t>mss</a:t>
            </a:r>
            <a:r>
              <a:rPr lang="en-US" sz="2800" b="1" dirty="0"/>
              <a:t>: ‘him’, rest: ‘himself’.</a:t>
            </a:r>
          </a:p>
          <a:p>
            <a:r>
              <a:rPr lang="en-US" sz="2800" b="1" dirty="0"/>
              <a:t>Jesus </a:t>
            </a:r>
            <a:r>
              <a:rPr lang="en-US" sz="2800" b="1" dirty="0">
                <a:sym typeface="Wingdings" panose="05000000000000000000" pitchFamily="2" charset="2"/>
              </a:rPr>
              <a:t>‘him’. Believer ‘himself’.</a:t>
            </a:r>
          </a:p>
          <a:p>
            <a:r>
              <a:rPr lang="en-US" sz="2800" b="1" dirty="0">
                <a:sym typeface="Wingdings" panose="05000000000000000000" pitchFamily="2" charset="2"/>
              </a:rPr>
              <a:t>Keeps (safe).</a:t>
            </a:r>
          </a:p>
          <a:p>
            <a:r>
              <a:rPr lang="en-US" sz="2800" b="1" dirty="0"/>
              <a:t>“The” + adjective </a:t>
            </a:r>
            <a:r>
              <a:rPr lang="en-US" sz="2800" b="1" dirty="0">
                <a:sym typeface="Wingdings" panose="05000000000000000000" pitchFamily="2" charset="2"/>
              </a:rPr>
              <a:t></a:t>
            </a:r>
            <a:r>
              <a:rPr lang="en-US" sz="2800" b="1" dirty="0"/>
              <a:t> noun.</a:t>
            </a:r>
          </a:p>
          <a:p>
            <a:r>
              <a:rPr lang="en-US" sz="2800" b="1" dirty="0"/>
              <a:t>‘Keep a hold on.’ Continuous tense. Middle voice = ‘for himself’. </a:t>
            </a:r>
          </a:p>
        </p:txBody>
      </p:sp>
      <p:pic>
        <p:nvPicPr>
          <p:cNvPr id="2050" name="Picture 2" descr="8 powerful ways to protect your spiritual energy">
            <a:extLst>
              <a:ext uri="{FF2B5EF4-FFF2-40B4-BE49-F238E27FC236}">
                <a16:creationId xmlns:a16="http://schemas.microsoft.com/office/drawing/2014/main" id="{3A2E3236-2E0E-8E2E-AB02-14951B1CB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766"/>
            <a:ext cx="8100468" cy="405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17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2DFC2E-5612-453D-83F4-9C4ED26D746B}"/>
              </a:ext>
            </a:extLst>
          </p:cNvPr>
          <p:cNvSpPr/>
          <p:nvPr/>
        </p:nvSpPr>
        <p:spPr>
          <a:xfrm>
            <a:off x="204480" y="0"/>
            <a:ext cx="79232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5:18 ‘born from God’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6C05FE-E76C-CAF9-997E-DDB67E04E3B5}"/>
              </a:ext>
            </a:extLst>
          </p:cNvPr>
          <p:cNvSpPr txBox="1"/>
          <p:nvPr/>
        </p:nvSpPr>
        <p:spPr>
          <a:xfrm>
            <a:off x="184239" y="577840"/>
            <a:ext cx="794376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 Narrow" panose="020B0606020202030204" pitchFamily="34" charset="0"/>
              </a:rPr>
              <a:t>Every-one who </a:t>
            </a:r>
            <a:r>
              <a:rPr lang="en-US" sz="2500" b="1" u="sng" dirty="0">
                <a:latin typeface="Arial Narrow" panose="020B0606020202030204" pitchFamily="34" charset="0"/>
              </a:rPr>
              <a:t>has-been</a:t>
            </a:r>
            <a:r>
              <a:rPr lang="en-US" sz="2500" b="1" dirty="0">
                <a:latin typeface="Arial Narrow" panose="020B0606020202030204" pitchFamily="34" charset="0"/>
              </a:rPr>
              <a:t>-born from God </a:t>
            </a:r>
            <a:r>
              <a:rPr lang="en-US" sz="2500" b="1" dirty="0">
                <a:solidFill>
                  <a:srgbClr val="C00000"/>
                </a:solidFill>
                <a:latin typeface="Arial Narrow" panose="020B0606020202030204" pitchFamily="34" charset="0"/>
              </a:rPr>
              <a:t>not</a:t>
            </a:r>
            <a:r>
              <a:rPr lang="en-US" sz="2500" b="1" dirty="0">
                <a:latin typeface="Arial Narrow" panose="020B0606020202030204" pitchFamily="34" charset="0"/>
              </a:rPr>
              <a:t> keeps-on-sinning,</a:t>
            </a:r>
            <a:br>
              <a:rPr lang="en-US" sz="2500" b="1" dirty="0">
                <a:latin typeface="Arial Narrow" panose="020B0606020202030204" pitchFamily="34" charset="0"/>
              </a:rPr>
            </a:br>
            <a:endParaRPr lang="en-US" sz="2500" b="1" dirty="0">
              <a:latin typeface="Arial Narrow" panose="020B060602020203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</a:rPr>
              <a:t>but </a:t>
            </a:r>
            <a:r>
              <a:rPr lang="en-US" sz="2400" b="1" dirty="0">
                <a:solidFill>
                  <a:srgbClr val="00B050"/>
                </a:solidFill>
              </a:rPr>
              <a:t>[contrasts sinning &amp; keeping? Or born &amp; born?]</a:t>
            </a:r>
            <a:br>
              <a:rPr lang="en-US" sz="2400" b="1" dirty="0">
                <a:solidFill>
                  <a:srgbClr val="00B050"/>
                </a:solidFill>
              </a:rPr>
            </a:br>
            <a:endParaRPr lang="en-US" sz="2400" b="1" dirty="0">
              <a:solidFill>
                <a:srgbClr val="00B050"/>
              </a:solidFill>
            </a:endParaRPr>
          </a:p>
          <a:p>
            <a:r>
              <a:rPr lang="en-US" sz="2500" b="1" dirty="0">
                <a:latin typeface="Arial Narrow" panose="020B0606020202030204" pitchFamily="34" charset="0"/>
              </a:rPr>
              <a:t>Each-one who </a:t>
            </a:r>
            <a:r>
              <a:rPr lang="en-US" sz="2500" b="1" u="sng" dirty="0">
                <a:latin typeface="Arial Narrow" panose="020B0606020202030204" pitchFamily="34" charset="0"/>
              </a:rPr>
              <a:t>was</a:t>
            </a:r>
            <a:r>
              <a:rPr lang="en-US" sz="2500" b="1" dirty="0">
                <a:latin typeface="Arial Narrow" panose="020B0606020202030204" pitchFamily="34" charset="0"/>
              </a:rPr>
              <a:t>-born from God keeps him(self),</a:t>
            </a:r>
            <a:br>
              <a:rPr lang="en-US" sz="2400" b="1" dirty="0">
                <a:latin typeface="Arial Narrow" panose="020B0606020202030204" pitchFamily="34" charset="0"/>
              </a:rPr>
            </a:br>
            <a:endParaRPr lang="en-US" sz="2400" b="1" dirty="0">
              <a:latin typeface="Arial Narrow" panose="020B060602020203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</a:rPr>
              <a:t>and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00B050"/>
                </a:solidFill>
              </a:rPr>
              <a:t>[change of subject]</a:t>
            </a:r>
            <a:br>
              <a:rPr lang="en-US" sz="2400" b="1" dirty="0">
                <a:solidFill>
                  <a:srgbClr val="00B050"/>
                </a:solidFill>
              </a:rPr>
            </a:br>
            <a:endParaRPr lang="en-US" sz="2400" b="1" dirty="0"/>
          </a:p>
          <a:p>
            <a:r>
              <a:rPr lang="en-US" sz="2500" b="1" dirty="0">
                <a:latin typeface="Arial Narrow" panose="020B0606020202030204" pitchFamily="34" charset="0"/>
              </a:rPr>
              <a:t>the evil-one </a:t>
            </a:r>
            <a:r>
              <a:rPr lang="en-US" sz="2500" b="1" dirty="0">
                <a:solidFill>
                  <a:srgbClr val="C00000"/>
                </a:solidFill>
                <a:latin typeface="Arial Narrow" panose="020B0606020202030204" pitchFamily="34" charset="0"/>
              </a:rPr>
              <a:t>not</a:t>
            </a:r>
            <a:r>
              <a:rPr lang="en-US" sz="2500" b="1" dirty="0">
                <a:latin typeface="Arial Narrow" panose="020B0606020202030204" pitchFamily="34" charset="0"/>
              </a:rPr>
              <a:t> keeps-on-holding him.</a:t>
            </a:r>
          </a:p>
        </p:txBody>
      </p:sp>
    </p:spTree>
    <p:extLst>
      <p:ext uri="{BB962C8B-B14F-4D97-AF65-F5344CB8AC3E}">
        <p14:creationId xmlns:p14="http://schemas.microsoft.com/office/powerpoint/2010/main" val="2834155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2DFC2E-5612-453D-83F4-9C4ED26D746B}"/>
              </a:ext>
            </a:extLst>
          </p:cNvPr>
          <p:cNvSpPr/>
          <p:nvPr/>
        </p:nvSpPr>
        <p:spPr>
          <a:xfrm>
            <a:off x="204480" y="0"/>
            <a:ext cx="79232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5:18b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D9CEF-1A55-0246-E495-6273D69CC6DE}"/>
              </a:ext>
            </a:extLst>
          </p:cNvPr>
          <p:cNvSpPr txBox="1"/>
          <p:nvPr/>
        </p:nvSpPr>
        <p:spPr>
          <a:xfrm>
            <a:off x="295935" y="3716693"/>
            <a:ext cx="7215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Codex Alexandrinus, 5</a:t>
            </a:r>
            <a:r>
              <a:rPr lang="en-US" sz="2800" b="1" baseline="30000" dirty="0"/>
              <a:t>th</a:t>
            </a:r>
            <a:r>
              <a:rPr lang="en-US" sz="2800" b="1" dirty="0"/>
              <a:t> century </a:t>
            </a:r>
            <a:r>
              <a:rPr lang="kl-GL" sz="2800" b="1" dirty="0"/>
              <a:t>Ⲁ</a:t>
            </a:r>
            <a:r>
              <a:rPr lang="el-GR" sz="2800" dirty="0"/>
              <a:t>ΥΤΟΝ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941DEE-3BE2-861F-DE1D-F0F624D4C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35" y="620341"/>
            <a:ext cx="3199066" cy="1618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FD0602-1BD6-89FC-5652-0C78FBA42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35" y="2522781"/>
            <a:ext cx="5247060" cy="11619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78B355-D88E-7513-8B20-5787E2D9D612}"/>
              </a:ext>
            </a:extLst>
          </p:cNvPr>
          <p:cNvSpPr txBox="1"/>
          <p:nvPr/>
        </p:nvSpPr>
        <p:spPr>
          <a:xfrm>
            <a:off x="3553985" y="521766"/>
            <a:ext cx="44922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Codex Sinaiticus, </a:t>
            </a:r>
            <a:br>
              <a:rPr lang="en-GB" sz="2800" b="1" dirty="0"/>
            </a:br>
            <a:r>
              <a:rPr lang="en-GB" sz="2800" b="1" dirty="0"/>
              <a:t>4</a:t>
            </a:r>
            <a:r>
              <a:rPr lang="en-GB" sz="2800" b="1" baseline="30000" dirty="0"/>
              <a:t>th</a:t>
            </a:r>
            <a:r>
              <a:rPr lang="en-GB" sz="2800" b="1" dirty="0"/>
              <a:t> </a:t>
            </a:r>
            <a:r>
              <a:rPr lang="en-US" sz="2800" b="1" dirty="0"/>
              <a:t>century:</a:t>
            </a:r>
            <a:br>
              <a:rPr lang="en-GB" sz="2800" b="1" dirty="0"/>
            </a:br>
            <a:r>
              <a:rPr lang="kl-GL" sz="2400" b="1" baseline="30000" dirty="0"/>
              <a:t>Ⲉ</a:t>
            </a:r>
            <a:r>
              <a:rPr lang="en-GB" sz="2800" dirty="0"/>
              <a:t>A</a:t>
            </a:r>
            <a:r>
              <a:rPr lang="el-GR" sz="2800" dirty="0"/>
              <a:t>ΥΤΟΝ</a:t>
            </a:r>
            <a:endParaRPr lang="en-US" sz="28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D94574-B90D-B746-3F9A-0E0A611A2A63}"/>
              </a:ext>
            </a:extLst>
          </p:cNvPr>
          <p:cNvCxnSpPr>
            <a:cxnSpLocks/>
          </p:cNvCxnSpPr>
          <p:nvPr/>
        </p:nvCxnSpPr>
        <p:spPr>
          <a:xfrm>
            <a:off x="2994813" y="1374670"/>
            <a:ext cx="3375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F69D16-B35D-4E84-B967-9DC717A438C4}"/>
              </a:ext>
            </a:extLst>
          </p:cNvPr>
          <p:cNvCxnSpPr>
            <a:cxnSpLocks/>
          </p:cNvCxnSpPr>
          <p:nvPr/>
        </p:nvCxnSpPr>
        <p:spPr>
          <a:xfrm>
            <a:off x="361056" y="1698904"/>
            <a:ext cx="7006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1EA5BF-6CA0-A053-BCBE-9ADB7B0DB114}"/>
              </a:ext>
            </a:extLst>
          </p:cNvPr>
          <p:cNvCxnSpPr>
            <a:cxnSpLocks/>
          </p:cNvCxnSpPr>
          <p:nvPr/>
        </p:nvCxnSpPr>
        <p:spPr>
          <a:xfrm flipV="1">
            <a:off x="940981" y="3296594"/>
            <a:ext cx="1102611" cy="526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Were Almost All Greek New Testament Manuscript Textual Variants ...">
            <a:extLst>
              <a:ext uri="{FF2B5EF4-FFF2-40B4-BE49-F238E27FC236}">
                <a16:creationId xmlns:a16="http://schemas.microsoft.com/office/drawing/2014/main" id="{B0FFE55A-4286-ABA0-C0C2-89B812F08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30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2DFC2E-5612-453D-83F4-9C4ED26D746B}"/>
              </a:ext>
            </a:extLst>
          </p:cNvPr>
          <p:cNvSpPr/>
          <p:nvPr/>
        </p:nvSpPr>
        <p:spPr>
          <a:xfrm>
            <a:off x="204480" y="0"/>
            <a:ext cx="3303491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5:19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D9CEF-1A55-0246-E495-6273D69CC6DE}"/>
              </a:ext>
            </a:extLst>
          </p:cNvPr>
          <p:cNvSpPr txBox="1"/>
          <p:nvPr/>
        </p:nvSpPr>
        <p:spPr>
          <a:xfrm>
            <a:off x="295935" y="613820"/>
            <a:ext cx="7774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baseline="30000" dirty="0">
                <a:solidFill>
                  <a:srgbClr val="C00000"/>
                </a:solidFill>
              </a:rPr>
              <a:t>19 </a:t>
            </a:r>
            <a:r>
              <a:rPr lang="en-GB" sz="2800" b="1" dirty="0"/>
              <a:t>We know that we are from God, and the whole world lies in </a:t>
            </a:r>
            <a:r>
              <a:rPr lang="en-GB" sz="2800" b="1" i="1" dirty="0"/>
              <a:t>the power of </a:t>
            </a:r>
            <a:r>
              <a:rPr lang="en-GB" sz="2800" b="1" dirty="0"/>
              <a:t>the evil one.</a:t>
            </a:r>
            <a:endParaRPr 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8C4F2B-CAE3-7E0B-1B9D-D693CB054182}"/>
              </a:ext>
            </a:extLst>
          </p:cNvPr>
          <p:cNvSpPr txBox="1"/>
          <p:nvPr/>
        </p:nvSpPr>
        <p:spPr>
          <a:xfrm>
            <a:off x="295936" y="1619079"/>
            <a:ext cx="18212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Know: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From: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World: </a:t>
            </a:r>
            <a:endParaRPr lang="en-US" sz="2800" baseline="30000" dirty="0">
              <a:solidFill>
                <a:srgbClr val="C00000"/>
              </a:solidFill>
            </a:endParaRP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Lies in: </a:t>
            </a:r>
          </a:p>
          <a:p>
            <a:r>
              <a:rPr lang="en-US" sz="2800" baseline="30000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Evil: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11549F-6C10-DA13-A78F-29E498BE15FE}"/>
              </a:ext>
            </a:extLst>
          </p:cNvPr>
          <p:cNvSpPr txBox="1"/>
          <p:nvPr/>
        </p:nvSpPr>
        <p:spPr>
          <a:xfrm>
            <a:off x="1945399" y="1618013"/>
            <a:ext cx="62289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Second ‘know’ = </a:t>
            </a:r>
            <a:r>
              <a:rPr lang="en-US" sz="2800" b="1" dirty="0"/>
              <a:t>‘see’ factual know.</a:t>
            </a:r>
          </a:p>
          <a:p>
            <a:r>
              <a:rPr lang="en-US" sz="2800" b="1" dirty="0"/>
              <a:t>Origin = reborn (verse 18).</a:t>
            </a:r>
          </a:p>
          <a:p>
            <a:r>
              <a:rPr lang="en-US" sz="2800" b="1" dirty="0"/>
              <a:t>Creation, human system.</a:t>
            </a:r>
          </a:p>
          <a:p>
            <a:r>
              <a:rPr lang="en-US" sz="2800" b="1" dirty="0"/>
              <a:t>Under domination</a:t>
            </a:r>
          </a:p>
          <a:p>
            <a:r>
              <a:rPr lang="en-US" sz="2800" b="1" dirty="0"/>
              <a:t>Pernicious: active, intentional evil.</a:t>
            </a:r>
            <a:endParaRPr lang="en-GB" sz="2800" b="1" dirty="0"/>
          </a:p>
        </p:txBody>
      </p:sp>
      <p:pic>
        <p:nvPicPr>
          <p:cNvPr id="4098" name="Picture 2" descr="Why is the world government (One Piece anime/manga) evil and ...">
            <a:extLst>
              <a:ext uri="{FF2B5EF4-FFF2-40B4-BE49-F238E27FC236}">
                <a16:creationId xmlns:a16="http://schemas.microsoft.com/office/drawing/2014/main" id="{E0694397-B096-B4C6-C7D6-C790920FD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59" y="0"/>
            <a:ext cx="8215954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79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23123</TotalTime>
  <Words>1055</Words>
  <Application>Microsoft Office PowerPoint</Application>
  <PresentationFormat>Custom</PresentationFormat>
  <Paragraphs>146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Aptos</vt:lpstr>
      <vt:lpstr>Arial</vt:lpstr>
      <vt:lpstr>Arial Narrow</vt:lpstr>
      <vt:lpstr>Calibri</vt:lpstr>
      <vt:lpstr>Symbol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Galen Currah</dc:creator>
  <dc:description/>
  <cp:lastModifiedBy>Galen Currah</cp:lastModifiedBy>
  <cp:revision>762</cp:revision>
  <dcterms:created xsi:type="dcterms:W3CDTF">2023-05-03T23:33:27Z</dcterms:created>
  <dcterms:modified xsi:type="dcterms:W3CDTF">2024-06-08T17:15:23Z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Custom</vt:lpwstr>
  </property>
  <property fmtid="{D5CDD505-2E9C-101B-9397-08002B2CF9AE}" pid="3" name="Slides">
    <vt:i4>17</vt:i4>
  </property>
</Properties>
</file>