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441" r:id="rId3"/>
    <p:sldId id="443" r:id="rId4"/>
    <p:sldId id="440" r:id="rId5"/>
    <p:sldId id="445" r:id="rId6"/>
    <p:sldId id="463" r:id="rId7"/>
    <p:sldId id="464" r:id="rId8"/>
    <p:sldId id="461" r:id="rId9"/>
    <p:sldId id="465" r:id="rId10"/>
    <p:sldId id="470" r:id="rId11"/>
    <p:sldId id="462" r:id="rId12"/>
    <p:sldId id="467" r:id="rId13"/>
    <p:sldId id="468" r:id="rId14"/>
    <p:sldId id="466" r:id="rId15"/>
    <p:sldId id="471" r:id="rId16"/>
    <p:sldId id="469" r:id="rId17"/>
    <p:sldId id="460" r:id="rId18"/>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84" y="1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3/17/2024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b="1" strike="noStrike" spc="-1" dirty="0">
                <a:solidFill>
                  <a:srgbClr val="0070C0"/>
                </a:solidFill>
                <a:latin typeface="Verdana" panose="020B0604030504040204" pitchFamily="34" charset="0"/>
                <a:ea typeface="Verdana" panose="020B0604030504040204" pitchFamily="34" charset="0"/>
              </a:rPr>
              <a:t>First Epistle of John</a:t>
            </a:r>
            <a:endParaRPr lang="fr-FR" sz="2800" b="0" strike="noStrike" spc="-1" dirty="0">
              <a:latin typeface="Verdana" panose="020B0604030504040204" pitchFamily="34" charset="0"/>
              <a:ea typeface="Verdana" panose="020B0604030504040204" pitchFamily="34" charset="0"/>
            </a:endParaRPr>
          </a:p>
          <a:p>
            <a:pPr algn="ctr">
              <a:lnSpc>
                <a:spcPct val="100000"/>
              </a:lnSpc>
              <a:buNone/>
            </a:pPr>
            <a:r>
              <a:rPr lang="en-US" sz="2400" b="1" strike="noStrike" spc="-1" dirty="0">
                <a:solidFill>
                  <a:srgbClr val="000000"/>
                </a:solidFill>
                <a:latin typeface="Arial"/>
                <a:ea typeface="Verdana"/>
              </a:rPr>
              <a:t>‘An Advocate with the Father’</a:t>
            </a:r>
            <a:endParaRPr lang="fr-FR" sz="2400" b="1" strike="noStrike" spc="-1" dirty="0">
              <a:latin typeface="Arial"/>
            </a:endParaRPr>
          </a:p>
          <a:p>
            <a:pPr algn="ctr">
              <a:lnSpc>
                <a:spcPct val="100000"/>
              </a:lnSpc>
              <a:buNone/>
            </a:pPr>
            <a:r>
              <a:rPr lang="en-US" sz="2400" b="1" strike="noStrike" spc="-1">
                <a:solidFill>
                  <a:srgbClr val="C00000"/>
                </a:solidFill>
                <a:latin typeface="Arial"/>
                <a:ea typeface="Verdana"/>
              </a:rPr>
              <a:t>14 </a:t>
            </a:r>
            <a:r>
              <a:rPr lang="en-US" sz="2400" b="1" strike="noStrike" spc="-1" dirty="0">
                <a:solidFill>
                  <a:srgbClr val="C00000"/>
                </a:solidFill>
                <a:latin typeface="Arial"/>
                <a:ea typeface="Verdana"/>
              </a:rPr>
              <a:t>&amp; 17 March 2024</a:t>
            </a:r>
            <a:endParaRPr lang="fr-FR" sz="2400" b="1" strike="noStrike" spc="-1" dirty="0">
              <a:latin typeface="Arial"/>
            </a:endParaRPr>
          </a:p>
        </p:txBody>
      </p:sp>
      <p:pic>
        <p:nvPicPr>
          <p:cNvPr id="3" name="Picture 2">
            <a:extLst>
              <a:ext uri="{FF2B5EF4-FFF2-40B4-BE49-F238E27FC236}">
                <a16:creationId xmlns:a16="http://schemas.microsoft.com/office/drawing/2014/main" id="{632F9E2A-4C58-60D9-A97C-276CDAF6AB7D}"/>
              </a:ext>
            </a:extLst>
          </p:cNvPr>
          <p:cNvPicPr>
            <a:picLocks noChangeAspect="1"/>
          </p:cNvPicPr>
          <p:nvPr/>
        </p:nvPicPr>
        <p:blipFill>
          <a:blip r:embed="rId3"/>
          <a:stretch>
            <a:fillRect/>
          </a:stretch>
        </p:blipFill>
        <p:spPr>
          <a:xfrm>
            <a:off x="1693476" y="1367758"/>
            <a:ext cx="3204242" cy="3204242"/>
          </a:xfrm>
          <a:prstGeom prst="rect">
            <a:avLst/>
          </a:prstGeom>
        </p:spPr>
      </p:pic>
      <p:sp>
        <p:nvSpPr>
          <p:cNvPr id="4" name="TextBox 3">
            <a:extLst>
              <a:ext uri="{FF2B5EF4-FFF2-40B4-BE49-F238E27FC236}">
                <a16:creationId xmlns:a16="http://schemas.microsoft.com/office/drawing/2014/main" id="{50DDC733-4F5A-148D-131A-807DF2673C02}"/>
              </a:ext>
            </a:extLst>
          </p:cNvPr>
          <p:cNvSpPr txBox="1"/>
          <p:nvPr/>
        </p:nvSpPr>
        <p:spPr>
          <a:xfrm>
            <a:off x="40511" y="4264223"/>
            <a:ext cx="1652965" cy="307777"/>
          </a:xfrm>
          <a:prstGeom prst="rect">
            <a:avLst/>
          </a:prstGeom>
          <a:noFill/>
        </p:spPr>
        <p:txBody>
          <a:bodyPr wrap="square" rtlCol="0">
            <a:spAutoFit/>
          </a:bodyPr>
          <a:lstStyle/>
          <a:p>
            <a:pPr algn="r"/>
            <a:r>
              <a:rPr lang="en-US" sz="1400" dirty="0"/>
              <a:t>Image by Dall-e 3</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Deceiving ourselves</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856408"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10</a:t>
            </a:r>
            <a:r>
              <a:rPr lang="en-GB" sz="2800" b="1" spc="-1" dirty="0">
                <a:ea typeface="Verdana"/>
              </a:rPr>
              <a:t> If we say that we have not sinned, [then]</a:t>
            </a:r>
            <a:br>
              <a:rPr lang="en-GB" sz="2800" b="1" spc="-1" dirty="0">
                <a:ea typeface="Verdana"/>
              </a:rPr>
            </a:br>
            <a:r>
              <a:rPr lang="en-GB" sz="2800" b="1" spc="-1" dirty="0">
                <a:ea typeface="Verdana"/>
              </a:rPr>
              <a:t>we make Him a liar and His word is not in us.</a:t>
            </a:r>
          </a:p>
        </p:txBody>
      </p:sp>
      <p:sp>
        <p:nvSpPr>
          <p:cNvPr id="4" name="TextBox 5">
            <a:extLst>
              <a:ext uri="{FF2B5EF4-FFF2-40B4-BE49-F238E27FC236}">
                <a16:creationId xmlns:a16="http://schemas.microsoft.com/office/drawing/2014/main" id="{B429E9DE-4114-0683-2F09-8E7C86B2C4D9}"/>
              </a:ext>
            </a:extLst>
          </p:cNvPr>
          <p:cNvSpPr/>
          <p:nvPr/>
        </p:nvSpPr>
        <p:spPr>
          <a:xfrm>
            <a:off x="152400" y="2402836"/>
            <a:ext cx="785640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10</a:t>
            </a:r>
            <a:r>
              <a:rPr lang="en-GB" sz="2800" b="1" spc="-1" dirty="0">
                <a:ea typeface="Verdana"/>
              </a:rPr>
              <a:t> </a:t>
            </a:r>
            <a:r>
              <a:rPr lang="es-ES" sz="2800" b="1" spc="-1" dirty="0">
                <a:ea typeface="Verdana"/>
              </a:rPr>
              <a:t>Si afirmamos que no hemos pecado, lo hacemos pasar por mentiroso y su palabra no está en nosotros.</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152400" y="2278131"/>
            <a:ext cx="221876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Sinned:</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Liar:</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Word:</a:t>
            </a:r>
            <a:endParaRPr lang="en-US" dirty="0"/>
          </a:p>
        </p:txBody>
      </p:sp>
      <p:sp>
        <p:nvSpPr>
          <p:cNvPr id="6" name="TextBox 5">
            <a:extLst>
              <a:ext uri="{FF2B5EF4-FFF2-40B4-BE49-F238E27FC236}">
                <a16:creationId xmlns:a16="http://schemas.microsoft.com/office/drawing/2014/main" id="{2C571F16-D256-B279-C82B-1D096E6DAA35}"/>
              </a:ext>
            </a:extLst>
          </p:cNvPr>
          <p:cNvSpPr txBox="1"/>
          <p:nvPr/>
        </p:nvSpPr>
        <p:spPr>
          <a:xfrm>
            <a:off x="2371160" y="2247493"/>
            <a:ext cx="5650860" cy="1538883"/>
          </a:xfrm>
          <a:prstGeom prst="rect">
            <a:avLst/>
          </a:prstGeom>
          <a:noFill/>
        </p:spPr>
        <p:txBody>
          <a:bodyPr wrap="square" rtlCol="0">
            <a:spAutoFit/>
          </a:bodyPr>
          <a:lstStyle/>
          <a:p>
            <a:pPr>
              <a:spcAft>
                <a:spcPts val="600"/>
              </a:spcAft>
            </a:pPr>
            <a:r>
              <a:rPr lang="en-US" sz="2800" b="1" spc="-1" dirty="0">
                <a:ea typeface="Verdana"/>
              </a:rPr>
              <a:t>We have disobeyed God.</a:t>
            </a:r>
          </a:p>
          <a:p>
            <a:pPr>
              <a:spcAft>
                <a:spcPts val="600"/>
              </a:spcAft>
            </a:pPr>
            <a:r>
              <a:rPr lang="en-US" sz="2800" b="1" spc="-1" dirty="0">
                <a:ea typeface="Verdana"/>
              </a:rPr>
              <a:t>Either God has lied or we lied.</a:t>
            </a:r>
          </a:p>
          <a:p>
            <a:pPr>
              <a:spcAft>
                <a:spcPts val="600"/>
              </a:spcAft>
            </a:pPr>
            <a:r>
              <a:rPr lang="en-US" sz="2800" b="1" spc="-1" dirty="0">
                <a:ea typeface="Verdana"/>
              </a:rPr>
              <a:t>“The Word” = Jesus </a:t>
            </a:r>
            <a:r>
              <a:rPr lang="en-US" sz="2800" spc="-1" dirty="0">
                <a:ea typeface="Verdana"/>
              </a:rPr>
              <a:t>(1:1; 2:14)</a:t>
            </a:r>
            <a:r>
              <a:rPr lang="en-US" sz="2800" b="1" spc="-1" dirty="0">
                <a:ea typeface="Verdana"/>
              </a:rPr>
              <a:t>.</a:t>
            </a:r>
            <a:endParaRPr lang="en-US" dirty="0"/>
          </a:p>
        </p:txBody>
      </p:sp>
      <p:sp>
        <p:nvSpPr>
          <p:cNvPr id="2" name="TextBox 1">
            <a:extLst>
              <a:ext uri="{FF2B5EF4-FFF2-40B4-BE49-F238E27FC236}">
                <a16:creationId xmlns:a16="http://schemas.microsoft.com/office/drawing/2014/main" id="{0C7EE8E3-2B0D-7062-9525-26A8EF50B740}"/>
              </a:ext>
            </a:extLst>
          </p:cNvPr>
          <p:cNvSpPr txBox="1"/>
          <p:nvPr/>
        </p:nvSpPr>
        <p:spPr>
          <a:xfrm>
            <a:off x="565227" y="4160515"/>
            <a:ext cx="6997546" cy="369332"/>
          </a:xfrm>
          <a:prstGeom prst="rect">
            <a:avLst/>
          </a:prstGeom>
          <a:noFill/>
        </p:spPr>
        <p:txBody>
          <a:bodyPr wrap="square" rtlCol="0">
            <a:spAutoFit/>
          </a:bodyPr>
          <a:lstStyle/>
          <a:p>
            <a:pPr algn="ctr"/>
            <a:r>
              <a:rPr lang="en-GB" dirty="0"/>
              <a:t>Maya Rudolph, www.icegif.com/gif/refuse/</a:t>
            </a:r>
            <a:endParaRPr lang="en-US" dirty="0"/>
          </a:p>
        </p:txBody>
      </p:sp>
      <p:pic>
        <p:nvPicPr>
          <p:cNvPr id="5122" name="Picture 2" descr="Refuse Gif - IceGif">
            <a:extLst>
              <a:ext uri="{FF2B5EF4-FFF2-40B4-BE49-F238E27FC236}">
                <a16:creationId xmlns:a16="http://schemas.microsoft.com/office/drawing/2014/main" id="{1D29709F-902C-127F-62EA-49E803D45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487" y="613582"/>
            <a:ext cx="3794234" cy="357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010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4">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build="p"/>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2" y="0"/>
            <a:ext cx="71950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We say that we have not sinned</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D220A3B0-00EE-11BF-5F58-49126E6CB084}"/>
              </a:ext>
            </a:extLst>
          </p:cNvPr>
          <p:cNvSpPr/>
          <p:nvPr/>
        </p:nvSpPr>
        <p:spPr>
          <a:xfrm>
            <a:off x="271592" y="510680"/>
            <a:ext cx="7856408"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ea typeface="Verdana"/>
              </a:rPr>
              <a:t>Inner (mental) sins	Outer (</a:t>
            </a:r>
            <a:r>
              <a:rPr lang="en-GB" sz="2800" b="1" spc="-1" dirty="0" err="1">
                <a:solidFill>
                  <a:srgbClr val="0070C0"/>
                </a:solidFill>
                <a:ea typeface="Verdana"/>
              </a:rPr>
              <a:t>behavioral</a:t>
            </a:r>
            <a:r>
              <a:rPr lang="en-GB" sz="2800" b="1" spc="-1" dirty="0">
                <a:solidFill>
                  <a:srgbClr val="0070C0"/>
                </a:solidFill>
                <a:ea typeface="Verdana"/>
              </a:rPr>
              <a:t>) sins</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Anger			Abuse, violence</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Covet			Theft, larceny</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Disloyal		Apostacy, treachery</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Greed			Fraud, deceit</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Hatred			Murder, false testimony</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Lust			Adultery, immorality</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Pride			Scoffing, lying</a:t>
            </a:r>
          </a:p>
          <a:p>
            <a:pPr marL="361950"/>
            <a:r>
              <a:rPr lang="en-US" sz="2800" b="1" spc="-1" dirty="0">
                <a:solidFill>
                  <a:srgbClr val="C00000"/>
                </a:solidFill>
                <a:ea typeface="Verdana"/>
              </a:rPr>
              <a:t>●</a:t>
            </a:r>
            <a:r>
              <a:rPr lang="en-US" sz="2800" b="1" spc="-1" dirty="0">
                <a:ea typeface="Verdana"/>
              </a:rPr>
              <a:t> </a:t>
            </a:r>
            <a:r>
              <a:rPr lang="en-GB" sz="2800" b="1" spc="-1" dirty="0">
                <a:ea typeface="Verdana"/>
              </a:rPr>
              <a:t>Stubborn		Rebellion</a:t>
            </a:r>
          </a:p>
        </p:txBody>
      </p:sp>
    </p:spTree>
    <p:extLst>
      <p:ext uri="{BB962C8B-B14F-4D97-AF65-F5344CB8AC3E}">
        <p14:creationId xmlns:p14="http://schemas.microsoft.com/office/powerpoint/2010/main" val="342232096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repl">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repl">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repl">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repl">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anim calcmode="lin" valueType="num">
                                      <p:cBhvr additive="repl">
                                        <p:cTn id="3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5" end="5"/>
                                            </p:txEl>
                                          </p:spTgt>
                                        </p:tgtEl>
                                        <p:attrNameLst>
                                          <p:attrName>style.visibility</p:attrName>
                                        </p:attrNameLst>
                                      </p:cBhvr>
                                      <p:to>
                                        <p:strVal val="visible"/>
                                      </p:to>
                                    </p:set>
                                    <p:anim calcmode="lin" valueType="num">
                                      <p:cBhvr additive="repl">
                                        <p:cTn id="37"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xEl>
                                              <p:pRg st="6" end="6"/>
                                            </p:txEl>
                                          </p:spTgt>
                                        </p:tgtEl>
                                        <p:attrNameLst>
                                          <p:attrName>style.visibility</p:attrName>
                                        </p:attrNameLst>
                                      </p:cBhvr>
                                      <p:to>
                                        <p:strVal val="visible"/>
                                      </p:to>
                                    </p:set>
                                    <p:anim calcmode="lin" valueType="num">
                                      <p:cBhvr additive="repl">
                                        <p:cTn id="43"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8">
                                            <p:txEl>
                                              <p:pRg st="7" end="7"/>
                                            </p:txEl>
                                          </p:spTgt>
                                        </p:tgtEl>
                                        <p:attrNameLst>
                                          <p:attrName>style.visibility</p:attrName>
                                        </p:attrNameLst>
                                      </p:cBhvr>
                                      <p:to>
                                        <p:strVal val="visible"/>
                                      </p:to>
                                    </p:set>
                                    <p:anim calcmode="lin" valueType="num">
                                      <p:cBhvr additive="repl">
                                        <p:cTn id="49"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8">
                                            <p:txEl>
                                              <p:pRg st="8" end="8"/>
                                            </p:txEl>
                                          </p:spTgt>
                                        </p:tgtEl>
                                        <p:attrNameLst>
                                          <p:attrName>style.visibility</p:attrName>
                                        </p:attrNameLst>
                                      </p:cBhvr>
                                      <p:to>
                                        <p:strVal val="visible"/>
                                      </p:to>
                                    </p:set>
                                    <p:anim calcmode="lin" valueType="num">
                                      <p:cBhvr additive="repl">
                                        <p:cTn id="55"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71950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Societal sins that God will judge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3885968"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Aft>
                <a:spcPts val="600"/>
              </a:spcAft>
            </a:pPr>
            <a:r>
              <a:rPr lang="en-GB" sz="2800" b="1" spc="-1" dirty="0">
                <a:ea typeface="Verdana"/>
              </a:rPr>
              <a:t>Ethnic prejudice</a:t>
            </a:r>
          </a:p>
          <a:p>
            <a:pPr marL="357188" indent="-357188">
              <a:spcAft>
                <a:spcPts val="600"/>
              </a:spcAft>
            </a:pPr>
            <a:r>
              <a:rPr lang="en-GB" sz="2800" b="1" spc="-1" dirty="0">
                <a:ea typeface="Verdana"/>
              </a:rPr>
              <a:t>War, invasion </a:t>
            </a:r>
          </a:p>
          <a:p>
            <a:pPr marL="357188" indent="-357188">
              <a:spcAft>
                <a:spcPts val="600"/>
              </a:spcAft>
            </a:pPr>
            <a:r>
              <a:rPr lang="en-US" sz="2800" b="1" spc="-1" dirty="0">
                <a:ea typeface="Verdana"/>
              </a:rPr>
              <a:t>Wealth </a:t>
            </a:r>
            <a:r>
              <a:rPr lang="en-GB" sz="2800" b="1" spc="-1" dirty="0">
                <a:ea typeface="Verdana"/>
              </a:rPr>
              <a:t>confiscation</a:t>
            </a:r>
          </a:p>
          <a:p>
            <a:pPr marL="357188" indent="-357188">
              <a:spcAft>
                <a:spcPts val="600"/>
              </a:spcAft>
            </a:pPr>
            <a:r>
              <a:rPr lang="en-GB" sz="2800" b="1" spc="-1" dirty="0">
                <a:ea typeface="Verdana"/>
              </a:rPr>
              <a:t>Mob action, violence</a:t>
            </a:r>
          </a:p>
          <a:p>
            <a:pPr marL="357188" indent="-357188">
              <a:spcAft>
                <a:spcPts val="600"/>
              </a:spcAft>
            </a:pPr>
            <a:r>
              <a:rPr lang="en-GB" sz="2800" b="1" spc="-1" dirty="0">
                <a:ea typeface="Verdana"/>
              </a:rPr>
              <a:t>Gender confusion</a:t>
            </a:r>
          </a:p>
          <a:p>
            <a:pPr marL="357188" indent="-357188">
              <a:spcAft>
                <a:spcPts val="600"/>
              </a:spcAft>
            </a:pPr>
            <a:r>
              <a:rPr lang="en-GB" sz="2800" b="1" spc="-1" dirty="0">
                <a:ea typeface="Verdana"/>
              </a:rPr>
              <a:t>Slavery, captivity</a:t>
            </a:r>
          </a:p>
          <a:p>
            <a:pPr marL="357188" indent="-357188">
              <a:spcAft>
                <a:spcPts val="600"/>
              </a:spcAft>
            </a:pPr>
            <a:r>
              <a:rPr lang="en-GB" sz="2800" b="1" spc="-1" dirty="0">
                <a:ea typeface="Verdana"/>
              </a:rPr>
              <a:t>Prostitution</a:t>
            </a:r>
          </a:p>
        </p:txBody>
      </p:sp>
      <p:sp>
        <p:nvSpPr>
          <p:cNvPr id="3" name="TextBox 5">
            <a:extLst>
              <a:ext uri="{FF2B5EF4-FFF2-40B4-BE49-F238E27FC236}">
                <a16:creationId xmlns:a16="http://schemas.microsoft.com/office/drawing/2014/main" id="{5119FFC9-19F4-D86B-5C0E-A3CE84C1F4C7}"/>
              </a:ext>
            </a:extLst>
          </p:cNvPr>
          <p:cNvSpPr/>
          <p:nvPr/>
        </p:nvSpPr>
        <p:spPr>
          <a:xfrm>
            <a:off x="4064000" y="582007"/>
            <a:ext cx="3885968"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Aft>
                <a:spcPts val="600"/>
              </a:spcAft>
            </a:pPr>
            <a:r>
              <a:rPr lang="en-GB" sz="2800" b="1" spc="-1" dirty="0">
                <a:ea typeface="Verdana"/>
              </a:rPr>
              <a:t>Abortion on demand</a:t>
            </a:r>
          </a:p>
          <a:p>
            <a:pPr marL="357188" indent="-357188">
              <a:spcAft>
                <a:spcPts val="600"/>
              </a:spcAft>
            </a:pPr>
            <a:r>
              <a:rPr lang="en-US" sz="2800" b="1" spc="-1" dirty="0">
                <a:ea typeface="Verdana"/>
              </a:rPr>
              <a:t>Child mutilation</a:t>
            </a:r>
            <a:endParaRPr lang="en-GB" sz="2800" b="1" spc="-1" dirty="0">
              <a:ea typeface="Verdana"/>
            </a:endParaRPr>
          </a:p>
          <a:p>
            <a:pPr marL="357188" indent="-357188">
              <a:spcAft>
                <a:spcPts val="600"/>
              </a:spcAft>
            </a:pPr>
            <a:r>
              <a:rPr lang="en-GB" sz="2800" b="1" spc="-1" dirty="0">
                <a:ea typeface="Verdana"/>
              </a:rPr>
              <a:t>Idolatry, priestcraft</a:t>
            </a:r>
          </a:p>
          <a:p>
            <a:pPr marL="357188" indent="-357188">
              <a:spcAft>
                <a:spcPts val="600"/>
              </a:spcAft>
            </a:pPr>
            <a:r>
              <a:rPr lang="en-GB" sz="2800" b="1" spc="-1" dirty="0">
                <a:ea typeface="Verdana"/>
              </a:rPr>
              <a:t>Long imprisonment</a:t>
            </a:r>
          </a:p>
          <a:p>
            <a:pPr marL="357188" indent="-357188">
              <a:spcAft>
                <a:spcPts val="600"/>
              </a:spcAft>
            </a:pPr>
            <a:r>
              <a:rPr lang="en-GB" sz="2800" b="1" spc="-1" dirty="0">
                <a:ea typeface="Verdana"/>
              </a:rPr>
              <a:t>Drug trafficking</a:t>
            </a:r>
          </a:p>
          <a:p>
            <a:pPr marL="357188" indent="-357188">
              <a:spcAft>
                <a:spcPts val="600"/>
              </a:spcAft>
            </a:pPr>
            <a:r>
              <a:rPr lang="en-GB" sz="2800" b="1" spc="-1" dirty="0">
                <a:ea typeface="Verdana"/>
              </a:rPr>
              <a:t>Organized crime</a:t>
            </a:r>
          </a:p>
          <a:p>
            <a:pPr marL="357188" indent="-357188">
              <a:spcAft>
                <a:spcPts val="600"/>
              </a:spcAft>
            </a:pPr>
            <a:r>
              <a:rPr lang="en-GB" sz="2800" b="1" spc="-1" dirty="0">
                <a:ea typeface="Verdana"/>
              </a:rPr>
              <a:t>Compounded usury </a:t>
            </a:r>
          </a:p>
        </p:txBody>
      </p:sp>
      <p:pic>
        <p:nvPicPr>
          <p:cNvPr id="5" name="Picture 4">
            <a:extLst>
              <a:ext uri="{FF2B5EF4-FFF2-40B4-BE49-F238E27FC236}">
                <a16:creationId xmlns:a16="http://schemas.microsoft.com/office/drawing/2014/main" id="{1E8C90F0-C7DD-D6C5-0A6E-341F46146A8A}"/>
              </a:ext>
            </a:extLst>
          </p:cNvPr>
          <p:cNvPicPr>
            <a:picLocks noChangeAspect="1"/>
          </p:cNvPicPr>
          <p:nvPr/>
        </p:nvPicPr>
        <p:blipFill>
          <a:blip r:embed="rId2"/>
          <a:stretch>
            <a:fillRect/>
          </a:stretch>
        </p:blipFill>
        <p:spPr>
          <a:xfrm>
            <a:off x="571320" y="4572000"/>
            <a:ext cx="6985359" cy="3924502"/>
          </a:xfrm>
          <a:prstGeom prst="rect">
            <a:avLst/>
          </a:prstGeom>
        </p:spPr>
      </p:pic>
      <p:sp>
        <p:nvSpPr>
          <p:cNvPr id="2" name="TextBox 1">
            <a:extLst>
              <a:ext uri="{FF2B5EF4-FFF2-40B4-BE49-F238E27FC236}">
                <a16:creationId xmlns:a16="http://schemas.microsoft.com/office/drawing/2014/main" id="{0C7EE8E3-2B0D-7062-9525-26A8EF50B740}"/>
              </a:ext>
            </a:extLst>
          </p:cNvPr>
          <p:cNvSpPr txBox="1"/>
          <p:nvPr/>
        </p:nvSpPr>
        <p:spPr>
          <a:xfrm>
            <a:off x="625899" y="4135849"/>
            <a:ext cx="6997546" cy="369332"/>
          </a:xfrm>
          <a:prstGeom prst="rect">
            <a:avLst/>
          </a:prstGeom>
          <a:noFill/>
        </p:spPr>
        <p:txBody>
          <a:bodyPr wrap="square" rtlCol="0">
            <a:spAutoFit/>
          </a:bodyPr>
          <a:lstStyle/>
          <a:p>
            <a:pPr algn="ctr"/>
            <a:r>
              <a:rPr lang="en-GB" dirty="0">
                <a:solidFill>
                  <a:schemeClr val="bg1"/>
                </a:solidFill>
              </a:rPr>
              <a:t>Ukraine, Feb. 18, 2023 (AP photo by </a:t>
            </a:r>
            <a:r>
              <a:rPr lang="en-GB" dirty="0" err="1">
                <a:solidFill>
                  <a:schemeClr val="bg1"/>
                </a:solidFill>
              </a:rPr>
              <a:t>Libkos</a:t>
            </a:r>
            <a:r>
              <a:rPr lang="en-GB"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7830222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
                                            <p:txEl>
                                              <p:pRg st="0" end="0"/>
                                            </p:txEl>
                                          </p:spTgt>
                                        </p:tgtEl>
                                        <p:attrNameLst>
                                          <p:attrName>style.visibility</p:attrName>
                                        </p:attrNameLst>
                                      </p:cBhvr>
                                      <p:to>
                                        <p:strVal val="visible"/>
                                      </p:to>
                                    </p:set>
                                    <p:anim calcmode="lin" valueType="num">
                                      <p:cBhvr additive="repl">
                                        <p:cTn id="1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8">
                                            <p:txEl>
                                              <p:pRg st="1" end="1"/>
                                            </p:txEl>
                                          </p:spTgt>
                                        </p:tgtEl>
                                        <p:attrNameLst>
                                          <p:attrName>style.visibility</p:attrName>
                                        </p:attrNameLst>
                                      </p:cBhvr>
                                      <p:to>
                                        <p:strVal val="visible"/>
                                      </p:to>
                                    </p:set>
                                    <p:anim calcmode="lin" valueType="num">
                                      <p:cBhvr additive="repl">
                                        <p:cTn id="2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 calcmode="lin" valueType="num">
                                      <p:cBhvr additive="repl">
                                        <p:cTn id="2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8">
                                            <p:txEl>
                                              <p:pRg st="3" end="3"/>
                                            </p:txEl>
                                          </p:spTgt>
                                        </p:tgtEl>
                                        <p:attrNameLst>
                                          <p:attrName>style.visibility</p:attrName>
                                        </p:attrNameLst>
                                      </p:cBhvr>
                                      <p:to>
                                        <p:strVal val="visible"/>
                                      </p:to>
                                    </p:set>
                                    <p:anim calcmode="lin" valueType="num">
                                      <p:cBhvr additive="repl">
                                        <p:cTn id="3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8">
                                            <p:txEl>
                                              <p:pRg st="4" end="4"/>
                                            </p:txEl>
                                          </p:spTgt>
                                        </p:tgtEl>
                                        <p:attrNameLst>
                                          <p:attrName>style.visibility</p:attrName>
                                        </p:attrNameLst>
                                      </p:cBhvr>
                                      <p:to>
                                        <p:strVal val="visible"/>
                                      </p:to>
                                    </p:set>
                                    <p:anim calcmode="lin" valueType="num">
                                      <p:cBhvr additive="repl">
                                        <p:cTn id="4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8">
                                            <p:txEl>
                                              <p:pRg st="5" end="5"/>
                                            </p:txEl>
                                          </p:spTgt>
                                        </p:tgtEl>
                                        <p:attrNameLst>
                                          <p:attrName>style.visibility</p:attrName>
                                        </p:attrNameLst>
                                      </p:cBhvr>
                                      <p:to>
                                        <p:strVal val="visible"/>
                                      </p:to>
                                    </p:set>
                                    <p:anim calcmode="lin" valueType="num">
                                      <p:cBhvr additive="repl">
                                        <p:cTn id="47"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repl">
                                        <p:cTn id="48"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8">
                                            <p:txEl>
                                              <p:pRg st="6" end="6"/>
                                            </p:txEl>
                                          </p:spTgt>
                                        </p:tgtEl>
                                        <p:attrNameLst>
                                          <p:attrName>style.visibility</p:attrName>
                                        </p:attrNameLst>
                                      </p:cBhvr>
                                      <p:to>
                                        <p:strVal val="visible"/>
                                      </p:to>
                                    </p:set>
                                    <p:anim calcmode="lin" valueType="num">
                                      <p:cBhvr additive="repl">
                                        <p:cTn id="53"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repl">
                                        <p:cTn id="54"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anim calcmode="lin" valueType="num">
                                      <p:cBhvr additive="repl">
                                        <p:cTn id="5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6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 end="1"/>
                                            </p:txEl>
                                          </p:spTgt>
                                        </p:tgtEl>
                                        <p:attrNameLst>
                                          <p:attrName>style.visibility</p:attrName>
                                        </p:attrNameLst>
                                      </p:cBhvr>
                                      <p:to>
                                        <p:strVal val="visible"/>
                                      </p:to>
                                    </p:set>
                                    <p:anim calcmode="lin" valueType="num">
                                      <p:cBhvr additive="repl">
                                        <p:cTn id="6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repl">
                                        <p:cTn id="6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anim calcmode="lin" valueType="num">
                                      <p:cBhvr additive="repl">
                                        <p:cTn id="7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repl">
                                        <p:cTn id="7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 calcmode="lin" valueType="num">
                                      <p:cBhvr additive="repl">
                                        <p:cTn id="7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repl">
                                        <p:cTn id="7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anim calcmode="lin" valueType="num">
                                      <p:cBhvr additive="repl">
                                        <p:cTn id="8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repl">
                                        <p:cTn id="8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 calcmode="lin" valueType="num">
                                      <p:cBhvr additive="repl">
                                        <p:cTn id="8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repl">
                                        <p:cTn id="9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
                                            <p:txEl>
                                              <p:pRg st="6" end="6"/>
                                            </p:txEl>
                                          </p:spTgt>
                                        </p:tgtEl>
                                        <p:attrNameLst>
                                          <p:attrName>style.visibility</p:attrName>
                                        </p:attrNameLst>
                                      </p:cBhvr>
                                      <p:to>
                                        <p:strVal val="visible"/>
                                      </p:to>
                                    </p:set>
                                    <p:anim calcmode="lin" valueType="num">
                                      <p:cBhvr additive="repl">
                                        <p:cTn id="9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repl">
                                        <p:cTn id="9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You may not sin</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856408"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dirty="0">
                <a:solidFill>
                  <a:srgbClr val="C00000"/>
                </a:solidFill>
                <a:ea typeface="Verdana"/>
              </a:rPr>
              <a:t>2 </a:t>
            </a:r>
            <a:r>
              <a:rPr lang="en-GB" sz="2800" b="1" spc="-1" baseline="30000" dirty="0">
                <a:solidFill>
                  <a:srgbClr val="C00000"/>
                </a:solidFill>
                <a:ea typeface="Verdana"/>
              </a:rPr>
              <a:t>1</a:t>
            </a:r>
            <a:r>
              <a:rPr lang="en-GB" sz="2800" b="1" spc="-1" dirty="0">
                <a:ea typeface="Verdana"/>
              </a:rPr>
              <a:t> My little children, I am writing these things to you so that you may not sin. </a:t>
            </a:r>
          </a:p>
        </p:txBody>
      </p:sp>
      <p:sp>
        <p:nvSpPr>
          <p:cNvPr id="4" name="TextBox 5">
            <a:extLst>
              <a:ext uri="{FF2B5EF4-FFF2-40B4-BE49-F238E27FC236}">
                <a16:creationId xmlns:a16="http://schemas.microsoft.com/office/drawing/2014/main" id="{B429E9DE-4114-0683-2F09-8E7C86B2C4D9}"/>
              </a:ext>
            </a:extLst>
          </p:cNvPr>
          <p:cNvSpPr/>
          <p:nvPr/>
        </p:nvSpPr>
        <p:spPr>
          <a:xfrm>
            <a:off x="271591" y="1534660"/>
            <a:ext cx="7916395"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dirty="0">
                <a:solidFill>
                  <a:srgbClr val="C00000"/>
                </a:solidFill>
                <a:ea typeface="Verdana"/>
              </a:rPr>
              <a:t>2</a:t>
            </a:r>
            <a:r>
              <a:rPr lang="en-GB" sz="2800" b="1" spc="-1" baseline="30000" dirty="0">
                <a:solidFill>
                  <a:srgbClr val="C00000"/>
                </a:solidFill>
                <a:ea typeface="Verdana"/>
              </a:rPr>
              <a:t> 1</a:t>
            </a:r>
            <a:r>
              <a:rPr lang="en-GB" sz="2800" b="1" spc="-1" dirty="0">
                <a:ea typeface="Verdana"/>
              </a:rPr>
              <a:t> </a:t>
            </a:r>
            <a:r>
              <a:rPr lang="es-ES" sz="2800" b="1" spc="-1" dirty="0">
                <a:ea typeface="Verdana"/>
              </a:rPr>
              <a:t>Mis queridos hijos, escribo estas cosas para que no pequen.</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211605" y="2598630"/>
            <a:ext cx="221876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Children:</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Writing:</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Not sin:</a:t>
            </a:r>
            <a:endParaRPr lang="en-US" dirty="0"/>
          </a:p>
        </p:txBody>
      </p:sp>
      <p:sp>
        <p:nvSpPr>
          <p:cNvPr id="6" name="TextBox 5">
            <a:extLst>
              <a:ext uri="{FF2B5EF4-FFF2-40B4-BE49-F238E27FC236}">
                <a16:creationId xmlns:a16="http://schemas.microsoft.com/office/drawing/2014/main" id="{2C571F16-D256-B279-C82B-1D096E6DAA35}"/>
              </a:ext>
            </a:extLst>
          </p:cNvPr>
          <p:cNvSpPr txBox="1"/>
          <p:nvPr/>
        </p:nvSpPr>
        <p:spPr>
          <a:xfrm>
            <a:off x="2321740" y="2592229"/>
            <a:ext cx="5650860" cy="1538883"/>
          </a:xfrm>
          <a:prstGeom prst="rect">
            <a:avLst/>
          </a:prstGeom>
          <a:noFill/>
        </p:spPr>
        <p:txBody>
          <a:bodyPr wrap="square" rtlCol="0">
            <a:spAutoFit/>
          </a:bodyPr>
          <a:lstStyle/>
          <a:p>
            <a:pPr>
              <a:spcAft>
                <a:spcPts val="600"/>
              </a:spcAft>
            </a:pPr>
            <a:r>
              <a:rPr lang="en-US" sz="2800" b="1" spc="-1" dirty="0">
                <a:ea typeface="Verdana"/>
              </a:rPr>
              <a:t>Young Christian believers.</a:t>
            </a:r>
          </a:p>
          <a:p>
            <a:pPr>
              <a:spcAft>
                <a:spcPts val="600"/>
              </a:spcAft>
            </a:pPr>
            <a:r>
              <a:rPr lang="en-US" sz="2800" b="1" spc="-1" dirty="0">
                <a:ea typeface="Verdana"/>
              </a:rPr>
              <a:t>Holy Scripture (the Bible).</a:t>
            </a:r>
          </a:p>
          <a:p>
            <a:pPr>
              <a:spcAft>
                <a:spcPts val="600"/>
              </a:spcAft>
            </a:pPr>
            <a:r>
              <a:rPr lang="en-US" sz="2800" b="1" spc="-1" dirty="0">
                <a:ea typeface="Verdana"/>
              </a:rPr>
              <a:t>Christians are able not to sin!</a:t>
            </a:r>
            <a:endParaRPr lang="en-US" dirty="0"/>
          </a:p>
        </p:txBody>
      </p:sp>
      <p:sp>
        <p:nvSpPr>
          <p:cNvPr id="2" name="TextBox 1">
            <a:extLst>
              <a:ext uri="{FF2B5EF4-FFF2-40B4-BE49-F238E27FC236}">
                <a16:creationId xmlns:a16="http://schemas.microsoft.com/office/drawing/2014/main" id="{0C7EE8E3-2B0D-7062-9525-26A8EF50B740}"/>
              </a:ext>
            </a:extLst>
          </p:cNvPr>
          <p:cNvSpPr txBox="1"/>
          <p:nvPr/>
        </p:nvSpPr>
        <p:spPr>
          <a:xfrm>
            <a:off x="565227" y="4160515"/>
            <a:ext cx="6997546" cy="369332"/>
          </a:xfrm>
          <a:prstGeom prst="rect">
            <a:avLst/>
          </a:prstGeom>
          <a:noFill/>
        </p:spPr>
        <p:txBody>
          <a:bodyPr wrap="square" rtlCol="0">
            <a:spAutoFit/>
          </a:bodyPr>
          <a:lstStyle/>
          <a:p>
            <a:pPr algn="ctr"/>
            <a:r>
              <a:rPr lang="en-GB" dirty="0"/>
              <a:t>https://tenor.com/search/i-will-not-yield-gifs</a:t>
            </a:r>
            <a:endParaRPr lang="en-US" dirty="0"/>
          </a:p>
        </p:txBody>
      </p:sp>
      <p:pic>
        <p:nvPicPr>
          <p:cNvPr id="6146" name="Picture 2" descr="I Will Not Yield GIFs | Tenor">
            <a:extLst>
              <a:ext uri="{FF2B5EF4-FFF2-40B4-BE49-F238E27FC236}">
                <a16:creationId xmlns:a16="http://schemas.microsoft.com/office/drawing/2014/main" id="{16B4AE3C-3C88-60E0-E35D-9D742BD0A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1739" y="605009"/>
            <a:ext cx="3610029" cy="361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0297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 calcmode="lin" valueType="num">
                                      <p:cBhvr additive="base">
                                        <p:cTn id="4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p:bldP spid="5" grpId="0"/>
      <p:bldP spid="6"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We have an Advocate</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856408"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dirty="0">
                <a:ea typeface="Verdana"/>
              </a:rPr>
              <a:t>And if anyone sins, we have an Advocate with the Father, Jesus Christ the righteous;.</a:t>
            </a:r>
          </a:p>
        </p:txBody>
      </p:sp>
      <p:sp>
        <p:nvSpPr>
          <p:cNvPr id="4" name="TextBox 5">
            <a:extLst>
              <a:ext uri="{FF2B5EF4-FFF2-40B4-BE49-F238E27FC236}">
                <a16:creationId xmlns:a16="http://schemas.microsoft.com/office/drawing/2014/main" id="{B429E9DE-4114-0683-2F09-8E7C86B2C4D9}"/>
              </a:ext>
            </a:extLst>
          </p:cNvPr>
          <p:cNvSpPr/>
          <p:nvPr/>
        </p:nvSpPr>
        <p:spPr>
          <a:xfrm>
            <a:off x="152400" y="2402836"/>
            <a:ext cx="7856408"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a:t>
            </a:r>
            <a:r>
              <a:rPr lang="es-ES" sz="2800" b="1" spc="-1" dirty="0">
                <a:ea typeface="Verdana"/>
              </a:rPr>
              <a:t>Pero si alguno peca, tenemos ante el Padre a un intercesor, a Jesucristo, el Justo..</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271591" y="1711289"/>
            <a:ext cx="2380291"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Anyone:</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Advocate:</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Father:</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Righteous:</a:t>
            </a:r>
            <a:endParaRPr lang="en-US" dirty="0"/>
          </a:p>
        </p:txBody>
      </p:sp>
      <p:sp>
        <p:nvSpPr>
          <p:cNvPr id="6" name="TextBox 5">
            <a:extLst>
              <a:ext uri="{FF2B5EF4-FFF2-40B4-BE49-F238E27FC236}">
                <a16:creationId xmlns:a16="http://schemas.microsoft.com/office/drawing/2014/main" id="{2C571F16-D256-B279-C82B-1D096E6DAA35}"/>
              </a:ext>
            </a:extLst>
          </p:cNvPr>
          <p:cNvSpPr txBox="1"/>
          <p:nvPr/>
        </p:nvSpPr>
        <p:spPr>
          <a:xfrm>
            <a:off x="2596332" y="1711288"/>
            <a:ext cx="5650860" cy="2046714"/>
          </a:xfrm>
          <a:prstGeom prst="rect">
            <a:avLst/>
          </a:prstGeom>
          <a:noFill/>
        </p:spPr>
        <p:txBody>
          <a:bodyPr wrap="square" rtlCol="0">
            <a:spAutoFit/>
          </a:bodyPr>
          <a:lstStyle/>
          <a:p>
            <a:pPr>
              <a:spcAft>
                <a:spcPts val="600"/>
              </a:spcAft>
            </a:pPr>
            <a:r>
              <a:rPr lang="en-US" sz="2800" b="1" spc="-1" dirty="0">
                <a:ea typeface="Verdana"/>
              </a:rPr>
              <a:t>Willingly, ignorantly, forced.</a:t>
            </a:r>
          </a:p>
          <a:p>
            <a:pPr>
              <a:spcAft>
                <a:spcPts val="600"/>
              </a:spcAft>
            </a:pPr>
            <a:r>
              <a:rPr lang="en-US" sz="2800" b="1" spc="-1" dirty="0">
                <a:ea typeface="Verdana"/>
              </a:rPr>
              <a:t>The only intercessor </a:t>
            </a:r>
            <a:r>
              <a:rPr lang="en-US" sz="2800" spc="-1" dirty="0">
                <a:ea typeface="Verdana"/>
              </a:rPr>
              <a:t>(1 Tim 2:5)</a:t>
            </a:r>
            <a:r>
              <a:rPr lang="en-US" sz="2800" b="1" spc="-1" dirty="0">
                <a:ea typeface="Verdana"/>
              </a:rPr>
              <a:t>.</a:t>
            </a:r>
          </a:p>
          <a:p>
            <a:pPr>
              <a:spcAft>
                <a:spcPts val="600"/>
              </a:spcAft>
            </a:pPr>
            <a:r>
              <a:rPr lang="en-US" sz="2800" b="1" spc="-1" dirty="0">
                <a:ea typeface="Verdana"/>
              </a:rPr>
              <a:t>God sent his Son to save us.</a:t>
            </a:r>
          </a:p>
          <a:p>
            <a:pPr>
              <a:spcAft>
                <a:spcPts val="600"/>
              </a:spcAft>
            </a:pPr>
            <a:r>
              <a:rPr lang="en-US" sz="2800" b="1" spc="-1" dirty="0">
                <a:ea typeface="Verdana"/>
              </a:rPr>
              <a:t>God listens to him, accepts us.</a:t>
            </a:r>
            <a:endParaRPr lang="en-US" dirty="0"/>
          </a:p>
        </p:txBody>
      </p:sp>
      <p:sp>
        <p:nvSpPr>
          <p:cNvPr id="2" name="TextBox 1">
            <a:extLst>
              <a:ext uri="{FF2B5EF4-FFF2-40B4-BE49-F238E27FC236}">
                <a16:creationId xmlns:a16="http://schemas.microsoft.com/office/drawing/2014/main" id="{0C7EE8E3-2B0D-7062-9525-26A8EF50B740}"/>
              </a:ext>
            </a:extLst>
          </p:cNvPr>
          <p:cNvSpPr txBox="1"/>
          <p:nvPr/>
        </p:nvSpPr>
        <p:spPr>
          <a:xfrm>
            <a:off x="0" y="4160515"/>
            <a:ext cx="8128000" cy="338554"/>
          </a:xfrm>
          <a:prstGeom prst="rect">
            <a:avLst/>
          </a:prstGeom>
          <a:noFill/>
        </p:spPr>
        <p:txBody>
          <a:bodyPr wrap="square" rtlCol="0">
            <a:spAutoFit/>
          </a:bodyPr>
          <a:lstStyle/>
          <a:p>
            <a:pPr algn="ctr"/>
            <a:r>
              <a:rPr lang="en-GB" sz="1600" dirty="0"/>
              <a:t>https://www.dreamstime.com/stock-photos-agreement-intermediary-image16188703</a:t>
            </a:r>
            <a:endParaRPr lang="en-US" sz="1600" dirty="0"/>
          </a:p>
        </p:txBody>
      </p:sp>
      <p:pic>
        <p:nvPicPr>
          <p:cNvPr id="13" name="Picture 12">
            <a:extLst>
              <a:ext uri="{FF2B5EF4-FFF2-40B4-BE49-F238E27FC236}">
                <a16:creationId xmlns:a16="http://schemas.microsoft.com/office/drawing/2014/main" id="{5771530B-0C98-D0F7-A03D-7F531D51F8A2}"/>
              </a:ext>
            </a:extLst>
          </p:cNvPr>
          <p:cNvPicPr>
            <a:picLocks noChangeAspect="1"/>
          </p:cNvPicPr>
          <p:nvPr/>
        </p:nvPicPr>
        <p:blipFill>
          <a:blip r:embed="rId2"/>
          <a:stretch>
            <a:fillRect/>
          </a:stretch>
        </p:blipFill>
        <p:spPr>
          <a:xfrm>
            <a:off x="2651882" y="1597809"/>
            <a:ext cx="2832246" cy="2705239"/>
          </a:xfrm>
          <a:prstGeom prst="rect">
            <a:avLst/>
          </a:prstGeom>
        </p:spPr>
      </p:pic>
    </p:spTree>
    <p:extLst>
      <p:ext uri="{BB962C8B-B14F-4D97-AF65-F5344CB8AC3E}">
        <p14:creationId xmlns:p14="http://schemas.microsoft.com/office/powerpoint/2010/main" val="232642378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4"/>
                                        </p:tgtEl>
                                        <p:attrNameLst>
                                          <p:attrName>ppt_x</p:attrName>
                                        </p:attrNameLst>
                                      </p:cBhvr>
                                      <p:tavLst>
                                        <p:tav tm="0">
                                          <p:val>
                                            <p:strVal val="ppt_x"/>
                                          </p:val>
                                        </p:tav>
                                        <p:tav tm="100000">
                                          <p:val>
                                            <p:strVal val="ppt_x"/>
                                          </p:val>
                                        </p:tav>
                                      </p:tavLst>
                                    </p:anim>
                                    <p:anim calcmode="lin" valueType="num">
                                      <p:cBhvr additive="base">
                                        <p:cTn id="27" dur="500"/>
                                        <p:tgtEl>
                                          <p:spTgt spid="4"/>
                                        </p:tgtEl>
                                        <p:attrNameLst>
                                          <p:attrName>ppt_y</p:attrName>
                                        </p:attrNameLst>
                                      </p:cBhvr>
                                      <p:tavLst>
                                        <p:tav tm="0">
                                          <p:val>
                                            <p:strVal val="ppt_y"/>
                                          </p:val>
                                        </p:tav>
                                        <p:tav tm="100000">
                                          <p:val>
                                            <p:strVal val="1+ppt_h/2"/>
                                          </p:val>
                                        </p:tav>
                                      </p:tavLst>
                                    </p:anim>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 calcmode="lin" valueType="num">
                                      <p:cBhvr additive="base">
                                        <p:cTn id="4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 calcmode="lin" valueType="num">
                                      <p:cBhvr additive="base">
                                        <p:cTn id="5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 calcmode="lin" valueType="num">
                                      <p:cBhvr additive="base">
                                        <p:cTn id="5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p:bldP spid="4" grpId="1"/>
      <p:bldP spid="5" grpId="0"/>
      <p:bldP spid="6" grpId="0"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Propitiation (sacrifice)</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85640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2</a:t>
            </a:r>
            <a:r>
              <a:rPr lang="en-GB" sz="2800" b="1" spc="-1" dirty="0">
                <a:ea typeface="Verdana"/>
              </a:rPr>
              <a:t> and He Himself is the propitiation </a:t>
            </a:r>
            <a:r>
              <a:rPr lang="en-GB" sz="2800" b="1" spc="-1" dirty="0">
                <a:solidFill>
                  <a:srgbClr val="00B050"/>
                </a:solidFill>
                <a:ea typeface="Verdana"/>
              </a:rPr>
              <a:t>[sacrifice] </a:t>
            </a:r>
            <a:r>
              <a:rPr lang="en-GB" sz="2800" b="1" spc="-1" dirty="0">
                <a:ea typeface="Verdana"/>
              </a:rPr>
              <a:t>for our sins; and not for ours only, but also for the sins of the whole world.</a:t>
            </a:r>
          </a:p>
        </p:txBody>
      </p:sp>
      <p:sp>
        <p:nvSpPr>
          <p:cNvPr id="4" name="TextBox 5">
            <a:extLst>
              <a:ext uri="{FF2B5EF4-FFF2-40B4-BE49-F238E27FC236}">
                <a16:creationId xmlns:a16="http://schemas.microsoft.com/office/drawing/2014/main" id="{B429E9DE-4114-0683-2F09-8E7C86B2C4D9}"/>
              </a:ext>
            </a:extLst>
          </p:cNvPr>
          <p:cNvSpPr/>
          <p:nvPr/>
        </p:nvSpPr>
        <p:spPr>
          <a:xfrm>
            <a:off x="152400" y="2402836"/>
            <a:ext cx="797560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a:t>
            </a:r>
            <a:r>
              <a:rPr lang="es-ES" sz="2800" b="1" spc="-1" dirty="0">
                <a:ea typeface="Verdana"/>
              </a:rPr>
              <a:t> </a:t>
            </a:r>
            <a:r>
              <a:rPr lang="es-ES" sz="2800" b="1" spc="-1" baseline="30000" dirty="0">
                <a:solidFill>
                  <a:srgbClr val="C00000"/>
                </a:solidFill>
                <a:ea typeface="Verdana"/>
              </a:rPr>
              <a:t>2</a:t>
            </a:r>
            <a:r>
              <a:rPr lang="es-ES" sz="2800" b="1" spc="-1" dirty="0">
                <a:ea typeface="Verdana"/>
              </a:rPr>
              <a:t> Él es el sacrificio por el perdón de nuestros pecados y no solo por los nuestros, sino por los de todo el mundo.</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152400" y="2339687"/>
            <a:ext cx="2735525" cy="1461939"/>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Propitiation for sins:</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Whole world:</a:t>
            </a:r>
          </a:p>
        </p:txBody>
      </p:sp>
      <p:sp>
        <p:nvSpPr>
          <p:cNvPr id="6" name="TextBox 5">
            <a:extLst>
              <a:ext uri="{FF2B5EF4-FFF2-40B4-BE49-F238E27FC236}">
                <a16:creationId xmlns:a16="http://schemas.microsoft.com/office/drawing/2014/main" id="{2C571F16-D256-B279-C82B-1D096E6DAA35}"/>
              </a:ext>
            </a:extLst>
          </p:cNvPr>
          <p:cNvSpPr txBox="1"/>
          <p:nvPr/>
        </p:nvSpPr>
        <p:spPr>
          <a:xfrm>
            <a:off x="2828718" y="2339686"/>
            <a:ext cx="5299282" cy="1892826"/>
          </a:xfrm>
          <a:prstGeom prst="rect">
            <a:avLst/>
          </a:prstGeom>
          <a:noFill/>
        </p:spPr>
        <p:txBody>
          <a:bodyPr wrap="square" rtlCol="0">
            <a:spAutoFit/>
          </a:bodyPr>
          <a:lstStyle/>
          <a:p>
            <a:pPr>
              <a:spcAft>
                <a:spcPts val="600"/>
              </a:spcAft>
            </a:pPr>
            <a:r>
              <a:rPr lang="en-US" sz="2800" b="1" spc="-1" dirty="0">
                <a:ea typeface="Verdana"/>
              </a:rPr>
              <a:t>Jesus’ death satisfies God’s holy wrath against sin.</a:t>
            </a:r>
          </a:p>
          <a:p>
            <a:pPr>
              <a:spcAft>
                <a:spcPts val="600"/>
              </a:spcAft>
            </a:pPr>
            <a:r>
              <a:rPr lang="en-US" sz="2800" b="1" spc="-1" dirty="0">
                <a:ea typeface="Verdana"/>
              </a:rPr>
              <a:t>Anyone may repent, believe and be saved!</a:t>
            </a:r>
          </a:p>
        </p:txBody>
      </p:sp>
      <p:pic>
        <p:nvPicPr>
          <p:cNvPr id="7" name="Picture 6">
            <a:extLst>
              <a:ext uri="{FF2B5EF4-FFF2-40B4-BE49-F238E27FC236}">
                <a16:creationId xmlns:a16="http://schemas.microsoft.com/office/drawing/2014/main" id="{85045155-1A83-ABC0-313E-B7D968CE8E7A}"/>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14630178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p:bldP spid="4" grpId="1"/>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0" y="60241"/>
            <a:ext cx="785640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Seven Purposes of Jesus</a:t>
            </a:r>
            <a:r>
              <a:rPr lang="en-US" sz="2800" b="1" spc="-1" dirty="0">
                <a:solidFill>
                  <a:srgbClr val="0070C0"/>
                </a:solidFill>
                <a:latin typeface="Verdana" panose="020B0604030504040204" pitchFamily="34" charset="0"/>
                <a:ea typeface="Verdana" panose="020B0604030504040204" pitchFamily="34" charset="0"/>
              </a:rPr>
              <a:t>’ death</a:t>
            </a:r>
            <a:endParaRPr lang="en-GB"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D220A3B0-00EE-11BF-5F58-49126E6CB084}"/>
              </a:ext>
            </a:extLst>
          </p:cNvPr>
          <p:cNvSpPr/>
          <p:nvPr/>
        </p:nvSpPr>
        <p:spPr>
          <a:xfrm>
            <a:off x="271589" y="663911"/>
            <a:ext cx="7856408"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Propitiation:</a:t>
            </a:r>
            <a:r>
              <a:rPr lang="en-US" sz="2800" b="1" spc="-1" dirty="0">
                <a:ea typeface="Verdana"/>
              </a:rPr>
              <a:t>	  </a:t>
            </a:r>
            <a:r>
              <a:rPr lang="en-GB" sz="2800" b="1" spc="-1" dirty="0">
                <a:ea typeface="Verdana"/>
              </a:rPr>
              <a:t>Satisfy God’s justice.</a:t>
            </a:r>
          </a:p>
          <a:p>
            <a:pPr marL="357188" indent="-357188">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Expiation: </a:t>
            </a:r>
            <a:r>
              <a:rPr lang="en-US" sz="2800" b="1" spc="-1" dirty="0">
                <a:ea typeface="Verdana"/>
              </a:rPr>
              <a:t>	  </a:t>
            </a:r>
            <a:r>
              <a:rPr lang="en-GB" sz="2800" b="1" spc="-1" dirty="0">
                <a:ea typeface="Verdana"/>
              </a:rPr>
              <a:t>Remove sinners’ guilt. </a:t>
            </a: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solidFill>
                  <a:srgbClr val="0070C0"/>
                </a:solidFill>
                <a:ea typeface="Verdana"/>
              </a:rPr>
              <a:t>Purification:</a:t>
            </a:r>
            <a:r>
              <a:rPr lang="en-GB" sz="2800" b="1" spc="-1" dirty="0">
                <a:ea typeface="Verdana"/>
              </a:rPr>
              <a:t>	  Cleanse our way to God.</a:t>
            </a: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solidFill>
                  <a:srgbClr val="0070C0"/>
                </a:solidFill>
                <a:ea typeface="Verdana"/>
              </a:rPr>
              <a:t>Redemption: </a:t>
            </a:r>
            <a:r>
              <a:rPr lang="en-GB" sz="2800" b="1" spc="-1" dirty="0">
                <a:ea typeface="Verdana"/>
              </a:rPr>
              <a:t>	  Set us free from the devil.</a:t>
            </a: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solidFill>
                  <a:srgbClr val="0070C0"/>
                </a:solidFill>
                <a:ea typeface="Verdana"/>
              </a:rPr>
              <a:t>Reconciliation</a:t>
            </a:r>
            <a:r>
              <a:rPr lang="en-GB" sz="2800" b="1" spc="-1" dirty="0">
                <a:ea typeface="Verdana"/>
              </a:rPr>
              <a:t>: Establish friendship.</a:t>
            </a: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solidFill>
                  <a:srgbClr val="0070C0"/>
                </a:solidFill>
                <a:ea typeface="Verdana"/>
              </a:rPr>
              <a:t>Justification:</a:t>
            </a:r>
            <a:r>
              <a:rPr lang="en-GB" sz="2800" b="1" spc="-1" dirty="0">
                <a:ea typeface="Verdana"/>
              </a:rPr>
              <a:t>	  God forgives the guilty.</a:t>
            </a: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solidFill>
                  <a:srgbClr val="0070C0"/>
                </a:solidFill>
                <a:ea typeface="Verdana"/>
              </a:rPr>
              <a:t>Demonstration: </a:t>
            </a:r>
            <a:r>
              <a:rPr lang="en-GB" sz="2800" b="1" spc="-1" dirty="0">
                <a:ea typeface="Verdana"/>
              </a:rPr>
              <a:t>Show God’s love for us.</a:t>
            </a:r>
          </a:p>
        </p:txBody>
      </p:sp>
    </p:spTree>
    <p:extLst>
      <p:ext uri="{BB962C8B-B14F-4D97-AF65-F5344CB8AC3E}">
        <p14:creationId xmlns:p14="http://schemas.microsoft.com/office/powerpoint/2010/main" val="144757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base">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base">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base">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base">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anim calcmode="lin" valueType="num">
                                      <p:cBhvr additive="base">
                                        <p:cTn id="3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xEl>
                                              <p:pRg st="5" end="5"/>
                                            </p:txEl>
                                          </p:spTgt>
                                        </p:tgtEl>
                                        <p:attrNameLst>
                                          <p:attrName>style.visibility</p:attrName>
                                        </p:attrNameLst>
                                      </p:cBhvr>
                                      <p:to>
                                        <p:strVal val="visible"/>
                                      </p:to>
                                    </p:set>
                                    <p:anim calcmode="lin" valueType="num">
                                      <p:cBhvr additive="base">
                                        <p:cTn id="37"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xEl>
                                              <p:pRg st="6" end="6"/>
                                            </p:txEl>
                                          </p:spTgt>
                                        </p:tgtEl>
                                        <p:attrNameLst>
                                          <p:attrName>style.visibility</p:attrName>
                                        </p:attrNameLst>
                                      </p:cBhvr>
                                      <p:to>
                                        <p:strVal val="visible"/>
                                      </p:to>
                                    </p:set>
                                    <p:anim calcmode="lin" valueType="num">
                                      <p:cBhvr additive="base">
                                        <p:cTn id="43"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EED2ADB5-9B4C-4ED1-B025-3B6FD3DD1F2F}"/>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B3C6F5B-6865-CB70-C4E7-77EDC73A2647}"/>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Assignment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E6FA2392-83B1-77EE-6037-F03041A6D050}"/>
              </a:ext>
            </a:extLst>
          </p:cNvPr>
          <p:cNvSpPr txBox="1"/>
          <p:nvPr/>
        </p:nvSpPr>
        <p:spPr>
          <a:xfrm>
            <a:off x="204481" y="521766"/>
            <a:ext cx="7486168" cy="2246769"/>
          </a:xfrm>
          <a:prstGeom prst="rect">
            <a:avLst/>
          </a:prstGeom>
          <a:noFill/>
        </p:spPr>
        <p:txBody>
          <a:bodyPr wrap="square" rtlCol="0">
            <a:spAutoFit/>
          </a:bodyPr>
          <a:lstStyle/>
          <a:p>
            <a:pPr marL="357188" indent="-357188"/>
            <a:r>
              <a:rPr lang="en-US" sz="2800" b="1" spc="-1" dirty="0">
                <a:solidFill>
                  <a:srgbClr val="C00000"/>
                </a:solidFill>
                <a:ea typeface="Verdana"/>
              </a:rPr>
              <a:t>●</a:t>
            </a:r>
            <a:r>
              <a:rPr lang="en-US" sz="2800" b="1" spc="-1" dirty="0">
                <a:ea typeface="Verdana"/>
              </a:rPr>
              <a:t> </a:t>
            </a:r>
            <a:r>
              <a:rPr lang="en-GB" sz="2800" b="1" dirty="0"/>
              <a:t>Read </a:t>
            </a:r>
            <a:r>
              <a:rPr lang="en-GB" sz="2800" b="1" dirty="0">
                <a:solidFill>
                  <a:srgbClr val="0070C0"/>
                </a:solidFill>
              </a:rPr>
              <a:t>1 John 2:3-11 </a:t>
            </a:r>
            <a:r>
              <a:rPr lang="en-GB" sz="2800" b="1" dirty="0"/>
              <a:t>three times in different versions (</a:t>
            </a:r>
            <a:r>
              <a:rPr lang="en-GB" sz="2800" b="1" dirty="0">
                <a:solidFill>
                  <a:srgbClr val="00B050"/>
                </a:solidFill>
              </a:rPr>
              <a:t>www.biblehub.com</a:t>
            </a:r>
            <a:r>
              <a:rPr lang="en-GB" sz="2800" b="1" dirty="0"/>
              <a:t>).</a:t>
            </a:r>
          </a:p>
          <a:p>
            <a:pPr marL="357188" indent="-357188"/>
            <a:r>
              <a:rPr lang="en-US" sz="2800" b="1" spc="-1" dirty="0">
                <a:solidFill>
                  <a:srgbClr val="C00000"/>
                </a:solidFill>
                <a:ea typeface="Verdana"/>
              </a:rPr>
              <a:t>● </a:t>
            </a:r>
            <a:r>
              <a:rPr lang="en-GB" sz="2800" b="1" dirty="0"/>
              <a:t>Visit http://</a:t>
            </a:r>
            <a:r>
              <a:rPr lang="en-GB" sz="2800" b="1" dirty="0">
                <a:solidFill>
                  <a:srgbClr val="C00000"/>
                </a:solidFill>
              </a:rPr>
              <a:t>1john</a:t>
            </a:r>
            <a:r>
              <a:rPr lang="en-GB" sz="2800" b="1" dirty="0"/>
              <a:t>.</a:t>
            </a:r>
            <a:r>
              <a:rPr lang="en-GB" sz="2800" b="1" dirty="0">
                <a:solidFill>
                  <a:srgbClr val="C00000"/>
                </a:solidFill>
              </a:rPr>
              <a:t>currah</a:t>
            </a:r>
            <a:r>
              <a:rPr lang="en-GB" sz="2800" b="1" dirty="0"/>
              <a:t>.</a:t>
            </a:r>
            <a:r>
              <a:rPr lang="en-GB" sz="2800" b="1" dirty="0">
                <a:solidFill>
                  <a:srgbClr val="C00000"/>
                </a:solidFill>
              </a:rPr>
              <a:t>download</a:t>
            </a:r>
          </a:p>
          <a:p>
            <a:pPr marL="357188" indent="-357188"/>
            <a:r>
              <a:rPr lang="en-US" sz="2800" b="1" spc="-1" dirty="0">
                <a:solidFill>
                  <a:srgbClr val="C00000"/>
                </a:solidFill>
                <a:ea typeface="Verdana"/>
              </a:rPr>
              <a:t>● </a:t>
            </a:r>
            <a:r>
              <a:rPr lang="en-GB" sz="2800" b="1" dirty="0"/>
              <a:t>Compile your own insights to share with others next time.</a:t>
            </a:r>
          </a:p>
        </p:txBody>
      </p:sp>
      <p:pic>
        <p:nvPicPr>
          <p:cNvPr id="7" name="Picture 6">
            <a:extLst>
              <a:ext uri="{FF2B5EF4-FFF2-40B4-BE49-F238E27FC236}">
                <a16:creationId xmlns:a16="http://schemas.microsoft.com/office/drawing/2014/main" id="{F92A0AA8-95FC-D533-5D7E-E901DE8339C1}"/>
              </a:ext>
            </a:extLst>
          </p:cNvPr>
          <p:cNvPicPr>
            <a:picLocks noChangeAspect="1"/>
          </p:cNvPicPr>
          <p:nvPr/>
        </p:nvPicPr>
        <p:blipFill>
          <a:blip r:embed="rId2"/>
          <a:stretch>
            <a:fillRect/>
          </a:stretch>
        </p:blipFill>
        <p:spPr>
          <a:xfrm>
            <a:off x="4121525" y="2412884"/>
            <a:ext cx="4006476" cy="2086811"/>
          </a:xfrm>
          <a:prstGeom prst="rect">
            <a:avLst/>
          </a:prstGeom>
        </p:spPr>
      </p:pic>
    </p:spTree>
    <p:extLst>
      <p:ext uri="{BB962C8B-B14F-4D97-AF65-F5344CB8AC3E}">
        <p14:creationId xmlns:p14="http://schemas.microsoft.com/office/powerpoint/2010/main" val="1676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F42820B7-95FE-2F7E-0E3C-B2512DB289D1}"/>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81659797-749F-9E92-5DD2-7A93FD4751A0}"/>
              </a:ext>
            </a:extLst>
          </p:cNvPr>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First John, discourse structure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076202D6-E2EA-3653-2D98-6F1C51AF4F0C}"/>
              </a:ext>
            </a:extLst>
          </p:cNvPr>
          <p:cNvSpPr/>
          <p:nvPr/>
        </p:nvSpPr>
        <p:spPr>
          <a:xfrm>
            <a:off x="333446" y="471741"/>
            <a:ext cx="7390962" cy="40765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800" b="1" spc="-1" dirty="0">
                <a:latin typeface="+mj-lt"/>
                <a:ea typeface="Verdana"/>
              </a:rPr>
              <a:t>Part </a:t>
            </a:r>
            <a:r>
              <a:rPr lang="en-GB" sz="2800" b="1" spc="-1" dirty="0">
                <a:solidFill>
                  <a:srgbClr val="C00000"/>
                </a:solidFill>
                <a:latin typeface="+mj-lt"/>
                <a:ea typeface="Verdana"/>
              </a:rPr>
              <a:t>1</a:t>
            </a:r>
            <a:r>
              <a:rPr lang="en-GB" sz="2800" b="1" spc="-1" dirty="0">
                <a:latin typeface="+mj-lt"/>
                <a:ea typeface="Verdana"/>
              </a:rPr>
              <a:t>: Our </a:t>
            </a:r>
            <a:r>
              <a:rPr lang="en-GB" sz="2800" b="1" spc="-1" dirty="0">
                <a:solidFill>
                  <a:srgbClr val="0070C0"/>
                </a:solidFill>
                <a:latin typeface="+mj-lt"/>
                <a:ea typeface="Verdana"/>
              </a:rPr>
              <a:t>Fellowship</a:t>
            </a:r>
            <a:r>
              <a:rPr lang="en-GB" sz="2800" b="1" spc="-1" dirty="0">
                <a:latin typeface="+mj-lt"/>
                <a:ea typeface="Verdana"/>
              </a:rPr>
              <a:t> with God 1.1 – 2.17</a:t>
            </a:r>
          </a:p>
          <a:p>
            <a:pPr marL="814388" lvl="1" indent="-357188">
              <a:spcBef>
                <a:spcPts val="601"/>
              </a:spcBef>
            </a:pPr>
            <a:endParaRPr lang="en-GB" sz="2800" b="1" spc="-1" dirty="0">
              <a:solidFill>
                <a:schemeClr val="bg1">
                  <a:lumMod val="65000"/>
                </a:schemeClr>
              </a:solidFill>
              <a:latin typeface="+mj-lt"/>
              <a:ea typeface="Verdana"/>
            </a:endParaRPr>
          </a:p>
          <a:p>
            <a:pPr marL="814388" lvl="1" indent="-357188">
              <a:spcBef>
                <a:spcPts val="601"/>
              </a:spcBef>
            </a:pPr>
            <a:endParaRPr lang="en-GB" sz="2800" b="1" spc="-1" dirty="0">
              <a:solidFill>
                <a:schemeClr val="bg1">
                  <a:lumMod val="65000"/>
                </a:schemeClr>
              </a:solidFill>
              <a:latin typeface="+mj-lt"/>
              <a:ea typeface="Verdana"/>
            </a:endParaRPr>
          </a:p>
          <a:p>
            <a:pPr marL="814388" lvl="1" indent="-357188">
              <a:spcBef>
                <a:spcPts val="601"/>
              </a:spcBef>
            </a:pPr>
            <a:endParaRPr lang="en-GB" sz="2800" b="1" spc="-1" dirty="0">
              <a:solidFill>
                <a:schemeClr val="bg1">
                  <a:lumMod val="65000"/>
                </a:schemeClr>
              </a:solidFill>
              <a:latin typeface="+mj-lt"/>
              <a:ea typeface="Verdana"/>
            </a:endParaRPr>
          </a:p>
          <a:p>
            <a:pPr marL="814388" lvl="1" indent="-357188">
              <a:spcBef>
                <a:spcPts val="601"/>
              </a:spcBef>
            </a:pPr>
            <a:endParaRPr lang="en-GB" sz="2800" b="1" spc="-1" dirty="0">
              <a:solidFill>
                <a:schemeClr val="bg1">
                  <a:lumMod val="65000"/>
                </a:schemeClr>
              </a:solidFill>
              <a:latin typeface="+mj-lt"/>
              <a:ea typeface="Verdana"/>
            </a:endParaRPr>
          </a:p>
          <a:p>
            <a:pPr marL="357188" indent="-357188">
              <a:spcBef>
                <a:spcPts val="601"/>
              </a:spcBef>
            </a:pPr>
            <a:r>
              <a:rPr lang="en-GB" sz="2800" b="1" spc="-1" dirty="0">
                <a:solidFill>
                  <a:schemeClr val="bg1">
                    <a:lumMod val="65000"/>
                  </a:schemeClr>
                </a:solidFill>
                <a:latin typeface="+mj-lt"/>
                <a:ea typeface="Verdana"/>
              </a:rPr>
              <a:t>Part 2: Our Adversaries 2.18 – 3.18</a:t>
            </a:r>
          </a:p>
          <a:p>
            <a:pPr marL="357188" indent="-357188">
              <a:spcBef>
                <a:spcPts val="601"/>
              </a:spcBef>
            </a:pPr>
            <a:r>
              <a:rPr lang="en-GB" sz="2800" b="1" spc="-1" dirty="0">
                <a:solidFill>
                  <a:schemeClr val="bg1">
                    <a:lumMod val="65000"/>
                  </a:schemeClr>
                </a:solidFill>
                <a:latin typeface="+mj-lt"/>
                <a:ea typeface="Verdana"/>
              </a:rPr>
              <a:t>Part 3: Our Christian Faith 3.19 – 5.5</a:t>
            </a:r>
          </a:p>
          <a:p>
            <a:pPr marL="357188" indent="-357188">
              <a:spcBef>
                <a:spcPts val="601"/>
              </a:spcBef>
            </a:pPr>
            <a:r>
              <a:rPr lang="en-GB" sz="2800" b="1" spc="-1" dirty="0">
                <a:solidFill>
                  <a:schemeClr val="bg1">
                    <a:lumMod val="65000"/>
                  </a:schemeClr>
                </a:solidFill>
                <a:latin typeface="+mj-lt"/>
                <a:ea typeface="Verdana"/>
              </a:rPr>
              <a:t>Part 4: Our Confidence with God 5.6-21</a:t>
            </a:r>
          </a:p>
        </p:txBody>
      </p:sp>
      <p:sp>
        <p:nvSpPr>
          <p:cNvPr id="3" name="TextBox 2">
            <a:extLst>
              <a:ext uri="{FF2B5EF4-FFF2-40B4-BE49-F238E27FC236}">
                <a16:creationId xmlns:a16="http://schemas.microsoft.com/office/drawing/2014/main" id="{E9B37121-C6EB-F928-79DB-74091049DFA7}"/>
              </a:ext>
            </a:extLst>
          </p:cNvPr>
          <p:cNvSpPr txBox="1"/>
          <p:nvPr/>
        </p:nvSpPr>
        <p:spPr>
          <a:xfrm>
            <a:off x="562918" y="993507"/>
            <a:ext cx="7343357" cy="2046714"/>
          </a:xfrm>
          <a:prstGeom prst="rect">
            <a:avLst/>
          </a:prstGeom>
          <a:noFill/>
        </p:spPr>
        <p:txBody>
          <a:bodyPr wrap="square" rtlCol="0">
            <a:spAutoFit/>
          </a:bodyPr>
          <a:lstStyle/>
          <a:p>
            <a:pPr marL="814388" lvl="1" indent="-357188">
              <a:spcBef>
                <a:spcPts val="601"/>
              </a:spcBef>
            </a:pPr>
            <a:r>
              <a:rPr lang="en-GB" sz="2800" b="1" spc="-1" dirty="0">
                <a:solidFill>
                  <a:schemeClr val="bg1">
                    <a:lumMod val="65000"/>
                  </a:schemeClr>
                </a:solidFill>
                <a:latin typeface="+mj-lt"/>
                <a:ea typeface="Verdana"/>
              </a:rPr>
              <a:t> I. The Word of Life 1.1-4</a:t>
            </a:r>
          </a:p>
          <a:p>
            <a:pPr marL="814388" lvl="1" indent="-357188">
              <a:spcBef>
                <a:spcPts val="601"/>
              </a:spcBef>
            </a:pPr>
            <a:r>
              <a:rPr lang="en-GB" sz="2800" b="1" spc="-1" dirty="0">
                <a:solidFill>
                  <a:schemeClr val="bg1">
                    <a:lumMod val="65000"/>
                  </a:schemeClr>
                </a:solidFill>
                <a:latin typeface="+mj-lt"/>
                <a:ea typeface="Verdana"/>
              </a:rPr>
              <a:t> </a:t>
            </a:r>
            <a:r>
              <a:rPr lang="en-GB" sz="2800" b="1" spc="-1" dirty="0">
                <a:solidFill>
                  <a:srgbClr val="C00000"/>
                </a:solidFill>
                <a:latin typeface="+mj-lt"/>
                <a:ea typeface="Verdana"/>
              </a:rPr>
              <a:t>II.</a:t>
            </a:r>
            <a:r>
              <a:rPr lang="en-GB" sz="2800" b="1" spc="-1" dirty="0">
                <a:solidFill>
                  <a:schemeClr val="bg1">
                    <a:lumMod val="65000"/>
                  </a:schemeClr>
                </a:solidFill>
                <a:latin typeface="+mj-lt"/>
                <a:ea typeface="Verdana"/>
              </a:rPr>
              <a:t> </a:t>
            </a:r>
            <a:r>
              <a:rPr lang="en-GB" sz="2800" b="1" spc="-1" dirty="0">
                <a:latin typeface="+mj-lt"/>
                <a:ea typeface="Verdana"/>
              </a:rPr>
              <a:t>The Original Message 1.5 – 2.2</a:t>
            </a:r>
          </a:p>
          <a:p>
            <a:pPr marL="814388" lvl="1" indent="-357188">
              <a:spcBef>
                <a:spcPts val="601"/>
              </a:spcBef>
            </a:pPr>
            <a:r>
              <a:rPr lang="en-GB" sz="2800" b="1" spc="-1" dirty="0">
                <a:solidFill>
                  <a:schemeClr val="bg1">
                    <a:lumMod val="65000"/>
                  </a:schemeClr>
                </a:solidFill>
                <a:latin typeface="+mj-lt"/>
                <a:ea typeface="Verdana"/>
              </a:rPr>
              <a:t>III. The New Commandment 2.3-11</a:t>
            </a:r>
          </a:p>
          <a:p>
            <a:pPr marL="814388" lvl="1" indent="-357188">
              <a:spcBef>
                <a:spcPts val="601"/>
              </a:spcBef>
            </a:pPr>
            <a:r>
              <a:rPr lang="en-GB" sz="2800" b="1" spc="-1" dirty="0">
                <a:solidFill>
                  <a:schemeClr val="bg1">
                    <a:lumMod val="65000"/>
                  </a:schemeClr>
                </a:solidFill>
                <a:latin typeface="+mj-lt"/>
                <a:ea typeface="Verdana"/>
              </a:rPr>
              <a:t>IV. The Will of God 1.12-19</a:t>
            </a:r>
            <a:endParaRPr lang="en-US" sz="2800" dirty="0"/>
          </a:p>
        </p:txBody>
      </p:sp>
    </p:spTree>
    <p:extLst>
      <p:ext uri="{BB962C8B-B14F-4D97-AF65-F5344CB8AC3E}">
        <p14:creationId xmlns:p14="http://schemas.microsoft.com/office/powerpoint/2010/main" val="161225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1E0E7A8-6E83-F1E9-15E6-3A94EB9C511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40FAA91-8714-AAED-D0B7-C839F50D0AAC}"/>
              </a:ext>
            </a:extLst>
          </p:cNvPr>
          <p:cNvSpPr/>
          <p:nvPr/>
        </p:nvSpPr>
        <p:spPr>
          <a:xfrm>
            <a:off x="271592" y="120801"/>
            <a:ext cx="423978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God is ‘light’</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48E8B339-3BCB-7F5A-27FB-842DC6F49350}"/>
              </a:ext>
            </a:extLst>
          </p:cNvPr>
          <p:cNvSpPr/>
          <p:nvPr/>
        </p:nvSpPr>
        <p:spPr>
          <a:xfrm>
            <a:off x="271592" y="642567"/>
            <a:ext cx="785640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spcAft>
                <a:spcPts val="600"/>
              </a:spcAft>
            </a:pPr>
            <a:r>
              <a:rPr lang="en-GB" sz="2800" b="1" spc="-1" dirty="0">
                <a:solidFill>
                  <a:srgbClr val="C00000"/>
                </a:solidFill>
                <a:ea typeface="Verdana"/>
              </a:rPr>
              <a:t>	1 </a:t>
            </a:r>
            <a:r>
              <a:rPr lang="en-GB" sz="2800" b="1" spc="-1" baseline="30000" dirty="0">
                <a:solidFill>
                  <a:srgbClr val="C00000"/>
                </a:solidFill>
                <a:ea typeface="Verdana"/>
              </a:rPr>
              <a:t>5</a:t>
            </a:r>
            <a:r>
              <a:rPr lang="en-GB" sz="2800" b="1" spc="-1" dirty="0">
                <a:ea typeface="Verdana"/>
              </a:rPr>
              <a:t> This is the message we have heard from Him and announce to you, that God is Light, and in Him there is no darkness at all.</a:t>
            </a:r>
          </a:p>
        </p:txBody>
      </p:sp>
      <p:sp>
        <p:nvSpPr>
          <p:cNvPr id="4" name="TextBox 3">
            <a:extLst>
              <a:ext uri="{FF2B5EF4-FFF2-40B4-BE49-F238E27FC236}">
                <a16:creationId xmlns:a16="http://schemas.microsoft.com/office/drawing/2014/main" id="{052314E3-F580-AF05-B43E-C41EB38E93C6}"/>
              </a:ext>
            </a:extLst>
          </p:cNvPr>
          <p:cNvSpPr txBox="1"/>
          <p:nvPr/>
        </p:nvSpPr>
        <p:spPr>
          <a:xfrm>
            <a:off x="623283" y="2461325"/>
            <a:ext cx="7660422" cy="1384995"/>
          </a:xfrm>
          <a:prstGeom prst="rect">
            <a:avLst/>
          </a:prstGeom>
          <a:noFill/>
        </p:spPr>
        <p:txBody>
          <a:bodyPr wrap="square">
            <a:spAutoFit/>
          </a:bodyPr>
          <a:lstStyle/>
          <a:p>
            <a:pPr indent="357188"/>
            <a:r>
              <a:rPr lang="en-GB" sz="2800" b="1" spc="-1" dirty="0">
                <a:solidFill>
                  <a:srgbClr val="C00000"/>
                </a:solidFill>
                <a:ea typeface="Verdana"/>
              </a:rPr>
              <a:t>	1 </a:t>
            </a:r>
            <a:r>
              <a:rPr lang="en-GB" sz="2800" b="1" spc="-1" baseline="30000" dirty="0">
                <a:solidFill>
                  <a:srgbClr val="C00000"/>
                </a:solidFill>
                <a:ea typeface="Verdana"/>
              </a:rPr>
              <a:t>5</a:t>
            </a:r>
            <a:r>
              <a:rPr lang="es-ES" sz="2800" b="1" spc="-1" dirty="0">
                <a:ea typeface="Verdana"/>
              </a:rPr>
              <a:t> Este es el mensaje que hemos oído de él y que anunciamos: Dios es luz y en él no hay ninguna oscuridad.</a:t>
            </a:r>
            <a:endParaRPr lang="en-US" sz="2800" b="1" spc="-1" dirty="0">
              <a:ea typeface="Verdana"/>
            </a:endParaRPr>
          </a:p>
        </p:txBody>
      </p:sp>
      <p:sp>
        <p:nvSpPr>
          <p:cNvPr id="6" name="TextBox 5">
            <a:extLst>
              <a:ext uri="{FF2B5EF4-FFF2-40B4-BE49-F238E27FC236}">
                <a16:creationId xmlns:a16="http://schemas.microsoft.com/office/drawing/2014/main" id="{5AACF7F0-EF83-83C8-9B5C-47CE77853A22}"/>
              </a:ext>
            </a:extLst>
          </p:cNvPr>
          <p:cNvSpPr txBox="1"/>
          <p:nvPr/>
        </p:nvSpPr>
        <p:spPr>
          <a:xfrm>
            <a:off x="271592" y="2151142"/>
            <a:ext cx="230897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Message:</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Light:</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Darkness:</a:t>
            </a:r>
            <a:endParaRPr lang="en-US" dirty="0"/>
          </a:p>
        </p:txBody>
      </p:sp>
      <p:sp>
        <p:nvSpPr>
          <p:cNvPr id="7" name="TextBox 6">
            <a:extLst>
              <a:ext uri="{FF2B5EF4-FFF2-40B4-BE49-F238E27FC236}">
                <a16:creationId xmlns:a16="http://schemas.microsoft.com/office/drawing/2014/main" id="{A463A136-686E-E93E-87E7-AB8F46856CB5}"/>
              </a:ext>
            </a:extLst>
          </p:cNvPr>
          <p:cNvSpPr txBox="1"/>
          <p:nvPr/>
        </p:nvSpPr>
        <p:spPr>
          <a:xfrm>
            <a:off x="2391485" y="2151142"/>
            <a:ext cx="5854324" cy="1892826"/>
          </a:xfrm>
          <a:prstGeom prst="rect">
            <a:avLst/>
          </a:prstGeom>
          <a:noFill/>
        </p:spPr>
        <p:txBody>
          <a:bodyPr wrap="square" rtlCol="0">
            <a:spAutoFit/>
          </a:bodyPr>
          <a:lstStyle/>
          <a:p>
            <a:pPr>
              <a:spcAft>
                <a:spcPts val="600"/>
              </a:spcAft>
            </a:pPr>
            <a:r>
              <a:rPr lang="en-US" sz="2800" b="1" spc="-1" dirty="0">
                <a:ea typeface="Verdana"/>
              </a:rPr>
              <a:t>Seen, heard, felt and announced.</a:t>
            </a:r>
          </a:p>
          <a:p>
            <a:pPr>
              <a:spcAft>
                <a:spcPts val="600"/>
              </a:spcAft>
            </a:pPr>
            <a:r>
              <a:rPr lang="en-US" sz="2800" b="1" spc="-1" dirty="0">
                <a:ea typeface="Verdana"/>
              </a:rPr>
              <a:t>Truth, goodness, and love.</a:t>
            </a:r>
          </a:p>
          <a:p>
            <a:pPr>
              <a:spcAft>
                <a:spcPts val="600"/>
              </a:spcAft>
            </a:pPr>
            <a:r>
              <a:rPr lang="en-US" sz="2800" b="1" spc="-1" dirty="0">
                <a:ea typeface="Verdana"/>
              </a:rPr>
              <a:t>Lies, evil, and hatred.</a:t>
            </a:r>
          </a:p>
          <a:p>
            <a:endParaRPr lang="en-US" dirty="0"/>
          </a:p>
        </p:txBody>
      </p:sp>
      <p:pic>
        <p:nvPicPr>
          <p:cNvPr id="5" name="Picture 2" descr="Religión bien y mal luz y oscuridad y cielo e infierno | Foto Premium">
            <a:extLst>
              <a:ext uri="{FF2B5EF4-FFF2-40B4-BE49-F238E27FC236}">
                <a16:creationId xmlns:a16="http://schemas.microsoft.com/office/drawing/2014/main" id="{8F66E5A8-5A93-E262-6F00-144C3FD7B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477" y="616255"/>
            <a:ext cx="5962650"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47AB04-ACFB-95D3-A51E-3DDCD351DE19}"/>
              </a:ext>
            </a:extLst>
          </p:cNvPr>
          <p:cNvSpPr txBox="1"/>
          <p:nvPr/>
        </p:nvSpPr>
        <p:spPr>
          <a:xfrm>
            <a:off x="348711" y="4200263"/>
            <a:ext cx="7506183" cy="369332"/>
          </a:xfrm>
          <a:prstGeom prst="rect">
            <a:avLst/>
          </a:prstGeom>
          <a:noFill/>
        </p:spPr>
        <p:txBody>
          <a:bodyPr wrap="square" rtlCol="0">
            <a:spAutoFit/>
          </a:bodyPr>
          <a:lstStyle/>
          <a:p>
            <a:pPr algn="ctr"/>
            <a:r>
              <a:rPr lang="en-US" dirty="0">
                <a:solidFill>
                  <a:schemeClr val="bg1"/>
                </a:solidFill>
              </a:rPr>
              <a:t>https://www.freepik.es/</a:t>
            </a:r>
          </a:p>
        </p:txBody>
      </p:sp>
      <p:sp>
        <p:nvSpPr>
          <p:cNvPr id="9" name="TextBox 8">
            <a:extLst>
              <a:ext uri="{FF2B5EF4-FFF2-40B4-BE49-F238E27FC236}">
                <a16:creationId xmlns:a16="http://schemas.microsoft.com/office/drawing/2014/main" id="{2ABDF9F4-50D5-2611-D9AF-F3832028EECA}"/>
              </a:ext>
            </a:extLst>
          </p:cNvPr>
          <p:cNvSpPr txBox="1"/>
          <p:nvPr/>
        </p:nvSpPr>
        <p:spPr>
          <a:xfrm>
            <a:off x="750506" y="1185752"/>
            <a:ext cx="7044918" cy="2523768"/>
          </a:xfrm>
          <a:prstGeom prst="rect">
            <a:avLst/>
          </a:prstGeom>
          <a:solidFill>
            <a:schemeClr val="bg1"/>
          </a:solidFill>
          <a:ln w="19050">
            <a:solidFill>
              <a:schemeClr val="accent1"/>
            </a:solidFill>
          </a:ln>
        </p:spPr>
        <p:txBody>
          <a:bodyPr wrap="square" rtlCol="0">
            <a:spAutoFit/>
          </a:bodyPr>
          <a:lstStyle/>
          <a:p>
            <a:r>
              <a:rPr lang="en-GB" sz="2800" b="1" dirty="0"/>
              <a:t>	Jesus claimed, "He who sees Me sees the One who sent Me. I have come as Light into the world, so that everyone who believes in Me will not remain in darkness.” </a:t>
            </a:r>
            <a:r>
              <a:rPr lang="en-GB" sz="2800" dirty="0"/>
              <a:t>John 12:45-46</a:t>
            </a:r>
            <a:endParaRPr lang="en-GB" sz="2800" b="1" dirty="0"/>
          </a:p>
          <a:p>
            <a:endParaRPr lang="en-US" dirty="0"/>
          </a:p>
        </p:txBody>
      </p:sp>
    </p:spTree>
    <p:extLst>
      <p:ext uri="{BB962C8B-B14F-4D97-AF65-F5344CB8AC3E}">
        <p14:creationId xmlns:p14="http://schemas.microsoft.com/office/powerpoint/2010/main" val="29957905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anim calcmode="lin" valueType="num">
                                      <p:cBhvr additive="base">
                                        <p:cTn id="4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 calcmode="lin" valueType="num">
                                      <p:cBhvr additive="base">
                                        <p:cTn id="4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uiExpand="1" build="p"/>
      <p:bldP spid="2" grpId="0"/>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71591" y="120801"/>
            <a:ext cx="616307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God’s attributes/qualities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71592" y="642567"/>
            <a:ext cx="3792408" cy="36149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spcAft>
                <a:spcPts val="600"/>
              </a:spcAft>
            </a:pPr>
            <a:r>
              <a:rPr lang="en-GB" sz="2800" b="1" spc="-1" dirty="0">
                <a:solidFill>
                  <a:srgbClr val="0070C0"/>
                </a:solidFill>
                <a:ea typeface="Verdana"/>
              </a:rPr>
              <a:t>Non-communicable</a:t>
            </a:r>
            <a:endParaRPr lang="en-US" sz="2800" b="1" spc="-1" dirty="0">
              <a:solidFill>
                <a:srgbClr val="0070C0"/>
              </a:solidFill>
              <a:ea typeface="Verdana"/>
            </a:endParaRPr>
          </a:p>
          <a:p>
            <a:pPr marL="266700" indent="-266700"/>
            <a:r>
              <a:rPr lang="en-US" sz="2800" b="1" spc="-1" dirty="0">
                <a:solidFill>
                  <a:srgbClr val="C00000"/>
                </a:solidFill>
                <a:ea typeface="Verdana"/>
              </a:rPr>
              <a:t>● </a:t>
            </a:r>
            <a:r>
              <a:rPr lang="en-US" sz="2800" b="1" spc="-1" dirty="0">
                <a:ea typeface="Verdana"/>
              </a:rPr>
              <a:t>Free (independent)</a:t>
            </a:r>
            <a:endParaRPr lang="en-GB" sz="2800" b="1" spc="-1" dirty="0">
              <a:ea typeface="Verdana"/>
            </a:endParaRPr>
          </a:p>
          <a:p>
            <a:pPr marL="266700" indent="-266700"/>
            <a:r>
              <a:rPr lang="en-US" sz="2800" b="1" spc="-1" dirty="0">
                <a:solidFill>
                  <a:srgbClr val="C00000"/>
                </a:solidFill>
                <a:ea typeface="Verdana"/>
              </a:rPr>
              <a:t>●</a:t>
            </a:r>
            <a:r>
              <a:rPr lang="en-US" sz="2800" b="1" spc="-1" dirty="0">
                <a:ea typeface="Verdana"/>
              </a:rPr>
              <a:t> Not changing</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Eternal (forever)</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Everywhere</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Complete/unity</a:t>
            </a:r>
          </a:p>
          <a:p>
            <a:pPr marL="266700" indent="-266700"/>
            <a:r>
              <a:rPr lang="en-US" sz="2800" b="1" spc="-1" dirty="0">
                <a:solidFill>
                  <a:srgbClr val="C00000"/>
                </a:solidFill>
                <a:ea typeface="Verdana"/>
              </a:rPr>
              <a:t>● </a:t>
            </a:r>
            <a:r>
              <a:rPr lang="en-US" sz="2800" b="1" spc="-1" dirty="0">
                <a:ea typeface="Verdana"/>
              </a:rPr>
              <a:t>Creator</a:t>
            </a:r>
          </a:p>
          <a:p>
            <a:pPr marL="266700" indent="-266700"/>
            <a:r>
              <a:rPr lang="en-US" sz="2800" b="1" spc="-1" dirty="0">
                <a:solidFill>
                  <a:srgbClr val="C00000"/>
                </a:solidFill>
                <a:ea typeface="Verdana"/>
              </a:rPr>
              <a:t>● </a:t>
            </a:r>
            <a:r>
              <a:rPr lang="en-US" sz="2800" b="1" spc="-1" dirty="0">
                <a:ea typeface="Verdana"/>
              </a:rPr>
              <a:t>Planner (will)</a:t>
            </a:r>
            <a:endParaRPr lang="en-GB" sz="2800" b="1" spc="-1" dirty="0">
              <a:ea typeface="Verdana"/>
            </a:endParaRPr>
          </a:p>
        </p:txBody>
      </p:sp>
      <p:sp>
        <p:nvSpPr>
          <p:cNvPr id="3" name="TextBox 5">
            <a:extLst>
              <a:ext uri="{FF2B5EF4-FFF2-40B4-BE49-F238E27FC236}">
                <a16:creationId xmlns:a16="http://schemas.microsoft.com/office/drawing/2014/main" id="{03EAE63F-1386-0E9C-050F-F0F5BF4011E6}"/>
              </a:ext>
            </a:extLst>
          </p:cNvPr>
          <p:cNvSpPr/>
          <p:nvPr/>
        </p:nvSpPr>
        <p:spPr>
          <a:xfrm>
            <a:off x="4335592" y="624734"/>
            <a:ext cx="3792408" cy="36149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spcAft>
                <a:spcPts val="600"/>
              </a:spcAft>
            </a:pPr>
            <a:r>
              <a:rPr lang="en-GB" sz="2800" b="1" spc="-1" dirty="0">
                <a:solidFill>
                  <a:srgbClr val="0070C0"/>
                </a:solidFill>
                <a:ea typeface="Verdana"/>
              </a:rPr>
              <a:t>Communicable</a:t>
            </a:r>
            <a:endParaRPr lang="en-US" sz="2800" b="1" spc="-1" dirty="0">
              <a:solidFill>
                <a:srgbClr val="0070C0"/>
              </a:solidFill>
              <a:ea typeface="Verdana"/>
            </a:endParaRPr>
          </a:p>
          <a:p>
            <a:pPr marL="266700" indent="-266700"/>
            <a:r>
              <a:rPr lang="en-US" sz="2800" b="1" spc="-1" dirty="0">
                <a:solidFill>
                  <a:srgbClr val="C00000"/>
                </a:solidFill>
                <a:ea typeface="Verdana"/>
              </a:rPr>
              <a:t>● </a:t>
            </a:r>
            <a:r>
              <a:rPr lang="en-US" sz="2800" b="1" spc="-1" dirty="0">
                <a:ea typeface="Verdana"/>
              </a:rPr>
              <a:t>Invisible Spirit</a:t>
            </a:r>
          </a:p>
          <a:p>
            <a:pPr marL="266700" indent="-266700"/>
            <a:r>
              <a:rPr lang="en-US" sz="2800" b="1" spc="-1" dirty="0">
                <a:solidFill>
                  <a:srgbClr val="C00000"/>
                </a:solidFill>
                <a:ea typeface="Verdana"/>
              </a:rPr>
              <a:t>●</a:t>
            </a:r>
            <a:r>
              <a:rPr lang="en-US" sz="2800" b="1" spc="-1" dirty="0">
                <a:ea typeface="Verdana"/>
              </a:rPr>
              <a:t> All knowing</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All powerful</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Truth (never lies)</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Holy (dangerous)</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Love (giving)</a:t>
            </a:r>
          </a:p>
          <a:p>
            <a:pPr marL="266700" indent="-266700"/>
            <a:r>
              <a:rPr lang="en-US" sz="2800" b="1" spc="-1" dirty="0">
                <a:solidFill>
                  <a:srgbClr val="C00000"/>
                </a:solidFill>
                <a:ea typeface="Verdana"/>
              </a:rPr>
              <a:t>●</a:t>
            </a:r>
            <a:r>
              <a:rPr lang="en-US" sz="2800" b="1" spc="-1" dirty="0">
                <a:ea typeface="Verdana"/>
              </a:rPr>
              <a:t> </a:t>
            </a:r>
            <a:r>
              <a:rPr lang="en-GB" sz="2800" b="1" spc="-1" dirty="0">
                <a:ea typeface="Verdana"/>
              </a:rPr>
              <a:t>Wise (intelligent)</a:t>
            </a:r>
          </a:p>
        </p:txBody>
      </p:sp>
    </p:spTree>
    <p:extLst>
      <p:ext uri="{BB962C8B-B14F-4D97-AF65-F5344CB8AC3E}">
        <p14:creationId xmlns:p14="http://schemas.microsoft.com/office/powerpoint/2010/main" val="32382472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repl">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repl">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repl">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repl">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anim calcmode="lin" valueType="num">
                                      <p:cBhvr additive="repl">
                                        <p:cTn id="3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5" end="5"/>
                                            </p:txEl>
                                          </p:spTgt>
                                        </p:tgtEl>
                                        <p:attrNameLst>
                                          <p:attrName>style.visibility</p:attrName>
                                        </p:attrNameLst>
                                      </p:cBhvr>
                                      <p:to>
                                        <p:strVal val="visible"/>
                                      </p:to>
                                    </p:set>
                                    <p:anim calcmode="lin" valueType="num">
                                      <p:cBhvr additive="repl">
                                        <p:cTn id="37"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xEl>
                                              <p:pRg st="6" end="6"/>
                                            </p:txEl>
                                          </p:spTgt>
                                        </p:tgtEl>
                                        <p:attrNameLst>
                                          <p:attrName>style.visibility</p:attrName>
                                        </p:attrNameLst>
                                      </p:cBhvr>
                                      <p:to>
                                        <p:strVal val="visible"/>
                                      </p:to>
                                    </p:set>
                                    <p:anim calcmode="lin" valueType="num">
                                      <p:cBhvr additive="repl">
                                        <p:cTn id="43"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8">
                                            <p:txEl>
                                              <p:pRg st="7" end="7"/>
                                            </p:txEl>
                                          </p:spTgt>
                                        </p:tgtEl>
                                        <p:attrNameLst>
                                          <p:attrName>style.visibility</p:attrName>
                                        </p:attrNameLst>
                                      </p:cBhvr>
                                      <p:to>
                                        <p:strVal val="visible"/>
                                      </p:to>
                                    </p:set>
                                    <p:anim calcmode="lin" valueType="num">
                                      <p:cBhvr additive="repl">
                                        <p:cTn id="49"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 calcmode="lin" valueType="num">
                                      <p:cBhvr additive="repl">
                                        <p:cTn id="5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 calcmode="lin" valueType="num">
                                      <p:cBhvr additive="repl">
                                        <p:cTn id="6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repl">
                                        <p:cTn id="6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 calcmode="lin" valueType="num">
                                      <p:cBhvr additive="repl">
                                        <p:cTn id="6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repl">
                                        <p:cTn id="6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anim calcmode="lin" valueType="num">
                                      <p:cBhvr additive="repl">
                                        <p:cTn id="7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repl">
                                        <p:cTn id="7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 calcmode="lin" valueType="num">
                                      <p:cBhvr additive="repl">
                                        <p:cTn id="7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repl">
                                        <p:cTn id="8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5" end="5"/>
                                            </p:txEl>
                                          </p:spTgt>
                                        </p:tgtEl>
                                        <p:attrNameLst>
                                          <p:attrName>style.visibility</p:attrName>
                                        </p:attrNameLst>
                                      </p:cBhvr>
                                      <p:to>
                                        <p:strVal val="visible"/>
                                      </p:to>
                                    </p:set>
                                    <p:anim calcmode="lin" valueType="num">
                                      <p:cBhvr additive="repl">
                                        <p:cTn id="8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repl">
                                        <p:cTn id="8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anim calcmode="lin" valueType="num">
                                      <p:cBhvr additive="repl">
                                        <p:cTn id="9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repl">
                                        <p:cTn id="9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7" end="7"/>
                                            </p:txEl>
                                          </p:spTgt>
                                        </p:tgtEl>
                                        <p:attrNameLst>
                                          <p:attrName>style.visibility</p:attrName>
                                        </p:attrNameLst>
                                      </p:cBhvr>
                                      <p:to>
                                        <p:strVal val="visible"/>
                                      </p:to>
                                    </p:set>
                                    <p:anim calcmode="lin" valueType="num">
                                      <p:cBhvr additive="repl">
                                        <p:cTn id="9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repl">
                                        <p:cTn id="9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Walk in the Light</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85640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6</a:t>
            </a:r>
            <a:r>
              <a:rPr lang="en-GB" sz="2800" b="1" spc="-1" dirty="0">
                <a:ea typeface="Verdana"/>
              </a:rPr>
              <a:t> If we say that we have fellowship </a:t>
            </a:r>
            <a:br>
              <a:rPr lang="en-GB" sz="2800" b="1" spc="-1" dirty="0">
                <a:ea typeface="Verdana"/>
              </a:rPr>
            </a:br>
            <a:r>
              <a:rPr lang="en-GB" sz="2800" b="1" spc="-1" dirty="0">
                <a:ea typeface="Verdana"/>
              </a:rPr>
              <a:t>with Him and yet walk in the darkness, [then] we lie and do not practice the truth;</a:t>
            </a:r>
          </a:p>
        </p:txBody>
      </p:sp>
      <p:sp>
        <p:nvSpPr>
          <p:cNvPr id="4" name="TextBox 5">
            <a:extLst>
              <a:ext uri="{FF2B5EF4-FFF2-40B4-BE49-F238E27FC236}">
                <a16:creationId xmlns:a16="http://schemas.microsoft.com/office/drawing/2014/main" id="{B429E9DE-4114-0683-2F09-8E7C86B2C4D9}"/>
              </a:ext>
            </a:extLst>
          </p:cNvPr>
          <p:cNvSpPr/>
          <p:nvPr/>
        </p:nvSpPr>
        <p:spPr>
          <a:xfrm>
            <a:off x="348711" y="2296261"/>
            <a:ext cx="7856408"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6</a:t>
            </a:r>
            <a:r>
              <a:rPr lang="en-GB" sz="2800" b="1" spc="-1" dirty="0">
                <a:ea typeface="Verdana"/>
              </a:rPr>
              <a:t> </a:t>
            </a:r>
            <a:r>
              <a:rPr lang="es-ES" sz="2800" b="1" spc="-1" dirty="0">
                <a:ea typeface="Verdana"/>
              </a:rPr>
              <a:t>Si afirmamos que tenemos comunión con él, pero vivimos en la oscuridad, mentimos y no ponemos en práctica la verdad.</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348711" y="2151142"/>
            <a:ext cx="2758555"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Walk:</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Fellowship:</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Lie / truth:</a:t>
            </a:r>
            <a:endParaRPr lang="en-US" dirty="0"/>
          </a:p>
        </p:txBody>
      </p:sp>
      <p:sp>
        <p:nvSpPr>
          <p:cNvPr id="6" name="TextBox 5">
            <a:extLst>
              <a:ext uri="{FF2B5EF4-FFF2-40B4-BE49-F238E27FC236}">
                <a16:creationId xmlns:a16="http://schemas.microsoft.com/office/drawing/2014/main" id="{2C571F16-D256-B279-C82B-1D096E6DAA35}"/>
              </a:ext>
            </a:extLst>
          </p:cNvPr>
          <p:cNvSpPr txBox="1"/>
          <p:nvPr/>
        </p:nvSpPr>
        <p:spPr>
          <a:xfrm>
            <a:off x="2809278" y="2097167"/>
            <a:ext cx="5174789" cy="1538883"/>
          </a:xfrm>
          <a:prstGeom prst="rect">
            <a:avLst/>
          </a:prstGeom>
          <a:noFill/>
        </p:spPr>
        <p:txBody>
          <a:bodyPr wrap="square" rtlCol="0">
            <a:spAutoFit/>
          </a:bodyPr>
          <a:lstStyle/>
          <a:p>
            <a:pPr>
              <a:spcAft>
                <a:spcPts val="600"/>
              </a:spcAft>
            </a:pPr>
            <a:r>
              <a:rPr lang="en-US" sz="2800" b="1" spc="-1" dirty="0">
                <a:ea typeface="Verdana"/>
              </a:rPr>
              <a:t>How we live, believe, behave.</a:t>
            </a:r>
          </a:p>
          <a:p>
            <a:pPr>
              <a:spcAft>
                <a:spcPts val="600"/>
              </a:spcAft>
            </a:pPr>
            <a:r>
              <a:rPr lang="en-US" sz="2800" b="1" spc="-1" dirty="0">
                <a:ea typeface="Verdana"/>
              </a:rPr>
              <a:t>Belong, share, enjoy.</a:t>
            </a:r>
          </a:p>
          <a:p>
            <a:pPr>
              <a:spcAft>
                <a:spcPts val="600"/>
              </a:spcAft>
            </a:pPr>
            <a:r>
              <a:rPr lang="en-US" sz="2800" b="1" spc="-1" dirty="0">
                <a:ea typeface="Verdana"/>
              </a:rPr>
              <a:t>Both believe and behave.</a:t>
            </a:r>
            <a:endParaRPr lang="en-US" dirty="0"/>
          </a:p>
        </p:txBody>
      </p:sp>
      <p:pic>
        <p:nvPicPr>
          <p:cNvPr id="2050" name="Picture 2" descr="Vete GIFs on GIPHY - Be Animated">
            <a:extLst>
              <a:ext uri="{FF2B5EF4-FFF2-40B4-BE49-F238E27FC236}">
                <a16:creationId xmlns:a16="http://schemas.microsoft.com/office/drawing/2014/main" id="{CF471865-0C88-5F83-EC03-C7D9248FA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57" y="582007"/>
            <a:ext cx="6604126" cy="3989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7EE8E3-2B0D-7062-9525-26A8EF50B740}"/>
              </a:ext>
            </a:extLst>
          </p:cNvPr>
          <p:cNvSpPr txBox="1"/>
          <p:nvPr/>
        </p:nvSpPr>
        <p:spPr>
          <a:xfrm>
            <a:off x="565227" y="4142427"/>
            <a:ext cx="6997546" cy="369332"/>
          </a:xfrm>
          <a:prstGeom prst="rect">
            <a:avLst/>
          </a:prstGeom>
          <a:noFill/>
        </p:spPr>
        <p:txBody>
          <a:bodyPr wrap="square" rtlCol="0">
            <a:spAutoFit/>
          </a:bodyPr>
          <a:lstStyle/>
          <a:p>
            <a:pPr algn="ctr"/>
            <a:r>
              <a:rPr lang="en-GB" dirty="0">
                <a:solidFill>
                  <a:schemeClr val="bg1"/>
                </a:solidFill>
              </a:rPr>
              <a:t>https://giphy.com/</a:t>
            </a:r>
            <a:endParaRPr lang="en-US" dirty="0">
              <a:solidFill>
                <a:schemeClr val="bg1"/>
              </a:solidFill>
            </a:endParaRPr>
          </a:p>
        </p:txBody>
      </p:sp>
    </p:spTree>
    <p:extLst>
      <p:ext uri="{BB962C8B-B14F-4D97-AF65-F5344CB8AC3E}">
        <p14:creationId xmlns:p14="http://schemas.microsoft.com/office/powerpoint/2010/main" val="23900151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50"/>
                                        </p:tgtEl>
                                        <p:attrNameLst>
                                          <p:attrName>ppt_x</p:attrName>
                                        </p:attrNameLst>
                                      </p:cBhvr>
                                      <p:tavLst>
                                        <p:tav tm="0">
                                          <p:val>
                                            <p:strVal val="ppt_x"/>
                                          </p:val>
                                        </p:tav>
                                        <p:tav tm="100000">
                                          <p:val>
                                            <p:strVal val="ppt_x"/>
                                          </p:val>
                                        </p:tav>
                                      </p:tavLst>
                                    </p:anim>
                                    <p:anim calcmode="lin" valueType="num">
                                      <p:cBhvr additive="base">
                                        <p:cTn id="11" dur="500"/>
                                        <p:tgtEl>
                                          <p:spTgt spid="2050"/>
                                        </p:tgtEl>
                                        <p:attrNameLst>
                                          <p:attrName>ppt_y</p:attrName>
                                        </p:attrNameLst>
                                      </p:cBhvr>
                                      <p:tavLst>
                                        <p:tav tm="0">
                                          <p:val>
                                            <p:strVal val="ppt_y"/>
                                          </p:val>
                                        </p:tav>
                                        <p:tav tm="100000">
                                          <p:val>
                                            <p:strVal val="1+ppt_h/2"/>
                                          </p:val>
                                        </p:tav>
                                      </p:tavLst>
                                    </p:anim>
                                    <p:set>
                                      <p:cBhvr>
                                        <p:cTn id="12" dur="1" fill="hold">
                                          <p:stCondLst>
                                            <p:cond delay="49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4">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The blood of Jesus</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519745"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spcAft>
                <a:spcPts val="600"/>
              </a:spcAft>
            </a:pPr>
            <a:r>
              <a:rPr lang="en-GB" sz="2800" b="1" spc="-1" baseline="30000" dirty="0">
                <a:solidFill>
                  <a:srgbClr val="C00000"/>
                </a:solidFill>
                <a:ea typeface="Verdana"/>
              </a:rPr>
              <a:t>7</a:t>
            </a:r>
            <a:r>
              <a:rPr lang="en-GB" sz="2800" b="1" spc="-1" dirty="0">
                <a:ea typeface="Verdana"/>
              </a:rPr>
              <a:t> but if we walk in the Light as He Himself is in the Light, we have fellowship with one another, and the blood of Jesus His Son cleanses us from all sin.</a:t>
            </a:r>
          </a:p>
        </p:txBody>
      </p:sp>
      <p:sp>
        <p:nvSpPr>
          <p:cNvPr id="2" name="TextBox 1">
            <a:extLst>
              <a:ext uri="{FF2B5EF4-FFF2-40B4-BE49-F238E27FC236}">
                <a16:creationId xmlns:a16="http://schemas.microsoft.com/office/drawing/2014/main" id="{0C7EE8E3-2B0D-7062-9525-26A8EF50B740}"/>
              </a:ext>
            </a:extLst>
          </p:cNvPr>
          <p:cNvSpPr txBox="1"/>
          <p:nvPr/>
        </p:nvSpPr>
        <p:spPr>
          <a:xfrm>
            <a:off x="565227" y="4142427"/>
            <a:ext cx="6997546" cy="369332"/>
          </a:xfrm>
          <a:prstGeom prst="rect">
            <a:avLst/>
          </a:prstGeom>
          <a:noFill/>
        </p:spPr>
        <p:txBody>
          <a:bodyPr wrap="square" rtlCol="0">
            <a:spAutoFit/>
          </a:bodyPr>
          <a:lstStyle/>
          <a:p>
            <a:pPr algn="ctr"/>
            <a:r>
              <a:rPr lang="en-GB" dirty="0">
                <a:solidFill>
                  <a:schemeClr val="bg1"/>
                </a:solidFill>
              </a:rPr>
              <a:t>Jim Caviezel portraying Jesus in "The Passion of the Christ" </a:t>
            </a:r>
            <a:endParaRPr lang="en-US" dirty="0">
              <a:solidFill>
                <a:schemeClr val="bg1"/>
              </a:solidFill>
            </a:endParaRPr>
          </a:p>
        </p:txBody>
      </p:sp>
      <p:sp>
        <p:nvSpPr>
          <p:cNvPr id="4" name="TextBox 5">
            <a:extLst>
              <a:ext uri="{FF2B5EF4-FFF2-40B4-BE49-F238E27FC236}">
                <a16:creationId xmlns:a16="http://schemas.microsoft.com/office/drawing/2014/main" id="{B429E9DE-4114-0683-2F09-8E7C86B2C4D9}"/>
              </a:ext>
            </a:extLst>
          </p:cNvPr>
          <p:cNvSpPr/>
          <p:nvPr/>
        </p:nvSpPr>
        <p:spPr>
          <a:xfrm>
            <a:off x="152400" y="2402836"/>
            <a:ext cx="7856408"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7</a:t>
            </a:r>
            <a:r>
              <a:rPr lang="en-GB" sz="2800" b="1" spc="-1" dirty="0">
                <a:ea typeface="Verdana"/>
              </a:rPr>
              <a:t> </a:t>
            </a:r>
            <a:r>
              <a:rPr lang="es-ES" sz="2800" b="1" spc="-1" dirty="0">
                <a:ea typeface="Verdana"/>
              </a:rPr>
              <a:t>Pero si vivimos en la luz, así como </a:t>
            </a:r>
            <a:br>
              <a:rPr lang="es-ES" sz="2800" b="1" spc="-1" dirty="0">
                <a:ea typeface="Verdana"/>
              </a:rPr>
            </a:br>
            <a:r>
              <a:rPr lang="es-ES" sz="2800" b="1" spc="-1" dirty="0">
                <a:ea typeface="Verdana"/>
              </a:rPr>
              <a:t>él está en la luz, tenemos comunión unos con otros y la sangre de su Hijo Jesucristo nos limpia de todo pecado.</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340244" y="2540609"/>
            <a:ext cx="2758555"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Blood:</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Cleanses:</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Sin:</a:t>
            </a:r>
            <a:endParaRPr lang="en-US" dirty="0"/>
          </a:p>
        </p:txBody>
      </p:sp>
      <p:sp>
        <p:nvSpPr>
          <p:cNvPr id="6" name="TextBox 5">
            <a:extLst>
              <a:ext uri="{FF2B5EF4-FFF2-40B4-BE49-F238E27FC236}">
                <a16:creationId xmlns:a16="http://schemas.microsoft.com/office/drawing/2014/main" id="{2C571F16-D256-B279-C82B-1D096E6DAA35}"/>
              </a:ext>
            </a:extLst>
          </p:cNvPr>
          <p:cNvSpPr txBox="1"/>
          <p:nvPr/>
        </p:nvSpPr>
        <p:spPr>
          <a:xfrm>
            <a:off x="2800811" y="2486634"/>
            <a:ext cx="5174789" cy="1538883"/>
          </a:xfrm>
          <a:prstGeom prst="rect">
            <a:avLst/>
          </a:prstGeom>
          <a:noFill/>
        </p:spPr>
        <p:txBody>
          <a:bodyPr wrap="square" rtlCol="0">
            <a:spAutoFit/>
          </a:bodyPr>
          <a:lstStyle/>
          <a:p>
            <a:pPr>
              <a:spcAft>
                <a:spcPts val="600"/>
              </a:spcAft>
            </a:pPr>
            <a:r>
              <a:rPr lang="en-US" sz="2800" b="1" spc="-1" dirty="0">
                <a:ea typeface="Verdana"/>
              </a:rPr>
              <a:t>When he died on his cross.</a:t>
            </a:r>
          </a:p>
          <a:p>
            <a:pPr>
              <a:spcAft>
                <a:spcPts val="600"/>
              </a:spcAft>
            </a:pPr>
            <a:r>
              <a:rPr lang="en-US" sz="2800" b="1" spc="-1" dirty="0">
                <a:ea typeface="Verdana"/>
              </a:rPr>
              <a:t>Forgives and makes us new.</a:t>
            </a:r>
          </a:p>
          <a:p>
            <a:pPr>
              <a:spcAft>
                <a:spcPts val="600"/>
              </a:spcAft>
            </a:pPr>
            <a:r>
              <a:rPr lang="en-US" sz="2800" b="1" spc="-1" dirty="0">
                <a:ea typeface="Verdana"/>
              </a:rPr>
              <a:t>Everything bad we ever did.</a:t>
            </a:r>
            <a:endParaRPr lang="en-US" dirty="0"/>
          </a:p>
        </p:txBody>
      </p:sp>
      <p:pic>
        <p:nvPicPr>
          <p:cNvPr id="7" name="Picture 6">
            <a:extLst>
              <a:ext uri="{FF2B5EF4-FFF2-40B4-BE49-F238E27FC236}">
                <a16:creationId xmlns:a16="http://schemas.microsoft.com/office/drawing/2014/main" id="{D15462F5-7B10-4622-CEF6-E53C5C977B57}"/>
              </a:ext>
            </a:extLst>
          </p:cNvPr>
          <p:cNvPicPr>
            <a:picLocks noChangeAspect="1"/>
          </p:cNvPicPr>
          <p:nvPr/>
        </p:nvPicPr>
        <p:blipFill>
          <a:blip r:embed="rId2"/>
          <a:stretch>
            <a:fillRect/>
          </a:stretch>
        </p:blipFill>
        <p:spPr>
          <a:xfrm>
            <a:off x="1214391" y="4355037"/>
            <a:ext cx="5732426" cy="4035628"/>
          </a:xfrm>
          <a:prstGeom prst="rect">
            <a:avLst/>
          </a:prstGeom>
        </p:spPr>
      </p:pic>
    </p:spTree>
    <p:extLst>
      <p:ext uri="{BB962C8B-B14F-4D97-AF65-F5344CB8AC3E}">
        <p14:creationId xmlns:p14="http://schemas.microsoft.com/office/powerpoint/2010/main" val="187578875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4">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Deceiving ourselves</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85640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8</a:t>
            </a:r>
            <a:r>
              <a:rPr lang="en-GB" sz="2800" b="1" spc="-1" dirty="0">
                <a:ea typeface="Verdana"/>
              </a:rPr>
              <a:t> If we say that we have no sin, [then] we are deceiving ourselves and the truth is not in us.</a:t>
            </a:r>
          </a:p>
        </p:txBody>
      </p:sp>
      <p:sp>
        <p:nvSpPr>
          <p:cNvPr id="4" name="TextBox 5">
            <a:extLst>
              <a:ext uri="{FF2B5EF4-FFF2-40B4-BE49-F238E27FC236}">
                <a16:creationId xmlns:a16="http://schemas.microsoft.com/office/drawing/2014/main" id="{B429E9DE-4114-0683-2F09-8E7C86B2C4D9}"/>
              </a:ext>
            </a:extLst>
          </p:cNvPr>
          <p:cNvSpPr/>
          <p:nvPr/>
        </p:nvSpPr>
        <p:spPr>
          <a:xfrm>
            <a:off x="152400" y="2402836"/>
            <a:ext cx="785640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8</a:t>
            </a:r>
            <a:r>
              <a:rPr lang="en-GB" sz="2800" b="1" spc="-1" dirty="0">
                <a:ea typeface="Verdana"/>
              </a:rPr>
              <a:t> </a:t>
            </a:r>
            <a:r>
              <a:rPr lang="es-ES" sz="2800" b="1" spc="-1" dirty="0">
                <a:ea typeface="Verdana"/>
              </a:rPr>
              <a:t>Si afirmamos que no tenemos pecado, nos engañamos a nosotros mismos y la verdad no está en nosotros.</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215255" y="2383422"/>
            <a:ext cx="2218760" cy="1538883"/>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Have sin:</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Deceive:</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Truth:</a:t>
            </a:r>
            <a:endParaRPr lang="en-US" dirty="0"/>
          </a:p>
        </p:txBody>
      </p:sp>
      <p:sp>
        <p:nvSpPr>
          <p:cNvPr id="6" name="TextBox 5">
            <a:extLst>
              <a:ext uri="{FF2B5EF4-FFF2-40B4-BE49-F238E27FC236}">
                <a16:creationId xmlns:a16="http://schemas.microsoft.com/office/drawing/2014/main" id="{2C571F16-D256-B279-C82B-1D096E6DAA35}"/>
              </a:ext>
            </a:extLst>
          </p:cNvPr>
          <p:cNvSpPr txBox="1"/>
          <p:nvPr/>
        </p:nvSpPr>
        <p:spPr>
          <a:xfrm>
            <a:off x="2434015" y="2352784"/>
            <a:ext cx="5327188" cy="1538883"/>
          </a:xfrm>
          <a:prstGeom prst="rect">
            <a:avLst/>
          </a:prstGeom>
          <a:noFill/>
        </p:spPr>
        <p:txBody>
          <a:bodyPr wrap="square" rtlCol="0">
            <a:spAutoFit/>
          </a:bodyPr>
          <a:lstStyle/>
          <a:p>
            <a:pPr>
              <a:spcAft>
                <a:spcPts val="600"/>
              </a:spcAft>
            </a:pPr>
            <a:r>
              <a:rPr lang="en-US" sz="2800" b="1" spc="-1" dirty="0">
                <a:ea typeface="Verdana"/>
              </a:rPr>
              <a:t>We were born able to sin.</a:t>
            </a:r>
          </a:p>
          <a:p>
            <a:pPr>
              <a:spcAft>
                <a:spcPts val="600"/>
              </a:spcAft>
            </a:pPr>
            <a:r>
              <a:rPr lang="en-US" sz="2800" b="1" spc="-1" dirty="0">
                <a:ea typeface="Verdana"/>
              </a:rPr>
              <a:t>Choose to tell or believe lies.</a:t>
            </a:r>
          </a:p>
          <a:p>
            <a:pPr>
              <a:spcAft>
                <a:spcPts val="600"/>
              </a:spcAft>
            </a:pPr>
            <a:r>
              <a:rPr lang="en-US" sz="2800" b="1" spc="-1" dirty="0">
                <a:ea typeface="Verdana"/>
              </a:rPr>
              <a:t>What God has said about us.</a:t>
            </a:r>
            <a:endParaRPr lang="en-US" dirty="0"/>
          </a:p>
        </p:txBody>
      </p:sp>
      <p:pic>
        <p:nvPicPr>
          <p:cNvPr id="3074" name="Picture 2" descr="Nooooooooooooooooo Gif">
            <a:extLst>
              <a:ext uri="{FF2B5EF4-FFF2-40B4-BE49-F238E27FC236}">
                <a16:creationId xmlns:a16="http://schemas.microsoft.com/office/drawing/2014/main" id="{F660529C-5E2C-CCA2-A374-A3DF20D3A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597" y="639324"/>
            <a:ext cx="3932676" cy="3932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7EE8E3-2B0D-7062-9525-26A8EF50B740}"/>
              </a:ext>
            </a:extLst>
          </p:cNvPr>
          <p:cNvSpPr txBox="1"/>
          <p:nvPr/>
        </p:nvSpPr>
        <p:spPr>
          <a:xfrm>
            <a:off x="565227" y="4142427"/>
            <a:ext cx="6997546" cy="369332"/>
          </a:xfrm>
          <a:prstGeom prst="rect">
            <a:avLst/>
          </a:prstGeom>
          <a:noFill/>
        </p:spPr>
        <p:txBody>
          <a:bodyPr wrap="square" rtlCol="0">
            <a:spAutoFit/>
          </a:bodyPr>
          <a:lstStyle/>
          <a:p>
            <a:pPr algn="ctr"/>
            <a:r>
              <a:rPr lang="en-GB" dirty="0"/>
              <a:t>https://klublr.com/ena/nooooooooooooooooo-gif</a:t>
            </a:r>
            <a:endParaRPr lang="en-US" dirty="0"/>
          </a:p>
        </p:txBody>
      </p:sp>
    </p:spTree>
    <p:extLst>
      <p:ext uri="{BB962C8B-B14F-4D97-AF65-F5344CB8AC3E}">
        <p14:creationId xmlns:p14="http://schemas.microsoft.com/office/powerpoint/2010/main" val="393531765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074"/>
                                        </p:tgtEl>
                                        <p:attrNameLst>
                                          <p:attrName>ppt_x</p:attrName>
                                        </p:attrNameLst>
                                      </p:cBhvr>
                                      <p:tavLst>
                                        <p:tav tm="0">
                                          <p:val>
                                            <p:strVal val="ppt_x"/>
                                          </p:val>
                                        </p:tav>
                                        <p:tav tm="100000">
                                          <p:val>
                                            <p:strVal val="ppt_x"/>
                                          </p:val>
                                        </p:tav>
                                      </p:tavLst>
                                    </p:anim>
                                    <p:anim calcmode="lin" valueType="num">
                                      <p:cBhvr additive="base">
                                        <p:cTn id="11" dur="500"/>
                                        <p:tgtEl>
                                          <p:spTgt spid="3074"/>
                                        </p:tgtEl>
                                        <p:attrNameLst>
                                          <p:attrName>ppt_y</p:attrName>
                                        </p:attrNameLst>
                                      </p:cBhvr>
                                      <p:tavLst>
                                        <p:tav tm="0">
                                          <p:val>
                                            <p:strVal val="ppt_y"/>
                                          </p:val>
                                        </p:tav>
                                        <p:tav tm="100000">
                                          <p:val>
                                            <p:strVal val="1+ppt_h/2"/>
                                          </p:val>
                                        </p:tav>
                                      </p:tavLst>
                                    </p:anim>
                                    <p:set>
                                      <p:cBhvr>
                                        <p:cTn id="12" dur="1" fill="hold">
                                          <p:stCondLst>
                                            <p:cond delay="499"/>
                                          </p:stCondLst>
                                        </p:cTn>
                                        <p:tgtEl>
                                          <p:spTgt spid="30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4">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60241"/>
            <a:ext cx="719500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To have sin</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D220A3B0-00EE-11BF-5F58-49126E6CB084}"/>
              </a:ext>
            </a:extLst>
          </p:cNvPr>
          <p:cNvSpPr/>
          <p:nvPr/>
        </p:nvSpPr>
        <p:spPr>
          <a:xfrm>
            <a:off x="271592" y="582007"/>
            <a:ext cx="7856408" cy="392269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ea typeface="Verdana"/>
              </a:rPr>
              <a:t>“Every intent of the thoughts of his heart was only evil continually” </a:t>
            </a:r>
            <a:r>
              <a:rPr lang="en-GB" sz="2800" spc="-1" dirty="0">
                <a:ea typeface="Verdana"/>
              </a:rPr>
              <a:t>(Gen. 6:5).</a:t>
            </a: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ea typeface="Verdana"/>
              </a:rPr>
              <a:t>Jesus said, “You are evil”</a:t>
            </a:r>
            <a:r>
              <a:rPr lang="en-GB" sz="2800" spc="-1" dirty="0">
                <a:ea typeface="Verdana"/>
              </a:rPr>
              <a:t> (Luke 11:13).</a:t>
            </a:r>
            <a:endParaRPr lang="en-US" sz="2800" b="1" spc="-1" dirty="0">
              <a:solidFill>
                <a:srgbClr val="C00000"/>
              </a:solidFill>
              <a:ea typeface="Verdana"/>
            </a:endParaRPr>
          </a:p>
          <a:p>
            <a:pPr marL="357188" indent="-357188">
              <a:spcAft>
                <a:spcPts val="600"/>
              </a:spcAft>
            </a:pPr>
            <a:r>
              <a:rPr lang="en-US" sz="2800" b="1" spc="-1" dirty="0">
                <a:solidFill>
                  <a:srgbClr val="C00000"/>
                </a:solidFill>
                <a:ea typeface="Verdana"/>
              </a:rPr>
              <a:t>● </a:t>
            </a:r>
            <a:r>
              <a:rPr lang="en-GB" sz="2800" b="1" spc="-1" dirty="0">
                <a:ea typeface="Verdana"/>
              </a:rPr>
              <a:t>“Sin … dwells in me” </a:t>
            </a:r>
            <a:r>
              <a:rPr lang="en-GB" sz="2800" spc="-1" dirty="0">
                <a:ea typeface="Verdana"/>
              </a:rPr>
              <a:t>(Rom.7:17, 20).</a:t>
            </a:r>
            <a:endParaRPr lang="en-GB" sz="2800" b="1" spc="-1" dirty="0">
              <a:ea typeface="Verdana"/>
            </a:endParaRP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ea typeface="Verdana"/>
              </a:rPr>
              <a:t>Everyone is born able to disobey God, and everyone will disobey God.</a:t>
            </a:r>
          </a:p>
          <a:p>
            <a:pPr marL="357188" indent="-357188">
              <a:spcAft>
                <a:spcPts val="600"/>
              </a:spcAft>
            </a:pPr>
            <a:r>
              <a:rPr lang="en-US" sz="2800" b="1" spc="-1" dirty="0">
                <a:solidFill>
                  <a:srgbClr val="C00000"/>
                </a:solidFill>
                <a:ea typeface="Verdana"/>
              </a:rPr>
              <a:t>●</a:t>
            </a:r>
            <a:r>
              <a:rPr lang="en-US" sz="2800" b="1" spc="-1" dirty="0">
                <a:ea typeface="Verdana"/>
              </a:rPr>
              <a:t> </a:t>
            </a:r>
            <a:r>
              <a:rPr lang="en-GB" sz="2800" b="1" spc="-1" dirty="0">
                <a:ea typeface="Verdana"/>
              </a:rPr>
              <a:t>Only God is perfect and is able not to sin.</a:t>
            </a:r>
          </a:p>
          <a:p>
            <a:pPr marL="357188" indent="-357188">
              <a:spcAft>
                <a:spcPts val="600"/>
              </a:spcAft>
            </a:pPr>
            <a:endParaRPr lang="en-GB" sz="2800" b="1" spc="-1" dirty="0">
              <a:ea typeface="Verdana"/>
            </a:endParaRPr>
          </a:p>
        </p:txBody>
      </p:sp>
    </p:spTree>
    <p:extLst>
      <p:ext uri="{BB962C8B-B14F-4D97-AF65-F5344CB8AC3E}">
        <p14:creationId xmlns:p14="http://schemas.microsoft.com/office/powerpoint/2010/main" val="21892241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additive="repl">
                                        <p:cTn id="7"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1" end="1"/>
                                            </p:txEl>
                                          </p:spTgt>
                                        </p:tgtEl>
                                        <p:attrNameLst>
                                          <p:attrName>style.visibility</p:attrName>
                                        </p:attrNameLst>
                                      </p:cBhvr>
                                      <p:to>
                                        <p:strVal val="visible"/>
                                      </p:to>
                                    </p:set>
                                    <p:anim calcmode="lin" valueType="num">
                                      <p:cBhvr additive="repl">
                                        <p:cTn id="13"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 calcmode="lin" valueType="num">
                                      <p:cBhvr additive="repl">
                                        <p:cTn id="19"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3" end="3"/>
                                            </p:txEl>
                                          </p:spTgt>
                                        </p:tgtEl>
                                        <p:attrNameLst>
                                          <p:attrName>style.visibility</p:attrName>
                                        </p:attrNameLst>
                                      </p:cBhvr>
                                      <p:to>
                                        <p:strVal val="visible"/>
                                      </p:to>
                                    </p:set>
                                    <p:anim calcmode="lin" valueType="num">
                                      <p:cBhvr additive="repl">
                                        <p:cTn id="25"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4" end="4"/>
                                            </p:txEl>
                                          </p:spTgt>
                                        </p:tgtEl>
                                        <p:attrNameLst>
                                          <p:attrName>style.visibility</p:attrName>
                                        </p:attrNameLst>
                                      </p:cBhvr>
                                      <p:to>
                                        <p:strVal val="visible"/>
                                      </p:to>
                                    </p:set>
                                    <p:anim calcmode="lin" valueType="num">
                                      <p:cBhvr additive="repl">
                                        <p:cTn id="31"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2002AC6-95EF-A60F-8E4A-66CFFBEE20F2}"/>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A29F174-F4E5-D939-C6B4-FDFACC56FE0F}"/>
              </a:ext>
            </a:extLst>
          </p:cNvPr>
          <p:cNvSpPr/>
          <p:nvPr/>
        </p:nvSpPr>
        <p:spPr>
          <a:xfrm>
            <a:off x="271591" y="14195"/>
            <a:ext cx="5231742"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We confess our sins</a:t>
            </a:r>
          </a:p>
        </p:txBody>
      </p:sp>
      <p:sp>
        <p:nvSpPr>
          <p:cNvPr id="48" name="TextBox 5">
            <a:extLst>
              <a:ext uri="{FF2B5EF4-FFF2-40B4-BE49-F238E27FC236}">
                <a16:creationId xmlns:a16="http://schemas.microsoft.com/office/drawing/2014/main" id="{D220A3B0-00EE-11BF-5F58-49126E6CB084}"/>
              </a:ext>
            </a:extLst>
          </p:cNvPr>
          <p:cNvSpPr/>
          <p:nvPr/>
        </p:nvSpPr>
        <p:spPr>
          <a:xfrm>
            <a:off x="271592" y="535961"/>
            <a:ext cx="7146410"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9</a:t>
            </a:r>
            <a:r>
              <a:rPr lang="en-GB" sz="2800" b="1" spc="-1" dirty="0">
                <a:ea typeface="Verdana"/>
              </a:rPr>
              <a:t> If we confess our sins, [then] He is faithful and righteous, so that He will forgive us our sins and cleanse us from all unrighteousness.</a:t>
            </a:r>
          </a:p>
        </p:txBody>
      </p:sp>
      <p:sp>
        <p:nvSpPr>
          <p:cNvPr id="4" name="TextBox 5">
            <a:extLst>
              <a:ext uri="{FF2B5EF4-FFF2-40B4-BE49-F238E27FC236}">
                <a16:creationId xmlns:a16="http://schemas.microsoft.com/office/drawing/2014/main" id="{B429E9DE-4114-0683-2F09-8E7C86B2C4D9}"/>
              </a:ext>
            </a:extLst>
          </p:cNvPr>
          <p:cNvSpPr/>
          <p:nvPr/>
        </p:nvSpPr>
        <p:spPr>
          <a:xfrm>
            <a:off x="152400" y="2356790"/>
            <a:ext cx="7669338"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spcAft>
                <a:spcPts val="600"/>
              </a:spcAft>
            </a:pPr>
            <a:r>
              <a:rPr lang="en-GB" sz="2800" b="1" spc="-1" baseline="30000" dirty="0">
                <a:solidFill>
                  <a:srgbClr val="C00000"/>
                </a:solidFill>
                <a:ea typeface="Verdana"/>
              </a:rPr>
              <a:t>	8</a:t>
            </a:r>
            <a:r>
              <a:rPr lang="en-GB" sz="2800" b="1" spc="-1" dirty="0">
                <a:ea typeface="Verdana"/>
              </a:rPr>
              <a:t> </a:t>
            </a:r>
            <a:r>
              <a:rPr lang="es-ES" sz="2800" b="1" spc="-1" dirty="0">
                <a:ea typeface="Verdana"/>
              </a:rPr>
              <a:t>Si confesamos nuestros pecados, Dios, que es fiel y justo, nos los perdonará y nos limpiará de toda maldad.</a:t>
            </a:r>
            <a:endParaRPr lang="en-GB" sz="2800" b="1" spc="-1" dirty="0">
              <a:ea typeface="Verdana"/>
            </a:endParaRPr>
          </a:p>
        </p:txBody>
      </p:sp>
      <p:sp>
        <p:nvSpPr>
          <p:cNvPr id="5" name="TextBox 4">
            <a:extLst>
              <a:ext uri="{FF2B5EF4-FFF2-40B4-BE49-F238E27FC236}">
                <a16:creationId xmlns:a16="http://schemas.microsoft.com/office/drawing/2014/main" id="{B4DF9F67-F8C3-3317-331B-4787C6F97446}"/>
              </a:ext>
            </a:extLst>
          </p:cNvPr>
          <p:cNvSpPr txBox="1"/>
          <p:nvPr/>
        </p:nvSpPr>
        <p:spPr>
          <a:xfrm>
            <a:off x="271591" y="2245848"/>
            <a:ext cx="2218760" cy="2046714"/>
          </a:xfrm>
          <a:prstGeom prst="rect">
            <a:avLst/>
          </a:prstGeom>
          <a:noFill/>
        </p:spPr>
        <p:txBody>
          <a:bodyPr wrap="square" rtlCol="0">
            <a:spAutoFit/>
          </a:bodyPr>
          <a:lstStyle/>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Confess:</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Faithful:</a:t>
            </a:r>
            <a:r>
              <a:rPr lang="en-US" sz="2800" b="1" spc="-1" dirty="0">
                <a:ea typeface="Verdana"/>
              </a:rPr>
              <a:t> </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Forgive:</a:t>
            </a:r>
          </a:p>
          <a:p>
            <a:pPr marL="269875" indent="-269875">
              <a:spcAft>
                <a:spcPts val="600"/>
              </a:spcAft>
            </a:pPr>
            <a:r>
              <a:rPr lang="en-US" sz="2800" b="1" spc="-1" dirty="0">
                <a:solidFill>
                  <a:srgbClr val="C00000"/>
                </a:solidFill>
                <a:ea typeface="Verdana"/>
              </a:rPr>
              <a:t>●</a:t>
            </a:r>
            <a:r>
              <a:rPr lang="en-US" sz="2800" b="1" spc="-1" dirty="0">
                <a:ea typeface="Verdana"/>
              </a:rPr>
              <a:t> </a:t>
            </a:r>
            <a:r>
              <a:rPr lang="en-US" sz="2800" b="1" spc="-1" dirty="0">
                <a:solidFill>
                  <a:srgbClr val="0070C0"/>
                </a:solidFill>
                <a:ea typeface="Verdana"/>
              </a:rPr>
              <a:t>Cleanse:</a:t>
            </a:r>
          </a:p>
        </p:txBody>
      </p:sp>
      <p:sp>
        <p:nvSpPr>
          <p:cNvPr id="6" name="TextBox 5">
            <a:extLst>
              <a:ext uri="{FF2B5EF4-FFF2-40B4-BE49-F238E27FC236}">
                <a16:creationId xmlns:a16="http://schemas.microsoft.com/office/drawing/2014/main" id="{2C571F16-D256-B279-C82B-1D096E6DAA35}"/>
              </a:ext>
            </a:extLst>
          </p:cNvPr>
          <p:cNvSpPr txBox="1"/>
          <p:nvPr/>
        </p:nvSpPr>
        <p:spPr>
          <a:xfrm>
            <a:off x="2490351" y="2215210"/>
            <a:ext cx="5327188" cy="2046714"/>
          </a:xfrm>
          <a:prstGeom prst="rect">
            <a:avLst/>
          </a:prstGeom>
          <a:noFill/>
        </p:spPr>
        <p:txBody>
          <a:bodyPr wrap="square" rtlCol="0">
            <a:spAutoFit/>
          </a:bodyPr>
          <a:lstStyle/>
          <a:p>
            <a:pPr>
              <a:spcAft>
                <a:spcPts val="600"/>
              </a:spcAft>
            </a:pPr>
            <a:r>
              <a:rPr lang="en-US" sz="2800" b="1" spc="-1" dirty="0">
                <a:ea typeface="Verdana"/>
              </a:rPr>
              <a:t>Agree with what God says.</a:t>
            </a:r>
          </a:p>
          <a:p>
            <a:pPr>
              <a:spcAft>
                <a:spcPts val="600"/>
              </a:spcAft>
            </a:pPr>
            <a:r>
              <a:rPr lang="en-US" sz="2800" b="1" spc="-1" dirty="0">
                <a:ea typeface="Verdana"/>
              </a:rPr>
              <a:t>God keeps his promises.</a:t>
            </a:r>
          </a:p>
          <a:p>
            <a:pPr>
              <a:spcAft>
                <a:spcPts val="600"/>
              </a:spcAft>
            </a:pPr>
            <a:r>
              <a:rPr lang="en-US" sz="2800" b="1" spc="-1" dirty="0">
                <a:ea typeface="Verdana"/>
              </a:rPr>
              <a:t>God withholds punishment.</a:t>
            </a:r>
          </a:p>
          <a:p>
            <a:pPr>
              <a:spcAft>
                <a:spcPts val="600"/>
              </a:spcAft>
            </a:pPr>
            <a:r>
              <a:rPr lang="en-US" sz="2800" b="1" spc="-1" dirty="0">
                <a:ea typeface="Verdana"/>
              </a:rPr>
              <a:t>God treats us as his children.</a:t>
            </a:r>
          </a:p>
        </p:txBody>
      </p:sp>
      <p:pic>
        <p:nvPicPr>
          <p:cNvPr id="4098" name="Picture 2" descr="This may contain: a young man sitting at a table with a plate of food in front of him">
            <a:extLst>
              <a:ext uri="{FF2B5EF4-FFF2-40B4-BE49-F238E27FC236}">
                <a16:creationId xmlns:a16="http://schemas.microsoft.com/office/drawing/2014/main" id="{CE94216A-54D6-9EE8-AE06-5768827B2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31" y="2705632"/>
            <a:ext cx="7153137" cy="402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3995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p:tgtEl>
                                          <p:spTgt spid="4">
                                            <p:txEl>
                                              <p:pRg st="0" end="0"/>
                                            </p:txEl>
                                          </p:spTgt>
                                        </p:tgtEl>
                                        <p:attrNameLst>
                                          <p:attrName>ppt_y</p:attrName>
                                        </p:attrNameLst>
                                      </p:cBhvr>
                                      <p:tavLst>
                                        <p:tav tm="0">
                                          <p:val>
                                            <p:strVal val="ppt_y"/>
                                          </p:val>
                                        </p:tav>
                                        <p:tav tm="100000">
                                          <p:val>
                                            <p:strVal val="1+ppt_h/2"/>
                                          </p:val>
                                        </p:tav>
                                      </p:tavLst>
                                    </p:anim>
                                    <p:set>
                                      <p:cBhvr>
                                        <p:cTn id="14"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17856</TotalTime>
  <Words>1367</Words>
  <Application>Microsoft Office PowerPoint</Application>
  <PresentationFormat>Custom</PresentationFormat>
  <Paragraphs>169</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554</cp:revision>
  <dcterms:created xsi:type="dcterms:W3CDTF">2023-05-03T23:33:27Z</dcterms:created>
  <dcterms:modified xsi:type="dcterms:W3CDTF">2024-03-17T14:49:52Z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