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441" r:id="rId3"/>
    <p:sldId id="443" r:id="rId4"/>
    <p:sldId id="440" r:id="rId5"/>
    <p:sldId id="470" r:id="rId6"/>
    <p:sldId id="471" r:id="rId7"/>
    <p:sldId id="469" r:id="rId8"/>
    <p:sldId id="472" r:id="rId9"/>
    <p:sldId id="473" r:id="rId10"/>
    <p:sldId id="474" r:id="rId11"/>
    <p:sldId id="475" r:id="rId12"/>
    <p:sldId id="476" r:id="rId13"/>
    <p:sldId id="477" r:id="rId14"/>
    <p:sldId id="460" r:id="rId15"/>
  </p:sldIdLst>
  <p:sldSz cx="8128000" cy="4572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84" y="1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6BF6-7663-4FED-948F-25D55EA38AD5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E40E4-FA43-4333-B253-49B0F91E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6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3B0689-CF06-4D42-8580-A4C1CFF7839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43C09C-D894-426B-917A-DA311EC242F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F95510-F0D7-4DE2-972D-F86C664462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8792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53524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060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28792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53524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51C5074-2D87-498D-B891-9E41406ACBE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6752DA-AA17-47F3-A744-8E80D8FF8CAA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89AD34-83C0-4EDD-9317-6700EAE7764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44491A5-86EA-46BD-9282-C00A265B162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11FB2FC-0F7E-4C3B-BE1F-688048B6EEF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15920" y="748080"/>
            <a:ext cx="6095520" cy="73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59B3686-FBCE-4CA7-8254-D470CB74C05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58E56FA-EBBB-4266-BA74-1A4BD826C1C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A7309F7-FF66-4271-A2FF-855E2A6F22C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F1B7A9C-154B-4F20-BB2E-A239FBF4910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fr-CA" sz="4000" b="0" strike="noStrike" spc="-1">
                <a:solidFill>
                  <a:srgbClr val="000000"/>
                </a:solidFill>
                <a:latin typeface="Calibri Light"/>
              </a:rPr>
              <a:t>Modifier le style du titre</a:t>
            </a:r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558720" y="4237560"/>
            <a:ext cx="1828440" cy="2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800" b="0" strike="noStrike" spc="-1">
                <a:solidFill>
                  <a:srgbClr val="8B8B8B"/>
                </a:solidFill>
                <a:latin typeface="Calibri"/>
              </a:rPr>
              <a:t>&lt;date/heure&gt;</a:t>
            </a:r>
            <a:endParaRPr lang="fr-FR" sz="8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2692440" y="4237560"/>
            <a:ext cx="2742840" cy="2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5740560" y="4237560"/>
            <a:ext cx="1828440" cy="2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2818C23-3011-4565-BB34-3BE41C9DEB96}" type="slidenum">
              <a:rPr lang="en-US" sz="8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fr-FR" sz="8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4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2"/>
          <p:cNvPicPr/>
          <p:nvPr/>
        </p:nvPicPr>
        <p:blipFill>
          <a:blip r:embed="rId2"/>
          <a:stretch/>
        </p:blipFill>
        <p:spPr>
          <a:xfrm>
            <a:off x="0" y="3240"/>
            <a:ext cx="8127720" cy="4565160"/>
          </a:xfrm>
          <a:prstGeom prst="rect">
            <a:avLst/>
          </a:prstGeom>
          <a:ln w="0">
            <a:noFill/>
          </a:ln>
        </p:spPr>
      </p:pic>
      <p:sp>
        <p:nvSpPr>
          <p:cNvPr id="42" name="TextBox 6"/>
          <p:cNvSpPr/>
          <p:nvPr/>
        </p:nvSpPr>
        <p:spPr>
          <a:xfrm>
            <a:off x="0" y="27000"/>
            <a:ext cx="6644309" cy="1260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Epistle of John</a:t>
            </a:r>
            <a:r>
              <a:rPr lang="en-US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2:3-11</a:t>
            </a:r>
            <a:endParaRPr lang="fr-FR" sz="28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‘</a:t>
            </a:r>
            <a:r>
              <a:rPr lang="en-US" sz="2400" b="1" spc="-1" dirty="0">
                <a:solidFill>
                  <a:srgbClr val="000000"/>
                </a:solidFill>
                <a:ea typeface="Verdana"/>
              </a:rPr>
              <a:t>We keep His commandments</a:t>
            </a: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’</a:t>
            </a:r>
            <a:endParaRPr lang="fr-FR" sz="2400" b="1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21 &amp; 24 March 2024</a:t>
            </a:r>
            <a:endParaRPr lang="fr-FR" sz="2400" b="1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F9E2A-4C58-60D9-A97C-276CDAF6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76" y="1367758"/>
            <a:ext cx="3204242" cy="3204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DC733-4F5A-148D-131A-807DF2673C02}"/>
              </a:ext>
            </a:extLst>
          </p:cNvPr>
          <p:cNvSpPr txBox="1"/>
          <p:nvPr/>
        </p:nvSpPr>
        <p:spPr>
          <a:xfrm>
            <a:off x="40511" y="4264223"/>
            <a:ext cx="165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Image by Dall-e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71592" y="22131"/>
            <a:ext cx="53176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new commandment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71592" y="543897"/>
            <a:ext cx="7774046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/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7</a:t>
            </a:r>
            <a:r>
              <a:rPr lang="en-GB" sz="2800" b="1" spc="-1" dirty="0">
                <a:ea typeface="Verdana"/>
              </a:rPr>
              <a:t>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</a:t>
            </a:r>
            <a:r>
              <a:rPr lang="en-GB" sz="2800" b="1" spc="-1" dirty="0">
                <a:ea typeface="Verdana"/>
              </a:rPr>
              <a:t>Beloved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/ Brothers}</a:t>
            </a:r>
            <a:r>
              <a:rPr lang="en-GB" sz="2800" b="1" spc="-1" dirty="0">
                <a:ea typeface="Verdana"/>
              </a:rPr>
              <a:t>, I am not writing a new commandment to you, but an old commandment which you have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</a:t>
            </a:r>
            <a:r>
              <a:rPr lang="en-GB" sz="2800" b="1" spc="-1" dirty="0">
                <a:ea typeface="Verdana"/>
              </a:rPr>
              <a:t>had /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heard} </a:t>
            </a:r>
            <a:r>
              <a:rPr lang="en-GB" sz="2800" b="1" spc="-1" dirty="0">
                <a:ea typeface="Verdana"/>
              </a:rPr>
              <a:t>from the beginning; the old commandment is the word which you have heard.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733607" y="2840402"/>
            <a:ext cx="6765789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Commanded, “I give you a new commandment, that you love one another.” </a:t>
            </a:r>
            <a:r>
              <a:rPr lang="en-GB" sz="2800" dirty="0"/>
              <a:t>John 13:34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B46040-E587-B3A5-9288-B62AE871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07" y="-22131"/>
            <a:ext cx="674024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038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71592" y="22131"/>
            <a:ext cx="53176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True Light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71592" y="471572"/>
            <a:ext cx="799090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/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8</a:t>
            </a:r>
            <a:r>
              <a:rPr lang="en-GB" sz="2800" b="1" spc="-1" dirty="0">
                <a:ea typeface="Verdana"/>
              </a:rPr>
              <a:t> On the other hand, I am writing a new commandment to you, which is true in Him and in you, because the darkness is passing away and the true Light is already shining.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631385" y="2325231"/>
            <a:ext cx="6865229" cy="224676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“The true light, which enlightens everyone, was coming into the world… To all who received him, who believed in his name, he gave power to become children of God” </a:t>
            </a:r>
            <a:r>
              <a:rPr lang="en-GB" sz="2800" dirty="0"/>
              <a:t>John 1:9-12</a:t>
            </a:r>
            <a:endParaRPr lang="en-US" sz="2800" dirty="0"/>
          </a:p>
        </p:txBody>
      </p:sp>
      <p:pic>
        <p:nvPicPr>
          <p:cNvPr id="1026" name="Picture 2" descr="Gold Dust GIF by xponentialdesign - Find &amp; Share on GIPHY | Optical  illusions art, Optical illusion gif, Ombre wallpaper iphone">
            <a:extLst>
              <a:ext uri="{FF2B5EF4-FFF2-40B4-BE49-F238E27FC236}">
                <a16:creationId xmlns:a16="http://schemas.microsoft.com/office/drawing/2014/main" id="{8FB02221-846A-0259-2C5B-1D1A0983C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3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71592" y="22131"/>
            <a:ext cx="53176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Remain in the Light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8699" y="447792"/>
            <a:ext cx="7856408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/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9</a:t>
            </a:r>
            <a:r>
              <a:rPr lang="en-GB" sz="2800" b="1" spc="-1" dirty="0">
                <a:ea typeface="Verdana"/>
              </a:rPr>
              <a:t> The one who says that he is in the Light and yet hates his brother or sister is in the darkness until now.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10</a:t>
            </a:r>
            <a:r>
              <a:rPr lang="en-GB" sz="2800" b="1" spc="-1" dirty="0">
                <a:ea typeface="Verdana"/>
              </a:rPr>
              <a:t> The one who loves his brother and sister remains in the Light, and there is nothing in him to 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cause stumbling</a:t>
            </a:r>
            <a:r>
              <a:rPr lang="en-GB" sz="2800" b="1" spc="-1" dirty="0">
                <a:ea typeface="Verdan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CF7F0-EF83-83C8-9B5C-47CE77853A22}"/>
              </a:ext>
            </a:extLst>
          </p:cNvPr>
          <p:cNvSpPr txBox="1"/>
          <p:nvPr/>
        </p:nvSpPr>
        <p:spPr>
          <a:xfrm>
            <a:off x="271592" y="2637751"/>
            <a:ext cx="27018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Brother:</a:t>
            </a:r>
            <a:endParaRPr lang="en-US" sz="2800" b="1" spc="-1" dirty="0">
              <a:ea typeface="Verdana"/>
            </a:endParaRP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Hates:</a:t>
            </a:r>
            <a:endParaRPr lang="en-US" sz="2800" b="1" spc="-1" dirty="0">
              <a:ea typeface="Verdana"/>
            </a:endParaRP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Stumble: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3A136-686E-E93E-87E7-AB8F46856CB5}"/>
              </a:ext>
            </a:extLst>
          </p:cNvPr>
          <p:cNvSpPr txBox="1"/>
          <p:nvPr/>
        </p:nvSpPr>
        <p:spPr>
          <a:xfrm>
            <a:off x="2433324" y="2637751"/>
            <a:ext cx="544246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Other Christian believers.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Despise, exclude, slander.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Entice to disbelieve, to sin.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595460" y="2637751"/>
            <a:ext cx="6937079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Woe to the world because of things that </a:t>
            </a:r>
            <a:r>
              <a:rPr lang="en-GB" sz="2800" b="1" dirty="0">
                <a:solidFill>
                  <a:srgbClr val="C00000"/>
                </a:solidFill>
              </a:rPr>
              <a:t>cause sin</a:t>
            </a:r>
            <a:r>
              <a:rPr lang="en-GB" sz="2800" b="1" dirty="0"/>
              <a:t>! Such things are bound to come, but woe to the one through whom they come!” </a:t>
            </a:r>
            <a:r>
              <a:rPr lang="en-GB" sz="2800" dirty="0"/>
              <a:t>Matthew 18:7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DBDD89-B3AD-C5D3-83F1-56D0027E8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33" y="510494"/>
            <a:ext cx="6626533" cy="40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945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71592" y="22131"/>
            <a:ext cx="53176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Blinding darkness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8699" y="447792"/>
            <a:ext cx="7856408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/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11</a:t>
            </a:r>
            <a:r>
              <a:rPr lang="en-GB" sz="2800" b="1" spc="-1" dirty="0">
                <a:ea typeface="Verdana"/>
              </a:rPr>
              <a:t> But the one who hates his brother or sister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</a:t>
            </a:r>
            <a:r>
              <a:rPr lang="en-GB" sz="2800" b="1" spc="-1" dirty="0">
                <a:ea typeface="Verdana"/>
              </a:rPr>
              <a:t>is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/ abides}</a:t>
            </a:r>
            <a:r>
              <a:rPr lang="en-GB" sz="2800" b="1" spc="-1" dirty="0">
                <a:ea typeface="Verdana"/>
              </a:rPr>
              <a:t> in the darkness and walks in the darkness, and does not know where he is going because the darkness has blinded his eyes.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CF7F0-EF83-83C8-9B5C-47CE77853A22}"/>
              </a:ext>
            </a:extLst>
          </p:cNvPr>
          <p:cNvSpPr txBox="1"/>
          <p:nvPr/>
        </p:nvSpPr>
        <p:spPr>
          <a:xfrm>
            <a:off x="271592" y="2637751"/>
            <a:ext cx="270185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Where:</a:t>
            </a:r>
            <a:endParaRPr lang="en-US" sz="2800" b="1" spc="-1" dirty="0">
              <a:ea typeface="Verdana"/>
            </a:endParaRP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Blinded: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3A136-686E-E93E-87E7-AB8F46856CB5}"/>
              </a:ext>
            </a:extLst>
          </p:cNvPr>
          <p:cNvSpPr txBox="1"/>
          <p:nvPr/>
        </p:nvSpPr>
        <p:spPr>
          <a:xfrm>
            <a:off x="2433323" y="2637751"/>
            <a:ext cx="566178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Everlasting darkness. Hell.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Deceived, disbelieve, deny truth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542308" y="2220708"/>
            <a:ext cx="7043384" cy="224676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warned, “If you walk in the darkness, you do not know where you are going. While you have the light, </a:t>
            </a:r>
            <a:r>
              <a:rPr lang="en-GB" sz="2800" b="1" dirty="0">
                <a:solidFill>
                  <a:srgbClr val="C00000"/>
                </a:solidFill>
              </a:rPr>
              <a:t>believe</a:t>
            </a:r>
            <a:r>
              <a:rPr lang="en-GB" sz="2800" b="1" dirty="0"/>
              <a:t> in the light, so that you may become children of light.” </a:t>
            </a:r>
            <a:r>
              <a:rPr lang="en-GB" sz="2800" dirty="0"/>
              <a:t>John 12:35-36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44DF9-E858-F7CF-5563-905773E4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97" y="447792"/>
            <a:ext cx="5145212" cy="41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2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D2ADB5-9B4C-4ED1-B025-3B6FD3DD1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8B3C6F5B-6865-CB70-C4E7-77EDC73A2647}"/>
              </a:ext>
            </a:extLst>
          </p:cNvPr>
          <p:cNvSpPr/>
          <p:nvPr/>
        </p:nvSpPr>
        <p:spPr>
          <a:xfrm>
            <a:off x="204481" y="0"/>
            <a:ext cx="69158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Assignment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A2392-83B1-77EE-6037-F03041A6D050}"/>
              </a:ext>
            </a:extLst>
          </p:cNvPr>
          <p:cNvSpPr txBox="1"/>
          <p:nvPr/>
        </p:nvSpPr>
        <p:spPr>
          <a:xfrm>
            <a:off x="204481" y="521766"/>
            <a:ext cx="7486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GB" sz="2800" b="1" dirty="0"/>
              <a:t>Read </a:t>
            </a:r>
            <a:r>
              <a:rPr lang="en-GB" sz="2800" b="1" dirty="0">
                <a:solidFill>
                  <a:srgbClr val="0070C0"/>
                </a:solidFill>
              </a:rPr>
              <a:t>1 John 2:12-17 </a:t>
            </a:r>
            <a:r>
              <a:rPr lang="en-GB" sz="2800" b="1" dirty="0"/>
              <a:t>three times in different versions (</a:t>
            </a:r>
            <a:r>
              <a:rPr lang="en-GB" sz="2800" b="1" dirty="0">
                <a:solidFill>
                  <a:srgbClr val="00B050"/>
                </a:solidFill>
              </a:rPr>
              <a:t>www.biblehub.com</a:t>
            </a:r>
            <a:r>
              <a:rPr lang="en-GB" sz="2800" b="1" dirty="0"/>
              <a:t>).</a:t>
            </a:r>
          </a:p>
          <a:p>
            <a:pPr marL="357188" indent="-357188"/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GB" sz="2800" b="1" dirty="0"/>
              <a:t>Visit http://</a:t>
            </a:r>
            <a:r>
              <a:rPr lang="en-GB" sz="2800" b="1" dirty="0">
                <a:solidFill>
                  <a:srgbClr val="C00000"/>
                </a:solidFill>
              </a:rPr>
              <a:t>1john</a:t>
            </a:r>
            <a:r>
              <a:rPr lang="en-GB" sz="2800" b="1" dirty="0"/>
              <a:t>.</a:t>
            </a:r>
            <a:r>
              <a:rPr lang="en-GB" sz="2800" b="1" dirty="0">
                <a:solidFill>
                  <a:srgbClr val="C00000"/>
                </a:solidFill>
              </a:rPr>
              <a:t>currah</a:t>
            </a:r>
            <a:r>
              <a:rPr lang="en-GB" sz="2800" b="1" dirty="0"/>
              <a:t>.</a:t>
            </a:r>
            <a:r>
              <a:rPr lang="en-GB" sz="2800" b="1" dirty="0">
                <a:solidFill>
                  <a:srgbClr val="C00000"/>
                </a:solidFill>
              </a:rPr>
              <a:t>download</a:t>
            </a:r>
          </a:p>
          <a:p>
            <a:pPr marL="357188" indent="-357188"/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GB" sz="2800" b="1" dirty="0"/>
              <a:t>Compile your own insights to share with others next time.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A0AA8-95FC-D533-5D7E-E901DE83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525" y="2412884"/>
            <a:ext cx="4006476" cy="20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820B7-95FE-2F7E-0E3C-B2512DB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81659797-749F-9E92-5DD2-7A93FD4751A0}"/>
              </a:ext>
            </a:extLst>
          </p:cNvPr>
          <p:cNvSpPr/>
          <p:nvPr/>
        </p:nvSpPr>
        <p:spPr>
          <a:xfrm>
            <a:off x="204481" y="0"/>
            <a:ext cx="69158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John, discourse structure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076202D6-E2EA-3653-2D98-6F1C51AF4F0C}"/>
              </a:ext>
            </a:extLst>
          </p:cNvPr>
          <p:cNvSpPr/>
          <p:nvPr/>
        </p:nvSpPr>
        <p:spPr>
          <a:xfrm>
            <a:off x="333446" y="471741"/>
            <a:ext cx="7390962" cy="40765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88" indent="-357188">
              <a:spcBef>
                <a:spcPts val="601"/>
              </a:spcBef>
            </a:pPr>
            <a:r>
              <a:rPr lang="en-GB" sz="2800" b="1" spc="-1" dirty="0">
                <a:latin typeface="+mj-lt"/>
                <a:ea typeface="Verdana"/>
              </a:rPr>
              <a:t>Part </a:t>
            </a:r>
            <a:r>
              <a:rPr lang="en-GB" sz="2800" b="1" spc="-1" dirty="0">
                <a:solidFill>
                  <a:srgbClr val="C00000"/>
                </a:solidFill>
                <a:latin typeface="+mj-lt"/>
                <a:ea typeface="Verdana"/>
              </a:rPr>
              <a:t>1</a:t>
            </a:r>
            <a:r>
              <a:rPr lang="en-GB" sz="2800" b="1" spc="-1" dirty="0">
                <a:latin typeface="+mj-lt"/>
                <a:ea typeface="Verdana"/>
              </a:rPr>
              <a:t>: Our </a:t>
            </a:r>
            <a:r>
              <a:rPr lang="en-GB" sz="2800" b="1" spc="-1" dirty="0">
                <a:solidFill>
                  <a:srgbClr val="0070C0"/>
                </a:solidFill>
                <a:latin typeface="+mj-lt"/>
                <a:ea typeface="Verdana"/>
              </a:rPr>
              <a:t>Fellowship</a:t>
            </a:r>
            <a:r>
              <a:rPr lang="en-GB" sz="2800" b="1" spc="-1" dirty="0">
                <a:latin typeface="+mj-lt"/>
                <a:ea typeface="Verdana"/>
              </a:rPr>
              <a:t> with God 1.1 – 2.17</a:t>
            </a:r>
          </a:p>
          <a:p>
            <a:pPr marL="814388" lvl="1" indent="-357188">
              <a:spcBef>
                <a:spcPts val="601"/>
              </a:spcBef>
            </a:pPr>
            <a:endParaRPr lang="en-GB" sz="2800" b="1" spc="-1" dirty="0">
              <a:solidFill>
                <a:schemeClr val="bg1">
                  <a:lumMod val="65000"/>
                </a:schemeClr>
              </a:solidFill>
              <a:latin typeface="+mj-lt"/>
              <a:ea typeface="Verdana"/>
            </a:endParaRPr>
          </a:p>
          <a:p>
            <a:pPr marL="814388" lvl="1" indent="-357188">
              <a:spcBef>
                <a:spcPts val="601"/>
              </a:spcBef>
            </a:pPr>
            <a:endParaRPr lang="en-GB" sz="2800" b="1" spc="-1" dirty="0">
              <a:solidFill>
                <a:schemeClr val="bg1">
                  <a:lumMod val="65000"/>
                </a:schemeClr>
              </a:solidFill>
              <a:latin typeface="+mj-lt"/>
              <a:ea typeface="Verdana"/>
            </a:endParaRPr>
          </a:p>
          <a:p>
            <a:pPr marL="814388" lvl="1" indent="-357188">
              <a:spcBef>
                <a:spcPts val="601"/>
              </a:spcBef>
            </a:pPr>
            <a:endParaRPr lang="en-GB" sz="2800" b="1" spc="-1" dirty="0">
              <a:solidFill>
                <a:schemeClr val="bg1">
                  <a:lumMod val="65000"/>
                </a:schemeClr>
              </a:solidFill>
              <a:latin typeface="+mj-lt"/>
              <a:ea typeface="Verdana"/>
            </a:endParaRPr>
          </a:p>
          <a:p>
            <a:pPr marL="814388" lvl="1" indent="-357188">
              <a:spcBef>
                <a:spcPts val="601"/>
              </a:spcBef>
            </a:pPr>
            <a:endParaRPr lang="en-GB" sz="2800" b="1" spc="-1" dirty="0">
              <a:solidFill>
                <a:schemeClr val="bg1">
                  <a:lumMod val="65000"/>
                </a:schemeClr>
              </a:solidFill>
              <a:latin typeface="+mj-lt"/>
              <a:ea typeface="Verdana"/>
            </a:endParaRPr>
          </a:p>
          <a:p>
            <a:pPr marL="357188" indent="-357188">
              <a:spcBef>
                <a:spcPts val="601"/>
              </a:spcBef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Part 2: Our Adversaries 2.18 – 3.18</a:t>
            </a:r>
          </a:p>
          <a:p>
            <a:pPr marL="357188" indent="-357188">
              <a:spcBef>
                <a:spcPts val="601"/>
              </a:spcBef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Part 3: Our Christian Faith 3.19 – 5.5</a:t>
            </a:r>
          </a:p>
          <a:p>
            <a:pPr marL="357188" indent="-357188">
              <a:spcBef>
                <a:spcPts val="601"/>
              </a:spcBef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Part 4: Our Confidence with God 5.6-21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37121-C6EB-F928-79DB-74091049DFA7}"/>
              </a:ext>
            </a:extLst>
          </p:cNvPr>
          <p:cNvSpPr txBox="1"/>
          <p:nvPr/>
        </p:nvSpPr>
        <p:spPr>
          <a:xfrm>
            <a:off x="562918" y="993507"/>
            <a:ext cx="734335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388" lvl="1" indent="-357188">
              <a:spcBef>
                <a:spcPts val="601"/>
              </a:spcBef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I. The Word of Life 1.1-4</a:t>
            </a:r>
          </a:p>
          <a:p>
            <a:pPr marL="814388" lvl="1" indent="-357188">
              <a:spcBef>
                <a:spcPts val="601"/>
              </a:spcBef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II. The Original Message 1.5 – 2.2</a:t>
            </a:r>
          </a:p>
          <a:p>
            <a:pPr marL="814388" lvl="1" indent="-357188">
              <a:spcBef>
                <a:spcPts val="601"/>
              </a:spcBef>
            </a:pPr>
            <a:r>
              <a:rPr lang="en-GB" sz="2800" b="1" spc="-1" dirty="0">
                <a:solidFill>
                  <a:srgbClr val="C00000"/>
                </a:solidFill>
                <a:latin typeface="+mj-lt"/>
                <a:ea typeface="Verdana"/>
              </a:rPr>
              <a:t>III</a:t>
            </a: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. </a:t>
            </a:r>
            <a:r>
              <a:rPr lang="en-GB" sz="2800" b="1" spc="-1" dirty="0">
                <a:latin typeface="+mj-lt"/>
                <a:ea typeface="Verdana"/>
              </a:rPr>
              <a:t>The New Commandment 2.3-11</a:t>
            </a:r>
          </a:p>
          <a:p>
            <a:pPr marL="814388" lvl="1" indent="-357188">
              <a:spcBef>
                <a:spcPts val="601"/>
              </a:spcBef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IV. The Will of God 1.12-19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225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71592" y="120801"/>
            <a:ext cx="53176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Keep His commandments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71592" y="642567"/>
            <a:ext cx="7774046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3</a:t>
            </a:r>
            <a:r>
              <a:rPr lang="en-GB" sz="2800" b="1" spc="-1" dirty="0">
                <a:ea typeface="Verdana"/>
              </a:rPr>
              <a:t> By this we know that we have come to know Him, if we keep His commandments.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CF7F0-EF83-83C8-9B5C-47CE77853A22}"/>
              </a:ext>
            </a:extLst>
          </p:cNvPr>
          <p:cNvSpPr txBox="1"/>
          <p:nvPr/>
        </p:nvSpPr>
        <p:spPr>
          <a:xfrm>
            <a:off x="271592" y="2128300"/>
            <a:ext cx="346175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By this:</a:t>
            </a:r>
            <a:r>
              <a:rPr lang="en-US" sz="2800" b="1" spc="-1" dirty="0">
                <a:ea typeface="Verdana"/>
              </a:rPr>
              <a:t> </a:t>
            </a: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Know him:</a:t>
            </a:r>
            <a:r>
              <a:rPr lang="en-US" sz="2800" b="1" spc="-1" dirty="0">
                <a:ea typeface="Verdana"/>
              </a:rPr>
              <a:t> </a:t>
            </a: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Keep:</a:t>
            </a:r>
            <a:r>
              <a:rPr lang="en-US" sz="2800" b="1" spc="-1" dirty="0">
                <a:ea typeface="Verdana"/>
              </a:rPr>
              <a:t> </a:t>
            </a: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Commandments: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3A136-686E-E93E-87E7-AB8F46856CB5}"/>
              </a:ext>
            </a:extLst>
          </p:cNvPr>
          <p:cNvSpPr txBox="1"/>
          <p:nvPr/>
        </p:nvSpPr>
        <p:spPr>
          <a:xfrm>
            <a:off x="3583053" y="2148790"/>
            <a:ext cx="44625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Effect </a:t>
            </a:r>
            <a:r>
              <a:rPr lang="en-US" sz="2800" b="1" spc="-1" dirty="0">
                <a:solidFill>
                  <a:srgbClr val="C00000"/>
                </a:solidFill>
                <a:ea typeface="Verdana"/>
                <a:sym typeface="Wingdings" panose="05000000000000000000" pitchFamily="2" charset="2"/>
              </a:rPr>
              <a:t></a:t>
            </a:r>
            <a:r>
              <a:rPr lang="en-US" sz="2800" b="1" spc="-1" dirty="0">
                <a:ea typeface="Verdana"/>
                <a:sym typeface="Wingdings" panose="05000000000000000000" pitchFamily="2" charset="2"/>
              </a:rPr>
              <a:t> cause</a:t>
            </a:r>
            <a:endParaRPr lang="en-US" sz="2800" b="1" spc="-1" dirty="0">
              <a:ea typeface="Verdana"/>
            </a:endParaRP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Know by experience.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Obey, live by.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Guidelines for life.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7AB04-ACFB-95D3-A51E-3DDCD351DE19}"/>
              </a:ext>
            </a:extLst>
          </p:cNvPr>
          <p:cNvSpPr txBox="1"/>
          <p:nvPr/>
        </p:nvSpPr>
        <p:spPr>
          <a:xfrm>
            <a:off x="348711" y="4200263"/>
            <a:ext cx="750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https://www.freepik.es/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430748" y="2243716"/>
            <a:ext cx="7266504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said, “</a:t>
            </a:r>
            <a:r>
              <a:rPr lang="en-GB" sz="2800" b="1" dirty="0">
                <a:solidFill>
                  <a:srgbClr val="C00000"/>
                </a:solidFill>
              </a:rPr>
              <a:t>If</a:t>
            </a:r>
            <a:r>
              <a:rPr lang="en-GB" sz="2800" b="1" dirty="0"/>
              <a:t> you love Me, </a:t>
            </a:r>
            <a:r>
              <a:rPr lang="en-GB" sz="2800" b="1" dirty="0">
                <a:solidFill>
                  <a:srgbClr val="C00000"/>
                </a:solidFill>
              </a:rPr>
              <a:t>[then] </a:t>
            </a:r>
            <a:r>
              <a:rPr lang="en-GB" sz="2800" b="1" dirty="0"/>
              <a:t>you will keep My commandments.” </a:t>
            </a:r>
            <a:r>
              <a:rPr lang="en-GB" sz="2800" dirty="0"/>
              <a:t>John 14:15</a:t>
            </a:r>
          </a:p>
          <a:p>
            <a:pPr indent="357188"/>
            <a:r>
              <a:rPr lang="en-GB" sz="2800" b="1" dirty="0"/>
              <a:t>“You are My friends, </a:t>
            </a:r>
            <a:r>
              <a:rPr lang="en-GB" sz="2800" b="1" dirty="0">
                <a:solidFill>
                  <a:srgbClr val="C00000"/>
                </a:solidFill>
              </a:rPr>
              <a:t>if</a:t>
            </a:r>
            <a:r>
              <a:rPr lang="en-GB" sz="2800" b="1" dirty="0"/>
              <a:t> you do what </a:t>
            </a:r>
            <a:br>
              <a:rPr lang="en-GB" sz="2800" b="1" dirty="0"/>
            </a:br>
            <a:r>
              <a:rPr lang="en-GB" sz="2800" b="1" dirty="0"/>
              <a:t>I command you.” </a:t>
            </a:r>
            <a:r>
              <a:rPr lang="en-GB" sz="2800" dirty="0"/>
              <a:t>John 15:14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7905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2" grpId="0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/>
          <p:cNvSpPr/>
          <p:nvPr/>
        </p:nvSpPr>
        <p:spPr>
          <a:xfrm>
            <a:off x="271591" y="120801"/>
            <a:ext cx="6163076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Jesus’ Ten Commandments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/>
          <p:cNvSpPr/>
          <p:nvPr/>
        </p:nvSpPr>
        <p:spPr>
          <a:xfrm>
            <a:off x="271591" y="706233"/>
            <a:ext cx="3543891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You believe in God, believe in me, too.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Stay in my words.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Repent, believe my good news, and receive my Holy Spirit.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Follow me.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3EAE63F-1386-0E9C-050F-F0F5BF4011E6}"/>
              </a:ext>
            </a:extLst>
          </p:cNvPr>
          <p:cNvSpPr/>
          <p:nvPr/>
        </p:nvSpPr>
        <p:spPr>
          <a:xfrm>
            <a:off x="3966785" y="730429"/>
            <a:ext cx="4064000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Love God, others, believers &amp; enemies.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Pray to God in my name.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Remember my death.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Give freely to others.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Make new followers.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Baptize new followers.</a:t>
            </a:r>
            <a:endParaRPr lang="en-GB" sz="2800" b="1" spc="-1" dirty="0">
              <a:ea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24E0C-4EBC-87BB-ECF6-F9623C927F80}"/>
              </a:ext>
            </a:extLst>
          </p:cNvPr>
          <p:cNvSpPr txBox="1"/>
          <p:nvPr/>
        </p:nvSpPr>
        <p:spPr>
          <a:xfrm>
            <a:off x="427597" y="4164138"/>
            <a:ext cx="718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Download Jesus’ 200+ commands from http://jesus.currah.us/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2BFB7-4962-2C14-846D-E67EB8C67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29" y="574012"/>
            <a:ext cx="6495632" cy="36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472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/>
          <p:cNvSpPr/>
          <p:nvPr/>
        </p:nvSpPr>
        <p:spPr>
          <a:xfrm>
            <a:off x="271591" y="120801"/>
            <a:ext cx="585291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Moses’ Ten Commandments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/>
          <p:cNvSpPr/>
          <p:nvPr/>
        </p:nvSpPr>
        <p:spPr>
          <a:xfrm>
            <a:off x="271591" y="706233"/>
            <a:ext cx="3695193" cy="3691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Worship no other gods.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Do not make idols.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Do not sin using my Name.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Rest on the Sabbath day (Fri to Sat eve).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Honor your father and mother.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3EAE63F-1386-0E9C-050F-F0F5BF4011E6}"/>
              </a:ext>
            </a:extLst>
          </p:cNvPr>
          <p:cNvSpPr/>
          <p:nvPr/>
        </p:nvSpPr>
        <p:spPr>
          <a:xfrm>
            <a:off x="3966784" y="682262"/>
            <a:ext cx="4161215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Do not murder.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Do not commit adultery.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Do not steal.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Do not lie about others.</a:t>
            </a:r>
          </a:p>
          <a:p>
            <a:pPr marL="266700" indent="-266700"/>
            <a:r>
              <a:rPr lang="en-US" sz="26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US" sz="2600" b="1" spc="-1" dirty="0">
                <a:ea typeface="Verdana"/>
              </a:rPr>
              <a:t>Do not desire other people’s things or spouse.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E1A8D-7C15-B277-9F91-8B7B06FF2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01" y="583999"/>
            <a:ext cx="6000404" cy="40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35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71592" y="22131"/>
            <a:ext cx="53176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Keep His commandments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71592" y="440601"/>
            <a:ext cx="795143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/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4</a:t>
            </a:r>
            <a:r>
              <a:rPr lang="en-GB" sz="2800" b="1" spc="-1" dirty="0">
                <a:ea typeface="Verdana"/>
              </a:rPr>
              <a:t> The one who says, “I have come to know Him,” and does not keep His commandments, is a liar, and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</a:t>
            </a:r>
            <a:r>
              <a:rPr lang="en-GB" sz="2800" b="1" spc="-1" dirty="0">
                <a:ea typeface="Verdana"/>
              </a:rPr>
              <a:t>the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/ God’s}</a:t>
            </a:r>
            <a:r>
              <a:rPr lang="en-GB" sz="2800" b="1" spc="-1" dirty="0">
                <a:ea typeface="Verdana"/>
              </a:rPr>
              <a:t> truth is not in him;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5a</a:t>
            </a:r>
            <a:r>
              <a:rPr lang="en-GB" sz="2800" b="1" spc="-1" dirty="0">
                <a:ea typeface="Verdana"/>
              </a:rPr>
              <a:t> but whoever follows His word, in him the love of God has truly been perfected.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CF7F0-EF83-83C8-9B5C-47CE77853A22}"/>
              </a:ext>
            </a:extLst>
          </p:cNvPr>
          <p:cNvSpPr txBox="1"/>
          <p:nvPr/>
        </p:nvSpPr>
        <p:spPr>
          <a:xfrm>
            <a:off x="271592" y="2657043"/>
            <a:ext cx="27018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Liar:</a:t>
            </a:r>
            <a:r>
              <a:rPr lang="en-US" sz="2800" b="1" spc="-1" dirty="0">
                <a:ea typeface="Verdana"/>
              </a:rPr>
              <a:t> </a:t>
            </a: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Love of God:</a:t>
            </a:r>
            <a:r>
              <a:rPr lang="en-US" sz="2800" b="1" spc="-1" dirty="0">
                <a:ea typeface="Verdana"/>
              </a:rPr>
              <a:t> </a:t>
            </a: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Perfected: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3A136-686E-E93E-87E7-AB8F46856CB5}"/>
              </a:ext>
            </a:extLst>
          </p:cNvPr>
          <p:cNvSpPr txBox="1"/>
          <p:nvPr/>
        </p:nvSpPr>
        <p:spPr>
          <a:xfrm>
            <a:off x="2973445" y="2657043"/>
            <a:ext cx="51545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Most evil parades as good.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Love for God.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Fulfilling its purpose.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595460" y="2657043"/>
            <a:ext cx="6937079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promised, “</a:t>
            </a:r>
            <a:r>
              <a:rPr lang="en-GB" sz="2800" b="1" dirty="0">
                <a:solidFill>
                  <a:srgbClr val="C00000"/>
                </a:solidFill>
              </a:rPr>
              <a:t>If </a:t>
            </a:r>
            <a:r>
              <a:rPr lang="en-GB" sz="2800" b="1" dirty="0"/>
              <a:t>you abide in Me, and My words abide in you, </a:t>
            </a:r>
            <a:r>
              <a:rPr lang="en-GB" sz="2800" b="1" dirty="0">
                <a:solidFill>
                  <a:srgbClr val="C00000"/>
                </a:solidFill>
              </a:rPr>
              <a:t>[then]</a:t>
            </a:r>
            <a:r>
              <a:rPr lang="en-GB" sz="2800" b="1" dirty="0"/>
              <a:t>  ask whatever you wish, and it will be done for you.” </a:t>
            </a:r>
            <a:r>
              <a:rPr lang="en-GB" sz="2800" dirty="0"/>
              <a:t>John 15:7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7F8AE-A3F8-CB88-04D7-99A4168A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47" y="516573"/>
            <a:ext cx="7170304" cy="4033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47AB04-ACFB-95D3-A51E-3DDCD351DE19}"/>
              </a:ext>
            </a:extLst>
          </p:cNvPr>
          <p:cNvSpPr txBox="1"/>
          <p:nvPr/>
        </p:nvSpPr>
        <p:spPr>
          <a:xfrm>
            <a:off x="409893" y="4213828"/>
            <a:ext cx="743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Adolf Hitler in 1937</a:t>
            </a:r>
          </a:p>
        </p:txBody>
      </p:sp>
    </p:spTree>
    <p:extLst>
      <p:ext uri="{BB962C8B-B14F-4D97-AF65-F5344CB8AC3E}">
        <p14:creationId xmlns:p14="http://schemas.microsoft.com/office/powerpoint/2010/main" val="28300212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9" grpId="0" animBg="1"/>
      <p:bldP spid="9" grpId="1" animBg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2AC6-95EF-A60F-8E4A-66CFFBEE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A29F174-F4E5-D939-C6B4-FDFACC56FE0F}"/>
              </a:ext>
            </a:extLst>
          </p:cNvPr>
          <p:cNvSpPr/>
          <p:nvPr/>
        </p:nvSpPr>
        <p:spPr>
          <a:xfrm>
            <a:off x="271590" y="60241"/>
            <a:ext cx="785640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Authority	Good goal	Evil intent</a:t>
            </a: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D220A3B0-00EE-11BF-5F58-49126E6CB084}"/>
              </a:ext>
            </a:extLst>
          </p:cNvPr>
          <p:cNvSpPr/>
          <p:nvPr/>
        </p:nvSpPr>
        <p:spPr>
          <a:xfrm>
            <a:off x="271589" y="663911"/>
            <a:ext cx="7856408" cy="37688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88" indent="-357188"/>
            <a:r>
              <a:rPr lang="en-GB" sz="2800" b="1" spc="-1" dirty="0">
                <a:ea typeface="Verdana"/>
              </a:rPr>
              <a:t>Adolph Hitler	Rebuild nation	Exterminate</a:t>
            </a:r>
          </a:p>
          <a:p>
            <a:pPr marL="357188" indent="-357188"/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Joseph Smith	Restore church	Polygamy</a:t>
            </a:r>
          </a:p>
          <a:p>
            <a:pPr marL="357188" indent="-357188"/>
            <a:r>
              <a:rPr lang="en-GB" sz="2800" b="1" spc="-1" dirty="0">
                <a:ea typeface="Verdana"/>
              </a:rPr>
              <a:t>Prophets		True religion	Deny Jesus</a:t>
            </a:r>
          </a:p>
          <a:p>
            <a:pPr marL="357188" indent="-357188"/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Narcissist		Love you		Use you</a:t>
            </a:r>
          </a:p>
          <a:p>
            <a:pPr marL="357188" indent="-357188">
              <a:spcAft>
                <a:spcPts val="600"/>
              </a:spcAft>
            </a:pPr>
            <a:r>
              <a:rPr lang="en-GB" sz="2800" b="1" spc="-1" dirty="0">
                <a:ea typeface="Verdana"/>
              </a:rPr>
              <a:t>Drug traffic	Inner peace	Addiction</a:t>
            </a:r>
          </a:p>
          <a:p>
            <a:pPr marL="357188" indent="-357188">
              <a:spcAft>
                <a:spcPts val="600"/>
              </a:spcAft>
            </a:pP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Big Pharma	Public heath	Profiteer</a:t>
            </a:r>
          </a:p>
          <a:p>
            <a:pPr marL="357188" indent="-357188">
              <a:spcAft>
                <a:spcPts val="600"/>
              </a:spcAft>
            </a:pPr>
            <a:r>
              <a:rPr lang="en-GB" sz="2800" b="1" spc="-1" dirty="0">
                <a:ea typeface="Verdana"/>
              </a:rPr>
              <a:t>Government	Just rule		Confiscate</a:t>
            </a:r>
          </a:p>
          <a:p>
            <a:pPr marL="357188" indent="-357188">
              <a:spcAft>
                <a:spcPts val="600"/>
              </a:spcAft>
            </a:pP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Antichrist		World peace	Satanic rule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B278F-61AE-12CF-5A27-DFAEA1BC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16" y="534036"/>
            <a:ext cx="5844421" cy="40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2AC6-95EF-A60F-8E4A-66CFFBEE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A29F174-F4E5-D939-C6B4-FDFACC56FE0F}"/>
              </a:ext>
            </a:extLst>
          </p:cNvPr>
          <p:cNvSpPr/>
          <p:nvPr/>
        </p:nvSpPr>
        <p:spPr>
          <a:xfrm>
            <a:off x="271593" y="0"/>
            <a:ext cx="785640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Taxonomy of evil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80110-4D57-F889-1C05-D00C29E98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326"/>
            <a:ext cx="8128000" cy="41719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F07BE4-7338-6EA0-9B53-C23D5D676A16}"/>
              </a:ext>
            </a:extLst>
          </p:cNvPr>
          <p:cNvSpPr/>
          <p:nvPr/>
        </p:nvSpPr>
        <p:spPr>
          <a:xfrm>
            <a:off x="194783" y="459905"/>
            <a:ext cx="7737231" cy="5897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55ED43-3680-7F4C-C36D-985B37B1A267}"/>
              </a:ext>
            </a:extLst>
          </p:cNvPr>
          <p:cNvSpPr/>
          <p:nvPr/>
        </p:nvSpPr>
        <p:spPr>
          <a:xfrm>
            <a:off x="194782" y="1049667"/>
            <a:ext cx="7737231" cy="4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631F7-367E-EE19-AF8F-F7E87EA53964}"/>
              </a:ext>
            </a:extLst>
          </p:cNvPr>
          <p:cNvSpPr/>
          <p:nvPr/>
        </p:nvSpPr>
        <p:spPr>
          <a:xfrm>
            <a:off x="3289676" y="1309296"/>
            <a:ext cx="2028994" cy="5897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CDFCA-A13D-C579-E923-63FAF6A12942}"/>
              </a:ext>
            </a:extLst>
          </p:cNvPr>
          <p:cNvSpPr/>
          <p:nvPr/>
        </p:nvSpPr>
        <p:spPr>
          <a:xfrm>
            <a:off x="194782" y="1198265"/>
            <a:ext cx="4101275" cy="19236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3E7E1-84C5-8D73-FCE4-E77E4FA34741}"/>
              </a:ext>
            </a:extLst>
          </p:cNvPr>
          <p:cNvSpPr/>
          <p:nvPr/>
        </p:nvSpPr>
        <p:spPr>
          <a:xfrm>
            <a:off x="3581851" y="1198265"/>
            <a:ext cx="4474608" cy="34280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3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D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71592" y="22131"/>
            <a:ext cx="531761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Keep His commandments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71592" y="572782"/>
            <a:ext cx="7856408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/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5b</a:t>
            </a:r>
            <a:r>
              <a:rPr lang="en-GB" sz="2800" b="1" spc="-1" dirty="0">
                <a:ea typeface="Verdana"/>
              </a:rPr>
              <a:t> By this we know that we are in Him: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6</a:t>
            </a:r>
            <a:r>
              <a:rPr lang="en-GB" sz="2800" b="1" spc="-1" dirty="0">
                <a:ea typeface="Verdana"/>
              </a:rPr>
              <a:t> the one who says that he remains in Him ought, himself also, to walk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{</a:t>
            </a:r>
            <a:r>
              <a:rPr lang="en-GB" sz="2800" b="1" spc="-1" baseline="30000" dirty="0" err="1">
                <a:solidFill>
                  <a:srgbClr val="00B050"/>
                </a:solidFill>
                <a:ea typeface="Verdana"/>
              </a:rPr>
              <a:t>o</a:t>
            </a:r>
            <a:r>
              <a:rPr lang="en-GB" sz="2800" b="1" spc="-1" dirty="0" err="1">
                <a:ea typeface="Verdana"/>
              </a:rPr>
              <a:t>just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}</a:t>
            </a:r>
            <a:r>
              <a:rPr lang="en-GB" sz="2800" b="1" spc="-1" dirty="0">
                <a:ea typeface="Verdana"/>
              </a:rPr>
              <a:t> as He walked.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CF7F0-EF83-83C8-9B5C-47CE77853A22}"/>
              </a:ext>
            </a:extLst>
          </p:cNvPr>
          <p:cNvSpPr txBox="1"/>
          <p:nvPr/>
        </p:nvSpPr>
        <p:spPr>
          <a:xfrm>
            <a:off x="271592" y="1927281"/>
            <a:ext cx="27018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In Him:</a:t>
            </a:r>
            <a:endParaRPr lang="en-US" sz="2800" b="1" spc="-1" dirty="0">
              <a:ea typeface="Verdana"/>
            </a:endParaRP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Remain:</a:t>
            </a:r>
            <a:endParaRPr lang="en-US" sz="2800" b="1" spc="-1" dirty="0">
              <a:ea typeface="Verdana"/>
            </a:endParaRP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Own cross:</a:t>
            </a: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Walk:</a:t>
            </a:r>
            <a:r>
              <a:rPr lang="en-US" sz="2800" b="1" spc="-1" dirty="0">
                <a:ea typeface="Verdana"/>
              </a:rPr>
              <a:t> </a:t>
            </a:r>
          </a:p>
          <a:p>
            <a:pPr marL="269875" indent="-269875">
              <a:spcAft>
                <a:spcPts val="600"/>
              </a:spcAft>
            </a:pPr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ea typeface="Verdana"/>
              </a:rPr>
              <a:t>Disciple: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3A136-686E-E93E-87E7-AB8F46856CB5}"/>
              </a:ext>
            </a:extLst>
          </p:cNvPr>
          <p:cNvSpPr txBox="1"/>
          <p:nvPr/>
        </p:nvSpPr>
        <p:spPr>
          <a:xfrm>
            <a:off x="2685534" y="1932457"/>
            <a:ext cx="5442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United with him.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Committed, awaiting glory.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Ready to die, if required.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Daily life and behavior.</a:t>
            </a:r>
          </a:p>
          <a:p>
            <a:pPr>
              <a:spcAft>
                <a:spcPts val="600"/>
              </a:spcAft>
            </a:pPr>
            <a:r>
              <a:rPr lang="en-US" sz="2800" b="1" spc="-1" dirty="0">
                <a:ea typeface="Verdana"/>
              </a:rPr>
              <a:t>Obedient follower.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595460" y="1985207"/>
            <a:ext cx="6937079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warned, “Whoever does not carry his own cross and come after Me cannot be My disciple.” </a:t>
            </a:r>
            <a:r>
              <a:rPr lang="en-GB" sz="2800" dirty="0"/>
              <a:t>Luke 14:27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F4305-016B-0EAB-7157-E7A542F2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60" y="566014"/>
            <a:ext cx="7121753" cy="40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793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18340</TotalTime>
  <Words>1043</Words>
  <Application>Microsoft Office PowerPoint</Application>
  <PresentationFormat>Custom</PresentationFormat>
  <Paragraphs>112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572</cp:revision>
  <dcterms:created xsi:type="dcterms:W3CDTF">2023-05-03T23:33:27Z</dcterms:created>
  <dcterms:modified xsi:type="dcterms:W3CDTF">2024-03-24T03:14:39Z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Personnalisé</vt:lpwstr>
  </property>
  <property fmtid="{D5CDD505-2E9C-101B-9397-08002B2CF9AE}" pid="3" name="Slides">
    <vt:i4>37</vt:i4>
  </property>
</Properties>
</file>