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441" r:id="rId3"/>
    <p:sldId id="473" r:id="rId4"/>
    <p:sldId id="443" r:id="rId5"/>
    <p:sldId id="472" r:id="rId6"/>
    <p:sldId id="474" r:id="rId7"/>
    <p:sldId id="471" r:id="rId8"/>
    <p:sldId id="475" r:id="rId9"/>
    <p:sldId id="476" r:id="rId10"/>
    <p:sldId id="478" r:id="rId11"/>
    <p:sldId id="480" r:id="rId12"/>
    <p:sldId id="481" r:id="rId13"/>
    <p:sldId id="482" r:id="rId14"/>
    <p:sldId id="483" r:id="rId15"/>
    <p:sldId id="484" r:id="rId16"/>
    <p:sldId id="485" r:id="rId17"/>
    <p:sldId id="479" r:id="rId18"/>
    <p:sldId id="486" r:id="rId19"/>
    <p:sldId id="460" r:id="rId20"/>
  </p:sldIdLst>
  <p:sldSz cx="8128000" cy="457200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9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3" d="100"/>
          <a:sy n="153" d="100"/>
        </p:scale>
        <p:origin x="72" y="7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D9986BF6-7663-4FED-948F-25D55EA38AD5}" type="datetimeFigureOut">
              <a:rPr lang="en-US" smtClean="0"/>
              <a:t>3/28/2024</a:t>
            </a:fld>
            <a:endParaRPr lang="en-US"/>
          </a:p>
        </p:txBody>
      </p:sp>
      <p:sp>
        <p:nvSpPr>
          <p:cNvPr id="4" name="Slide Image Placeholder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9D0E40E4-FA43-4333-B253-49B0F91E5DF5}" type="slidenum">
              <a:rPr lang="en-US" smtClean="0"/>
              <a:t>‹#›</a:t>
            </a:fld>
            <a:endParaRPr lang="en-US"/>
          </a:p>
        </p:txBody>
      </p:sp>
    </p:spTree>
    <p:extLst>
      <p:ext uri="{BB962C8B-B14F-4D97-AF65-F5344CB8AC3E}">
        <p14:creationId xmlns:p14="http://schemas.microsoft.com/office/powerpoint/2010/main" val="2569565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903B0689-CF06-4D42-8580-A4C1CFF78393}" type="slidenum">
              <a:t>‹#›</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7" name="PlaceHolder 2"/>
          <p:cNvSpPr>
            <a:spLocks noGrp="1"/>
          </p:cNvSpPr>
          <p:nvPr>
            <p:ph/>
          </p:nvPr>
        </p:nvSpPr>
        <p:spPr>
          <a:xfrm>
            <a:off x="406080" y="106956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8" name="PlaceHolder 3"/>
          <p:cNvSpPr>
            <a:spLocks noGrp="1"/>
          </p:cNvSpPr>
          <p:nvPr>
            <p:ph/>
          </p:nvPr>
        </p:nvSpPr>
        <p:spPr>
          <a:xfrm>
            <a:off x="406080" y="245448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DA43C09C-D894-426B-917A-DA311EC242F7}"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0"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1"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2" name="PlaceHolder 4"/>
          <p:cNvSpPr>
            <a:spLocks noGrp="1"/>
          </p:cNvSpPr>
          <p:nvPr>
            <p:ph/>
          </p:nvPr>
        </p:nvSpPr>
        <p:spPr>
          <a:xfrm>
            <a:off x="40608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3" name="PlaceHolder 5"/>
          <p:cNvSpPr>
            <a:spLocks noGrp="1"/>
          </p:cNvSpPr>
          <p:nvPr>
            <p:ph/>
          </p:nvPr>
        </p:nvSpPr>
        <p:spPr>
          <a:xfrm>
            <a:off x="415440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6BF95510-F0D7-4DE2-972D-F86C664462F3}" type="slidenum">
              <a:t>‹#›</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5" name="PlaceHolder 2"/>
          <p:cNvSpPr>
            <a:spLocks noGrp="1"/>
          </p:cNvSpPr>
          <p:nvPr>
            <p:ph/>
          </p:nvPr>
        </p:nvSpPr>
        <p:spPr>
          <a:xfrm>
            <a:off x="4060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6" name="PlaceHolder 3"/>
          <p:cNvSpPr>
            <a:spLocks noGrp="1"/>
          </p:cNvSpPr>
          <p:nvPr>
            <p:ph/>
          </p:nvPr>
        </p:nvSpPr>
        <p:spPr>
          <a:xfrm>
            <a:off x="28792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7" name="PlaceHolder 4"/>
          <p:cNvSpPr>
            <a:spLocks noGrp="1"/>
          </p:cNvSpPr>
          <p:nvPr>
            <p:ph/>
          </p:nvPr>
        </p:nvSpPr>
        <p:spPr>
          <a:xfrm>
            <a:off x="53524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8" name="PlaceHolder 5"/>
          <p:cNvSpPr>
            <a:spLocks noGrp="1"/>
          </p:cNvSpPr>
          <p:nvPr>
            <p:ph/>
          </p:nvPr>
        </p:nvSpPr>
        <p:spPr>
          <a:xfrm>
            <a:off x="4060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9" name="PlaceHolder 6"/>
          <p:cNvSpPr>
            <a:spLocks noGrp="1"/>
          </p:cNvSpPr>
          <p:nvPr>
            <p:ph/>
          </p:nvPr>
        </p:nvSpPr>
        <p:spPr>
          <a:xfrm>
            <a:off x="28792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40" name="PlaceHolder 7"/>
          <p:cNvSpPr>
            <a:spLocks noGrp="1"/>
          </p:cNvSpPr>
          <p:nvPr>
            <p:ph/>
          </p:nvPr>
        </p:nvSpPr>
        <p:spPr>
          <a:xfrm>
            <a:off x="53524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F51C5074-2D87-498D-B891-9E41406ACBE7}" type="slidenum">
              <a:t>‹#›</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6" name="PlaceHolder 2"/>
          <p:cNvSpPr>
            <a:spLocks noGrp="1"/>
          </p:cNvSpPr>
          <p:nvPr>
            <p:ph type="subTitle"/>
          </p:nvPr>
        </p:nvSpPr>
        <p:spPr>
          <a:xfrm>
            <a:off x="406080" y="1069560"/>
            <a:ext cx="7314840" cy="265104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5F6752DA-AA17-47F3-A744-8E80D8FF8CAA}" type="slidenum">
              <a:t>‹#›</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8" name="PlaceHolder 2"/>
          <p:cNvSpPr>
            <a:spLocks noGrp="1"/>
          </p:cNvSpPr>
          <p:nvPr>
            <p:ph/>
          </p:nvPr>
        </p:nvSpPr>
        <p:spPr>
          <a:xfrm>
            <a:off x="406080" y="1069560"/>
            <a:ext cx="731484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7289AD34-83C0-4EDD-9317-6700EAE77648}"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0" name="PlaceHolder 2"/>
          <p:cNvSpPr>
            <a:spLocks noGrp="1"/>
          </p:cNvSpPr>
          <p:nvPr>
            <p:ph/>
          </p:nvPr>
        </p:nvSpPr>
        <p:spPr>
          <a:xfrm>
            <a:off x="40608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1" name="PlaceHolder 3"/>
          <p:cNvSpPr>
            <a:spLocks noGrp="1"/>
          </p:cNvSpPr>
          <p:nvPr>
            <p:ph/>
          </p:nvPr>
        </p:nvSpPr>
        <p:spPr>
          <a:xfrm>
            <a:off x="415440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F44491A5-86EA-46BD-9282-C00A265B1624}"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F11FB2FC-0F7E-4C3B-BE1F-688048B6EEFF}"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015920" y="748080"/>
            <a:ext cx="6095520" cy="737712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D59B3686-FBCE-4CA7-8254-D470CB74C055}"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5"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6" name="PlaceHolder 3"/>
          <p:cNvSpPr>
            <a:spLocks noGrp="1"/>
          </p:cNvSpPr>
          <p:nvPr>
            <p:ph/>
          </p:nvPr>
        </p:nvSpPr>
        <p:spPr>
          <a:xfrm>
            <a:off x="415440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7" name="PlaceHolder 4"/>
          <p:cNvSpPr>
            <a:spLocks noGrp="1"/>
          </p:cNvSpPr>
          <p:nvPr>
            <p:ph/>
          </p:nvPr>
        </p:nvSpPr>
        <p:spPr>
          <a:xfrm>
            <a:off x="40608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A58E56FA-EBBB-4266-BA74-1A4BD826C1C9}"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9" name="PlaceHolder 2"/>
          <p:cNvSpPr>
            <a:spLocks noGrp="1"/>
          </p:cNvSpPr>
          <p:nvPr>
            <p:ph/>
          </p:nvPr>
        </p:nvSpPr>
        <p:spPr>
          <a:xfrm>
            <a:off x="40608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0"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1" name="PlaceHolder 4"/>
          <p:cNvSpPr>
            <a:spLocks noGrp="1"/>
          </p:cNvSpPr>
          <p:nvPr>
            <p:ph/>
          </p:nvPr>
        </p:nvSpPr>
        <p:spPr>
          <a:xfrm>
            <a:off x="415440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BA7309F7-FF66-4271-A2FF-855E2A6F22C2}"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3"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4"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5" name="PlaceHolder 4"/>
          <p:cNvSpPr>
            <a:spLocks noGrp="1"/>
          </p:cNvSpPr>
          <p:nvPr>
            <p:ph/>
          </p:nvPr>
        </p:nvSpPr>
        <p:spPr>
          <a:xfrm>
            <a:off x="406080" y="245448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8F1B7A9C-154B-4F20-BB2E-A239FBF4910C}"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015920" y="748080"/>
            <a:ext cx="6095520" cy="1591200"/>
          </a:xfrm>
          <a:prstGeom prst="rect">
            <a:avLst/>
          </a:prstGeom>
          <a:noFill/>
          <a:ln w="0">
            <a:noFill/>
          </a:ln>
        </p:spPr>
        <p:txBody>
          <a:bodyPr anchor="b">
            <a:noAutofit/>
          </a:bodyPr>
          <a:lstStyle/>
          <a:p>
            <a:pPr algn="ctr">
              <a:lnSpc>
                <a:spcPct val="90000"/>
              </a:lnSpc>
              <a:buNone/>
            </a:pPr>
            <a:r>
              <a:rPr lang="fr-CA" sz="4000" b="0" strike="noStrike" spc="-1">
                <a:solidFill>
                  <a:srgbClr val="000000"/>
                </a:solidFill>
                <a:latin typeface="Calibri Light"/>
              </a:rPr>
              <a:t>Modifier le style du titre</a:t>
            </a:r>
            <a:endParaRPr lang="en-US" sz="4000" b="0" strike="noStrike" spc="-1">
              <a:solidFill>
                <a:srgbClr val="000000"/>
              </a:solidFill>
              <a:latin typeface="Calibri"/>
            </a:endParaRPr>
          </a:p>
        </p:txBody>
      </p:sp>
      <p:sp>
        <p:nvSpPr>
          <p:cNvPr id="6" name="PlaceHolder 2"/>
          <p:cNvSpPr>
            <a:spLocks noGrp="1"/>
          </p:cNvSpPr>
          <p:nvPr>
            <p:ph type="dt" idx="1"/>
          </p:nvPr>
        </p:nvSpPr>
        <p:spPr>
          <a:xfrm>
            <a:off x="558720" y="4237560"/>
            <a:ext cx="1828440" cy="243000"/>
          </a:xfrm>
          <a:prstGeom prst="rect">
            <a:avLst/>
          </a:prstGeom>
          <a:noFill/>
          <a:ln w="0">
            <a:noFill/>
          </a:ln>
        </p:spPr>
        <p:txBody>
          <a:bodyPr anchor="ctr">
            <a:noAutofit/>
          </a:bodyPr>
          <a:lstStyle>
            <a:lvl1pPr>
              <a:lnSpc>
                <a:spcPct val="100000"/>
              </a:lnSpc>
              <a:buNone/>
              <a:defRPr lang="en-US" sz="800" b="0" strike="noStrike" spc="-1">
                <a:solidFill>
                  <a:srgbClr val="8B8B8B"/>
                </a:solidFill>
                <a:latin typeface="Calibri"/>
              </a:defRPr>
            </a:lvl1pPr>
          </a:lstStyle>
          <a:p>
            <a:pPr>
              <a:lnSpc>
                <a:spcPct val="100000"/>
              </a:lnSpc>
              <a:buNone/>
            </a:pPr>
            <a:r>
              <a:rPr lang="en-US" sz="800" b="0" strike="noStrike" spc="-1">
                <a:solidFill>
                  <a:srgbClr val="8B8B8B"/>
                </a:solidFill>
                <a:latin typeface="Calibri"/>
              </a:rPr>
              <a:t>&lt;date/heure&gt;</a:t>
            </a:r>
            <a:endParaRPr lang="fr-FR" sz="800" b="0" strike="noStrike" spc="-1">
              <a:latin typeface="Times New Roman"/>
            </a:endParaRPr>
          </a:p>
        </p:txBody>
      </p:sp>
      <p:sp>
        <p:nvSpPr>
          <p:cNvPr id="2" name="PlaceHolder 3"/>
          <p:cNvSpPr>
            <a:spLocks noGrp="1"/>
          </p:cNvSpPr>
          <p:nvPr>
            <p:ph type="ftr" idx="2"/>
          </p:nvPr>
        </p:nvSpPr>
        <p:spPr>
          <a:xfrm>
            <a:off x="2692440" y="4237560"/>
            <a:ext cx="2742840" cy="243000"/>
          </a:xfrm>
          <a:prstGeom prst="rect">
            <a:avLst/>
          </a:prstGeom>
          <a:noFill/>
          <a:ln w="0">
            <a:noFill/>
          </a:ln>
        </p:spPr>
        <p:txBody>
          <a:bodyPr anchor="ctr">
            <a:noAutofit/>
          </a:bodyPr>
          <a:lstStyle>
            <a:lvl1pPr algn="ctr">
              <a:buNone/>
              <a:defRPr lang="fr-FR" sz="1400" b="0" strike="noStrike" spc="-1">
                <a:latin typeface="Times New Roman"/>
              </a:defRPr>
            </a:lvl1pPr>
          </a:lstStyle>
          <a:p>
            <a:pPr algn="ctr">
              <a:buNone/>
            </a:pPr>
            <a:r>
              <a:rPr lang="fr-FR" sz="1400" b="0" strike="noStrike" spc="-1">
                <a:latin typeface="Times New Roman"/>
              </a:rPr>
              <a:t>&lt;pied de page&gt;</a:t>
            </a:r>
          </a:p>
        </p:txBody>
      </p:sp>
      <p:sp>
        <p:nvSpPr>
          <p:cNvPr id="3" name="PlaceHolder 4"/>
          <p:cNvSpPr>
            <a:spLocks noGrp="1"/>
          </p:cNvSpPr>
          <p:nvPr>
            <p:ph type="sldNum" idx="3"/>
          </p:nvPr>
        </p:nvSpPr>
        <p:spPr>
          <a:xfrm>
            <a:off x="5740560" y="4237560"/>
            <a:ext cx="1828440" cy="243000"/>
          </a:xfrm>
          <a:prstGeom prst="rect">
            <a:avLst/>
          </a:prstGeom>
          <a:noFill/>
          <a:ln w="0">
            <a:noFill/>
          </a:ln>
        </p:spPr>
        <p:txBody>
          <a:bodyPr anchor="ctr">
            <a:noAutofit/>
          </a:bodyPr>
          <a:lstStyle>
            <a:lvl1pPr algn="r">
              <a:lnSpc>
                <a:spcPct val="100000"/>
              </a:lnSpc>
              <a:buNone/>
              <a:defRPr lang="en-US" sz="800" b="0" strike="noStrike" spc="-1">
                <a:solidFill>
                  <a:srgbClr val="8B8B8B"/>
                </a:solidFill>
                <a:latin typeface="Calibri"/>
              </a:defRPr>
            </a:lvl1pPr>
          </a:lstStyle>
          <a:p>
            <a:pPr algn="r">
              <a:lnSpc>
                <a:spcPct val="100000"/>
              </a:lnSpc>
              <a:buNone/>
            </a:pPr>
            <a:fld id="{D2818C23-3011-4565-BB34-3BE41C9DEB96}" type="slidenum">
              <a:rPr lang="en-US" sz="800" b="0" strike="noStrike" spc="-1">
                <a:solidFill>
                  <a:srgbClr val="8B8B8B"/>
                </a:solidFill>
                <a:latin typeface="Calibri"/>
              </a:rPr>
              <a:t>‹#›</a:t>
            </a:fld>
            <a:endParaRPr lang="fr-FR" sz="800" b="0" strike="noStrike" spc="-1">
              <a:latin typeface="Times New Roman"/>
            </a:endParaRPr>
          </a:p>
        </p:txBody>
      </p:sp>
      <p:sp>
        <p:nvSpPr>
          <p:cNvPr id="4" name="PlaceHolder 5"/>
          <p:cNvSpPr>
            <a:spLocks noGrp="1"/>
          </p:cNvSpPr>
          <p:nvPr>
            <p:ph type="body"/>
          </p:nvPr>
        </p:nvSpPr>
        <p:spPr>
          <a:xfrm>
            <a:off x="406080" y="1069560"/>
            <a:ext cx="7314840" cy="265104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70" b="0" strike="noStrike" spc="-1">
                <a:solidFill>
                  <a:srgbClr val="000000"/>
                </a:solidFill>
                <a:latin typeface="Calibri"/>
              </a:rPr>
              <a:t>Cliquez pour éditer le format du plan de texte</a:t>
            </a:r>
          </a:p>
          <a:p>
            <a:pPr marL="864000" lvl="1" indent="-324000">
              <a:lnSpc>
                <a:spcPct val="90000"/>
              </a:lnSpc>
              <a:spcBef>
                <a:spcPts val="1134"/>
              </a:spcBef>
              <a:buClr>
                <a:srgbClr val="000000"/>
              </a:buClr>
              <a:buSzPct val="75000"/>
              <a:buFont typeface="Symbol" charset="2"/>
              <a:buChar char=""/>
            </a:pPr>
            <a:r>
              <a:rPr lang="en-US" sz="1340" b="0" strike="noStrike" spc="-1">
                <a:solidFill>
                  <a:srgbClr val="000000"/>
                </a:solidFill>
                <a:latin typeface="Calibri"/>
              </a:rPr>
              <a:t>Second niveau de plan</a:t>
            </a:r>
          </a:p>
          <a:p>
            <a:pPr marL="1296000" lvl="2" indent="-288000">
              <a:lnSpc>
                <a:spcPct val="90000"/>
              </a:lnSpc>
              <a:spcBef>
                <a:spcPts val="850"/>
              </a:spcBef>
              <a:buClr>
                <a:srgbClr val="000000"/>
              </a:buClr>
              <a:buSzPct val="45000"/>
              <a:buFont typeface="Wingdings" charset="2"/>
              <a:buChar char=""/>
            </a:pPr>
            <a:r>
              <a:rPr lang="en-US" sz="1200" b="0" strike="noStrike" spc="-1">
                <a:solidFill>
                  <a:srgbClr val="000000"/>
                </a:solidFill>
                <a:latin typeface="Calibri"/>
              </a:rPr>
              <a:t>Troisième niveau de plan</a:t>
            </a:r>
          </a:p>
          <a:p>
            <a:pPr marL="1728000" lvl="3" indent="-216000">
              <a:lnSpc>
                <a:spcPct val="90000"/>
              </a:lnSpc>
              <a:spcBef>
                <a:spcPts val="567"/>
              </a:spcBef>
              <a:buClr>
                <a:srgbClr val="000000"/>
              </a:buClr>
              <a:buSzPct val="75000"/>
              <a:buFont typeface="Symbol" charset="2"/>
              <a:buChar char=""/>
            </a:pPr>
            <a:r>
              <a:rPr lang="en-US" sz="1200" b="0" strike="noStrike" spc="-1">
                <a:solidFill>
                  <a:srgbClr val="000000"/>
                </a:solidFill>
                <a:latin typeface="Calibri"/>
              </a:rPr>
              <a:t>Quatrième niveau de plan</a:t>
            </a:r>
          </a:p>
          <a:p>
            <a:pPr marL="2160000" lvl="4"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Cinquième niveau de plan</a:t>
            </a:r>
          </a:p>
          <a:p>
            <a:pPr marL="2592000" lvl="5"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Sixième niveau de plan</a:t>
            </a:r>
          </a:p>
          <a:p>
            <a:pPr marL="3024000" lvl="6"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1" name="Image 2"/>
          <p:cNvPicPr/>
          <p:nvPr/>
        </p:nvPicPr>
        <p:blipFill>
          <a:blip r:embed="rId2"/>
          <a:stretch/>
        </p:blipFill>
        <p:spPr>
          <a:xfrm>
            <a:off x="0" y="3240"/>
            <a:ext cx="8127720" cy="4565160"/>
          </a:xfrm>
          <a:prstGeom prst="rect">
            <a:avLst/>
          </a:prstGeom>
          <a:ln w="0">
            <a:noFill/>
          </a:ln>
        </p:spPr>
      </p:pic>
      <p:sp>
        <p:nvSpPr>
          <p:cNvPr id="42" name="TextBox 6"/>
          <p:cNvSpPr/>
          <p:nvPr/>
        </p:nvSpPr>
        <p:spPr>
          <a:xfrm>
            <a:off x="0" y="27000"/>
            <a:ext cx="6644309" cy="126043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en-US" sz="2800" b="1" strike="noStrike" spc="-1" dirty="0">
                <a:solidFill>
                  <a:srgbClr val="0070C0"/>
                </a:solidFill>
                <a:latin typeface="Verdana" panose="020B0604030504040204" pitchFamily="34" charset="0"/>
                <a:ea typeface="Verdana" panose="020B0604030504040204" pitchFamily="34" charset="0"/>
              </a:rPr>
              <a:t>First Epistle of </a:t>
            </a:r>
            <a:r>
              <a:rPr lang="en-US" sz="2800" b="1" strike="noStrike" spc="-1">
                <a:solidFill>
                  <a:srgbClr val="0070C0"/>
                </a:solidFill>
                <a:latin typeface="Verdana" panose="020B0604030504040204" pitchFamily="34" charset="0"/>
                <a:ea typeface="Verdana" panose="020B0604030504040204" pitchFamily="34" charset="0"/>
              </a:rPr>
              <a:t>John</a:t>
            </a:r>
            <a:r>
              <a:rPr lang="en-US" sz="2800" b="1" spc="-1">
                <a:solidFill>
                  <a:srgbClr val="0070C0"/>
                </a:solidFill>
                <a:latin typeface="Verdana" panose="020B0604030504040204" pitchFamily="34" charset="0"/>
                <a:ea typeface="Verdana" panose="020B0604030504040204" pitchFamily="34" charset="0"/>
              </a:rPr>
              <a:t> 2:12-17</a:t>
            </a:r>
            <a:endParaRPr lang="fr-FR" sz="2800" b="0" strike="noStrike" spc="-1" dirty="0">
              <a:latin typeface="Verdana" panose="020B0604030504040204" pitchFamily="34" charset="0"/>
              <a:ea typeface="Verdana" panose="020B0604030504040204" pitchFamily="34" charset="0"/>
            </a:endParaRPr>
          </a:p>
          <a:p>
            <a:pPr algn="ctr">
              <a:lnSpc>
                <a:spcPct val="100000"/>
              </a:lnSpc>
              <a:buNone/>
            </a:pPr>
            <a:r>
              <a:rPr lang="en-US" sz="2400" b="1" strike="noStrike" spc="-1" dirty="0">
                <a:solidFill>
                  <a:srgbClr val="000000"/>
                </a:solidFill>
                <a:latin typeface="Arial"/>
                <a:ea typeface="Verdana"/>
              </a:rPr>
              <a:t>‘</a:t>
            </a:r>
            <a:r>
              <a:rPr lang="en-GB" sz="2400" b="1" spc="-1" dirty="0">
                <a:solidFill>
                  <a:srgbClr val="000000"/>
                </a:solidFill>
                <a:ea typeface="Verdana"/>
              </a:rPr>
              <a:t>Who does the will of God</a:t>
            </a:r>
            <a:r>
              <a:rPr lang="en-US" sz="2400" b="1" strike="noStrike" spc="-1" dirty="0">
                <a:solidFill>
                  <a:srgbClr val="000000"/>
                </a:solidFill>
                <a:latin typeface="Arial"/>
                <a:ea typeface="Verdana"/>
              </a:rPr>
              <a:t>’</a:t>
            </a:r>
            <a:endParaRPr lang="fr-FR" sz="2400" b="1" strike="noStrike" spc="-1" dirty="0">
              <a:latin typeface="Arial"/>
            </a:endParaRPr>
          </a:p>
          <a:p>
            <a:pPr algn="ctr">
              <a:lnSpc>
                <a:spcPct val="100000"/>
              </a:lnSpc>
              <a:buNone/>
            </a:pPr>
            <a:r>
              <a:rPr lang="en-US" sz="2400" b="1" spc="-1" dirty="0">
                <a:solidFill>
                  <a:srgbClr val="C00000"/>
                </a:solidFill>
                <a:ea typeface="Verdana"/>
              </a:rPr>
              <a:t>28 &amp; 31</a:t>
            </a:r>
            <a:r>
              <a:rPr lang="en-US" sz="2400" b="1" strike="noStrike" spc="-1" dirty="0">
                <a:solidFill>
                  <a:srgbClr val="C00000"/>
                </a:solidFill>
                <a:latin typeface="Arial"/>
                <a:ea typeface="Verdana"/>
              </a:rPr>
              <a:t> March 2024</a:t>
            </a:r>
            <a:endParaRPr lang="fr-FR" sz="2400" b="1" strike="noStrike" spc="-1" dirty="0">
              <a:latin typeface="Arial"/>
            </a:endParaRPr>
          </a:p>
        </p:txBody>
      </p:sp>
      <p:pic>
        <p:nvPicPr>
          <p:cNvPr id="3" name="Picture 2">
            <a:extLst>
              <a:ext uri="{FF2B5EF4-FFF2-40B4-BE49-F238E27FC236}">
                <a16:creationId xmlns:a16="http://schemas.microsoft.com/office/drawing/2014/main" id="{632F9E2A-4C58-60D9-A97C-276CDAF6AB7D}"/>
              </a:ext>
            </a:extLst>
          </p:cNvPr>
          <p:cNvPicPr>
            <a:picLocks noChangeAspect="1"/>
          </p:cNvPicPr>
          <p:nvPr/>
        </p:nvPicPr>
        <p:blipFill>
          <a:blip r:embed="rId3"/>
          <a:stretch>
            <a:fillRect/>
          </a:stretch>
        </p:blipFill>
        <p:spPr>
          <a:xfrm>
            <a:off x="1693476" y="1367758"/>
            <a:ext cx="3204242" cy="3204242"/>
          </a:xfrm>
          <a:prstGeom prst="rect">
            <a:avLst/>
          </a:prstGeom>
        </p:spPr>
      </p:pic>
      <p:sp>
        <p:nvSpPr>
          <p:cNvPr id="4" name="TextBox 3">
            <a:extLst>
              <a:ext uri="{FF2B5EF4-FFF2-40B4-BE49-F238E27FC236}">
                <a16:creationId xmlns:a16="http://schemas.microsoft.com/office/drawing/2014/main" id="{50DDC733-4F5A-148D-131A-807DF2673C02}"/>
              </a:ext>
            </a:extLst>
          </p:cNvPr>
          <p:cNvSpPr txBox="1"/>
          <p:nvPr/>
        </p:nvSpPr>
        <p:spPr>
          <a:xfrm>
            <a:off x="40511" y="4264223"/>
            <a:ext cx="1652965" cy="307777"/>
          </a:xfrm>
          <a:prstGeom prst="rect">
            <a:avLst/>
          </a:prstGeom>
          <a:noFill/>
        </p:spPr>
        <p:txBody>
          <a:bodyPr wrap="square" rtlCol="0">
            <a:spAutoFit/>
          </a:bodyPr>
          <a:lstStyle/>
          <a:p>
            <a:pPr algn="r"/>
            <a:r>
              <a:rPr lang="en-US" sz="1400" dirty="0"/>
              <a:t>Image by Dall-e 3</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 calcmode="lin" valueType="num">
                                      <p:cBhvr additive="repl">
                                        <p:cTn id="7"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2">
                                            <p:txEl>
                                              <p:pRg st="1" end="1"/>
                                            </p:txEl>
                                          </p:spTgt>
                                        </p:tgtEl>
                                        <p:attrNameLst>
                                          <p:attrName>style.visibility</p:attrName>
                                        </p:attrNameLst>
                                      </p:cBhvr>
                                      <p:to>
                                        <p:strVal val="visible"/>
                                      </p:to>
                                    </p:set>
                                    <p:anim calcmode="lin" valueType="num">
                                      <p:cBhvr additive="repl">
                                        <p:cTn id="13" dur="500" fill="hold"/>
                                        <p:tgtEl>
                                          <p:spTgt spid="42">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2">
                                            <p:txEl>
                                              <p:pRg st="2" end="2"/>
                                            </p:txEl>
                                          </p:spTgt>
                                        </p:tgtEl>
                                        <p:attrNameLst>
                                          <p:attrName>style.visibility</p:attrName>
                                        </p:attrNameLst>
                                      </p:cBhvr>
                                      <p:to>
                                        <p:strVal val="visible"/>
                                      </p:to>
                                    </p:set>
                                    <p:anim calcmode="lin" valueType="num">
                                      <p:cBhvr additive="repl">
                                        <p:cTn id="19" dur="500" fill="hold"/>
                                        <p:tgtEl>
                                          <p:spTgt spid="42">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4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71592" y="22131"/>
            <a:ext cx="674061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You are strong, 2: 14b</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271592" y="543897"/>
            <a:ext cx="7951430"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r>
              <a:rPr lang="en-GB" sz="2800" b="1" spc="-1" dirty="0">
                <a:ea typeface="Verdana"/>
              </a:rPr>
              <a:t>I have written to you, young men, because you are strong, and the word of God remains in you, and you have overcome the evil one.</a:t>
            </a:r>
          </a:p>
        </p:txBody>
      </p:sp>
      <p:sp>
        <p:nvSpPr>
          <p:cNvPr id="6" name="TextBox 5">
            <a:extLst>
              <a:ext uri="{FF2B5EF4-FFF2-40B4-BE49-F238E27FC236}">
                <a16:creationId xmlns:a16="http://schemas.microsoft.com/office/drawing/2014/main" id="{5AACF7F0-EF83-83C8-9B5C-47CE77853A22}"/>
              </a:ext>
            </a:extLst>
          </p:cNvPr>
          <p:cNvSpPr txBox="1"/>
          <p:nvPr/>
        </p:nvSpPr>
        <p:spPr>
          <a:xfrm>
            <a:off x="271590" y="2248561"/>
            <a:ext cx="2425561" cy="2046714"/>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Strong:</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Word:</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Overcome:</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Evil one:</a:t>
            </a:r>
          </a:p>
        </p:txBody>
      </p:sp>
      <p:sp>
        <p:nvSpPr>
          <p:cNvPr id="3" name="TextBox 2">
            <a:extLst>
              <a:ext uri="{FF2B5EF4-FFF2-40B4-BE49-F238E27FC236}">
                <a16:creationId xmlns:a16="http://schemas.microsoft.com/office/drawing/2014/main" id="{444ACDD9-3DBB-B867-2112-19EDA03D7E8A}"/>
              </a:ext>
            </a:extLst>
          </p:cNvPr>
          <p:cNvSpPr txBox="1"/>
          <p:nvPr/>
        </p:nvSpPr>
        <p:spPr>
          <a:xfrm>
            <a:off x="2577277" y="2260460"/>
            <a:ext cx="5395765" cy="2046714"/>
          </a:xfrm>
          <a:prstGeom prst="rect">
            <a:avLst/>
          </a:prstGeom>
          <a:noFill/>
        </p:spPr>
        <p:txBody>
          <a:bodyPr wrap="square" rtlCol="0">
            <a:spAutoFit/>
          </a:bodyPr>
          <a:lstStyle/>
          <a:p>
            <a:pPr marL="269875" indent="-269875">
              <a:spcAft>
                <a:spcPts val="600"/>
              </a:spcAft>
            </a:pPr>
            <a:r>
              <a:rPr lang="en-US" sz="2800" b="1" spc="-1" dirty="0">
                <a:ea typeface="Verdana"/>
              </a:rPr>
              <a:t>Nourishment &amp; exercise.</a:t>
            </a:r>
          </a:p>
          <a:p>
            <a:pPr marL="269875" indent="-269875">
              <a:spcAft>
                <a:spcPts val="600"/>
              </a:spcAft>
            </a:pPr>
            <a:r>
              <a:rPr lang="en-US" sz="2800" b="1" spc="-1" dirty="0">
                <a:ea typeface="Verdana"/>
              </a:rPr>
              <a:t>Know, test, trust, defend it.</a:t>
            </a:r>
          </a:p>
          <a:p>
            <a:pPr marL="269875" indent="-269875">
              <a:spcAft>
                <a:spcPts val="600"/>
              </a:spcAft>
            </a:pPr>
            <a:r>
              <a:rPr lang="en-US" sz="2800" b="1" spc="-1" dirty="0">
                <a:ea typeface="Verdana"/>
              </a:rPr>
              <a:t>Struggle and prevail.</a:t>
            </a:r>
          </a:p>
          <a:p>
            <a:pPr marL="269875" indent="-269875">
              <a:spcAft>
                <a:spcPts val="600"/>
              </a:spcAft>
            </a:pPr>
            <a:r>
              <a:rPr lang="en-US" sz="2800" b="1" spc="-1" dirty="0">
                <a:ea typeface="Verdana"/>
              </a:rPr>
              <a:t>Everyone’s personal tempter.</a:t>
            </a:r>
          </a:p>
        </p:txBody>
      </p:sp>
      <p:sp>
        <p:nvSpPr>
          <p:cNvPr id="9" name="TextBox 8">
            <a:extLst>
              <a:ext uri="{FF2B5EF4-FFF2-40B4-BE49-F238E27FC236}">
                <a16:creationId xmlns:a16="http://schemas.microsoft.com/office/drawing/2014/main" id="{2ABDF9F4-50D5-2611-D9AF-F3832028EECA}"/>
              </a:ext>
            </a:extLst>
          </p:cNvPr>
          <p:cNvSpPr txBox="1"/>
          <p:nvPr/>
        </p:nvSpPr>
        <p:spPr>
          <a:xfrm>
            <a:off x="271590" y="2286000"/>
            <a:ext cx="7568497" cy="1384995"/>
          </a:xfrm>
          <a:prstGeom prst="rect">
            <a:avLst/>
          </a:prstGeom>
          <a:solidFill>
            <a:schemeClr val="bg1"/>
          </a:solidFill>
          <a:ln w="19050">
            <a:solidFill>
              <a:schemeClr val="accent1"/>
            </a:solidFill>
          </a:ln>
        </p:spPr>
        <p:txBody>
          <a:bodyPr wrap="square" rtlCol="0">
            <a:spAutoFit/>
          </a:bodyPr>
          <a:lstStyle/>
          <a:p>
            <a:pPr indent="357188"/>
            <a:r>
              <a:rPr lang="en-GB" sz="2800" b="1" dirty="0"/>
              <a:t> Jesus said, “My mother and My brothers are these who hear the word </a:t>
            </a:r>
            <a:r>
              <a:rPr lang="en-GB" sz="2800" b="1" dirty="0">
                <a:solidFill>
                  <a:srgbClr val="00B050"/>
                </a:solidFill>
              </a:rPr>
              <a:t>{</a:t>
            </a:r>
            <a:r>
              <a:rPr lang="en-GB" sz="2800" b="1" baseline="30000" dirty="0">
                <a:solidFill>
                  <a:srgbClr val="00B050"/>
                </a:solidFill>
              </a:rPr>
              <a:t>o</a:t>
            </a:r>
            <a:r>
              <a:rPr lang="en-GB" sz="2800" b="1" dirty="0"/>
              <a:t>of God</a:t>
            </a:r>
            <a:r>
              <a:rPr lang="en-GB" sz="2800" b="1" dirty="0">
                <a:solidFill>
                  <a:srgbClr val="00B050"/>
                </a:solidFill>
              </a:rPr>
              <a:t>}</a:t>
            </a:r>
            <a:r>
              <a:rPr lang="en-GB" sz="2800" b="1" dirty="0"/>
              <a:t> and do it.” </a:t>
            </a:r>
            <a:r>
              <a:rPr lang="en-GB" sz="2800" dirty="0"/>
              <a:t>Luke 8:21</a:t>
            </a:r>
          </a:p>
        </p:txBody>
      </p:sp>
    </p:spTree>
    <p:extLst>
      <p:ext uri="{BB962C8B-B14F-4D97-AF65-F5344CB8AC3E}">
        <p14:creationId xmlns:p14="http://schemas.microsoft.com/office/powerpoint/2010/main" val="171753538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 calcmode="lin" valueType="num">
                                      <p:cBhvr additive="base">
                                        <p:cTn id="2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 calcmode="lin" valueType="num">
                                      <p:cBhvr additive="base">
                                        <p:cTn id="3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 calcmode="lin" valueType="num">
                                      <p:cBhvr additive="base">
                                        <p:cTn id="4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 calcmode="lin" valueType="num">
                                      <p:cBhvr additive="base">
                                        <p:cTn id="4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6" grpId="0"/>
      <p:bldP spid="3" grpId="0" build="p"/>
      <p:bldP spid="9" grpId="0" animBg="1"/>
      <p:bldP spid="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0E25D5A-CB8A-FA7D-D438-F62F062C24DD}"/>
              </a:ext>
            </a:extLst>
          </p:cNvPr>
          <p:cNvPicPr/>
          <p:nvPr/>
        </p:nvPicPr>
        <p:blipFill>
          <a:blip r:embed="rId2"/>
          <a:stretch/>
        </p:blipFill>
        <p:spPr>
          <a:xfrm>
            <a:off x="0" y="3240"/>
            <a:ext cx="8127720" cy="4565160"/>
          </a:xfrm>
          <a:prstGeom prst="rect">
            <a:avLst/>
          </a:prstGeom>
          <a:ln w="0">
            <a:noFill/>
          </a:ln>
        </p:spPr>
      </p:pic>
      <p:sp>
        <p:nvSpPr>
          <p:cNvPr id="4" name="TextBox 3">
            <a:extLst>
              <a:ext uri="{FF2B5EF4-FFF2-40B4-BE49-F238E27FC236}">
                <a16:creationId xmlns:a16="http://schemas.microsoft.com/office/drawing/2014/main" id="{AEB4C577-44E9-A86A-6A33-9F7036B86918}"/>
              </a:ext>
            </a:extLst>
          </p:cNvPr>
          <p:cNvSpPr txBox="1"/>
          <p:nvPr/>
        </p:nvSpPr>
        <p:spPr>
          <a:xfrm>
            <a:off x="289187" y="1827747"/>
            <a:ext cx="6032672" cy="1200329"/>
          </a:xfrm>
          <a:prstGeom prst="rect">
            <a:avLst/>
          </a:prstGeom>
          <a:noFill/>
        </p:spPr>
        <p:txBody>
          <a:bodyPr wrap="square" rtlCol="0">
            <a:spAutoFit/>
          </a:bodyPr>
          <a:lstStyle/>
          <a:p>
            <a:pPr algn="ctr"/>
            <a:r>
              <a:rPr lang="en-US" sz="3600" b="1" dirty="0">
                <a:solidFill>
                  <a:srgbClr val="0070C0"/>
                </a:solidFill>
              </a:rPr>
              <a:t>B. Christians’ Dangers </a:t>
            </a:r>
            <a:r>
              <a:rPr lang="en-US" sz="3600" b="1" dirty="0">
                <a:solidFill>
                  <a:srgbClr val="C00000"/>
                </a:solidFill>
              </a:rPr>
              <a:t>2.15-16</a:t>
            </a:r>
          </a:p>
        </p:txBody>
      </p:sp>
    </p:spTree>
    <p:extLst>
      <p:ext uri="{BB962C8B-B14F-4D97-AF65-F5344CB8AC3E}">
        <p14:creationId xmlns:p14="http://schemas.microsoft.com/office/powerpoint/2010/main" val="778783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71592" y="22131"/>
            <a:ext cx="674061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To love the world, 2:15</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271592" y="543897"/>
            <a:ext cx="7951430"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r>
              <a:rPr lang="en-GB" sz="2800" b="1" spc="-1" baseline="30000" dirty="0">
                <a:solidFill>
                  <a:srgbClr val="C00000"/>
                </a:solidFill>
                <a:ea typeface="Verdana"/>
              </a:rPr>
              <a:t>15</a:t>
            </a:r>
            <a:r>
              <a:rPr lang="en-GB" sz="2800" b="1" spc="-1" dirty="0">
                <a:ea typeface="Verdana"/>
              </a:rPr>
              <a:t> Do not love the world nor the things in the world. If anyone loves the world, the love of </a:t>
            </a:r>
            <a:r>
              <a:rPr lang="en-GB" sz="2800" b="1" spc="-1" dirty="0">
                <a:solidFill>
                  <a:srgbClr val="00B050"/>
                </a:solidFill>
                <a:ea typeface="Verdana"/>
              </a:rPr>
              <a:t>{</a:t>
            </a:r>
            <a:r>
              <a:rPr lang="en-GB" sz="2800" b="1" spc="-1" dirty="0">
                <a:ea typeface="Verdana"/>
              </a:rPr>
              <a:t>the Father </a:t>
            </a:r>
            <a:r>
              <a:rPr lang="en-GB" sz="2800" b="1" spc="-1" dirty="0">
                <a:solidFill>
                  <a:srgbClr val="00B050"/>
                </a:solidFill>
                <a:ea typeface="Verdana"/>
              </a:rPr>
              <a:t>/ God} </a:t>
            </a:r>
            <a:r>
              <a:rPr lang="en-GB" sz="2800" b="1" spc="-1" dirty="0">
                <a:ea typeface="Verdana"/>
              </a:rPr>
              <a:t>is not in him.</a:t>
            </a:r>
          </a:p>
        </p:txBody>
      </p:sp>
      <p:sp>
        <p:nvSpPr>
          <p:cNvPr id="6" name="TextBox 5">
            <a:extLst>
              <a:ext uri="{FF2B5EF4-FFF2-40B4-BE49-F238E27FC236}">
                <a16:creationId xmlns:a16="http://schemas.microsoft.com/office/drawing/2014/main" id="{5AACF7F0-EF83-83C8-9B5C-47CE77853A22}"/>
              </a:ext>
            </a:extLst>
          </p:cNvPr>
          <p:cNvSpPr txBox="1"/>
          <p:nvPr/>
        </p:nvSpPr>
        <p:spPr>
          <a:xfrm>
            <a:off x="271590" y="2248561"/>
            <a:ext cx="1787455" cy="2046714"/>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Love:</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World:</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Deeds:</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Evil:</a:t>
            </a:r>
          </a:p>
        </p:txBody>
      </p:sp>
      <p:sp>
        <p:nvSpPr>
          <p:cNvPr id="3" name="TextBox 2">
            <a:extLst>
              <a:ext uri="{FF2B5EF4-FFF2-40B4-BE49-F238E27FC236}">
                <a16:creationId xmlns:a16="http://schemas.microsoft.com/office/drawing/2014/main" id="{444ACDD9-3DBB-B867-2112-19EDA03D7E8A}"/>
              </a:ext>
            </a:extLst>
          </p:cNvPr>
          <p:cNvSpPr txBox="1"/>
          <p:nvPr/>
        </p:nvSpPr>
        <p:spPr>
          <a:xfrm>
            <a:off x="1899700" y="2258429"/>
            <a:ext cx="6165440" cy="2046714"/>
          </a:xfrm>
          <a:prstGeom prst="rect">
            <a:avLst/>
          </a:prstGeom>
          <a:noFill/>
        </p:spPr>
        <p:txBody>
          <a:bodyPr wrap="square" rtlCol="0">
            <a:spAutoFit/>
          </a:bodyPr>
          <a:lstStyle/>
          <a:p>
            <a:pPr marL="269875" indent="-269875">
              <a:spcAft>
                <a:spcPts val="600"/>
              </a:spcAft>
            </a:pPr>
            <a:r>
              <a:rPr lang="en-US" sz="2800" b="1" spc="-1" dirty="0">
                <a:ea typeface="Verdana"/>
              </a:rPr>
              <a:t>Admire, desire, acquire, require.</a:t>
            </a:r>
          </a:p>
          <a:p>
            <a:pPr marL="269875" indent="-269875">
              <a:spcAft>
                <a:spcPts val="600"/>
              </a:spcAft>
            </a:pPr>
            <a:r>
              <a:rPr lang="en-US" sz="2800" b="1" spc="-1" dirty="0">
                <a:ea typeface="Verdana"/>
              </a:rPr>
              <a:t>Human societies &amp; their cultures.</a:t>
            </a:r>
          </a:p>
          <a:p>
            <a:pPr marL="269875" indent="-269875">
              <a:spcAft>
                <a:spcPts val="600"/>
              </a:spcAft>
            </a:pPr>
            <a:r>
              <a:rPr lang="en-US" sz="2800" b="1" spc="-1" dirty="0">
                <a:ea typeface="Verdana"/>
              </a:rPr>
              <a:t>Conspiracies </a:t>
            </a:r>
            <a:r>
              <a:rPr lang="en-US" sz="2800" b="1" spc="-1" dirty="0">
                <a:ea typeface="Verdana"/>
                <a:sym typeface="Wingdings" panose="05000000000000000000" pitchFamily="2" charset="2"/>
              </a:rPr>
              <a:t></a:t>
            </a:r>
            <a:r>
              <a:rPr lang="en-US" sz="2800" b="1" spc="-1" dirty="0">
                <a:ea typeface="Verdana"/>
              </a:rPr>
              <a:t> theft and violence.</a:t>
            </a:r>
          </a:p>
          <a:p>
            <a:pPr marL="269875" indent="-269875">
              <a:spcAft>
                <a:spcPts val="600"/>
              </a:spcAft>
            </a:pPr>
            <a:r>
              <a:rPr lang="en-US" sz="2800" b="1" spc="-1" dirty="0">
                <a:ea typeface="Verdana"/>
              </a:rPr>
              <a:t>Destructive in effect or outcome.</a:t>
            </a:r>
          </a:p>
        </p:txBody>
      </p:sp>
      <p:sp>
        <p:nvSpPr>
          <p:cNvPr id="9" name="TextBox 8">
            <a:extLst>
              <a:ext uri="{FF2B5EF4-FFF2-40B4-BE49-F238E27FC236}">
                <a16:creationId xmlns:a16="http://schemas.microsoft.com/office/drawing/2014/main" id="{2ABDF9F4-50D5-2611-D9AF-F3832028EECA}"/>
              </a:ext>
            </a:extLst>
          </p:cNvPr>
          <p:cNvSpPr txBox="1"/>
          <p:nvPr/>
        </p:nvSpPr>
        <p:spPr>
          <a:xfrm>
            <a:off x="437731" y="2086480"/>
            <a:ext cx="7252537" cy="1384995"/>
          </a:xfrm>
          <a:prstGeom prst="rect">
            <a:avLst/>
          </a:prstGeom>
          <a:solidFill>
            <a:schemeClr val="bg1"/>
          </a:solidFill>
          <a:ln w="19050">
            <a:solidFill>
              <a:schemeClr val="accent1"/>
            </a:solidFill>
          </a:ln>
        </p:spPr>
        <p:txBody>
          <a:bodyPr wrap="square" rtlCol="0">
            <a:spAutoFit/>
          </a:bodyPr>
          <a:lstStyle/>
          <a:p>
            <a:pPr indent="357188"/>
            <a:r>
              <a:rPr lang="en-GB" sz="2800" b="1" dirty="0"/>
              <a:t> Jesus said, “The world cannot hate you, but it hates Me because I testify of it, that its deeds are evil.” </a:t>
            </a:r>
            <a:r>
              <a:rPr lang="en-GB" sz="2800" dirty="0"/>
              <a:t>John 7:7</a:t>
            </a:r>
          </a:p>
        </p:txBody>
      </p:sp>
      <p:pic>
        <p:nvPicPr>
          <p:cNvPr id="5122" name="Picture 2" descr="The Mansion Tax Effect: Luxury Home Sales Stall in Los Angeles">
            <a:extLst>
              <a:ext uri="{FF2B5EF4-FFF2-40B4-BE49-F238E27FC236}">
                <a16:creationId xmlns:a16="http://schemas.microsoft.com/office/drawing/2014/main" id="{5081A537-D7DE-73E4-07BB-1FB4505CC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731" y="486863"/>
            <a:ext cx="7252537" cy="408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86688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122"/>
                                        </p:tgtEl>
                                      </p:cBhvr>
                                    </p:animEffect>
                                    <p:set>
                                      <p:cBhvr>
                                        <p:cTn id="7" dur="1" fill="hold">
                                          <p:stCondLst>
                                            <p:cond delay="499"/>
                                          </p:stCondLst>
                                        </p:cTn>
                                        <p:tgtEl>
                                          <p:spTgt spid="51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500" fill="hold"/>
                                        <p:tgtEl>
                                          <p:spTgt spid="48"/>
                                        </p:tgtEl>
                                        <p:attrNameLst>
                                          <p:attrName>ppt_x</p:attrName>
                                        </p:attrNameLst>
                                      </p:cBhvr>
                                      <p:tavLst>
                                        <p:tav tm="0">
                                          <p:val>
                                            <p:strVal val="#ppt_x"/>
                                          </p:val>
                                        </p:tav>
                                        <p:tav tm="100000">
                                          <p:val>
                                            <p:strVal val="#ppt_x"/>
                                          </p:val>
                                        </p:tav>
                                      </p:tavLst>
                                    </p:anim>
                                    <p:anim calcmode="lin" valueType="num">
                                      <p:cBhvr additive="base">
                                        <p:cTn id="13"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 calcmode="lin" valueType="num">
                                      <p:cBhvr additive="base">
                                        <p:cTn id="3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
                                            <p:txEl>
                                              <p:pRg st="1" end="1"/>
                                            </p:txEl>
                                          </p:spTgt>
                                        </p:tgtEl>
                                        <p:attrNameLst>
                                          <p:attrName>style.visibility</p:attrName>
                                        </p:attrNameLst>
                                      </p:cBhvr>
                                      <p:to>
                                        <p:strVal val="visible"/>
                                      </p:to>
                                    </p:set>
                                    <p:anim calcmode="lin" valueType="num">
                                      <p:cBhvr additive="base">
                                        <p:cTn id="4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 calcmode="lin" valueType="num">
                                      <p:cBhvr additive="base">
                                        <p:cTn id="4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3">
                                            <p:txEl>
                                              <p:pRg st="3" end="3"/>
                                            </p:txEl>
                                          </p:spTgt>
                                        </p:tgtEl>
                                        <p:attrNameLst>
                                          <p:attrName>style.visibility</p:attrName>
                                        </p:attrNameLst>
                                      </p:cBhvr>
                                      <p:to>
                                        <p:strVal val="visible"/>
                                      </p:to>
                                    </p:set>
                                    <p:anim calcmode="lin" valueType="num">
                                      <p:cBhvr additive="base">
                                        <p:cTn id="5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6" grpId="0"/>
      <p:bldP spid="3" grpId="0" build="p"/>
      <p:bldP spid="9" grpId="0" animBg="1"/>
      <p:bldP spid="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4C2A3AF-01EF-EE75-D760-9FE76AFC8045}"/>
              </a:ext>
            </a:extLst>
          </p:cNvPr>
          <p:cNvPicPr>
            <a:picLocks noChangeAspect="1"/>
          </p:cNvPicPr>
          <p:nvPr/>
        </p:nvPicPr>
        <p:blipFill>
          <a:blip r:embed="rId2"/>
          <a:stretch>
            <a:fillRect/>
          </a:stretch>
        </p:blipFill>
        <p:spPr>
          <a:xfrm>
            <a:off x="0" y="0"/>
            <a:ext cx="8128000" cy="3364779"/>
          </a:xfrm>
          <a:prstGeom prst="rect">
            <a:avLst/>
          </a:prstGeom>
        </p:spPr>
      </p:pic>
      <p:sp>
        <p:nvSpPr>
          <p:cNvPr id="4" name="TextBox 3">
            <a:extLst>
              <a:ext uri="{FF2B5EF4-FFF2-40B4-BE49-F238E27FC236}">
                <a16:creationId xmlns:a16="http://schemas.microsoft.com/office/drawing/2014/main" id="{91CBB9A0-986D-1DBA-2244-BD02394F7A5F}"/>
              </a:ext>
            </a:extLst>
          </p:cNvPr>
          <p:cNvSpPr txBox="1"/>
          <p:nvPr/>
        </p:nvSpPr>
        <p:spPr>
          <a:xfrm>
            <a:off x="492833" y="3558924"/>
            <a:ext cx="7142334" cy="830997"/>
          </a:xfrm>
          <a:prstGeom prst="rect">
            <a:avLst/>
          </a:prstGeom>
          <a:noFill/>
        </p:spPr>
        <p:txBody>
          <a:bodyPr wrap="square" rtlCol="0">
            <a:spAutoFit/>
          </a:bodyPr>
          <a:lstStyle/>
          <a:p>
            <a:r>
              <a:rPr lang="en-GB" sz="2400" b="1" dirty="0">
                <a:solidFill>
                  <a:srgbClr val="0070C0"/>
                </a:solidFill>
              </a:rPr>
              <a:t>“Use the world … not make full use of it; for the form of this world is passing away.” </a:t>
            </a:r>
            <a:r>
              <a:rPr lang="en-GB" sz="2400" dirty="0">
                <a:solidFill>
                  <a:srgbClr val="0070C0"/>
                </a:solidFill>
              </a:rPr>
              <a:t>1 Cor 7:31</a:t>
            </a:r>
            <a:endParaRPr lang="en-US" sz="2400" dirty="0">
              <a:solidFill>
                <a:srgbClr val="0070C0"/>
              </a:solidFill>
            </a:endParaRPr>
          </a:p>
        </p:txBody>
      </p:sp>
    </p:spTree>
    <p:extLst>
      <p:ext uri="{BB962C8B-B14F-4D97-AF65-F5344CB8AC3E}">
        <p14:creationId xmlns:p14="http://schemas.microsoft.com/office/powerpoint/2010/main" val="115316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6000" b="-6000"/>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71592" y="22131"/>
            <a:ext cx="674061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Lust of the flesh, 2:16</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271592" y="489196"/>
            <a:ext cx="7951430"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r>
              <a:rPr lang="en-GB" sz="2800" b="1" spc="-1" baseline="30000" dirty="0">
                <a:solidFill>
                  <a:srgbClr val="C00000"/>
                </a:solidFill>
                <a:ea typeface="Verdana"/>
              </a:rPr>
              <a:t>16</a:t>
            </a:r>
            <a:r>
              <a:rPr lang="en-GB" sz="2800" b="1" spc="-1" dirty="0">
                <a:ea typeface="Verdana"/>
              </a:rPr>
              <a:t> For all that is in the world, the lust of the flesh and the lust of the eyes and the boastful pride of life, is not from the Father, but is from the world.</a:t>
            </a:r>
          </a:p>
        </p:txBody>
      </p:sp>
      <p:sp>
        <p:nvSpPr>
          <p:cNvPr id="3" name="TextBox 2">
            <a:extLst>
              <a:ext uri="{FF2B5EF4-FFF2-40B4-BE49-F238E27FC236}">
                <a16:creationId xmlns:a16="http://schemas.microsoft.com/office/drawing/2014/main" id="{444ACDD9-3DBB-B867-2112-19EDA03D7E8A}"/>
              </a:ext>
            </a:extLst>
          </p:cNvPr>
          <p:cNvSpPr txBox="1"/>
          <p:nvPr/>
        </p:nvSpPr>
        <p:spPr>
          <a:xfrm>
            <a:off x="332476" y="2222359"/>
            <a:ext cx="7721601" cy="2246769"/>
          </a:xfrm>
          <a:prstGeom prst="rect">
            <a:avLst/>
          </a:prstGeom>
          <a:noFill/>
        </p:spPr>
        <p:txBody>
          <a:bodyPr wrap="square" rtlCol="0">
            <a:spAutoFit/>
          </a:bodyPr>
          <a:lstStyle/>
          <a:p>
            <a:pPr marL="269875" indent="-269875"/>
            <a:r>
              <a:rPr lang="en-US" sz="2800" b="1" spc="-1" dirty="0">
                <a:solidFill>
                  <a:srgbClr val="0070C0"/>
                </a:solidFill>
                <a:ea typeface="Verdana"/>
              </a:rPr>
              <a:t>Natural		Social		Spiritual</a:t>
            </a:r>
          </a:p>
          <a:p>
            <a:pPr marL="269875" indent="-269875"/>
            <a:r>
              <a:rPr lang="en-GB" sz="2800" b="1" spc="-1" dirty="0">
                <a:ea typeface="Verdana"/>
              </a:rPr>
              <a:t>Food			Wealth		Secrets</a:t>
            </a:r>
          </a:p>
          <a:p>
            <a:pPr marL="269875" indent="-269875"/>
            <a:r>
              <a:rPr lang="en-GB" sz="2800" b="1" spc="-1" dirty="0">
                <a:ea typeface="Verdana"/>
              </a:rPr>
              <a:t>Drink			Authority		Power</a:t>
            </a:r>
          </a:p>
          <a:p>
            <a:pPr marL="269875" indent="-269875"/>
            <a:r>
              <a:rPr lang="en-GB" sz="2800" b="1" spc="-1" dirty="0">
                <a:ea typeface="Verdana"/>
              </a:rPr>
              <a:t>Sleep		Status		Protection</a:t>
            </a:r>
          </a:p>
          <a:p>
            <a:pPr marL="269875" indent="-269875"/>
            <a:r>
              <a:rPr lang="en-GB" sz="2800" b="1" spc="-1" dirty="0">
                <a:ea typeface="Verdana"/>
              </a:rPr>
              <a:t>Sex			Security		Salvation</a:t>
            </a:r>
          </a:p>
        </p:txBody>
      </p:sp>
      <p:sp>
        <p:nvSpPr>
          <p:cNvPr id="9" name="TextBox 8">
            <a:extLst>
              <a:ext uri="{FF2B5EF4-FFF2-40B4-BE49-F238E27FC236}">
                <a16:creationId xmlns:a16="http://schemas.microsoft.com/office/drawing/2014/main" id="{2ABDF9F4-50D5-2611-D9AF-F3832028EECA}"/>
              </a:ext>
            </a:extLst>
          </p:cNvPr>
          <p:cNvSpPr txBox="1"/>
          <p:nvPr/>
        </p:nvSpPr>
        <p:spPr>
          <a:xfrm>
            <a:off x="579216" y="2243524"/>
            <a:ext cx="6969567" cy="2246769"/>
          </a:xfrm>
          <a:prstGeom prst="rect">
            <a:avLst/>
          </a:prstGeom>
          <a:solidFill>
            <a:schemeClr val="bg1"/>
          </a:solidFill>
          <a:ln w="19050">
            <a:solidFill>
              <a:schemeClr val="accent1"/>
            </a:solidFill>
          </a:ln>
        </p:spPr>
        <p:txBody>
          <a:bodyPr wrap="square" rtlCol="0">
            <a:spAutoFit/>
          </a:bodyPr>
          <a:lstStyle/>
          <a:p>
            <a:pPr indent="357188"/>
            <a:r>
              <a:rPr lang="en-GB" sz="2800" b="1" dirty="0"/>
              <a:t> Jesus said, “Out of the heart of men, proceed the evil thoughts, … deeds of coveting … pride and foolishness. All these evil things proceed from within and defile the man.” </a:t>
            </a:r>
            <a:r>
              <a:rPr lang="en-GB" sz="2800" dirty="0"/>
              <a:t>Mark 7:21-23</a:t>
            </a:r>
          </a:p>
        </p:txBody>
      </p:sp>
      <p:pic>
        <p:nvPicPr>
          <p:cNvPr id="6146" name="Picture 2" descr="Exclusive Clip: Martin Scorsese, Leonardo DiCaprio Talk The Wolf of Wall  Street - Parade">
            <a:extLst>
              <a:ext uri="{FF2B5EF4-FFF2-40B4-BE49-F238E27FC236}">
                <a16:creationId xmlns:a16="http://schemas.microsoft.com/office/drawing/2014/main" id="{6354DC1E-FCFB-3245-6AAA-E2A57B416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444" y="503621"/>
            <a:ext cx="6509407" cy="40683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C2BE398-E0D9-DBED-A902-8FD880060A3D}"/>
              </a:ext>
            </a:extLst>
          </p:cNvPr>
          <p:cNvSpPr txBox="1"/>
          <p:nvPr/>
        </p:nvSpPr>
        <p:spPr>
          <a:xfrm>
            <a:off x="409893" y="4213828"/>
            <a:ext cx="7430196" cy="369332"/>
          </a:xfrm>
          <a:prstGeom prst="rect">
            <a:avLst/>
          </a:prstGeom>
          <a:noFill/>
        </p:spPr>
        <p:txBody>
          <a:bodyPr wrap="square" rtlCol="0">
            <a:spAutoFit/>
          </a:bodyPr>
          <a:lstStyle/>
          <a:p>
            <a:pPr algn="ctr"/>
            <a:r>
              <a:rPr lang="en-US" dirty="0"/>
              <a:t>“Wolf of Wall Street” Paramount Home Entertainment</a:t>
            </a:r>
          </a:p>
        </p:txBody>
      </p:sp>
    </p:spTree>
    <p:extLst>
      <p:ext uri="{BB962C8B-B14F-4D97-AF65-F5344CB8AC3E}">
        <p14:creationId xmlns:p14="http://schemas.microsoft.com/office/powerpoint/2010/main" val="142555865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xit" presetSubtype="0" fill="hold" grpId="3"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146"/>
                                        </p:tgtEl>
                                      </p:cBhvr>
                                    </p:animEffect>
                                    <p:set>
                                      <p:cBhvr>
                                        <p:cTn id="10" dur="1" fill="hold">
                                          <p:stCondLst>
                                            <p:cond delay="499"/>
                                          </p:stCondLst>
                                        </p:cTn>
                                        <p:tgtEl>
                                          <p:spTgt spid="614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500" fill="hold"/>
                                        <p:tgtEl>
                                          <p:spTgt spid="48"/>
                                        </p:tgtEl>
                                        <p:attrNameLst>
                                          <p:attrName>ppt_x</p:attrName>
                                        </p:attrNameLst>
                                      </p:cBhvr>
                                      <p:tavLst>
                                        <p:tav tm="0">
                                          <p:val>
                                            <p:strVal val="#ppt_x"/>
                                          </p:val>
                                        </p:tav>
                                        <p:tav tm="100000">
                                          <p:val>
                                            <p:strVal val="#ppt_x"/>
                                          </p:val>
                                        </p:tav>
                                      </p:tavLst>
                                    </p:anim>
                                    <p:anim calcmode="lin" valueType="num">
                                      <p:cBhvr additive="base">
                                        <p:cTn id="16"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 calcmode="lin" valueType="num">
                                      <p:cBhvr additive="base">
                                        <p:cTn id="3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 calcmode="lin" valueType="num">
                                      <p:cBhvr additive="base">
                                        <p:cTn id="3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 calcmode="lin" valueType="num">
                                      <p:cBhvr additive="base">
                                        <p:cTn id="4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 calcmode="lin" valueType="num">
                                      <p:cBhvr additive="base">
                                        <p:cTn id="4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 calcmode="lin" valueType="num">
                                      <p:cBhvr additive="base">
                                        <p:cTn id="5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3" grpId="0" build="p"/>
      <p:bldP spid="9" grpId="0" animBg="1"/>
      <p:bldP spid="9" grpId="1" animBg="1"/>
      <p:bldP spid="2" grpId="3"/>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0E25D5A-CB8A-FA7D-D438-F62F062C24DD}"/>
              </a:ext>
            </a:extLst>
          </p:cNvPr>
          <p:cNvPicPr/>
          <p:nvPr/>
        </p:nvPicPr>
        <p:blipFill>
          <a:blip r:embed="rId2"/>
          <a:stretch/>
        </p:blipFill>
        <p:spPr>
          <a:xfrm>
            <a:off x="0" y="3240"/>
            <a:ext cx="8127720" cy="4565160"/>
          </a:xfrm>
          <a:prstGeom prst="rect">
            <a:avLst/>
          </a:prstGeom>
          <a:ln w="0">
            <a:noFill/>
          </a:ln>
        </p:spPr>
      </p:pic>
      <p:sp>
        <p:nvSpPr>
          <p:cNvPr id="4" name="TextBox 3">
            <a:extLst>
              <a:ext uri="{FF2B5EF4-FFF2-40B4-BE49-F238E27FC236}">
                <a16:creationId xmlns:a16="http://schemas.microsoft.com/office/drawing/2014/main" id="{AEB4C577-44E9-A86A-6A33-9F7036B86918}"/>
              </a:ext>
            </a:extLst>
          </p:cNvPr>
          <p:cNvSpPr txBox="1"/>
          <p:nvPr/>
        </p:nvSpPr>
        <p:spPr>
          <a:xfrm>
            <a:off x="289187" y="1827747"/>
            <a:ext cx="6032672" cy="1200329"/>
          </a:xfrm>
          <a:prstGeom prst="rect">
            <a:avLst/>
          </a:prstGeom>
          <a:noFill/>
        </p:spPr>
        <p:txBody>
          <a:bodyPr wrap="square" rtlCol="0">
            <a:spAutoFit/>
          </a:bodyPr>
          <a:lstStyle/>
          <a:p>
            <a:pPr algn="ctr"/>
            <a:r>
              <a:rPr lang="en-US" sz="3600" b="1" dirty="0">
                <a:solidFill>
                  <a:srgbClr val="0070C0"/>
                </a:solidFill>
              </a:rPr>
              <a:t>B. Christians’ Reward</a:t>
            </a:r>
            <a:br>
              <a:rPr lang="en-US" sz="3600" b="1" dirty="0">
                <a:solidFill>
                  <a:srgbClr val="0070C0"/>
                </a:solidFill>
              </a:rPr>
            </a:br>
            <a:r>
              <a:rPr lang="en-US" sz="3600" b="1" dirty="0">
                <a:solidFill>
                  <a:srgbClr val="C00000"/>
                </a:solidFill>
              </a:rPr>
              <a:t>2.17</a:t>
            </a:r>
          </a:p>
        </p:txBody>
      </p:sp>
    </p:spTree>
    <p:extLst>
      <p:ext uri="{BB962C8B-B14F-4D97-AF65-F5344CB8AC3E}">
        <p14:creationId xmlns:p14="http://schemas.microsoft.com/office/powerpoint/2010/main" val="1905360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1000" b="-1000"/>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71592" y="22131"/>
            <a:ext cx="674061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To live forever, 2:17</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271592" y="489196"/>
            <a:ext cx="7951430"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r>
              <a:rPr lang="en-GB" sz="2800" b="1" spc="-1" baseline="30000" dirty="0">
                <a:solidFill>
                  <a:srgbClr val="C00000"/>
                </a:solidFill>
                <a:ea typeface="Verdana"/>
              </a:rPr>
              <a:t>17</a:t>
            </a:r>
            <a:r>
              <a:rPr lang="en-GB" sz="2800" b="1" spc="-1" dirty="0">
                <a:ea typeface="Verdana"/>
              </a:rPr>
              <a:t> The world is passing away and also </a:t>
            </a:r>
            <a:r>
              <a:rPr lang="en-GB" sz="2800" b="1" spc="-1" dirty="0">
                <a:solidFill>
                  <a:srgbClr val="00B050"/>
                </a:solidFill>
                <a:ea typeface="Verdana"/>
              </a:rPr>
              <a:t>{</a:t>
            </a:r>
            <a:r>
              <a:rPr lang="en-GB" sz="2800" b="1" spc="-1" baseline="30000" dirty="0" err="1">
                <a:solidFill>
                  <a:srgbClr val="00B050"/>
                </a:solidFill>
                <a:ea typeface="Verdana"/>
              </a:rPr>
              <a:t>o</a:t>
            </a:r>
            <a:r>
              <a:rPr lang="en-GB" sz="2800" b="1" spc="-1" dirty="0" err="1">
                <a:ea typeface="Verdana"/>
              </a:rPr>
              <a:t>its</a:t>
            </a:r>
            <a:r>
              <a:rPr lang="en-GB" sz="2800" b="1" spc="-1" dirty="0">
                <a:solidFill>
                  <a:srgbClr val="00B050"/>
                </a:solidFill>
                <a:ea typeface="Verdana"/>
              </a:rPr>
              <a:t>}</a:t>
            </a:r>
            <a:r>
              <a:rPr lang="en-GB" sz="2800" b="1" spc="-1" dirty="0">
                <a:ea typeface="Verdana"/>
              </a:rPr>
              <a:t> lusts; but the one who does the will of God continues to live forever.</a:t>
            </a:r>
          </a:p>
        </p:txBody>
      </p:sp>
      <p:sp>
        <p:nvSpPr>
          <p:cNvPr id="2" name="TextBox 1">
            <a:extLst>
              <a:ext uri="{FF2B5EF4-FFF2-40B4-BE49-F238E27FC236}">
                <a16:creationId xmlns:a16="http://schemas.microsoft.com/office/drawing/2014/main" id="{87E8D903-0E7C-8404-DCD9-8FC924BD4891}"/>
              </a:ext>
            </a:extLst>
          </p:cNvPr>
          <p:cNvSpPr txBox="1"/>
          <p:nvPr/>
        </p:nvSpPr>
        <p:spPr>
          <a:xfrm>
            <a:off x="324219" y="2303624"/>
            <a:ext cx="1984805" cy="2046714"/>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Passing:</a:t>
            </a:r>
            <a:r>
              <a:rPr lang="en-US" sz="2800" b="1" spc="-1" dirty="0">
                <a:ea typeface="Verdana"/>
              </a:rPr>
              <a:t> </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Behold:</a:t>
            </a:r>
            <a:r>
              <a:rPr lang="en-US" sz="2800" b="1" spc="-1" dirty="0">
                <a:ea typeface="Verdana"/>
              </a:rPr>
              <a:t> </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Believe:</a:t>
            </a:r>
            <a:r>
              <a:rPr lang="en-US" sz="2800" b="1" spc="-1" dirty="0">
                <a:ea typeface="Verdana"/>
              </a:rPr>
              <a:t> </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Eternal:</a:t>
            </a:r>
            <a:endParaRPr lang="en-US" dirty="0"/>
          </a:p>
        </p:txBody>
      </p:sp>
      <p:sp>
        <p:nvSpPr>
          <p:cNvPr id="4" name="TextBox 3">
            <a:extLst>
              <a:ext uri="{FF2B5EF4-FFF2-40B4-BE49-F238E27FC236}">
                <a16:creationId xmlns:a16="http://schemas.microsoft.com/office/drawing/2014/main" id="{B97A516A-966D-B020-729B-08C8881FAD2A}"/>
              </a:ext>
            </a:extLst>
          </p:cNvPr>
          <p:cNvSpPr txBox="1"/>
          <p:nvPr/>
        </p:nvSpPr>
        <p:spPr>
          <a:xfrm>
            <a:off x="2200903" y="2339801"/>
            <a:ext cx="5395765" cy="2046714"/>
          </a:xfrm>
          <a:prstGeom prst="rect">
            <a:avLst/>
          </a:prstGeom>
          <a:noFill/>
        </p:spPr>
        <p:txBody>
          <a:bodyPr wrap="square" rtlCol="0">
            <a:spAutoFit/>
          </a:bodyPr>
          <a:lstStyle/>
          <a:p>
            <a:pPr marL="269875" indent="-269875">
              <a:spcAft>
                <a:spcPts val="600"/>
              </a:spcAft>
            </a:pPr>
            <a:r>
              <a:rPr lang="en-US" sz="2800" b="1" spc="-1" dirty="0">
                <a:ea typeface="Verdana"/>
              </a:rPr>
              <a:t>Diminishing and disappearing.</a:t>
            </a:r>
          </a:p>
          <a:p>
            <a:pPr marL="269875" indent="-269875">
              <a:spcAft>
                <a:spcPts val="600"/>
              </a:spcAft>
            </a:pPr>
            <a:r>
              <a:rPr lang="en-US" sz="2800" b="1" spc="-1" dirty="0">
                <a:ea typeface="Verdana"/>
              </a:rPr>
              <a:t>Read or listen to the Gospels.</a:t>
            </a:r>
          </a:p>
          <a:p>
            <a:pPr marL="269875" indent="-269875">
              <a:spcAft>
                <a:spcPts val="600"/>
              </a:spcAft>
            </a:pPr>
            <a:r>
              <a:rPr lang="en-US" sz="2800" b="1" spc="-1" dirty="0">
                <a:ea typeface="Verdana"/>
              </a:rPr>
              <a:t>Trust and remain loyal.</a:t>
            </a:r>
          </a:p>
          <a:p>
            <a:pPr marL="269875" indent="-269875">
              <a:spcAft>
                <a:spcPts val="600"/>
              </a:spcAft>
            </a:pPr>
            <a:r>
              <a:rPr lang="en-US" sz="2800" b="1" spc="-1" dirty="0">
                <a:ea typeface="Verdana"/>
              </a:rPr>
              <a:t>Quality and quantity of life.</a:t>
            </a:r>
          </a:p>
        </p:txBody>
      </p:sp>
      <p:sp>
        <p:nvSpPr>
          <p:cNvPr id="9" name="TextBox 8">
            <a:extLst>
              <a:ext uri="{FF2B5EF4-FFF2-40B4-BE49-F238E27FC236}">
                <a16:creationId xmlns:a16="http://schemas.microsoft.com/office/drawing/2014/main" id="{2ABDF9F4-50D5-2611-D9AF-F3832028EECA}"/>
              </a:ext>
            </a:extLst>
          </p:cNvPr>
          <p:cNvSpPr txBox="1"/>
          <p:nvPr/>
        </p:nvSpPr>
        <p:spPr>
          <a:xfrm>
            <a:off x="242097" y="1911716"/>
            <a:ext cx="7643806" cy="2246769"/>
          </a:xfrm>
          <a:prstGeom prst="rect">
            <a:avLst/>
          </a:prstGeom>
          <a:solidFill>
            <a:schemeClr val="bg1"/>
          </a:solidFill>
          <a:ln w="19050">
            <a:solidFill>
              <a:schemeClr val="accent1"/>
            </a:solidFill>
          </a:ln>
        </p:spPr>
        <p:txBody>
          <a:bodyPr wrap="square" rtlCol="0">
            <a:spAutoFit/>
          </a:bodyPr>
          <a:lstStyle/>
          <a:p>
            <a:pPr indent="357188"/>
            <a:r>
              <a:rPr lang="en-GB" sz="2800" b="1" dirty="0"/>
              <a:t> Jesus said, “This is the will of My Father, that everyone who beholds the Son and believes in Him will have eternal life, and </a:t>
            </a:r>
            <a:br>
              <a:rPr lang="en-GB" sz="2800" b="1" dirty="0"/>
            </a:br>
            <a:r>
              <a:rPr lang="en-GB" sz="2800" b="1" dirty="0"/>
              <a:t>I Myself will raise him up on the last day.” </a:t>
            </a:r>
            <a:r>
              <a:rPr lang="en-GB" sz="2800" dirty="0"/>
              <a:t>John 6:40</a:t>
            </a:r>
          </a:p>
        </p:txBody>
      </p:sp>
      <p:pic>
        <p:nvPicPr>
          <p:cNvPr id="7170" name="Picture 2">
            <a:extLst>
              <a:ext uri="{FF2B5EF4-FFF2-40B4-BE49-F238E27FC236}">
                <a16:creationId xmlns:a16="http://schemas.microsoft.com/office/drawing/2014/main" id="{72C93C26-C987-50C7-969E-4192F9C571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44" b="-1"/>
          <a:stretch/>
        </p:blipFill>
        <p:spPr bwMode="auto">
          <a:xfrm>
            <a:off x="559588" y="543897"/>
            <a:ext cx="7058025" cy="4015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24821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170"/>
                                        </p:tgtEl>
                                      </p:cBhvr>
                                    </p:animEffect>
                                    <p:set>
                                      <p:cBhvr>
                                        <p:cTn id="7" dur="1" fill="hold">
                                          <p:stCondLst>
                                            <p:cond delay="499"/>
                                          </p:stCondLst>
                                        </p:cTn>
                                        <p:tgtEl>
                                          <p:spTgt spid="717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500" fill="hold"/>
                                        <p:tgtEl>
                                          <p:spTgt spid="48"/>
                                        </p:tgtEl>
                                        <p:attrNameLst>
                                          <p:attrName>ppt_x</p:attrName>
                                        </p:attrNameLst>
                                      </p:cBhvr>
                                      <p:tavLst>
                                        <p:tav tm="0">
                                          <p:val>
                                            <p:strVal val="#ppt_x"/>
                                          </p:val>
                                        </p:tav>
                                        <p:tav tm="100000">
                                          <p:val>
                                            <p:strVal val="#ppt_x"/>
                                          </p:val>
                                        </p:tav>
                                      </p:tavLst>
                                    </p:anim>
                                    <p:anim calcmode="lin" valueType="num">
                                      <p:cBhvr additive="base">
                                        <p:cTn id="13"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 calcmode="lin" valueType="num">
                                      <p:cBhvr additive="base">
                                        <p:cTn id="3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
                                            <p:txEl>
                                              <p:pRg st="1" end="1"/>
                                            </p:txEl>
                                          </p:spTgt>
                                        </p:tgtEl>
                                        <p:attrNameLst>
                                          <p:attrName>style.visibility</p:attrName>
                                        </p:attrNameLst>
                                      </p:cBhvr>
                                      <p:to>
                                        <p:strVal val="visible"/>
                                      </p:to>
                                    </p:set>
                                    <p:anim calcmode="lin" valueType="num">
                                      <p:cBhvr additive="base">
                                        <p:cTn id="4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 calcmode="lin" valueType="num">
                                      <p:cBhvr additive="base">
                                        <p:cTn id="4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4">
                                            <p:txEl>
                                              <p:pRg st="3" end="3"/>
                                            </p:txEl>
                                          </p:spTgt>
                                        </p:tgtEl>
                                        <p:attrNameLst>
                                          <p:attrName>style.visibility</p:attrName>
                                        </p:attrNameLst>
                                      </p:cBhvr>
                                      <p:to>
                                        <p:strVal val="visible"/>
                                      </p:to>
                                    </p:set>
                                    <p:anim calcmode="lin" valueType="num">
                                      <p:cBhvr additive="base">
                                        <p:cTn id="52"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 grpId="0"/>
      <p:bldP spid="4" grpId="0" build="p"/>
      <p:bldP spid="9" grpId="0" animBg="1"/>
      <p:bldP spid="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B94AB33-CD91-F0FA-999E-8DF7EFAA9431}"/>
              </a:ext>
            </a:extLst>
          </p:cNvPr>
          <p:cNvSpPr/>
          <p:nvPr/>
        </p:nvSpPr>
        <p:spPr>
          <a:xfrm>
            <a:off x="271591" y="22131"/>
            <a:ext cx="741768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How is the ‘system’ passing away?</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8F1A087B-AAC5-6819-9E71-4A54BF2C49B6}"/>
              </a:ext>
            </a:extLst>
          </p:cNvPr>
          <p:cNvSpPr txBox="1"/>
          <p:nvPr/>
        </p:nvSpPr>
        <p:spPr>
          <a:xfrm>
            <a:off x="271590" y="543897"/>
            <a:ext cx="7891508" cy="3493264"/>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US" sz="2800" b="1" spc="-1" dirty="0">
                <a:ea typeface="Verdana"/>
              </a:rPr>
              <a:t> Condemned to cease forever.</a:t>
            </a:r>
          </a:p>
          <a:p>
            <a:pPr marL="269875" indent="-269875">
              <a:spcAft>
                <a:spcPts val="600"/>
              </a:spcAft>
            </a:pPr>
            <a:r>
              <a:rPr lang="en-US" sz="2800" b="1" spc="-1" dirty="0">
                <a:solidFill>
                  <a:srgbClr val="C00000"/>
                </a:solidFill>
                <a:ea typeface="Verdana"/>
              </a:rPr>
              <a:t>●</a:t>
            </a:r>
            <a:r>
              <a:rPr lang="en-US" sz="2800" b="1" spc="-1" dirty="0">
                <a:ea typeface="Verdana"/>
              </a:rPr>
              <a:t> Was once influenced by ‘Protestant’ values.</a:t>
            </a:r>
          </a:p>
          <a:p>
            <a:pPr marL="269875" indent="-269875">
              <a:spcAft>
                <a:spcPts val="600"/>
              </a:spcAft>
            </a:pPr>
            <a:r>
              <a:rPr lang="en-US" sz="2800" b="1" spc="-1" dirty="0">
                <a:solidFill>
                  <a:srgbClr val="C00000"/>
                </a:solidFill>
                <a:ea typeface="Verdana"/>
              </a:rPr>
              <a:t>●</a:t>
            </a:r>
            <a:r>
              <a:rPr lang="en-US" sz="2800" b="1" spc="-1" dirty="0">
                <a:ea typeface="Verdana"/>
              </a:rPr>
              <a:t> Spirit rulers lose control over Christians.</a:t>
            </a:r>
          </a:p>
          <a:p>
            <a:pPr marL="269875" indent="-269875">
              <a:spcAft>
                <a:spcPts val="600"/>
              </a:spcAft>
            </a:pPr>
            <a:r>
              <a:rPr lang="en-US" sz="2800" b="1" spc="-1" dirty="0">
                <a:solidFill>
                  <a:srgbClr val="C00000"/>
                </a:solidFill>
                <a:ea typeface="Verdana"/>
              </a:rPr>
              <a:t>●</a:t>
            </a:r>
            <a:r>
              <a:rPr lang="en-US" sz="2800" b="1" spc="-1" dirty="0">
                <a:ea typeface="Verdana"/>
              </a:rPr>
              <a:t> Every empire declines and succumbs.</a:t>
            </a:r>
          </a:p>
          <a:p>
            <a:pPr marL="269875" indent="-269875">
              <a:spcAft>
                <a:spcPts val="600"/>
              </a:spcAft>
            </a:pPr>
            <a:r>
              <a:rPr lang="en-US" sz="2800" b="1" spc="-1" dirty="0">
                <a:solidFill>
                  <a:srgbClr val="C00000"/>
                </a:solidFill>
                <a:ea typeface="Verdana"/>
              </a:rPr>
              <a:t>●</a:t>
            </a:r>
            <a:r>
              <a:rPr lang="en-US" sz="2800" b="1" spc="-1" dirty="0">
                <a:ea typeface="Verdana"/>
              </a:rPr>
              <a:t> National economies collapse and fail.</a:t>
            </a:r>
          </a:p>
          <a:p>
            <a:pPr marL="269875" indent="-269875">
              <a:spcAft>
                <a:spcPts val="600"/>
              </a:spcAft>
            </a:pPr>
            <a:r>
              <a:rPr lang="en-US" sz="2800" b="1" spc="-1" dirty="0">
                <a:solidFill>
                  <a:srgbClr val="C00000"/>
                </a:solidFill>
                <a:ea typeface="Verdana"/>
              </a:rPr>
              <a:t>●</a:t>
            </a:r>
            <a:r>
              <a:rPr lang="en-US" sz="2800" b="1" spc="-1" dirty="0">
                <a:ea typeface="Verdana"/>
              </a:rPr>
              <a:t> The entire global order will be replaced </a:t>
            </a:r>
            <a:br>
              <a:rPr lang="en-US" sz="2800" b="1" spc="-1" dirty="0">
                <a:ea typeface="Verdana"/>
              </a:rPr>
            </a:br>
            <a:r>
              <a:rPr lang="en-US" sz="2800" b="1" spc="-1" dirty="0">
                <a:ea typeface="Verdana"/>
              </a:rPr>
              <a:t>by Jesus’ kingdom, when he returns.</a:t>
            </a:r>
          </a:p>
        </p:txBody>
      </p:sp>
    </p:spTree>
    <p:extLst>
      <p:ext uri="{BB962C8B-B14F-4D97-AF65-F5344CB8AC3E}">
        <p14:creationId xmlns:p14="http://schemas.microsoft.com/office/powerpoint/2010/main" val="92297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C75D11B-3AB3-80A8-CE6F-27D15E4DD962}"/>
              </a:ext>
            </a:extLst>
          </p:cNvPr>
          <p:cNvSpPr txBox="1"/>
          <p:nvPr/>
        </p:nvSpPr>
        <p:spPr>
          <a:xfrm>
            <a:off x="271590" y="1397644"/>
            <a:ext cx="3792410" cy="2754600"/>
          </a:xfrm>
          <a:prstGeom prst="rect">
            <a:avLst/>
          </a:prstGeom>
          <a:noFill/>
        </p:spPr>
        <p:txBody>
          <a:bodyPr wrap="square" rtlCol="0">
            <a:spAutoFit/>
          </a:bodyPr>
          <a:lstStyle/>
          <a:p>
            <a:pPr marL="269875" indent="-269875">
              <a:spcAft>
                <a:spcPts val="600"/>
              </a:spcAft>
            </a:pPr>
            <a:r>
              <a:rPr lang="en-US" sz="2800" b="1" spc="-1" dirty="0">
                <a:solidFill>
                  <a:srgbClr val="0070C0"/>
                </a:solidFill>
                <a:ea typeface="Verdana"/>
              </a:rPr>
              <a:t>Quality of life</a:t>
            </a:r>
          </a:p>
          <a:p>
            <a:pPr marL="269875" indent="-269875"/>
            <a:r>
              <a:rPr lang="en-US" sz="2800" b="1" spc="-1" dirty="0">
                <a:solidFill>
                  <a:srgbClr val="C00000"/>
                </a:solidFill>
                <a:ea typeface="Verdana"/>
              </a:rPr>
              <a:t>●</a:t>
            </a:r>
            <a:r>
              <a:rPr lang="en-US" sz="2800" b="1" spc="-1" dirty="0">
                <a:ea typeface="Verdana"/>
              </a:rPr>
              <a:t> Freedom from sin </a:t>
            </a:r>
          </a:p>
          <a:p>
            <a:pPr marL="269875" indent="-269875"/>
            <a:r>
              <a:rPr lang="en-US" sz="2800" b="1" spc="-1" dirty="0">
                <a:solidFill>
                  <a:srgbClr val="C00000"/>
                </a:solidFill>
                <a:ea typeface="Verdana"/>
              </a:rPr>
              <a:t>●</a:t>
            </a:r>
            <a:r>
              <a:rPr lang="en-US" sz="2800" b="1" spc="-1" dirty="0">
                <a:ea typeface="Verdana"/>
              </a:rPr>
              <a:t> Hope for the future </a:t>
            </a:r>
          </a:p>
          <a:p>
            <a:pPr marL="269875" indent="-269875"/>
            <a:r>
              <a:rPr lang="en-US" sz="2800" b="1" spc="-1" dirty="0">
                <a:solidFill>
                  <a:srgbClr val="C00000"/>
                </a:solidFill>
                <a:ea typeface="Verdana"/>
              </a:rPr>
              <a:t>●</a:t>
            </a:r>
            <a:r>
              <a:rPr lang="en-US" sz="2800" b="1" spc="-1" dirty="0">
                <a:ea typeface="Verdana"/>
              </a:rPr>
              <a:t> Spiritual fruit</a:t>
            </a:r>
          </a:p>
          <a:p>
            <a:pPr marL="269875" indent="-269875"/>
            <a:r>
              <a:rPr lang="en-US" sz="2800" b="1" spc="-1" dirty="0">
                <a:solidFill>
                  <a:srgbClr val="C00000"/>
                </a:solidFill>
                <a:ea typeface="Verdana"/>
              </a:rPr>
              <a:t>●</a:t>
            </a:r>
            <a:r>
              <a:rPr lang="en-US" sz="2800" b="1" spc="-1" dirty="0">
                <a:ea typeface="Verdana"/>
              </a:rPr>
              <a:t> Spiritual gifts</a:t>
            </a:r>
          </a:p>
          <a:p>
            <a:pPr marL="269875" indent="-269875"/>
            <a:r>
              <a:rPr lang="en-US" sz="2800" b="1" spc="-1" dirty="0">
                <a:solidFill>
                  <a:srgbClr val="C00000"/>
                </a:solidFill>
                <a:ea typeface="Verdana"/>
              </a:rPr>
              <a:t>●</a:t>
            </a:r>
            <a:r>
              <a:rPr lang="en-US" sz="2800" b="1" spc="-1" dirty="0">
                <a:ea typeface="Verdana"/>
              </a:rPr>
              <a:t> Mutual love</a:t>
            </a:r>
          </a:p>
        </p:txBody>
      </p:sp>
      <p:sp>
        <p:nvSpPr>
          <p:cNvPr id="3" name="TextBox 2">
            <a:extLst>
              <a:ext uri="{FF2B5EF4-FFF2-40B4-BE49-F238E27FC236}">
                <a16:creationId xmlns:a16="http://schemas.microsoft.com/office/drawing/2014/main" id="{9CD60157-F85F-4B6D-B737-5532DB3FDA66}"/>
              </a:ext>
            </a:extLst>
          </p:cNvPr>
          <p:cNvSpPr txBox="1"/>
          <p:nvPr/>
        </p:nvSpPr>
        <p:spPr>
          <a:xfrm>
            <a:off x="4406548" y="1397644"/>
            <a:ext cx="3721452" cy="2754600"/>
          </a:xfrm>
          <a:prstGeom prst="rect">
            <a:avLst/>
          </a:prstGeom>
          <a:noFill/>
        </p:spPr>
        <p:txBody>
          <a:bodyPr wrap="square" rtlCol="0">
            <a:spAutoFit/>
          </a:bodyPr>
          <a:lstStyle/>
          <a:p>
            <a:pPr marL="269875" indent="-269875">
              <a:spcAft>
                <a:spcPts val="600"/>
              </a:spcAft>
            </a:pPr>
            <a:r>
              <a:rPr lang="en-US" sz="2800" b="1" spc="-1" dirty="0">
                <a:solidFill>
                  <a:srgbClr val="0070C0"/>
                </a:solidFill>
                <a:ea typeface="Verdana"/>
              </a:rPr>
              <a:t>Quantity of life</a:t>
            </a:r>
          </a:p>
          <a:p>
            <a:pPr marL="269875" indent="-269875"/>
            <a:r>
              <a:rPr lang="en-US" sz="2800" b="1" spc="-1" dirty="0">
                <a:solidFill>
                  <a:srgbClr val="C00000"/>
                </a:solidFill>
                <a:ea typeface="Verdana"/>
              </a:rPr>
              <a:t>●</a:t>
            </a:r>
            <a:r>
              <a:rPr lang="en-US" sz="2800" b="1" spc="-1" dirty="0">
                <a:ea typeface="Verdana"/>
              </a:rPr>
              <a:t> Starts now</a:t>
            </a:r>
          </a:p>
          <a:p>
            <a:pPr marL="269875" indent="-269875"/>
            <a:r>
              <a:rPr lang="en-US" sz="2800" b="1" spc="-1" dirty="0">
                <a:solidFill>
                  <a:srgbClr val="C00000"/>
                </a:solidFill>
                <a:ea typeface="Verdana"/>
              </a:rPr>
              <a:t>●</a:t>
            </a:r>
            <a:r>
              <a:rPr lang="en-US" sz="2800" b="1" spc="-1" dirty="0">
                <a:ea typeface="Verdana"/>
              </a:rPr>
              <a:t> Home in heaven</a:t>
            </a:r>
          </a:p>
          <a:p>
            <a:pPr marL="269875" indent="-269875"/>
            <a:r>
              <a:rPr lang="en-US" sz="2800" b="1" spc="-1" dirty="0">
                <a:solidFill>
                  <a:srgbClr val="C00000"/>
                </a:solidFill>
                <a:ea typeface="Verdana"/>
              </a:rPr>
              <a:t>●</a:t>
            </a:r>
            <a:r>
              <a:rPr lang="en-US" sz="2800" b="1" spc="-1" dirty="0">
                <a:ea typeface="Verdana"/>
              </a:rPr>
              <a:t> Resurrection</a:t>
            </a:r>
          </a:p>
          <a:p>
            <a:pPr marL="269875" indent="-269875"/>
            <a:r>
              <a:rPr lang="en-US" sz="2800" b="1" spc="-1" dirty="0">
                <a:solidFill>
                  <a:srgbClr val="C00000"/>
                </a:solidFill>
                <a:ea typeface="Verdana"/>
              </a:rPr>
              <a:t>●</a:t>
            </a:r>
            <a:r>
              <a:rPr lang="en-US" sz="2800" b="1" spc="-1" dirty="0">
                <a:ea typeface="Verdana"/>
              </a:rPr>
              <a:t> Jesus’ kingdom</a:t>
            </a:r>
          </a:p>
          <a:p>
            <a:pPr marL="269875" indent="-269875"/>
            <a:r>
              <a:rPr lang="en-US" sz="2800" b="1" spc="-1" dirty="0">
                <a:solidFill>
                  <a:srgbClr val="C00000"/>
                </a:solidFill>
                <a:ea typeface="Verdana"/>
              </a:rPr>
              <a:t>●</a:t>
            </a:r>
            <a:r>
              <a:rPr lang="en-US" sz="2800" b="1" spc="-1" dirty="0">
                <a:ea typeface="Verdana"/>
              </a:rPr>
              <a:t> New sky and earth</a:t>
            </a:r>
          </a:p>
        </p:txBody>
      </p:sp>
      <p:sp>
        <p:nvSpPr>
          <p:cNvPr id="4" name="TextBox 3">
            <a:extLst>
              <a:ext uri="{FF2B5EF4-FFF2-40B4-BE49-F238E27FC236}">
                <a16:creationId xmlns:a16="http://schemas.microsoft.com/office/drawing/2014/main" id="{6B94AB33-CD91-F0FA-999E-8DF7EFAA9431}"/>
              </a:ext>
            </a:extLst>
          </p:cNvPr>
          <p:cNvSpPr/>
          <p:nvPr/>
        </p:nvSpPr>
        <p:spPr>
          <a:xfrm>
            <a:off x="271592" y="22131"/>
            <a:ext cx="674061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Everlasting life</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8F1A087B-AAC5-6819-9E71-4A54BF2C49B6}"/>
              </a:ext>
            </a:extLst>
          </p:cNvPr>
          <p:cNvSpPr txBox="1"/>
          <p:nvPr/>
        </p:nvSpPr>
        <p:spPr>
          <a:xfrm>
            <a:off x="271590" y="576398"/>
            <a:ext cx="7004138" cy="523220"/>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US" sz="2800" b="1" spc="-1" dirty="0">
                <a:ea typeface="Verdana"/>
              </a:rPr>
              <a:t> Is an intimate, loving life with Jesus.</a:t>
            </a:r>
          </a:p>
        </p:txBody>
      </p:sp>
    </p:spTree>
    <p:extLst>
      <p:ext uri="{BB962C8B-B14F-4D97-AF65-F5344CB8AC3E}">
        <p14:creationId xmlns:p14="http://schemas.microsoft.com/office/powerpoint/2010/main" val="204824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 calcmode="lin" valueType="num">
                                      <p:cBhvr additive="base">
                                        <p:cTn id="4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0" end="0"/>
                                            </p:txEl>
                                          </p:spTgt>
                                        </p:tgtEl>
                                        <p:attrNameLst>
                                          <p:attrName>style.visibility</p:attrName>
                                        </p:attrNameLst>
                                      </p:cBhvr>
                                      <p:to>
                                        <p:strVal val="visible"/>
                                      </p:to>
                                    </p:set>
                                    <p:anim calcmode="lin" valueType="num">
                                      <p:cBhvr additive="base">
                                        <p:cTn id="4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1" end="1"/>
                                            </p:txEl>
                                          </p:spTgt>
                                        </p:tgtEl>
                                        <p:attrNameLst>
                                          <p:attrName>style.visibility</p:attrName>
                                        </p:attrNameLst>
                                      </p:cBhvr>
                                      <p:to>
                                        <p:strVal val="visible"/>
                                      </p:to>
                                    </p:set>
                                    <p:anim calcmode="lin" valueType="num">
                                      <p:cBhvr additive="base">
                                        <p:cTn id="5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2" end="2"/>
                                            </p:txEl>
                                          </p:spTgt>
                                        </p:tgtEl>
                                        <p:attrNameLst>
                                          <p:attrName>style.visibility</p:attrName>
                                        </p:attrNameLst>
                                      </p:cBhvr>
                                      <p:to>
                                        <p:strVal val="visible"/>
                                      </p:to>
                                    </p:set>
                                    <p:anim calcmode="lin" valueType="num">
                                      <p:cBhvr additive="base">
                                        <p:cTn id="6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3" end="3"/>
                                            </p:txEl>
                                          </p:spTgt>
                                        </p:tgtEl>
                                        <p:attrNameLst>
                                          <p:attrName>style.visibility</p:attrName>
                                        </p:attrNameLst>
                                      </p:cBhvr>
                                      <p:to>
                                        <p:strVal val="visible"/>
                                      </p:to>
                                    </p:set>
                                    <p:anim calcmode="lin" valueType="num">
                                      <p:cBhvr additive="base">
                                        <p:cTn id="6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4" end="4"/>
                                            </p:txEl>
                                          </p:spTgt>
                                        </p:tgtEl>
                                        <p:attrNameLst>
                                          <p:attrName>style.visibility</p:attrName>
                                        </p:attrNameLst>
                                      </p:cBhvr>
                                      <p:to>
                                        <p:strVal val="visible"/>
                                      </p:to>
                                    </p:set>
                                    <p:anim calcmode="lin" valueType="num">
                                      <p:cBhvr additive="base">
                                        <p:cTn id="7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
                                            <p:txEl>
                                              <p:pRg st="5" end="5"/>
                                            </p:txEl>
                                          </p:spTgt>
                                        </p:tgtEl>
                                        <p:attrNameLst>
                                          <p:attrName>style.visibility</p:attrName>
                                        </p:attrNameLst>
                                      </p:cBhvr>
                                      <p:to>
                                        <p:strVal val="visible"/>
                                      </p:to>
                                    </p:set>
                                    <p:anim calcmode="lin" valueType="num">
                                      <p:cBhvr additive="base">
                                        <p:cTn id="7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EED2ADB5-9B4C-4ED1-B025-3B6FD3DD1F2F}"/>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8B3C6F5B-6865-CB70-C4E7-77EDC73A2647}"/>
              </a:ext>
            </a:extLst>
          </p:cNvPr>
          <p:cNvSpPr/>
          <p:nvPr/>
        </p:nvSpPr>
        <p:spPr>
          <a:xfrm>
            <a:off x="204481"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panose="020B0604030504040204" pitchFamily="34" charset="0"/>
                <a:ea typeface="Verdana" panose="020B0604030504040204" pitchFamily="34" charset="0"/>
              </a:rPr>
              <a:t>Assignment</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E6FA2392-83B1-77EE-6037-F03041A6D050}"/>
              </a:ext>
            </a:extLst>
          </p:cNvPr>
          <p:cNvSpPr txBox="1"/>
          <p:nvPr/>
        </p:nvSpPr>
        <p:spPr>
          <a:xfrm>
            <a:off x="204481" y="521766"/>
            <a:ext cx="7486168" cy="2246769"/>
          </a:xfrm>
          <a:prstGeom prst="rect">
            <a:avLst/>
          </a:prstGeom>
          <a:noFill/>
        </p:spPr>
        <p:txBody>
          <a:bodyPr wrap="square" rtlCol="0">
            <a:spAutoFit/>
          </a:bodyPr>
          <a:lstStyle/>
          <a:p>
            <a:pPr marL="357188" indent="-357188"/>
            <a:r>
              <a:rPr lang="en-US" sz="2800" b="1" spc="-1" dirty="0">
                <a:solidFill>
                  <a:srgbClr val="C00000"/>
                </a:solidFill>
                <a:ea typeface="Verdana"/>
              </a:rPr>
              <a:t>●</a:t>
            </a:r>
            <a:r>
              <a:rPr lang="en-US" sz="2800" b="1" spc="-1" dirty="0">
                <a:ea typeface="Verdana"/>
              </a:rPr>
              <a:t> </a:t>
            </a:r>
            <a:r>
              <a:rPr lang="en-GB" sz="2800" b="1" dirty="0"/>
              <a:t>Read </a:t>
            </a:r>
            <a:r>
              <a:rPr lang="en-GB" sz="2800" b="1" dirty="0">
                <a:solidFill>
                  <a:srgbClr val="0070C0"/>
                </a:solidFill>
              </a:rPr>
              <a:t>1 John 2:18-29 </a:t>
            </a:r>
            <a:r>
              <a:rPr lang="en-GB" sz="2800" b="1" dirty="0"/>
              <a:t>three times in different versions (</a:t>
            </a:r>
            <a:r>
              <a:rPr lang="en-GB" sz="2800" b="1" dirty="0">
                <a:solidFill>
                  <a:srgbClr val="00B050"/>
                </a:solidFill>
              </a:rPr>
              <a:t>www.biblehub.com</a:t>
            </a:r>
            <a:r>
              <a:rPr lang="en-GB" sz="2800" b="1" dirty="0"/>
              <a:t>).</a:t>
            </a:r>
          </a:p>
          <a:p>
            <a:pPr marL="357188" indent="-357188"/>
            <a:r>
              <a:rPr lang="en-US" sz="2800" b="1" spc="-1" dirty="0">
                <a:solidFill>
                  <a:srgbClr val="C00000"/>
                </a:solidFill>
                <a:ea typeface="Verdana"/>
              </a:rPr>
              <a:t>● </a:t>
            </a:r>
            <a:r>
              <a:rPr lang="en-GB" sz="2800" b="1" dirty="0"/>
              <a:t>Visit http://</a:t>
            </a:r>
            <a:r>
              <a:rPr lang="en-GB" sz="2800" b="1" dirty="0">
                <a:solidFill>
                  <a:srgbClr val="C00000"/>
                </a:solidFill>
              </a:rPr>
              <a:t>1john</a:t>
            </a:r>
            <a:r>
              <a:rPr lang="en-GB" sz="2800" b="1" dirty="0"/>
              <a:t>.</a:t>
            </a:r>
            <a:r>
              <a:rPr lang="en-GB" sz="2800" b="1" dirty="0">
                <a:solidFill>
                  <a:srgbClr val="C00000"/>
                </a:solidFill>
              </a:rPr>
              <a:t>currah</a:t>
            </a:r>
            <a:r>
              <a:rPr lang="en-GB" sz="2800" b="1" dirty="0"/>
              <a:t>.</a:t>
            </a:r>
            <a:r>
              <a:rPr lang="en-GB" sz="2800" b="1" dirty="0">
                <a:solidFill>
                  <a:srgbClr val="C00000"/>
                </a:solidFill>
              </a:rPr>
              <a:t>download</a:t>
            </a:r>
          </a:p>
          <a:p>
            <a:pPr marL="357188" indent="-357188"/>
            <a:r>
              <a:rPr lang="en-US" sz="2800" b="1" spc="-1" dirty="0">
                <a:solidFill>
                  <a:srgbClr val="C00000"/>
                </a:solidFill>
                <a:ea typeface="Verdana"/>
              </a:rPr>
              <a:t>● </a:t>
            </a:r>
            <a:r>
              <a:rPr lang="en-GB" sz="2800" b="1" dirty="0"/>
              <a:t>Compile your own insights to share with others next time.</a:t>
            </a:r>
          </a:p>
        </p:txBody>
      </p:sp>
      <p:pic>
        <p:nvPicPr>
          <p:cNvPr id="7" name="Picture 6">
            <a:extLst>
              <a:ext uri="{FF2B5EF4-FFF2-40B4-BE49-F238E27FC236}">
                <a16:creationId xmlns:a16="http://schemas.microsoft.com/office/drawing/2014/main" id="{F92A0AA8-95FC-D533-5D7E-E901DE8339C1}"/>
              </a:ext>
            </a:extLst>
          </p:cNvPr>
          <p:cNvPicPr>
            <a:picLocks noChangeAspect="1"/>
          </p:cNvPicPr>
          <p:nvPr/>
        </p:nvPicPr>
        <p:blipFill>
          <a:blip r:embed="rId2"/>
          <a:stretch>
            <a:fillRect/>
          </a:stretch>
        </p:blipFill>
        <p:spPr>
          <a:xfrm>
            <a:off x="4121525" y="2412884"/>
            <a:ext cx="4006476" cy="2086811"/>
          </a:xfrm>
          <a:prstGeom prst="rect">
            <a:avLst/>
          </a:prstGeom>
        </p:spPr>
      </p:pic>
    </p:spTree>
    <p:extLst>
      <p:ext uri="{BB962C8B-B14F-4D97-AF65-F5344CB8AC3E}">
        <p14:creationId xmlns:p14="http://schemas.microsoft.com/office/powerpoint/2010/main" val="167682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F42820B7-95FE-2F7E-0E3C-B2512DB289D1}"/>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81659797-749F-9E92-5DD2-7A93FD4751A0}"/>
              </a:ext>
            </a:extLst>
          </p:cNvPr>
          <p:cNvSpPr/>
          <p:nvPr/>
        </p:nvSpPr>
        <p:spPr>
          <a:xfrm>
            <a:off x="204481"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panose="020B0604030504040204" pitchFamily="34" charset="0"/>
                <a:ea typeface="Verdana" panose="020B0604030504040204" pitchFamily="34" charset="0"/>
              </a:rPr>
              <a:t>First John, discourse structure</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076202D6-E2EA-3653-2D98-6F1C51AF4F0C}"/>
              </a:ext>
            </a:extLst>
          </p:cNvPr>
          <p:cNvSpPr/>
          <p:nvPr/>
        </p:nvSpPr>
        <p:spPr>
          <a:xfrm>
            <a:off x="333446" y="471741"/>
            <a:ext cx="7390962" cy="407658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88" indent="-357188">
              <a:spcBef>
                <a:spcPts val="601"/>
              </a:spcBef>
            </a:pPr>
            <a:r>
              <a:rPr lang="en-GB" sz="2800" b="1" spc="-1" dirty="0">
                <a:latin typeface="+mj-lt"/>
                <a:ea typeface="Verdana"/>
              </a:rPr>
              <a:t>Part </a:t>
            </a:r>
            <a:r>
              <a:rPr lang="en-GB" sz="2800" b="1" spc="-1" dirty="0">
                <a:solidFill>
                  <a:srgbClr val="C00000"/>
                </a:solidFill>
                <a:latin typeface="+mj-lt"/>
                <a:ea typeface="Verdana"/>
              </a:rPr>
              <a:t>1</a:t>
            </a:r>
            <a:r>
              <a:rPr lang="en-GB" sz="2800" b="1" spc="-1" dirty="0">
                <a:latin typeface="+mj-lt"/>
                <a:ea typeface="Verdana"/>
              </a:rPr>
              <a:t>: Our </a:t>
            </a:r>
            <a:r>
              <a:rPr lang="en-GB" sz="2800" b="1" spc="-1" dirty="0">
                <a:solidFill>
                  <a:srgbClr val="0070C0"/>
                </a:solidFill>
                <a:latin typeface="+mj-lt"/>
                <a:ea typeface="Verdana"/>
              </a:rPr>
              <a:t>Fellowship</a:t>
            </a:r>
            <a:r>
              <a:rPr lang="en-GB" sz="2800" b="1" spc="-1" dirty="0">
                <a:latin typeface="+mj-lt"/>
                <a:ea typeface="Verdana"/>
              </a:rPr>
              <a:t> with God 1.1 – 2.17</a:t>
            </a:r>
          </a:p>
          <a:p>
            <a:pPr marL="814388" lvl="1" indent="-357188">
              <a:spcBef>
                <a:spcPts val="601"/>
              </a:spcBef>
            </a:pPr>
            <a:endParaRPr lang="en-GB" sz="2800" b="1" spc="-1" dirty="0">
              <a:solidFill>
                <a:schemeClr val="bg1">
                  <a:lumMod val="65000"/>
                </a:schemeClr>
              </a:solidFill>
              <a:latin typeface="+mj-lt"/>
              <a:ea typeface="Verdana"/>
            </a:endParaRPr>
          </a:p>
          <a:p>
            <a:pPr marL="814388" lvl="1" indent="-357188">
              <a:spcBef>
                <a:spcPts val="601"/>
              </a:spcBef>
            </a:pPr>
            <a:endParaRPr lang="en-GB" sz="2800" b="1" spc="-1" dirty="0">
              <a:solidFill>
                <a:schemeClr val="bg1">
                  <a:lumMod val="65000"/>
                </a:schemeClr>
              </a:solidFill>
              <a:latin typeface="+mj-lt"/>
              <a:ea typeface="Verdana"/>
            </a:endParaRPr>
          </a:p>
          <a:p>
            <a:pPr marL="814388" lvl="1" indent="-357188">
              <a:spcBef>
                <a:spcPts val="601"/>
              </a:spcBef>
            </a:pPr>
            <a:endParaRPr lang="en-GB" sz="2800" b="1" spc="-1" dirty="0">
              <a:solidFill>
                <a:schemeClr val="bg1">
                  <a:lumMod val="65000"/>
                </a:schemeClr>
              </a:solidFill>
              <a:latin typeface="+mj-lt"/>
              <a:ea typeface="Verdana"/>
            </a:endParaRPr>
          </a:p>
          <a:p>
            <a:pPr marL="814388" lvl="1" indent="-357188">
              <a:spcBef>
                <a:spcPts val="601"/>
              </a:spcBef>
            </a:pPr>
            <a:endParaRPr lang="en-GB" sz="2800" b="1" spc="-1" dirty="0">
              <a:solidFill>
                <a:schemeClr val="bg1">
                  <a:lumMod val="65000"/>
                </a:schemeClr>
              </a:solidFill>
              <a:latin typeface="+mj-lt"/>
              <a:ea typeface="Verdana"/>
            </a:endParaRPr>
          </a:p>
          <a:p>
            <a:pPr marL="357188" indent="-357188">
              <a:spcBef>
                <a:spcPts val="601"/>
              </a:spcBef>
            </a:pPr>
            <a:r>
              <a:rPr lang="en-GB" sz="2800" b="1" spc="-1" dirty="0">
                <a:solidFill>
                  <a:schemeClr val="bg1">
                    <a:lumMod val="65000"/>
                  </a:schemeClr>
                </a:solidFill>
                <a:latin typeface="+mj-lt"/>
                <a:ea typeface="Verdana"/>
              </a:rPr>
              <a:t>Part 2: Our Adversaries 2.18 – 3.18</a:t>
            </a:r>
          </a:p>
          <a:p>
            <a:pPr marL="357188" indent="-357188">
              <a:spcBef>
                <a:spcPts val="601"/>
              </a:spcBef>
            </a:pPr>
            <a:r>
              <a:rPr lang="en-GB" sz="2800" b="1" spc="-1" dirty="0">
                <a:solidFill>
                  <a:schemeClr val="bg1">
                    <a:lumMod val="65000"/>
                  </a:schemeClr>
                </a:solidFill>
                <a:latin typeface="+mj-lt"/>
                <a:ea typeface="Verdana"/>
              </a:rPr>
              <a:t>Part 3: Our Christian Faith 3.19 – 5.5</a:t>
            </a:r>
          </a:p>
          <a:p>
            <a:pPr marL="357188" indent="-357188">
              <a:spcBef>
                <a:spcPts val="601"/>
              </a:spcBef>
            </a:pPr>
            <a:r>
              <a:rPr lang="en-GB" sz="2800" b="1" spc="-1" dirty="0">
                <a:solidFill>
                  <a:schemeClr val="bg1">
                    <a:lumMod val="65000"/>
                  </a:schemeClr>
                </a:solidFill>
                <a:latin typeface="+mj-lt"/>
                <a:ea typeface="Verdana"/>
              </a:rPr>
              <a:t>Part 4: Our Confidence with God 5.6-21</a:t>
            </a:r>
          </a:p>
        </p:txBody>
      </p:sp>
      <p:sp>
        <p:nvSpPr>
          <p:cNvPr id="3" name="TextBox 2">
            <a:extLst>
              <a:ext uri="{FF2B5EF4-FFF2-40B4-BE49-F238E27FC236}">
                <a16:creationId xmlns:a16="http://schemas.microsoft.com/office/drawing/2014/main" id="{E9B37121-C6EB-F928-79DB-74091049DFA7}"/>
              </a:ext>
            </a:extLst>
          </p:cNvPr>
          <p:cNvSpPr txBox="1"/>
          <p:nvPr/>
        </p:nvSpPr>
        <p:spPr>
          <a:xfrm>
            <a:off x="562918" y="993507"/>
            <a:ext cx="7343357" cy="2046714"/>
          </a:xfrm>
          <a:prstGeom prst="rect">
            <a:avLst/>
          </a:prstGeom>
          <a:noFill/>
        </p:spPr>
        <p:txBody>
          <a:bodyPr wrap="square" rtlCol="0">
            <a:spAutoFit/>
          </a:bodyPr>
          <a:lstStyle/>
          <a:p>
            <a:pPr marL="814388" lvl="1" indent="-357188">
              <a:spcBef>
                <a:spcPts val="601"/>
              </a:spcBef>
            </a:pPr>
            <a:r>
              <a:rPr lang="en-GB" sz="2800" b="1" spc="-1" dirty="0">
                <a:solidFill>
                  <a:schemeClr val="bg1">
                    <a:lumMod val="65000"/>
                  </a:schemeClr>
                </a:solidFill>
                <a:latin typeface="+mj-lt"/>
                <a:ea typeface="Verdana"/>
              </a:rPr>
              <a:t> I. The Word of Life 1.1-4</a:t>
            </a:r>
          </a:p>
          <a:p>
            <a:pPr marL="814388" lvl="1" indent="-357188">
              <a:spcBef>
                <a:spcPts val="601"/>
              </a:spcBef>
            </a:pPr>
            <a:r>
              <a:rPr lang="en-GB" sz="2800" b="1" spc="-1" dirty="0">
                <a:solidFill>
                  <a:schemeClr val="bg1">
                    <a:lumMod val="65000"/>
                  </a:schemeClr>
                </a:solidFill>
                <a:latin typeface="+mj-lt"/>
                <a:ea typeface="Verdana"/>
              </a:rPr>
              <a:t> II. The Original Message 1.5 – 2.2</a:t>
            </a:r>
          </a:p>
          <a:p>
            <a:pPr marL="814388" lvl="1" indent="-357188">
              <a:spcBef>
                <a:spcPts val="601"/>
              </a:spcBef>
            </a:pPr>
            <a:r>
              <a:rPr lang="en-GB" sz="2800" b="1" spc="-1" dirty="0">
                <a:solidFill>
                  <a:schemeClr val="bg1">
                    <a:lumMod val="65000"/>
                  </a:schemeClr>
                </a:solidFill>
                <a:latin typeface="+mj-lt"/>
                <a:ea typeface="Verdana"/>
              </a:rPr>
              <a:t>III. The New Commandment 2.3-11</a:t>
            </a:r>
          </a:p>
          <a:p>
            <a:pPr marL="814388" lvl="1" indent="-357188">
              <a:spcBef>
                <a:spcPts val="601"/>
              </a:spcBef>
            </a:pPr>
            <a:r>
              <a:rPr lang="en-GB" sz="2800" b="1" spc="-1" dirty="0">
                <a:solidFill>
                  <a:srgbClr val="C00000"/>
                </a:solidFill>
                <a:latin typeface="+mj-lt"/>
                <a:ea typeface="Verdana"/>
              </a:rPr>
              <a:t>IV.</a:t>
            </a:r>
            <a:r>
              <a:rPr lang="en-GB" sz="2800" b="1" spc="-1" dirty="0">
                <a:solidFill>
                  <a:schemeClr val="bg1">
                    <a:lumMod val="65000"/>
                  </a:schemeClr>
                </a:solidFill>
                <a:latin typeface="+mj-lt"/>
                <a:ea typeface="Verdana"/>
              </a:rPr>
              <a:t> </a:t>
            </a:r>
            <a:r>
              <a:rPr lang="en-GB" sz="2800" b="1" spc="-1" dirty="0">
                <a:latin typeface="+mj-lt"/>
                <a:ea typeface="Verdana"/>
              </a:rPr>
              <a:t>The Will of God 2.12-17</a:t>
            </a:r>
            <a:endParaRPr lang="en-US" sz="2800" b="1" spc="-1" dirty="0">
              <a:latin typeface="+mj-lt"/>
              <a:ea typeface="Verdana"/>
            </a:endParaRPr>
          </a:p>
        </p:txBody>
      </p:sp>
    </p:spTree>
    <p:extLst>
      <p:ext uri="{BB962C8B-B14F-4D97-AF65-F5344CB8AC3E}">
        <p14:creationId xmlns:p14="http://schemas.microsoft.com/office/powerpoint/2010/main" val="161225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0E25D5A-CB8A-FA7D-D438-F62F062C24DD}"/>
              </a:ext>
            </a:extLst>
          </p:cNvPr>
          <p:cNvPicPr/>
          <p:nvPr/>
        </p:nvPicPr>
        <p:blipFill>
          <a:blip r:embed="rId2"/>
          <a:stretch/>
        </p:blipFill>
        <p:spPr>
          <a:xfrm>
            <a:off x="0" y="3240"/>
            <a:ext cx="8127720" cy="4565160"/>
          </a:xfrm>
          <a:prstGeom prst="rect">
            <a:avLst/>
          </a:prstGeom>
          <a:ln w="0">
            <a:noFill/>
          </a:ln>
        </p:spPr>
      </p:pic>
      <p:sp>
        <p:nvSpPr>
          <p:cNvPr id="4" name="TextBox 3">
            <a:extLst>
              <a:ext uri="{FF2B5EF4-FFF2-40B4-BE49-F238E27FC236}">
                <a16:creationId xmlns:a16="http://schemas.microsoft.com/office/drawing/2014/main" id="{AEB4C577-44E9-A86A-6A33-9F7036B86918}"/>
              </a:ext>
            </a:extLst>
          </p:cNvPr>
          <p:cNvSpPr txBox="1"/>
          <p:nvPr/>
        </p:nvSpPr>
        <p:spPr>
          <a:xfrm>
            <a:off x="289187" y="1827747"/>
            <a:ext cx="6032672" cy="1200329"/>
          </a:xfrm>
          <a:prstGeom prst="rect">
            <a:avLst/>
          </a:prstGeom>
          <a:noFill/>
        </p:spPr>
        <p:txBody>
          <a:bodyPr wrap="square" rtlCol="0">
            <a:spAutoFit/>
          </a:bodyPr>
          <a:lstStyle/>
          <a:p>
            <a:pPr algn="ctr"/>
            <a:r>
              <a:rPr lang="en-US" sz="3600" b="1" dirty="0"/>
              <a:t> </a:t>
            </a:r>
            <a:r>
              <a:rPr lang="en-US" sz="3600" b="1" dirty="0">
                <a:solidFill>
                  <a:srgbClr val="0070C0"/>
                </a:solidFill>
              </a:rPr>
              <a:t>A. Christians’ advantages</a:t>
            </a:r>
            <a:br>
              <a:rPr lang="en-US" sz="3600" b="1" dirty="0"/>
            </a:br>
            <a:r>
              <a:rPr lang="en-US" sz="3600" b="1" dirty="0">
                <a:solidFill>
                  <a:srgbClr val="C00000"/>
                </a:solidFill>
              </a:rPr>
              <a:t>2.12-14 </a:t>
            </a:r>
          </a:p>
        </p:txBody>
      </p:sp>
    </p:spTree>
    <p:extLst>
      <p:ext uri="{BB962C8B-B14F-4D97-AF65-F5344CB8AC3E}">
        <p14:creationId xmlns:p14="http://schemas.microsoft.com/office/powerpoint/2010/main" val="3190604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6000" r="-6000"/>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71592" y="120801"/>
            <a:ext cx="531761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Sins forgiven, 2:12</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271592" y="642567"/>
            <a:ext cx="7774046"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12</a:t>
            </a:r>
            <a:r>
              <a:rPr lang="en-GB" sz="2800" b="1" spc="-1" dirty="0">
                <a:ea typeface="Verdana"/>
              </a:rPr>
              <a:t> I am writing to you, little children, because your sins have been forgiven you on account of His name.</a:t>
            </a:r>
          </a:p>
        </p:txBody>
      </p:sp>
      <p:sp>
        <p:nvSpPr>
          <p:cNvPr id="6" name="TextBox 5">
            <a:extLst>
              <a:ext uri="{FF2B5EF4-FFF2-40B4-BE49-F238E27FC236}">
                <a16:creationId xmlns:a16="http://schemas.microsoft.com/office/drawing/2014/main" id="{5AACF7F0-EF83-83C8-9B5C-47CE77853A22}"/>
              </a:ext>
            </a:extLst>
          </p:cNvPr>
          <p:cNvSpPr txBox="1"/>
          <p:nvPr/>
        </p:nvSpPr>
        <p:spPr>
          <a:xfrm>
            <a:off x="271592" y="2128300"/>
            <a:ext cx="2525715" cy="2046714"/>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Children:</a:t>
            </a:r>
            <a:r>
              <a:rPr lang="en-US" sz="2800" b="1" spc="-1" dirty="0">
                <a:ea typeface="Verdana"/>
              </a:rPr>
              <a:t> </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Forgiven:</a:t>
            </a:r>
            <a:r>
              <a:rPr lang="en-US" sz="2800" b="1" spc="-1" dirty="0">
                <a:ea typeface="Verdana"/>
              </a:rPr>
              <a:t> </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His name:</a:t>
            </a:r>
            <a:r>
              <a:rPr lang="en-US" sz="2800" b="1" spc="-1" dirty="0">
                <a:ea typeface="Verdana"/>
              </a:rPr>
              <a:t> </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Name:</a:t>
            </a:r>
            <a:endParaRPr lang="en-US" dirty="0"/>
          </a:p>
        </p:txBody>
      </p:sp>
      <p:sp>
        <p:nvSpPr>
          <p:cNvPr id="7" name="TextBox 6">
            <a:extLst>
              <a:ext uri="{FF2B5EF4-FFF2-40B4-BE49-F238E27FC236}">
                <a16:creationId xmlns:a16="http://schemas.microsoft.com/office/drawing/2014/main" id="{A463A136-686E-E93E-87E7-AB8F46856CB5}"/>
              </a:ext>
            </a:extLst>
          </p:cNvPr>
          <p:cNvSpPr txBox="1"/>
          <p:nvPr/>
        </p:nvSpPr>
        <p:spPr>
          <a:xfrm>
            <a:off x="2506334" y="2128300"/>
            <a:ext cx="5404038" cy="2400657"/>
          </a:xfrm>
          <a:prstGeom prst="rect">
            <a:avLst/>
          </a:prstGeom>
          <a:noFill/>
        </p:spPr>
        <p:txBody>
          <a:bodyPr wrap="square" rtlCol="0">
            <a:spAutoFit/>
          </a:bodyPr>
          <a:lstStyle/>
          <a:p>
            <a:pPr>
              <a:spcAft>
                <a:spcPts val="600"/>
              </a:spcAft>
            </a:pPr>
            <a:r>
              <a:rPr lang="en-US" sz="2800" b="1" spc="-1" dirty="0">
                <a:ea typeface="Verdana"/>
              </a:rPr>
              <a:t>See next slide.</a:t>
            </a:r>
          </a:p>
          <a:p>
            <a:pPr>
              <a:spcAft>
                <a:spcPts val="600"/>
              </a:spcAft>
            </a:pPr>
            <a:r>
              <a:rPr lang="en-US" sz="2800" b="1" spc="-1" dirty="0">
                <a:ea typeface="Verdana"/>
              </a:rPr>
              <a:t>Released from debt.</a:t>
            </a:r>
          </a:p>
          <a:p>
            <a:pPr>
              <a:spcAft>
                <a:spcPts val="600"/>
              </a:spcAft>
            </a:pPr>
            <a:r>
              <a:rPr lang="en-US" sz="2800" b="1" spc="-1" dirty="0">
                <a:ea typeface="Verdana"/>
              </a:rPr>
              <a:t>Whose name?</a:t>
            </a:r>
          </a:p>
          <a:p>
            <a:pPr>
              <a:spcAft>
                <a:spcPts val="600"/>
              </a:spcAft>
            </a:pPr>
            <a:r>
              <a:rPr lang="en-US" sz="2800" b="1" spc="-1" dirty="0">
                <a:ea typeface="Verdana"/>
              </a:rPr>
              <a:t>Reputation, authority, work.</a:t>
            </a:r>
          </a:p>
          <a:p>
            <a:endParaRPr lang="en-US" dirty="0"/>
          </a:p>
        </p:txBody>
      </p:sp>
      <p:sp>
        <p:nvSpPr>
          <p:cNvPr id="9" name="TextBox 8">
            <a:extLst>
              <a:ext uri="{FF2B5EF4-FFF2-40B4-BE49-F238E27FC236}">
                <a16:creationId xmlns:a16="http://schemas.microsoft.com/office/drawing/2014/main" id="{2ABDF9F4-50D5-2611-D9AF-F3832028EECA}"/>
              </a:ext>
            </a:extLst>
          </p:cNvPr>
          <p:cNvSpPr txBox="1"/>
          <p:nvPr/>
        </p:nvSpPr>
        <p:spPr>
          <a:xfrm>
            <a:off x="430748" y="2239450"/>
            <a:ext cx="7266504" cy="1384995"/>
          </a:xfrm>
          <a:prstGeom prst="rect">
            <a:avLst/>
          </a:prstGeom>
          <a:solidFill>
            <a:schemeClr val="bg1"/>
          </a:solidFill>
          <a:ln w="19050">
            <a:solidFill>
              <a:schemeClr val="accent1"/>
            </a:solidFill>
          </a:ln>
        </p:spPr>
        <p:txBody>
          <a:bodyPr wrap="square" rtlCol="0">
            <a:spAutoFit/>
          </a:bodyPr>
          <a:lstStyle/>
          <a:p>
            <a:pPr indent="357188"/>
            <a:r>
              <a:rPr lang="en-GB" sz="2800" b="1" dirty="0"/>
              <a:t>	Jesus said, “The Son of Man has authority on earth to forgive sins.” </a:t>
            </a:r>
            <a:br>
              <a:rPr lang="en-GB" sz="2800" b="1" dirty="0"/>
            </a:br>
            <a:r>
              <a:rPr lang="en-GB" sz="2800" dirty="0"/>
              <a:t>Luke 5:24</a:t>
            </a:r>
            <a:endParaRPr lang="en-US" sz="2800" dirty="0"/>
          </a:p>
        </p:txBody>
      </p:sp>
      <p:pic>
        <p:nvPicPr>
          <p:cNvPr id="1026" name="Picture 2" descr="Jesus Forgives a Paralyzed Man's Sins | Life of Jesus">
            <a:extLst>
              <a:ext uri="{FF2B5EF4-FFF2-40B4-BE49-F238E27FC236}">
                <a16:creationId xmlns:a16="http://schemas.microsoft.com/office/drawing/2014/main" id="{EB93BA95-D280-2D55-9AB4-3542695A70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661" y="631661"/>
            <a:ext cx="7880678" cy="3940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79059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 calcmode="lin" valueType="num">
                                      <p:cBhvr additive="base">
                                        <p:cTn id="2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 calcmode="lin" valueType="num">
                                      <p:cBhvr additive="base">
                                        <p:cTn id="3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7">
                                            <p:txEl>
                                              <p:pRg st="2" end="2"/>
                                            </p:txEl>
                                          </p:spTgt>
                                        </p:tgtEl>
                                        <p:attrNameLst>
                                          <p:attrName>style.visibility</p:attrName>
                                        </p:attrNameLst>
                                      </p:cBhvr>
                                      <p:to>
                                        <p:strVal val="visible"/>
                                      </p:to>
                                    </p:set>
                                    <p:anim calcmode="lin" valueType="num">
                                      <p:cBhvr additive="base">
                                        <p:cTn id="4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7">
                                            <p:txEl>
                                              <p:pRg st="3" end="3"/>
                                            </p:txEl>
                                          </p:spTgt>
                                        </p:tgtEl>
                                        <p:attrNameLst>
                                          <p:attrName>style.visibility</p:attrName>
                                        </p:attrNameLst>
                                      </p:cBhvr>
                                      <p:to>
                                        <p:strVal val="visible"/>
                                      </p:to>
                                    </p:set>
                                    <p:anim calcmode="lin" valueType="num">
                                      <p:cBhvr additive="base">
                                        <p:cTn id="46"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uiExpand="1" build="p"/>
      <p:bldP spid="9" grpId="0"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sp>
        <p:nvSpPr>
          <p:cNvPr id="2" name="TextBox 3">
            <a:extLst>
              <a:ext uri="{FF2B5EF4-FFF2-40B4-BE49-F238E27FC236}">
                <a16:creationId xmlns:a16="http://schemas.microsoft.com/office/drawing/2014/main" id="{2B1024CF-8812-2E21-3F3F-7F5214246629}"/>
              </a:ext>
            </a:extLst>
          </p:cNvPr>
          <p:cNvSpPr/>
          <p:nvPr/>
        </p:nvSpPr>
        <p:spPr>
          <a:xfrm>
            <a:off x="271592" y="28814"/>
            <a:ext cx="531761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Three classes</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1ECACDEE-88E0-126E-28E8-AB380D2FC2F3}"/>
              </a:ext>
            </a:extLst>
          </p:cNvPr>
          <p:cNvSpPr txBox="1"/>
          <p:nvPr/>
        </p:nvSpPr>
        <p:spPr>
          <a:xfrm>
            <a:off x="271592" y="948770"/>
            <a:ext cx="2157790" cy="1538883"/>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Children:</a:t>
            </a:r>
            <a:r>
              <a:rPr lang="en-US" sz="2800" b="1" spc="-1" dirty="0">
                <a:ea typeface="Verdana"/>
              </a:rPr>
              <a:t> </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Youth:</a:t>
            </a:r>
            <a:r>
              <a:rPr lang="en-US" sz="2800" b="1" spc="-1" dirty="0">
                <a:ea typeface="Verdana"/>
              </a:rPr>
              <a:t> </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Parents:</a:t>
            </a:r>
            <a:endParaRPr lang="en-US" sz="2800" b="1" spc="-1" dirty="0">
              <a:ea typeface="Verdana"/>
            </a:endParaRPr>
          </a:p>
        </p:txBody>
      </p:sp>
      <p:sp>
        <p:nvSpPr>
          <p:cNvPr id="4" name="TextBox 3">
            <a:extLst>
              <a:ext uri="{FF2B5EF4-FFF2-40B4-BE49-F238E27FC236}">
                <a16:creationId xmlns:a16="http://schemas.microsoft.com/office/drawing/2014/main" id="{9498DCF6-46CD-DF71-90A8-C57620241720}"/>
              </a:ext>
            </a:extLst>
          </p:cNvPr>
          <p:cNvSpPr txBox="1"/>
          <p:nvPr/>
        </p:nvSpPr>
        <p:spPr>
          <a:xfrm>
            <a:off x="2147128" y="496963"/>
            <a:ext cx="5925865" cy="523220"/>
          </a:xfrm>
          <a:prstGeom prst="rect">
            <a:avLst/>
          </a:prstGeom>
          <a:noFill/>
        </p:spPr>
        <p:txBody>
          <a:bodyPr wrap="square" rtlCol="0">
            <a:spAutoFit/>
          </a:bodyPr>
          <a:lstStyle/>
          <a:p>
            <a:r>
              <a:rPr lang="en-US" sz="2800" b="1" spc="-1" dirty="0">
                <a:solidFill>
                  <a:srgbClr val="C00000"/>
                </a:solidFill>
                <a:ea typeface="Verdana"/>
              </a:rPr>
              <a:t>Generation  Pressure   Blessing</a:t>
            </a:r>
          </a:p>
        </p:txBody>
      </p:sp>
      <p:sp>
        <p:nvSpPr>
          <p:cNvPr id="5" name="TextBox 4">
            <a:extLst>
              <a:ext uri="{FF2B5EF4-FFF2-40B4-BE49-F238E27FC236}">
                <a16:creationId xmlns:a16="http://schemas.microsoft.com/office/drawing/2014/main" id="{B607B103-0AAA-788D-054D-07F9BAC37962}"/>
              </a:ext>
            </a:extLst>
          </p:cNvPr>
          <p:cNvSpPr txBox="1"/>
          <p:nvPr/>
        </p:nvSpPr>
        <p:spPr>
          <a:xfrm>
            <a:off x="2202134" y="950016"/>
            <a:ext cx="5925865" cy="1538883"/>
          </a:xfrm>
          <a:prstGeom prst="rect">
            <a:avLst/>
          </a:prstGeom>
          <a:noFill/>
        </p:spPr>
        <p:txBody>
          <a:bodyPr wrap="square" rtlCol="0">
            <a:spAutoFit/>
          </a:bodyPr>
          <a:lstStyle/>
          <a:p>
            <a:pPr>
              <a:spcAft>
                <a:spcPts val="600"/>
              </a:spcAft>
            </a:pPr>
            <a:r>
              <a:rPr lang="en-US" sz="2800" b="1" spc="-1" dirty="0">
                <a:ea typeface="Verdana"/>
              </a:rPr>
              <a:t>Youth	  Social	  Forgiven</a:t>
            </a:r>
          </a:p>
          <a:p>
            <a:pPr>
              <a:spcAft>
                <a:spcPts val="600"/>
              </a:spcAft>
            </a:pPr>
            <a:r>
              <a:rPr lang="en-US" sz="2800" b="1" spc="-1" dirty="0">
                <a:ea typeface="Verdana"/>
              </a:rPr>
              <a:t>Earners	  Economic Victory</a:t>
            </a:r>
          </a:p>
          <a:p>
            <a:pPr>
              <a:spcAft>
                <a:spcPts val="600"/>
              </a:spcAft>
            </a:pPr>
            <a:r>
              <a:rPr lang="en-US" sz="2800" b="1" spc="-1" dirty="0">
                <a:ea typeface="Verdana"/>
              </a:rPr>
              <a:t>Aged		  Despair	  Know Him</a:t>
            </a:r>
          </a:p>
        </p:txBody>
      </p:sp>
      <p:sp>
        <p:nvSpPr>
          <p:cNvPr id="6" name="TextBox 3">
            <a:extLst>
              <a:ext uri="{FF2B5EF4-FFF2-40B4-BE49-F238E27FC236}">
                <a16:creationId xmlns:a16="http://schemas.microsoft.com/office/drawing/2014/main" id="{3A6B2E5E-C493-E827-58C5-8D43E376C9AD}"/>
              </a:ext>
            </a:extLst>
          </p:cNvPr>
          <p:cNvSpPr/>
          <p:nvPr/>
        </p:nvSpPr>
        <p:spPr>
          <a:xfrm>
            <a:off x="271592" y="2498076"/>
            <a:ext cx="531761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Are these</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69072781-DF6C-5F53-E472-088C5A1DB054}"/>
              </a:ext>
            </a:extLst>
          </p:cNvPr>
          <p:cNvSpPr txBox="1"/>
          <p:nvPr/>
        </p:nvSpPr>
        <p:spPr>
          <a:xfrm>
            <a:off x="271592" y="2941130"/>
            <a:ext cx="7856408" cy="1538883"/>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US" sz="2800" b="1" spc="-1" dirty="0">
                <a:ea typeface="Verdana"/>
              </a:rPr>
              <a:t> Three groups or generations?</a:t>
            </a:r>
          </a:p>
          <a:p>
            <a:pPr marL="269875" indent="-269875">
              <a:spcAft>
                <a:spcPts val="600"/>
              </a:spcAft>
            </a:pPr>
            <a:r>
              <a:rPr lang="en-US" sz="2800" b="1" spc="-1" dirty="0">
                <a:solidFill>
                  <a:srgbClr val="C00000"/>
                </a:solidFill>
                <a:ea typeface="Verdana"/>
              </a:rPr>
              <a:t>●</a:t>
            </a:r>
            <a:r>
              <a:rPr lang="en-US" sz="2800" b="1" spc="-1" dirty="0">
                <a:ea typeface="Verdana"/>
              </a:rPr>
              <a:t> Two groups of ‘children’: youth &amp; parents?</a:t>
            </a:r>
          </a:p>
          <a:p>
            <a:pPr marL="269875" indent="-269875">
              <a:spcAft>
                <a:spcPts val="600"/>
              </a:spcAft>
            </a:pPr>
            <a:r>
              <a:rPr lang="en-US" sz="2800" b="1" spc="-1" dirty="0">
                <a:solidFill>
                  <a:srgbClr val="C00000"/>
                </a:solidFill>
                <a:ea typeface="Verdana"/>
              </a:rPr>
              <a:t>●</a:t>
            </a:r>
            <a:r>
              <a:rPr lang="en-US" sz="2800" b="1" spc="-1" dirty="0">
                <a:ea typeface="Verdana"/>
              </a:rPr>
              <a:t> One group with same blessings for all?</a:t>
            </a:r>
          </a:p>
        </p:txBody>
      </p:sp>
    </p:spTree>
    <p:extLst>
      <p:ext uri="{BB962C8B-B14F-4D97-AF65-F5344CB8AC3E}">
        <p14:creationId xmlns:p14="http://schemas.microsoft.com/office/powerpoint/2010/main" val="243363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 calcmode="lin" valueType="num">
                                      <p:cBhvr additive="base">
                                        <p:cTn id="3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 calcmode="lin" valueType="num">
                                      <p:cBhvr additive="base">
                                        <p:cTn id="3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 calcmode="lin" valueType="num">
                                      <p:cBhvr additive="base">
                                        <p:cTn id="4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
                                            <p:txEl>
                                              <p:pRg st="1" end="1"/>
                                            </p:txEl>
                                          </p:spTgt>
                                        </p:tgtEl>
                                        <p:attrNameLst>
                                          <p:attrName>style.visibility</p:attrName>
                                        </p:attrNameLst>
                                      </p:cBhvr>
                                      <p:to>
                                        <p:strVal val="visible"/>
                                      </p:to>
                                    </p:set>
                                    <p:anim calcmode="lin" valueType="num">
                                      <p:cBhvr additive="base">
                                        <p:cTn id="5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xEl>
                                              <p:pRg st="2" end="2"/>
                                            </p:txEl>
                                          </p:spTgt>
                                        </p:tgtEl>
                                        <p:attrNameLst>
                                          <p:attrName>style.visibility</p:attrName>
                                        </p:attrNameLst>
                                      </p:cBhvr>
                                      <p:to>
                                        <p:strVal val="visible"/>
                                      </p:to>
                                    </p:set>
                                    <p:anim calcmode="lin" valueType="num">
                                      <p:cBhvr additive="base">
                                        <p:cTn id="6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uiExpand="1" build="p"/>
      <p:bldP spid="6" grpId="0"/>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sp>
        <p:nvSpPr>
          <p:cNvPr id="2" name="TextBox 3">
            <a:extLst>
              <a:ext uri="{FF2B5EF4-FFF2-40B4-BE49-F238E27FC236}">
                <a16:creationId xmlns:a16="http://schemas.microsoft.com/office/drawing/2014/main" id="{87E933AD-7B87-2C36-8CB3-E7C9A3D6723C}"/>
              </a:ext>
            </a:extLst>
          </p:cNvPr>
          <p:cNvSpPr/>
          <p:nvPr/>
        </p:nvSpPr>
        <p:spPr>
          <a:xfrm>
            <a:off x="271592" y="120801"/>
            <a:ext cx="671896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When sins or debts are forgiven</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38C4EBF2-79FB-CC95-4E7C-64AA01AA901C}"/>
              </a:ext>
            </a:extLst>
          </p:cNvPr>
          <p:cNvSpPr txBox="1"/>
          <p:nvPr/>
        </p:nvSpPr>
        <p:spPr>
          <a:xfrm>
            <a:off x="271592" y="2912316"/>
            <a:ext cx="7573852" cy="1538883"/>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US" sz="2800" b="1" spc="-1" dirty="0">
                <a:ea typeface="Verdana"/>
              </a:rPr>
              <a:t> The offender has paid his debt.</a:t>
            </a:r>
          </a:p>
          <a:p>
            <a:pPr marL="269875" indent="-269875">
              <a:spcAft>
                <a:spcPts val="600"/>
              </a:spcAft>
            </a:pPr>
            <a:r>
              <a:rPr lang="en-US" sz="2800" b="1" spc="-1" dirty="0">
                <a:solidFill>
                  <a:srgbClr val="C00000"/>
                </a:solidFill>
                <a:ea typeface="Verdana"/>
              </a:rPr>
              <a:t>●</a:t>
            </a:r>
            <a:r>
              <a:rPr lang="en-US" sz="2800" b="1" spc="-1" dirty="0">
                <a:ea typeface="Verdana"/>
              </a:rPr>
              <a:t> A defender has paid the debt.</a:t>
            </a:r>
          </a:p>
          <a:p>
            <a:pPr marL="269875" indent="-269875">
              <a:spcAft>
                <a:spcPts val="600"/>
              </a:spcAft>
            </a:pPr>
            <a:r>
              <a:rPr lang="en-US" sz="2800" b="1" spc="-1" dirty="0">
                <a:solidFill>
                  <a:srgbClr val="C00000"/>
                </a:solidFill>
                <a:ea typeface="Verdana"/>
              </a:rPr>
              <a:t>●</a:t>
            </a:r>
            <a:r>
              <a:rPr lang="en-US" sz="2800" b="1" spc="-1" dirty="0">
                <a:ea typeface="Verdana"/>
              </a:rPr>
              <a:t> The offended takes the loss.</a:t>
            </a:r>
          </a:p>
        </p:txBody>
      </p:sp>
      <p:sp>
        <p:nvSpPr>
          <p:cNvPr id="4" name="TextBox 3">
            <a:extLst>
              <a:ext uri="{FF2B5EF4-FFF2-40B4-BE49-F238E27FC236}">
                <a16:creationId xmlns:a16="http://schemas.microsoft.com/office/drawing/2014/main" id="{09BE5CF0-75F2-CCB8-D45E-838C84252A6E}"/>
              </a:ext>
            </a:extLst>
          </p:cNvPr>
          <p:cNvSpPr txBox="1"/>
          <p:nvPr/>
        </p:nvSpPr>
        <p:spPr>
          <a:xfrm>
            <a:off x="271592" y="642567"/>
            <a:ext cx="7573852" cy="1538883"/>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US" sz="2800" b="1" spc="-1" dirty="0">
                <a:ea typeface="Verdana"/>
              </a:rPr>
              <a:t> There is an offender or a debtor.</a:t>
            </a:r>
          </a:p>
          <a:p>
            <a:pPr marL="269875" indent="-269875">
              <a:spcAft>
                <a:spcPts val="600"/>
              </a:spcAft>
            </a:pPr>
            <a:r>
              <a:rPr lang="en-US" sz="2800" b="1" spc="-1" dirty="0">
                <a:solidFill>
                  <a:srgbClr val="C00000"/>
                </a:solidFill>
                <a:ea typeface="Verdana"/>
              </a:rPr>
              <a:t>●</a:t>
            </a:r>
            <a:r>
              <a:rPr lang="en-US" sz="2800" b="1" spc="-1" dirty="0">
                <a:ea typeface="Verdana"/>
              </a:rPr>
              <a:t> There is an offended or a creditor.</a:t>
            </a:r>
          </a:p>
          <a:p>
            <a:pPr marL="269875" indent="-269875">
              <a:spcAft>
                <a:spcPts val="600"/>
              </a:spcAft>
            </a:pPr>
            <a:r>
              <a:rPr lang="en-US" sz="2800" b="1" spc="-1" dirty="0">
                <a:solidFill>
                  <a:srgbClr val="C00000"/>
                </a:solidFill>
                <a:ea typeface="Verdana"/>
              </a:rPr>
              <a:t>●</a:t>
            </a:r>
            <a:r>
              <a:rPr lang="en-US" sz="2800" b="1" spc="-1" dirty="0">
                <a:ea typeface="Verdana"/>
              </a:rPr>
              <a:t> There is an offense or a debt.</a:t>
            </a:r>
          </a:p>
        </p:txBody>
      </p:sp>
      <p:sp>
        <p:nvSpPr>
          <p:cNvPr id="5" name="TextBox 3">
            <a:extLst>
              <a:ext uri="{FF2B5EF4-FFF2-40B4-BE49-F238E27FC236}">
                <a16:creationId xmlns:a16="http://schemas.microsoft.com/office/drawing/2014/main" id="{0370F375-B5C9-C4C9-E426-2D7CB3DF7A74}"/>
              </a:ext>
            </a:extLst>
          </p:cNvPr>
          <p:cNvSpPr/>
          <p:nvPr/>
        </p:nvSpPr>
        <p:spPr>
          <a:xfrm>
            <a:off x="271592" y="2286000"/>
            <a:ext cx="465751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Who suffers or pays?</a:t>
            </a:r>
            <a:endParaRPr lang="en-US" sz="2800" b="1" strike="noStrike" spc="-1" dirty="0">
              <a:solidFill>
                <a:srgbClr val="0070C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3472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additive="base">
                                        <p:cTn id="3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71591" y="22131"/>
            <a:ext cx="557191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Overcome the devil, 2:13a</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271592" y="530301"/>
            <a:ext cx="7951430"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r>
              <a:rPr lang="en-GB" sz="2800" b="1" spc="-1" baseline="30000" dirty="0">
                <a:solidFill>
                  <a:srgbClr val="C00000"/>
                </a:solidFill>
                <a:ea typeface="Verdana"/>
              </a:rPr>
              <a:t>13 </a:t>
            </a:r>
            <a:r>
              <a:rPr lang="en-GB" sz="2800" b="1" spc="-1" dirty="0">
                <a:ea typeface="Verdana"/>
              </a:rPr>
              <a:t>I am writing to you, fathers, because you know Him who has been from the beginning.</a:t>
            </a:r>
          </a:p>
        </p:txBody>
      </p:sp>
      <p:sp>
        <p:nvSpPr>
          <p:cNvPr id="6" name="TextBox 5">
            <a:extLst>
              <a:ext uri="{FF2B5EF4-FFF2-40B4-BE49-F238E27FC236}">
                <a16:creationId xmlns:a16="http://schemas.microsoft.com/office/drawing/2014/main" id="{5AACF7F0-EF83-83C8-9B5C-47CE77853A22}"/>
              </a:ext>
            </a:extLst>
          </p:cNvPr>
          <p:cNvSpPr txBox="1"/>
          <p:nvPr/>
        </p:nvSpPr>
        <p:spPr>
          <a:xfrm>
            <a:off x="287911" y="2283295"/>
            <a:ext cx="3872967" cy="2046714"/>
          </a:xfrm>
          <a:prstGeom prst="rect">
            <a:avLst/>
          </a:prstGeom>
          <a:noFill/>
        </p:spPr>
        <p:txBody>
          <a:bodyPr wrap="square" rtlCol="0">
            <a:spAutoFit/>
          </a:bodyPr>
          <a:lstStyle/>
          <a:p>
            <a:pPr marL="269875" indent="-269875">
              <a:spcAft>
                <a:spcPts val="600"/>
              </a:spcAft>
            </a:pPr>
            <a:r>
              <a:rPr lang="en-GB" sz="2800" b="1" spc="-1" dirty="0">
                <a:solidFill>
                  <a:srgbClr val="C00000"/>
                </a:solidFill>
                <a:ea typeface="Verdana"/>
              </a:rPr>
              <a:t>● </a:t>
            </a:r>
            <a:r>
              <a:rPr lang="en-GB" sz="2800" b="1" spc="-1" dirty="0">
                <a:ea typeface="Verdana"/>
              </a:rPr>
              <a:t>Holy Spirit</a:t>
            </a:r>
          </a:p>
          <a:p>
            <a:pPr marL="269875" indent="-269875">
              <a:spcAft>
                <a:spcPts val="600"/>
              </a:spcAft>
            </a:pPr>
            <a:r>
              <a:rPr lang="en-GB" sz="2800" b="1" spc="-1" dirty="0">
                <a:solidFill>
                  <a:srgbClr val="C00000"/>
                </a:solidFill>
                <a:ea typeface="Verdana"/>
              </a:rPr>
              <a:t>● </a:t>
            </a:r>
            <a:r>
              <a:rPr lang="en-GB" sz="2800" b="1" spc="-1" dirty="0">
                <a:ea typeface="Verdana"/>
              </a:rPr>
              <a:t>Answers to prayers</a:t>
            </a:r>
          </a:p>
          <a:p>
            <a:pPr marL="269875" indent="-269875">
              <a:spcAft>
                <a:spcPts val="600"/>
              </a:spcAft>
            </a:pPr>
            <a:r>
              <a:rPr lang="en-GB" sz="2800" b="1" spc="-1" dirty="0">
                <a:solidFill>
                  <a:srgbClr val="C00000"/>
                </a:solidFill>
                <a:ea typeface="Verdana"/>
              </a:rPr>
              <a:t>● </a:t>
            </a:r>
            <a:r>
              <a:rPr lang="en-GB" sz="2800" b="1" spc="-1" dirty="0">
                <a:ea typeface="Verdana"/>
              </a:rPr>
              <a:t>Divine wisdom</a:t>
            </a:r>
          </a:p>
          <a:p>
            <a:pPr marL="269875" indent="-269875">
              <a:spcAft>
                <a:spcPts val="600"/>
              </a:spcAft>
            </a:pPr>
            <a:r>
              <a:rPr lang="en-GB" sz="2800" b="1" spc="-1" dirty="0">
                <a:solidFill>
                  <a:srgbClr val="C00000"/>
                </a:solidFill>
                <a:ea typeface="Verdana"/>
              </a:rPr>
              <a:t>● </a:t>
            </a:r>
            <a:r>
              <a:rPr lang="en-GB" sz="2800" b="1" spc="-1" dirty="0">
                <a:ea typeface="Verdana"/>
              </a:rPr>
              <a:t>Spiritual warfare</a:t>
            </a:r>
          </a:p>
        </p:txBody>
      </p:sp>
      <p:sp>
        <p:nvSpPr>
          <p:cNvPr id="7" name="TextBox 6">
            <a:extLst>
              <a:ext uri="{FF2B5EF4-FFF2-40B4-BE49-F238E27FC236}">
                <a16:creationId xmlns:a16="http://schemas.microsoft.com/office/drawing/2014/main" id="{A463A136-686E-E93E-87E7-AB8F46856CB5}"/>
              </a:ext>
            </a:extLst>
          </p:cNvPr>
          <p:cNvSpPr txBox="1"/>
          <p:nvPr/>
        </p:nvSpPr>
        <p:spPr>
          <a:xfrm>
            <a:off x="4144559" y="2286000"/>
            <a:ext cx="3983441" cy="2046714"/>
          </a:xfrm>
          <a:prstGeom prst="rect">
            <a:avLst/>
          </a:prstGeom>
          <a:noFill/>
        </p:spPr>
        <p:txBody>
          <a:bodyPr wrap="square" rtlCol="0">
            <a:spAutoFit/>
          </a:bodyPr>
          <a:lstStyle/>
          <a:p>
            <a:pPr>
              <a:spcAft>
                <a:spcPts val="600"/>
              </a:spcAft>
            </a:pPr>
            <a:r>
              <a:rPr lang="en-GB" sz="2800" b="1" spc="-1" dirty="0">
                <a:solidFill>
                  <a:srgbClr val="C00000"/>
                </a:solidFill>
                <a:ea typeface="Verdana"/>
              </a:rPr>
              <a:t>●</a:t>
            </a:r>
            <a:r>
              <a:rPr lang="en-GB" sz="2800" b="1" spc="-1" dirty="0">
                <a:ea typeface="Verdana"/>
              </a:rPr>
              <a:t> Love, peace, joy ...</a:t>
            </a:r>
          </a:p>
          <a:p>
            <a:pPr>
              <a:spcAft>
                <a:spcPts val="600"/>
              </a:spcAft>
            </a:pPr>
            <a:r>
              <a:rPr lang="en-GB" sz="2800" b="1" spc="-1" dirty="0">
                <a:solidFill>
                  <a:srgbClr val="C00000"/>
                </a:solidFill>
                <a:ea typeface="Verdana"/>
              </a:rPr>
              <a:t>●</a:t>
            </a:r>
            <a:r>
              <a:rPr lang="en-GB" sz="2800" b="1" spc="-1" dirty="0">
                <a:ea typeface="Verdana"/>
              </a:rPr>
              <a:t> Self control</a:t>
            </a:r>
          </a:p>
          <a:p>
            <a:pPr>
              <a:spcAft>
                <a:spcPts val="600"/>
              </a:spcAft>
            </a:pPr>
            <a:r>
              <a:rPr lang="en-GB" sz="2800" b="1" spc="-1" dirty="0">
                <a:solidFill>
                  <a:srgbClr val="C00000"/>
                </a:solidFill>
                <a:ea typeface="Verdana"/>
              </a:rPr>
              <a:t>●</a:t>
            </a:r>
            <a:r>
              <a:rPr lang="en-GB" sz="2800" b="1" spc="-1" dirty="0">
                <a:ea typeface="Verdana"/>
              </a:rPr>
              <a:t> Spiritual gifts</a:t>
            </a:r>
          </a:p>
          <a:p>
            <a:pPr>
              <a:spcAft>
                <a:spcPts val="600"/>
              </a:spcAft>
            </a:pPr>
            <a:r>
              <a:rPr lang="en-GB" sz="2800" b="1" spc="-1" dirty="0">
                <a:solidFill>
                  <a:srgbClr val="C00000"/>
                </a:solidFill>
                <a:ea typeface="Verdana"/>
              </a:rPr>
              <a:t>●</a:t>
            </a:r>
            <a:r>
              <a:rPr lang="en-GB" sz="2800" b="1" spc="-1" dirty="0">
                <a:ea typeface="Verdana"/>
              </a:rPr>
              <a:t> Sure of eternal life</a:t>
            </a:r>
            <a:endParaRPr lang="en-US" dirty="0"/>
          </a:p>
        </p:txBody>
      </p:sp>
      <p:sp>
        <p:nvSpPr>
          <p:cNvPr id="9" name="TextBox 8">
            <a:extLst>
              <a:ext uri="{FF2B5EF4-FFF2-40B4-BE49-F238E27FC236}">
                <a16:creationId xmlns:a16="http://schemas.microsoft.com/office/drawing/2014/main" id="{2ABDF9F4-50D5-2611-D9AF-F3832028EECA}"/>
              </a:ext>
            </a:extLst>
          </p:cNvPr>
          <p:cNvSpPr txBox="1"/>
          <p:nvPr/>
        </p:nvSpPr>
        <p:spPr>
          <a:xfrm>
            <a:off x="660979" y="2284882"/>
            <a:ext cx="6644926" cy="1384995"/>
          </a:xfrm>
          <a:prstGeom prst="rect">
            <a:avLst/>
          </a:prstGeom>
          <a:solidFill>
            <a:schemeClr val="bg1"/>
          </a:solidFill>
          <a:ln w="19050">
            <a:solidFill>
              <a:schemeClr val="accent1"/>
            </a:solidFill>
          </a:ln>
        </p:spPr>
        <p:txBody>
          <a:bodyPr wrap="square" rtlCol="0">
            <a:spAutoFit/>
          </a:bodyPr>
          <a:lstStyle/>
          <a:p>
            <a:pPr indent="357188"/>
            <a:r>
              <a:rPr lang="en-GB" sz="2800" b="1" dirty="0"/>
              <a:t>Jesus  prayed, “This is eternal life, that they may know You, the only true God.” </a:t>
            </a:r>
            <a:r>
              <a:rPr lang="en-GB" sz="2800" dirty="0"/>
              <a:t>John 17:3</a:t>
            </a:r>
            <a:endParaRPr lang="en-US" sz="2800" dirty="0"/>
          </a:p>
        </p:txBody>
      </p:sp>
      <p:sp>
        <p:nvSpPr>
          <p:cNvPr id="3" name="TextBox 3">
            <a:extLst>
              <a:ext uri="{FF2B5EF4-FFF2-40B4-BE49-F238E27FC236}">
                <a16:creationId xmlns:a16="http://schemas.microsoft.com/office/drawing/2014/main" id="{09EE596D-A793-586B-F4FA-798648F53C3B}"/>
              </a:ext>
            </a:extLst>
          </p:cNvPr>
          <p:cNvSpPr/>
          <p:nvPr/>
        </p:nvSpPr>
        <p:spPr>
          <a:xfrm>
            <a:off x="271591" y="1730241"/>
            <a:ext cx="769615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To know Him = experience his reality</a:t>
            </a:r>
            <a:endParaRPr lang="en-US" sz="2800" b="1" strike="noStrike" spc="-1" dirty="0">
              <a:solidFill>
                <a:srgbClr val="0070C0"/>
              </a:solidFill>
              <a:latin typeface="Verdana" panose="020B0604030504040204" pitchFamily="34" charset="0"/>
              <a:ea typeface="Verdana" panose="020B0604030504040204" pitchFamily="34" charset="0"/>
            </a:endParaRPr>
          </a:p>
        </p:txBody>
      </p:sp>
      <p:pic>
        <p:nvPicPr>
          <p:cNvPr id="2050" name="Picture 2">
            <a:extLst>
              <a:ext uri="{FF2B5EF4-FFF2-40B4-BE49-F238E27FC236}">
                <a16:creationId xmlns:a16="http://schemas.microsoft.com/office/drawing/2014/main" id="{154BA1A6-06A8-C798-AAE3-E6C1E4FF24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99" y="487345"/>
            <a:ext cx="7257001" cy="40846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C47AB04-ACFB-95D3-A51E-3DDCD351DE19}"/>
              </a:ext>
            </a:extLst>
          </p:cNvPr>
          <p:cNvSpPr txBox="1"/>
          <p:nvPr/>
        </p:nvSpPr>
        <p:spPr>
          <a:xfrm>
            <a:off x="409893" y="4213828"/>
            <a:ext cx="7430196" cy="369332"/>
          </a:xfrm>
          <a:prstGeom prst="rect">
            <a:avLst/>
          </a:prstGeom>
          <a:noFill/>
        </p:spPr>
        <p:txBody>
          <a:bodyPr wrap="square" rtlCol="0">
            <a:spAutoFit/>
          </a:bodyPr>
          <a:lstStyle/>
          <a:p>
            <a:pPr algn="ctr"/>
            <a:r>
              <a:rPr lang="en-US" dirty="0">
                <a:solidFill>
                  <a:schemeClr val="bg1"/>
                </a:solidFill>
              </a:rPr>
              <a:t>Jesus  Film Project</a:t>
            </a:r>
          </a:p>
        </p:txBody>
      </p:sp>
    </p:spTree>
    <p:extLst>
      <p:ext uri="{BB962C8B-B14F-4D97-AF65-F5344CB8AC3E}">
        <p14:creationId xmlns:p14="http://schemas.microsoft.com/office/powerpoint/2010/main" val="283002128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xit" presetSubtype="0" fill="hold" grpId="2"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050"/>
                                        </p:tgtEl>
                                      </p:cBhvr>
                                    </p:animEffect>
                                    <p:set>
                                      <p:cBhvr>
                                        <p:cTn id="10" dur="1" fill="hold">
                                          <p:stCondLst>
                                            <p:cond delay="499"/>
                                          </p:stCondLst>
                                        </p:cTn>
                                        <p:tgtEl>
                                          <p:spTgt spid="20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2"/>
                                        </p:tgtEl>
                                        <p:attrNameLst>
                                          <p:attrName>ppt_x</p:attrName>
                                        </p:attrNameLst>
                                      </p:cBhvr>
                                      <p:tavLst>
                                        <p:tav tm="0">
                                          <p:val>
                                            <p:strVal val="ppt_x"/>
                                          </p:val>
                                        </p:tav>
                                        <p:tav tm="100000">
                                          <p:val>
                                            <p:strVal val="ppt_x"/>
                                          </p:val>
                                        </p:tav>
                                      </p:tavLst>
                                    </p:anim>
                                    <p:anim calcmode="lin" valueType="num">
                                      <p:cBhvr additive="base">
                                        <p:cTn id="15" dur="500"/>
                                        <p:tgtEl>
                                          <p:spTgt spid="2"/>
                                        </p:tgtEl>
                                        <p:attrNameLst>
                                          <p:attrName>ppt_y</p:attrName>
                                        </p:attrNameLst>
                                      </p:cBhvr>
                                      <p:tavLst>
                                        <p:tav tm="0">
                                          <p:val>
                                            <p:strVal val="ppt_y"/>
                                          </p:val>
                                        </p:tav>
                                        <p:tav tm="100000">
                                          <p:val>
                                            <p:strVal val="1+ppt_h/2"/>
                                          </p:val>
                                        </p:tav>
                                      </p:tavLst>
                                    </p:anim>
                                    <p:set>
                                      <p:cBhvr>
                                        <p:cTn id="16" dur="1" fill="hold">
                                          <p:stCondLst>
                                            <p:cond delay="499"/>
                                          </p:stCondLst>
                                        </p:cTn>
                                        <p:tgtEl>
                                          <p:spTgt spid="2"/>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2"/>
                                        </p:tgtEl>
                                        <p:attrNameLst>
                                          <p:attrName>ppt_x</p:attrName>
                                        </p:attrNameLst>
                                      </p:cBhvr>
                                      <p:tavLst>
                                        <p:tav tm="0">
                                          <p:val>
                                            <p:strVal val="ppt_x"/>
                                          </p:val>
                                        </p:tav>
                                        <p:tav tm="100000">
                                          <p:val>
                                            <p:strVal val="ppt_x"/>
                                          </p:val>
                                        </p:tav>
                                      </p:tavLst>
                                    </p:anim>
                                    <p:anim calcmode="lin" valueType="num">
                                      <p:cBhvr additive="base">
                                        <p:cTn id="19" dur="500"/>
                                        <p:tgtEl>
                                          <p:spTgt spid="2"/>
                                        </p:tgtEl>
                                        <p:attrNameLst>
                                          <p:attrName>ppt_y</p:attrName>
                                        </p:attrNameLst>
                                      </p:cBhvr>
                                      <p:tavLst>
                                        <p:tav tm="0">
                                          <p:val>
                                            <p:strVal val="ppt_y"/>
                                          </p:val>
                                        </p:tav>
                                        <p:tav tm="100000">
                                          <p:val>
                                            <p:strVal val="1+ppt_h/2"/>
                                          </p:val>
                                        </p:tav>
                                      </p:tavLst>
                                    </p:anim>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 calcmode="lin" valueType="num">
                                      <p:cBhvr additive="base">
                                        <p:cTn id="3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anim calcmode="lin" valueType="num">
                                      <p:cBhvr additive="base">
                                        <p:cTn id="4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 calcmode="lin" valueType="num">
                                      <p:cBhvr additive="base">
                                        <p:cTn id="4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6">
                                            <p:txEl>
                                              <p:pRg st="3" end="3"/>
                                            </p:txEl>
                                          </p:spTgt>
                                        </p:tgtEl>
                                        <p:attrNameLst>
                                          <p:attrName>style.visibility</p:attrName>
                                        </p:attrNameLst>
                                      </p:cBhvr>
                                      <p:to>
                                        <p:strVal val="visible"/>
                                      </p:to>
                                    </p:set>
                                    <p:anim calcmode="lin" valueType="num">
                                      <p:cBhvr additive="base">
                                        <p:cTn id="5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7">
                                            <p:txEl>
                                              <p:pRg st="0" end="0"/>
                                            </p:txEl>
                                          </p:spTgt>
                                        </p:tgtEl>
                                        <p:attrNameLst>
                                          <p:attrName>style.visibility</p:attrName>
                                        </p:attrNameLst>
                                      </p:cBhvr>
                                      <p:to>
                                        <p:strVal val="visible"/>
                                      </p:to>
                                    </p:set>
                                    <p:anim calcmode="lin" valueType="num">
                                      <p:cBhvr additive="base">
                                        <p:cTn id="5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7">
                                            <p:txEl>
                                              <p:pRg st="1" end="1"/>
                                            </p:txEl>
                                          </p:spTgt>
                                        </p:tgtEl>
                                        <p:attrNameLst>
                                          <p:attrName>style.visibility</p:attrName>
                                        </p:attrNameLst>
                                      </p:cBhvr>
                                      <p:to>
                                        <p:strVal val="visible"/>
                                      </p:to>
                                    </p:set>
                                    <p:anim calcmode="lin" valueType="num">
                                      <p:cBhvr additive="base">
                                        <p:cTn id="6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7">
                                            <p:txEl>
                                              <p:pRg st="2" end="2"/>
                                            </p:txEl>
                                          </p:spTgt>
                                        </p:tgtEl>
                                        <p:attrNameLst>
                                          <p:attrName>style.visibility</p:attrName>
                                        </p:attrNameLst>
                                      </p:cBhvr>
                                      <p:to>
                                        <p:strVal val="visible"/>
                                      </p:to>
                                    </p:set>
                                    <p:anim calcmode="lin" valueType="num">
                                      <p:cBhvr additive="base">
                                        <p:cTn id="7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7">
                                            <p:txEl>
                                              <p:pRg st="3" end="3"/>
                                            </p:txEl>
                                          </p:spTgt>
                                        </p:tgtEl>
                                        <p:attrNameLst>
                                          <p:attrName>style.visibility</p:attrName>
                                        </p:attrNameLst>
                                      </p:cBhvr>
                                      <p:to>
                                        <p:strVal val="visible"/>
                                      </p:to>
                                    </p:set>
                                    <p:anim calcmode="lin" valueType="num">
                                      <p:cBhvr additive="base">
                                        <p:cTn id="7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uiExpand="1" build="p"/>
      <p:bldP spid="9" grpId="0" animBg="1"/>
      <p:bldP spid="9" grpId="1" animBg="1"/>
      <p:bldP spid="2" grpId="0"/>
      <p:bldP spid="2" grpId="1"/>
      <p:bldP spid="2" grpId="2"/>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13000" b="-13000"/>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71592" y="22131"/>
            <a:ext cx="674061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Overcome the devil, 2:13b</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271592" y="543897"/>
            <a:ext cx="7951430"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r>
              <a:rPr lang="en-GB" sz="2800" b="1" spc="-1" dirty="0">
                <a:ea typeface="Verdana"/>
              </a:rPr>
              <a:t>I am writing to you, young men, because you have overcome the evil one.</a:t>
            </a:r>
          </a:p>
        </p:txBody>
      </p:sp>
      <p:sp>
        <p:nvSpPr>
          <p:cNvPr id="6" name="TextBox 5">
            <a:extLst>
              <a:ext uri="{FF2B5EF4-FFF2-40B4-BE49-F238E27FC236}">
                <a16:creationId xmlns:a16="http://schemas.microsoft.com/office/drawing/2014/main" id="{5AACF7F0-EF83-83C8-9B5C-47CE77853A22}"/>
              </a:ext>
            </a:extLst>
          </p:cNvPr>
          <p:cNvSpPr txBox="1"/>
          <p:nvPr/>
        </p:nvSpPr>
        <p:spPr>
          <a:xfrm>
            <a:off x="271592" y="1704390"/>
            <a:ext cx="2385038" cy="1892826"/>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Evil one:</a:t>
            </a:r>
            <a:br>
              <a:rPr lang="en-US" sz="2800" b="1" spc="-1" dirty="0">
                <a:solidFill>
                  <a:srgbClr val="0070C0"/>
                </a:solidFill>
                <a:ea typeface="Verdana"/>
              </a:rPr>
            </a:br>
            <a:br>
              <a:rPr lang="en-US" sz="2800" b="1" spc="-1" dirty="0">
                <a:solidFill>
                  <a:srgbClr val="0070C0"/>
                </a:solidFill>
                <a:ea typeface="Verdana"/>
              </a:rPr>
            </a:br>
            <a:r>
              <a:rPr lang="en-US" sz="2800" b="1" spc="-1" dirty="0">
                <a:ea typeface="Verdana"/>
              </a:rPr>
              <a:t> </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Overcome:</a:t>
            </a:r>
            <a:endParaRPr lang="en-US" sz="2800" b="1" spc="-1" dirty="0">
              <a:ea typeface="Verdana"/>
            </a:endParaRPr>
          </a:p>
        </p:txBody>
      </p:sp>
      <p:sp>
        <p:nvSpPr>
          <p:cNvPr id="7" name="TextBox 6">
            <a:extLst>
              <a:ext uri="{FF2B5EF4-FFF2-40B4-BE49-F238E27FC236}">
                <a16:creationId xmlns:a16="http://schemas.microsoft.com/office/drawing/2014/main" id="{A463A136-686E-E93E-87E7-AB8F46856CB5}"/>
              </a:ext>
            </a:extLst>
          </p:cNvPr>
          <p:cNvSpPr txBox="1"/>
          <p:nvPr/>
        </p:nvSpPr>
        <p:spPr>
          <a:xfrm>
            <a:off x="2594700" y="1704390"/>
            <a:ext cx="5154555" cy="2754600"/>
          </a:xfrm>
          <a:prstGeom prst="rect">
            <a:avLst/>
          </a:prstGeom>
          <a:noFill/>
        </p:spPr>
        <p:txBody>
          <a:bodyPr wrap="square" rtlCol="0">
            <a:spAutoFit/>
          </a:bodyPr>
          <a:lstStyle/>
          <a:p>
            <a:pPr>
              <a:spcAft>
                <a:spcPts val="600"/>
              </a:spcAft>
            </a:pPr>
            <a:r>
              <a:rPr lang="en-GB" sz="2800" b="1" spc="-1" dirty="0">
                <a:ea typeface="Verdana"/>
              </a:rPr>
              <a:t>The devil, Satan, a powerful, fallen spirit who rules over the world.</a:t>
            </a:r>
          </a:p>
          <a:p>
            <a:pPr>
              <a:spcAft>
                <a:spcPts val="600"/>
              </a:spcAft>
            </a:pPr>
            <a:r>
              <a:rPr lang="en-GB" sz="2800" b="1" spc="-1" dirty="0">
                <a:ea typeface="Verdana"/>
              </a:rPr>
              <a:t>Trust Jesus’ greater authority, resist idolatry, remain loyal to Jesus</a:t>
            </a:r>
            <a:endParaRPr lang="en-US" dirty="0"/>
          </a:p>
        </p:txBody>
      </p:sp>
      <p:sp>
        <p:nvSpPr>
          <p:cNvPr id="9" name="TextBox 8">
            <a:extLst>
              <a:ext uri="{FF2B5EF4-FFF2-40B4-BE49-F238E27FC236}">
                <a16:creationId xmlns:a16="http://schemas.microsoft.com/office/drawing/2014/main" id="{2ABDF9F4-50D5-2611-D9AF-F3832028EECA}"/>
              </a:ext>
            </a:extLst>
          </p:cNvPr>
          <p:cNvSpPr txBox="1"/>
          <p:nvPr/>
        </p:nvSpPr>
        <p:spPr>
          <a:xfrm>
            <a:off x="401737" y="1807153"/>
            <a:ext cx="7347518" cy="1384995"/>
          </a:xfrm>
          <a:prstGeom prst="rect">
            <a:avLst/>
          </a:prstGeom>
          <a:solidFill>
            <a:schemeClr val="bg1"/>
          </a:solidFill>
          <a:ln w="19050">
            <a:solidFill>
              <a:schemeClr val="accent1"/>
            </a:solidFill>
          </a:ln>
        </p:spPr>
        <p:txBody>
          <a:bodyPr wrap="square" rtlCol="0">
            <a:spAutoFit/>
          </a:bodyPr>
          <a:lstStyle/>
          <a:p>
            <a:pPr indent="357188"/>
            <a:r>
              <a:rPr lang="en-GB" sz="2800" b="1" dirty="0"/>
              <a:t> Jesus promised, “In the world you have tribulation, but take courage; I have overcome the world.” </a:t>
            </a:r>
            <a:r>
              <a:rPr lang="en-GB" sz="2800" dirty="0"/>
              <a:t>Luke 22:30-31</a:t>
            </a:r>
          </a:p>
        </p:txBody>
      </p:sp>
      <p:pic>
        <p:nvPicPr>
          <p:cNvPr id="3074" name="Picture 2" descr="Jesus and the Devil Arm Wrestling Biblical Bible God JAD01 Poster A1,A2,A3,A4 - Picture 1 of 1">
            <a:extLst>
              <a:ext uri="{FF2B5EF4-FFF2-40B4-BE49-F238E27FC236}">
                <a16:creationId xmlns:a16="http://schemas.microsoft.com/office/drawing/2014/main" id="{98E4112B-4E69-6B33-2451-FA40CD98F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172" y="497848"/>
            <a:ext cx="6479655" cy="4074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040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074"/>
                                        </p:tgtEl>
                                      </p:cBhvr>
                                    </p:animEffect>
                                    <p:set>
                                      <p:cBhvr>
                                        <p:cTn id="7" dur="1" fill="hold">
                                          <p:stCondLst>
                                            <p:cond delay="499"/>
                                          </p:stCondLst>
                                        </p:cTn>
                                        <p:tgtEl>
                                          <p:spTgt spid="307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500" fill="hold"/>
                                        <p:tgtEl>
                                          <p:spTgt spid="48"/>
                                        </p:tgtEl>
                                        <p:attrNameLst>
                                          <p:attrName>ppt_x</p:attrName>
                                        </p:attrNameLst>
                                      </p:cBhvr>
                                      <p:tavLst>
                                        <p:tav tm="0">
                                          <p:val>
                                            <p:strVal val="#ppt_x"/>
                                          </p:val>
                                        </p:tav>
                                        <p:tav tm="100000">
                                          <p:val>
                                            <p:strVal val="#ppt_x"/>
                                          </p:val>
                                        </p:tav>
                                      </p:tavLst>
                                    </p:anim>
                                    <p:anim calcmode="lin" valueType="num">
                                      <p:cBhvr additive="base">
                                        <p:cTn id="13"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 calcmode="lin" valueType="num">
                                      <p:cBhvr additive="base">
                                        <p:cTn id="34"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7">
                                            <p:txEl>
                                              <p:pRg st="1" end="1"/>
                                            </p:txEl>
                                          </p:spTgt>
                                        </p:tgtEl>
                                        <p:attrNameLst>
                                          <p:attrName>style.visibility</p:attrName>
                                        </p:attrNameLst>
                                      </p:cBhvr>
                                      <p:to>
                                        <p:strVal val="visible"/>
                                      </p:to>
                                    </p:set>
                                    <p:anim calcmode="lin" valueType="num">
                                      <p:cBhvr additive="base">
                                        <p:cTn id="40"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6" grpId="0"/>
      <p:bldP spid="7" grpId="0" uiExpand="1" build="p"/>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71592" y="22131"/>
            <a:ext cx="674061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Know the Father, 2:13c-14a</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271592" y="543897"/>
            <a:ext cx="7951430"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r>
              <a:rPr lang="en-GB" sz="2800" b="1" spc="-1" dirty="0">
                <a:ea typeface="Verdana"/>
              </a:rPr>
              <a:t>I have written to you, children, because you know the Father. </a:t>
            </a:r>
            <a:r>
              <a:rPr lang="en-GB" sz="2800" b="1" spc="-1" baseline="30000" dirty="0">
                <a:solidFill>
                  <a:srgbClr val="C00000"/>
                </a:solidFill>
                <a:ea typeface="Verdana"/>
              </a:rPr>
              <a:t>14</a:t>
            </a:r>
            <a:r>
              <a:rPr lang="en-GB" sz="2800" b="1" spc="-1" dirty="0">
                <a:ea typeface="Verdana"/>
              </a:rPr>
              <a:t> I have written to you, fathers, because you know </a:t>
            </a:r>
            <a:r>
              <a:rPr lang="en-GB" sz="2800" b="1" spc="-1" dirty="0">
                <a:solidFill>
                  <a:srgbClr val="00B050"/>
                </a:solidFill>
                <a:ea typeface="Verdana"/>
              </a:rPr>
              <a:t>{</a:t>
            </a:r>
            <a:r>
              <a:rPr lang="en-GB" sz="2800" b="1" spc="-1" dirty="0">
                <a:ea typeface="Verdana"/>
              </a:rPr>
              <a:t>Him who / </a:t>
            </a:r>
            <a:r>
              <a:rPr lang="en-GB" sz="2800" b="1" spc="-1" dirty="0">
                <a:solidFill>
                  <a:srgbClr val="00B050"/>
                </a:solidFill>
                <a:ea typeface="Verdana"/>
              </a:rPr>
              <a:t>that which}</a:t>
            </a:r>
            <a:r>
              <a:rPr lang="en-GB" sz="2800" b="1" spc="-1" dirty="0">
                <a:ea typeface="Verdana"/>
              </a:rPr>
              <a:t> has been from the beginning.</a:t>
            </a:r>
          </a:p>
        </p:txBody>
      </p:sp>
      <p:sp>
        <p:nvSpPr>
          <p:cNvPr id="6" name="TextBox 5">
            <a:extLst>
              <a:ext uri="{FF2B5EF4-FFF2-40B4-BE49-F238E27FC236}">
                <a16:creationId xmlns:a16="http://schemas.microsoft.com/office/drawing/2014/main" id="{5AACF7F0-EF83-83C8-9B5C-47CE77853A22}"/>
              </a:ext>
            </a:extLst>
          </p:cNvPr>
          <p:cNvSpPr txBox="1"/>
          <p:nvPr/>
        </p:nvSpPr>
        <p:spPr>
          <a:xfrm>
            <a:off x="100255" y="2443573"/>
            <a:ext cx="3963744" cy="2046714"/>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US" sz="2800" b="1" spc="-1" dirty="0">
                <a:ea typeface="Verdana"/>
              </a:rPr>
              <a:t> Fathers beget, bond</a:t>
            </a:r>
          </a:p>
          <a:p>
            <a:pPr marL="269875" indent="-269875">
              <a:spcAft>
                <a:spcPts val="600"/>
              </a:spcAft>
            </a:pPr>
            <a:r>
              <a:rPr lang="en-US" sz="2800" b="1" spc="-1" dirty="0">
                <a:solidFill>
                  <a:srgbClr val="C00000"/>
                </a:solidFill>
                <a:ea typeface="Verdana"/>
              </a:rPr>
              <a:t>●</a:t>
            </a:r>
            <a:r>
              <a:rPr lang="en-US" sz="2800" b="1" spc="-1" dirty="0">
                <a:ea typeface="Verdana"/>
              </a:rPr>
              <a:t> Provide &amp; protect</a:t>
            </a:r>
          </a:p>
          <a:p>
            <a:pPr marL="269875" indent="-269875">
              <a:spcAft>
                <a:spcPts val="600"/>
              </a:spcAft>
            </a:pPr>
            <a:r>
              <a:rPr lang="en-US" sz="2800" b="1" spc="-1" dirty="0">
                <a:solidFill>
                  <a:srgbClr val="C00000"/>
                </a:solidFill>
                <a:ea typeface="Verdana"/>
              </a:rPr>
              <a:t>●</a:t>
            </a:r>
            <a:r>
              <a:rPr lang="en-US" sz="2800" b="1" spc="-1" dirty="0">
                <a:ea typeface="Verdana"/>
              </a:rPr>
              <a:t> Model &amp; train</a:t>
            </a:r>
          </a:p>
          <a:p>
            <a:pPr marL="269875" indent="-269875">
              <a:spcAft>
                <a:spcPts val="600"/>
              </a:spcAft>
            </a:pPr>
            <a:r>
              <a:rPr lang="en-US" sz="2800" b="1" spc="-1" dirty="0">
                <a:solidFill>
                  <a:srgbClr val="C00000"/>
                </a:solidFill>
                <a:ea typeface="Verdana"/>
              </a:rPr>
              <a:t>●</a:t>
            </a:r>
            <a:r>
              <a:rPr lang="en-US" sz="2800" b="1" spc="-1" dirty="0">
                <a:ea typeface="Verdana"/>
              </a:rPr>
              <a:t> Counsel &amp; advise</a:t>
            </a:r>
          </a:p>
        </p:txBody>
      </p:sp>
      <p:sp>
        <p:nvSpPr>
          <p:cNvPr id="3" name="TextBox 2">
            <a:extLst>
              <a:ext uri="{FF2B5EF4-FFF2-40B4-BE49-F238E27FC236}">
                <a16:creationId xmlns:a16="http://schemas.microsoft.com/office/drawing/2014/main" id="{444ACDD9-3DBB-B867-2112-19EDA03D7E8A}"/>
              </a:ext>
            </a:extLst>
          </p:cNvPr>
          <p:cNvSpPr txBox="1"/>
          <p:nvPr/>
        </p:nvSpPr>
        <p:spPr>
          <a:xfrm>
            <a:off x="3939097" y="2443573"/>
            <a:ext cx="4283925" cy="2046714"/>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US" sz="2800" b="1" spc="-1" dirty="0">
                <a:ea typeface="Verdana"/>
              </a:rPr>
              <a:t> Correct &amp; discipline </a:t>
            </a:r>
          </a:p>
          <a:p>
            <a:pPr marL="269875" indent="-269875">
              <a:spcAft>
                <a:spcPts val="600"/>
              </a:spcAft>
            </a:pPr>
            <a:r>
              <a:rPr lang="en-US" sz="2800" b="1" spc="-1" dirty="0">
                <a:solidFill>
                  <a:srgbClr val="C00000"/>
                </a:solidFill>
                <a:ea typeface="Verdana"/>
              </a:rPr>
              <a:t>●</a:t>
            </a:r>
            <a:r>
              <a:rPr lang="en-US" sz="2800" b="1" spc="-1" dirty="0">
                <a:ea typeface="Verdana"/>
              </a:rPr>
              <a:t> Pray &amp; worry</a:t>
            </a:r>
          </a:p>
          <a:p>
            <a:pPr marL="269875" indent="-269875">
              <a:spcAft>
                <a:spcPts val="600"/>
              </a:spcAft>
            </a:pPr>
            <a:r>
              <a:rPr lang="en-US" sz="2800" b="1" spc="-1" dirty="0">
                <a:solidFill>
                  <a:srgbClr val="C00000"/>
                </a:solidFill>
                <a:ea typeface="Verdana"/>
              </a:rPr>
              <a:t>●</a:t>
            </a:r>
            <a:r>
              <a:rPr lang="en-US" sz="2800" b="1" spc="-1" dirty="0">
                <a:ea typeface="Verdana"/>
              </a:rPr>
              <a:t> Mate &amp; support</a:t>
            </a:r>
          </a:p>
          <a:p>
            <a:pPr marL="269875" indent="-269875">
              <a:spcAft>
                <a:spcPts val="600"/>
              </a:spcAft>
            </a:pPr>
            <a:r>
              <a:rPr lang="en-US" sz="2800" b="1" spc="-1" dirty="0">
                <a:solidFill>
                  <a:srgbClr val="C00000"/>
                </a:solidFill>
                <a:ea typeface="Verdana"/>
              </a:rPr>
              <a:t>●</a:t>
            </a:r>
            <a:r>
              <a:rPr lang="en-US" sz="2800" b="1" spc="-1" dirty="0">
                <a:ea typeface="Verdana"/>
              </a:rPr>
              <a:t> Inheritance &amp; heritage</a:t>
            </a:r>
          </a:p>
        </p:txBody>
      </p:sp>
      <p:sp>
        <p:nvSpPr>
          <p:cNvPr id="9" name="TextBox 8">
            <a:extLst>
              <a:ext uri="{FF2B5EF4-FFF2-40B4-BE49-F238E27FC236}">
                <a16:creationId xmlns:a16="http://schemas.microsoft.com/office/drawing/2014/main" id="{2ABDF9F4-50D5-2611-D9AF-F3832028EECA}"/>
              </a:ext>
            </a:extLst>
          </p:cNvPr>
          <p:cNvSpPr txBox="1"/>
          <p:nvPr/>
        </p:nvSpPr>
        <p:spPr>
          <a:xfrm>
            <a:off x="733236" y="2545344"/>
            <a:ext cx="6802843" cy="1384995"/>
          </a:xfrm>
          <a:prstGeom prst="rect">
            <a:avLst/>
          </a:prstGeom>
          <a:solidFill>
            <a:schemeClr val="bg1"/>
          </a:solidFill>
          <a:ln w="19050">
            <a:solidFill>
              <a:schemeClr val="accent1"/>
            </a:solidFill>
          </a:ln>
        </p:spPr>
        <p:txBody>
          <a:bodyPr wrap="square" rtlCol="0">
            <a:spAutoFit/>
          </a:bodyPr>
          <a:lstStyle/>
          <a:p>
            <a:pPr indent="357188"/>
            <a:r>
              <a:rPr lang="en-GB" sz="2800" b="1" dirty="0"/>
              <a:t> Jesus  prayed, “This is eternal life, that they may know You, the only true God.” </a:t>
            </a:r>
            <a:r>
              <a:rPr lang="en-GB" sz="2800" dirty="0"/>
              <a:t>John 17:3</a:t>
            </a:r>
          </a:p>
        </p:txBody>
      </p:sp>
      <p:pic>
        <p:nvPicPr>
          <p:cNvPr id="4098" name="Picture 2" descr="Image">
            <a:extLst>
              <a:ext uri="{FF2B5EF4-FFF2-40B4-BE49-F238E27FC236}">
                <a16:creationId xmlns:a16="http://schemas.microsoft.com/office/drawing/2014/main" id="{EE8F7253-D51B-3E08-FF09-89F3EB929C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305" y="508726"/>
            <a:ext cx="7241308" cy="4073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3726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098"/>
                                        </p:tgtEl>
                                      </p:cBhvr>
                                    </p:animEffect>
                                    <p:set>
                                      <p:cBhvr>
                                        <p:cTn id="7" dur="1" fill="hold">
                                          <p:stCondLst>
                                            <p:cond delay="499"/>
                                          </p:stCondLst>
                                        </p:cTn>
                                        <p:tgtEl>
                                          <p:spTgt spid="409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500" fill="hold"/>
                                        <p:tgtEl>
                                          <p:spTgt spid="48"/>
                                        </p:tgtEl>
                                        <p:attrNameLst>
                                          <p:attrName>ppt_x</p:attrName>
                                        </p:attrNameLst>
                                      </p:cBhvr>
                                      <p:tavLst>
                                        <p:tav tm="0">
                                          <p:val>
                                            <p:strVal val="#ppt_x"/>
                                          </p:val>
                                        </p:tav>
                                        <p:tav tm="100000">
                                          <p:val>
                                            <p:strVal val="#ppt_x"/>
                                          </p:val>
                                        </p:tav>
                                      </p:tavLst>
                                    </p:anim>
                                    <p:anim calcmode="lin" valueType="num">
                                      <p:cBhvr additive="base">
                                        <p:cTn id="13"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 calcmode="lin" valueType="num">
                                      <p:cBhvr additive="base">
                                        <p:cTn id="2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 calcmode="lin" valueType="num">
                                      <p:cBhvr additive="base">
                                        <p:cTn id="3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 calcmode="lin" valueType="num">
                                      <p:cBhvr additive="base">
                                        <p:cTn id="4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 calcmode="lin" valueType="num">
                                      <p:cBhvr additive="base">
                                        <p:cTn id="4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3">
                                            <p:txEl>
                                              <p:pRg st="0" end="0"/>
                                            </p:txEl>
                                          </p:spTgt>
                                        </p:tgtEl>
                                        <p:attrNameLst>
                                          <p:attrName>style.visibility</p:attrName>
                                        </p:attrNameLst>
                                      </p:cBhvr>
                                      <p:to>
                                        <p:strVal val="visible"/>
                                      </p:to>
                                    </p:set>
                                    <p:anim calcmode="lin" valueType="num">
                                      <p:cBhvr additive="base">
                                        <p:cTn id="5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3">
                                            <p:txEl>
                                              <p:pRg st="1" end="1"/>
                                            </p:txEl>
                                          </p:spTgt>
                                        </p:tgtEl>
                                        <p:attrNameLst>
                                          <p:attrName>style.visibility</p:attrName>
                                        </p:attrNameLst>
                                      </p:cBhvr>
                                      <p:to>
                                        <p:strVal val="visible"/>
                                      </p:to>
                                    </p:set>
                                    <p:anim calcmode="lin" valueType="num">
                                      <p:cBhvr additive="base">
                                        <p:cTn id="5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3">
                                            <p:txEl>
                                              <p:pRg st="2" end="2"/>
                                            </p:txEl>
                                          </p:spTgt>
                                        </p:tgtEl>
                                        <p:attrNameLst>
                                          <p:attrName>style.visibility</p:attrName>
                                        </p:attrNameLst>
                                      </p:cBhvr>
                                      <p:to>
                                        <p:strVal val="visible"/>
                                      </p:to>
                                    </p:set>
                                    <p:anim calcmode="lin" valueType="num">
                                      <p:cBhvr additive="base">
                                        <p:cTn id="6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3">
                                            <p:txEl>
                                              <p:pRg st="3" end="3"/>
                                            </p:txEl>
                                          </p:spTgt>
                                        </p:tgtEl>
                                        <p:attrNameLst>
                                          <p:attrName>style.visibility</p:attrName>
                                        </p:attrNameLst>
                                      </p:cBhvr>
                                      <p:to>
                                        <p:strVal val="visible"/>
                                      </p:to>
                                    </p:set>
                                    <p:anim calcmode="lin" valueType="num">
                                      <p:cBhvr additive="base">
                                        <p:cTn id="7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6" grpId="0" build="p"/>
      <p:bldP spid="3" grpId="0" build="p"/>
      <p:bldP spid="9" grpId="0" animBg="1"/>
      <p:bldP spid="9"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18677</TotalTime>
  <Words>1215</Words>
  <Application>Microsoft Office PowerPoint</Application>
  <PresentationFormat>Custom</PresentationFormat>
  <Paragraphs>150</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Calibri Light</vt:lpstr>
      <vt:lpstr>Symbol</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Galen Currah</dc:creator>
  <dc:description/>
  <cp:lastModifiedBy>Galen Currah</cp:lastModifiedBy>
  <cp:revision>589</cp:revision>
  <dcterms:created xsi:type="dcterms:W3CDTF">2023-05-03T23:33:27Z</dcterms:created>
  <dcterms:modified xsi:type="dcterms:W3CDTF">2024-03-28T19:11:16Z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Personnalisé</vt:lpwstr>
  </property>
  <property fmtid="{D5CDD505-2E9C-101B-9397-08002B2CF9AE}" pid="3" name="Slides">
    <vt:i4>37</vt:i4>
  </property>
</Properties>
</file>