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441" r:id="rId3"/>
    <p:sldId id="473" r:id="rId4"/>
    <p:sldId id="499" r:id="rId5"/>
    <p:sldId id="443" r:id="rId6"/>
    <p:sldId id="485" r:id="rId7"/>
    <p:sldId id="489" r:id="rId8"/>
    <p:sldId id="490" r:id="rId9"/>
    <p:sldId id="486" r:id="rId10"/>
    <p:sldId id="498" r:id="rId11"/>
    <p:sldId id="491" r:id="rId12"/>
    <p:sldId id="492" r:id="rId13"/>
    <p:sldId id="480" r:id="rId14"/>
    <p:sldId id="493" r:id="rId15"/>
    <p:sldId id="474" r:id="rId16"/>
    <p:sldId id="484" r:id="rId17"/>
    <p:sldId id="496" r:id="rId18"/>
    <p:sldId id="488" r:id="rId19"/>
    <p:sldId id="495" r:id="rId20"/>
    <p:sldId id="500" r:id="rId21"/>
    <p:sldId id="497" r:id="rId22"/>
    <p:sldId id="460" r:id="rId23"/>
  </p:sldIdLst>
  <p:sldSz cx="8128000" cy="4572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9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92" y="16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D9986BF6-7663-4FED-948F-25D55EA38AD5}" type="datetimeFigureOut">
              <a:rPr lang="en-US" smtClean="0"/>
              <a:t>4/7/2024</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9D0E40E4-FA43-4333-B253-49B0F91E5DF5}" type="slidenum">
              <a:rPr lang="en-US" smtClean="0"/>
              <a:t>‹#›</a:t>
            </a:fld>
            <a:endParaRPr lang="en-US"/>
          </a:p>
        </p:txBody>
      </p:sp>
    </p:spTree>
    <p:extLst>
      <p:ext uri="{BB962C8B-B14F-4D97-AF65-F5344CB8AC3E}">
        <p14:creationId xmlns:p14="http://schemas.microsoft.com/office/powerpoint/2010/main" val="256956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903B0689-CF06-4D42-8580-A4C1CFF78393}"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406080" y="106956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8" name="PlaceHolder 3"/>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DA43C09C-D894-426B-917A-DA311EC242F7}"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1"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2"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3" name="PlaceHolder 5"/>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6BF95510-F0D7-4DE2-972D-F86C664462F3}"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p:nvPr>
        </p:nvSpPr>
        <p:spPr>
          <a:xfrm>
            <a:off x="4060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6" name="PlaceHolder 3"/>
          <p:cNvSpPr>
            <a:spLocks noGrp="1"/>
          </p:cNvSpPr>
          <p:nvPr>
            <p:ph/>
          </p:nvPr>
        </p:nvSpPr>
        <p:spPr>
          <a:xfrm>
            <a:off x="28792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7" name="PlaceHolder 4"/>
          <p:cNvSpPr>
            <a:spLocks noGrp="1"/>
          </p:cNvSpPr>
          <p:nvPr>
            <p:ph/>
          </p:nvPr>
        </p:nvSpPr>
        <p:spPr>
          <a:xfrm>
            <a:off x="53524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8" name="PlaceHolder 5"/>
          <p:cNvSpPr>
            <a:spLocks noGrp="1"/>
          </p:cNvSpPr>
          <p:nvPr>
            <p:ph/>
          </p:nvPr>
        </p:nvSpPr>
        <p:spPr>
          <a:xfrm>
            <a:off x="4060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9" name="PlaceHolder 6"/>
          <p:cNvSpPr>
            <a:spLocks noGrp="1"/>
          </p:cNvSpPr>
          <p:nvPr>
            <p:ph/>
          </p:nvPr>
        </p:nvSpPr>
        <p:spPr>
          <a:xfrm>
            <a:off x="28792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0" name="PlaceHolder 7"/>
          <p:cNvSpPr>
            <a:spLocks noGrp="1"/>
          </p:cNvSpPr>
          <p:nvPr>
            <p:ph/>
          </p:nvPr>
        </p:nvSpPr>
        <p:spPr>
          <a:xfrm>
            <a:off x="53524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F51C5074-2D87-498D-B891-9E41406ACBE7}"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406080" y="1069560"/>
            <a:ext cx="7314840" cy="26510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5F6752DA-AA17-47F3-A744-8E80D8FF8CAA}"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p:nvPr>
        </p:nvSpPr>
        <p:spPr>
          <a:xfrm>
            <a:off x="406080" y="1069560"/>
            <a:ext cx="731484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289AD34-83C0-4EDD-9317-6700EAE77648}"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1"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F44491A5-86EA-46BD-9282-C00A265B162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F11FB2FC-0F7E-4C3B-BE1F-688048B6EEF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015920" y="748080"/>
            <a:ext cx="6095520" cy="737712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59B3686-FBCE-4CA7-8254-D470CB74C055}"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6"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7"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58E56FA-EBBB-4266-BA74-1A4BD826C1C9}"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0"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1" name="PlaceHolder 4"/>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A7309F7-FF66-4271-A2FF-855E2A6F22C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4"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5" name="PlaceHolder 4"/>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F1B7A9C-154B-4F20-BB2E-A239FBF4910C}"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anchor="b">
            <a:noAutofit/>
          </a:bodyPr>
          <a:lstStyle/>
          <a:p>
            <a:pPr algn="ctr">
              <a:lnSpc>
                <a:spcPct val="90000"/>
              </a:lnSpc>
              <a:buNone/>
            </a:pPr>
            <a:r>
              <a:rPr lang="fr-CA" sz="4000" b="0" strike="noStrike" spc="-1">
                <a:solidFill>
                  <a:srgbClr val="000000"/>
                </a:solidFill>
                <a:latin typeface="Calibri Light"/>
              </a:rPr>
              <a:t>Modifier le style du titre</a:t>
            </a:r>
            <a:endParaRPr lang="en-US" sz="4000" b="0" strike="noStrike" spc="-1">
              <a:solidFill>
                <a:srgbClr val="000000"/>
              </a:solidFill>
              <a:latin typeface="Calibri"/>
            </a:endParaRPr>
          </a:p>
        </p:txBody>
      </p:sp>
      <p:sp>
        <p:nvSpPr>
          <p:cNvPr id="6" name="PlaceHolder 2"/>
          <p:cNvSpPr>
            <a:spLocks noGrp="1"/>
          </p:cNvSpPr>
          <p:nvPr>
            <p:ph type="dt" idx="1"/>
          </p:nvPr>
        </p:nvSpPr>
        <p:spPr>
          <a:xfrm>
            <a:off x="558720" y="4237560"/>
            <a:ext cx="1828440" cy="243000"/>
          </a:xfrm>
          <a:prstGeom prst="rect">
            <a:avLst/>
          </a:prstGeom>
          <a:noFill/>
          <a:ln w="0">
            <a:noFill/>
          </a:ln>
        </p:spPr>
        <p:txBody>
          <a:bodyPr anchor="ctr">
            <a:noAutofit/>
          </a:bodyPr>
          <a:lstStyle>
            <a:lvl1pPr>
              <a:lnSpc>
                <a:spcPct val="100000"/>
              </a:lnSpc>
              <a:buNone/>
              <a:defRPr lang="en-US" sz="800" b="0" strike="noStrike" spc="-1">
                <a:solidFill>
                  <a:srgbClr val="8B8B8B"/>
                </a:solidFill>
                <a:latin typeface="Calibri"/>
              </a:defRPr>
            </a:lvl1pPr>
          </a:lstStyle>
          <a:p>
            <a:pPr>
              <a:lnSpc>
                <a:spcPct val="100000"/>
              </a:lnSpc>
              <a:buNone/>
            </a:pPr>
            <a:r>
              <a:rPr lang="en-US" sz="800" b="0" strike="noStrike" spc="-1">
                <a:solidFill>
                  <a:srgbClr val="8B8B8B"/>
                </a:solidFill>
                <a:latin typeface="Calibri"/>
              </a:rPr>
              <a:t>&lt;date/heure&gt;</a:t>
            </a:r>
            <a:endParaRPr lang="fr-FR" sz="800" b="0" strike="noStrike" spc="-1">
              <a:latin typeface="Times New Roman"/>
            </a:endParaRPr>
          </a:p>
        </p:txBody>
      </p:sp>
      <p:sp>
        <p:nvSpPr>
          <p:cNvPr id="2" name="PlaceHolder 3"/>
          <p:cNvSpPr>
            <a:spLocks noGrp="1"/>
          </p:cNvSpPr>
          <p:nvPr>
            <p:ph type="ftr" idx="2"/>
          </p:nvPr>
        </p:nvSpPr>
        <p:spPr>
          <a:xfrm>
            <a:off x="2692440" y="4237560"/>
            <a:ext cx="2742840" cy="243000"/>
          </a:xfrm>
          <a:prstGeom prst="rect">
            <a:avLst/>
          </a:prstGeom>
          <a:noFill/>
          <a:ln w="0">
            <a:noFill/>
          </a:ln>
        </p:spPr>
        <p:txBody>
          <a:bodyPr anchor="ctr">
            <a:noAutofit/>
          </a:bodyPr>
          <a:lstStyle>
            <a:lvl1pPr algn="ctr">
              <a:buNone/>
              <a:defRPr lang="fr-FR" sz="1400" b="0" strike="noStrike" spc="-1">
                <a:latin typeface="Times New Roman"/>
              </a:defRPr>
            </a:lvl1pPr>
          </a:lstStyle>
          <a:p>
            <a:pPr algn="ctr">
              <a:buNone/>
            </a:pPr>
            <a:r>
              <a:rPr lang="fr-FR" sz="1400" b="0" strike="noStrike" spc="-1">
                <a:latin typeface="Times New Roman"/>
              </a:rPr>
              <a:t>&lt;pied de page&gt;</a:t>
            </a:r>
          </a:p>
        </p:txBody>
      </p:sp>
      <p:sp>
        <p:nvSpPr>
          <p:cNvPr id="3" name="PlaceHolder 4"/>
          <p:cNvSpPr>
            <a:spLocks noGrp="1"/>
          </p:cNvSpPr>
          <p:nvPr>
            <p:ph type="sldNum" idx="3"/>
          </p:nvPr>
        </p:nvSpPr>
        <p:spPr>
          <a:xfrm>
            <a:off x="5740560" y="4237560"/>
            <a:ext cx="1828440" cy="243000"/>
          </a:xfrm>
          <a:prstGeom prst="rect">
            <a:avLst/>
          </a:prstGeom>
          <a:noFill/>
          <a:ln w="0">
            <a:noFill/>
          </a:ln>
        </p:spPr>
        <p:txBody>
          <a:bodyPr anchor="ctr">
            <a:noAutofit/>
          </a:bodyPr>
          <a:lstStyle>
            <a:lvl1pPr algn="r">
              <a:lnSpc>
                <a:spcPct val="100000"/>
              </a:lnSpc>
              <a:buNone/>
              <a:defRPr lang="en-US" sz="800" b="0" strike="noStrike" spc="-1">
                <a:solidFill>
                  <a:srgbClr val="8B8B8B"/>
                </a:solidFill>
                <a:latin typeface="Calibri"/>
              </a:defRPr>
            </a:lvl1pPr>
          </a:lstStyle>
          <a:p>
            <a:pPr algn="r">
              <a:lnSpc>
                <a:spcPct val="100000"/>
              </a:lnSpc>
              <a:buNone/>
            </a:pPr>
            <a:fld id="{D2818C23-3011-4565-BB34-3BE41C9DEB96}" type="slidenum">
              <a:rPr lang="en-US" sz="800" b="0" strike="noStrike" spc="-1">
                <a:solidFill>
                  <a:srgbClr val="8B8B8B"/>
                </a:solidFill>
                <a:latin typeface="Calibri"/>
              </a:rPr>
              <a:t>‹#›</a:t>
            </a:fld>
            <a:endParaRPr lang="fr-FR" sz="800" b="0" strike="noStrike" spc="-1">
              <a:latin typeface="Times New Roman"/>
            </a:endParaRPr>
          </a:p>
        </p:txBody>
      </p:sp>
      <p:sp>
        <p:nvSpPr>
          <p:cNvPr id="4" name="PlaceHolder 5"/>
          <p:cNvSpPr>
            <a:spLocks noGrp="1"/>
          </p:cNvSpPr>
          <p:nvPr>
            <p:ph type="body"/>
          </p:nvPr>
        </p:nvSpPr>
        <p:spPr>
          <a:xfrm>
            <a:off x="406080" y="1069560"/>
            <a:ext cx="7314840" cy="26510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70" b="0" strike="noStrike" spc="-1">
                <a:solidFill>
                  <a:srgbClr val="000000"/>
                </a:solidFill>
                <a:latin typeface="Calibri"/>
              </a:rPr>
              <a:t>Cliquez pour éditer le format du plan de texte</a:t>
            </a:r>
          </a:p>
          <a:p>
            <a:pPr marL="864000" lvl="1" indent="-324000">
              <a:lnSpc>
                <a:spcPct val="90000"/>
              </a:lnSpc>
              <a:spcBef>
                <a:spcPts val="1134"/>
              </a:spcBef>
              <a:buClr>
                <a:srgbClr val="000000"/>
              </a:buClr>
              <a:buSzPct val="75000"/>
              <a:buFont typeface="Symbol" charset="2"/>
              <a:buChar char=""/>
            </a:pPr>
            <a:r>
              <a:rPr lang="en-US" sz="1340" b="0" strike="noStrike" spc="-1">
                <a:solidFill>
                  <a:srgbClr val="000000"/>
                </a:solidFill>
                <a:latin typeface="Calibri"/>
              </a:rPr>
              <a:t>Second niveau de plan</a:t>
            </a:r>
          </a:p>
          <a:p>
            <a:pPr marL="1296000" lvl="2" indent="-288000">
              <a:lnSpc>
                <a:spcPct val="90000"/>
              </a:lnSpc>
              <a:spcBef>
                <a:spcPts val="850"/>
              </a:spcBef>
              <a:buClr>
                <a:srgbClr val="000000"/>
              </a:buClr>
              <a:buSzPct val="45000"/>
              <a:buFont typeface="Wingdings" charset="2"/>
              <a:buChar char=""/>
            </a:pPr>
            <a:r>
              <a:rPr lang="en-US" sz="1200" b="0" strike="noStrike" spc="-1">
                <a:solidFill>
                  <a:srgbClr val="000000"/>
                </a:solidFill>
                <a:latin typeface="Calibri"/>
              </a:rPr>
              <a:t>Troisième niveau de plan</a:t>
            </a:r>
          </a:p>
          <a:p>
            <a:pPr marL="1728000" lvl="3" indent="-216000">
              <a:lnSpc>
                <a:spcPct val="90000"/>
              </a:lnSpc>
              <a:spcBef>
                <a:spcPts val="567"/>
              </a:spcBef>
              <a:buClr>
                <a:srgbClr val="000000"/>
              </a:buClr>
              <a:buSzPct val="75000"/>
              <a:buFont typeface="Symbol" charset="2"/>
              <a:buChar char=""/>
            </a:pPr>
            <a:r>
              <a:rPr lang="en-US" sz="1200" b="0" strike="noStrike" spc="-1">
                <a:solidFill>
                  <a:srgbClr val="000000"/>
                </a:solidFill>
                <a:latin typeface="Calibri"/>
              </a:rPr>
              <a:t>Quatrième niveau de plan</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Cinquième niveau de plan</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Sixième niveau de plan</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1" name="Image 2"/>
          <p:cNvPicPr/>
          <p:nvPr/>
        </p:nvPicPr>
        <p:blipFill>
          <a:blip r:embed="rId2"/>
          <a:stretch/>
        </p:blipFill>
        <p:spPr>
          <a:xfrm>
            <a:off x="0" y="3240"/>
            <a:ext cx="8127720" cy="4565160"/>
          </a:xfrm>
          <a:prstGeom prst="rect">
            <a:avLst/>
          </a:prstGeom>
          <a:ln w="0">
            <a:noFill/>
          </a:ln>
        </p:spPr>
      </p:pic>
      <p:pic>
        <p:nvPicPr>
          <p:cNvPr id="3" name="Picture 2">
            <a:extLst>
              <a:ext uri="{FF2B5EF4-FFF2-40B4-BE49-F238E27FC236}">
                <a16:creationId xmlns:a16="http://schemas.microsoft.com/office/drawing/2014/main" id="{632F9E2A-4C58-60D9-A97C-276CDAF6AB7D}"/>
              </a:ext>
            </a:extLst>
          </p:cNvPr>
          <p:cNvPicPr>
            <a:picLocks noChangeAspect="1"/>
          </p:cNvPicPr>
          <p:nvPr/>
        </p:nvPicPr>
        <p:blipFill>
          <a:blip r:embed="rId3"/>
          <a:stretch>
            <a:fillRect/>
          </a:stretch>
        </p:blipFill>
        <p:spPr>
          <a:xfrm>
            <a:off x="1693476" y="1367758"/>
            <a:ext cx="3204242" cy="3204242"/>
          </a:xfrm>
          <a:prstGeom prst="rect">
            <a:avLst/>
          </a:prstGeom>
        </p:spPr>
      </p:pic>
      <p:sp>
        <p:nvSpPr>
          <p:cNvPr id="4" name="TextBox 3">
            <a:extLst>
              <a:ext uri="{FF2B5EF4-FFF2-40B4-BE49-F238E27FC236}">
                <a16:creationId xmlns:a16="http://schemas.microsoft.com/office/drawing/2014/main" id="{50DDC733-4F5A-148D-131A-807DF2673C02}"/>
              </a:ext>
            </a:extLst>
          </p:cNvPr>
          <p:cNvSpPr txBox="1"/>
          <p:nvPr/>
        </p:nvSpPr>
        <p:spPr>
          <a:xfrm>
            <a:off x="40511" y="4264223"/>
            <a:ext cx="1652965" cy="307777"/>
          </a:xfrm>
          <a:prstGeom prst="rect">
            <a:avLst/>
          </a:prstGeom>
          <a:noFill/>
        </p:spPr>
        <p:txBody>
          <a:bodyPr wrap="square" rtlCol="0">
            <a:spAutoFit/>
          </a:bodyPr>
          <a:lstStyle/>
          <a:p>
            <a:pPr algn="r"/>
            <a:r>
              <a:rPr lang="en-US" sz="1400" dirty="0"/>
              <a:t>Image by Dall-e 3</a:t>
            </a:r>
          </a:p>
        </p:txBody>
      </p:sp>
      <p:sp>
        <p:nvSpPr>
          <p:cNvPr id="2" name="TextBox 6">
            <a:extLst>
              <a:ext uri="{FF2B5EF4-FFF2-40B4-BE49-F238E27FC236}">
                <a16:creationId xmlns:a16="http://schemas.microsoft.com/office/drawing/2014/main" id="{2D2FF685-0E24-2F1B-5B74-29AF0307E7D4}"/>
              </a:ext>
            </a:extLst>
          </p:cNvPr>
          <p:cNvSpPr/>
          <p:nvPr/>
        </p:nvSpPr>
        <p:spPr>
          <a:xfrm>
            <a:off x="0" y="27000"/>
            <a:ext cx="6644309" cy="126043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2800" b="1" strike="noStrike" spc="-1" dirty="0">
                <a:solidFill>
                  <a:srgbClr val="0070C0"/>
                </a:solidFill>
                <a:latin typeface="Verdana" panose="020B0604030504040204" pitchFamily="34" charset="0"/>
                <a:ea typeface="Verdana" panose="020B0604030504040204" pitchFamily="34" charset="0"/>
              </a:rPr>
              <a:t>First John 2:18-29</a:t>
            </a:r>
            <a:endParaRPr lang="fr-FR" sz="2800" b="0" strike="noStrike" spc="-1" dirty="0">
              <a:latin typeface="Verdana" panose="020B0604030504040204" pitchFamily="34" charset="0"/>
              <a:ea typeface="Verdana" panose="020B0604030504040204" pitchFamily="34" charset="0"/>
            </a:endParaRPr>
          </a:p>
          <a:p>
            <a:pPr algn="ctr">
              <a:lnSpc>
                <a:spcPct val="100000"/>
              </a:lnSpc>
              <a:buNone/>
            </a:pPr>
            <a:r>
              <a:rPr lang="en-US" sz="2400" b="1" strike="noStrike" spc="-1" dirty="0">
                <a:solidFill>
                  <a:srgbClr val="000000"/>
                </a:solidFill>
                <a:latin typeface="Arial"/>
                <a:ea typeface="Verdana"/>
              </a:rPr>
              <a:t>‘</a:t>
            </a:r>
            <a:r>
              <a:rPr lang="en-GB" sz="2400" b="1" spc="-1" dirty="0">
                <a:solidFill>
                  <a:srgbClr val="000000"/>
                </a:solidFill>
                <a:ea typeface="Verdana"/>
              </a:rPr>
              <a:t>The anointing from Him</a:t>
            </a:r>
            <a:r>
              <a:rPr lang="en-US" sz="2400" b="1" strike="noStrike" spc="-1" dirty="0">
                <a:solidFill>
                  <a:srgbClr val="000000"/>
                </a:solidFill>
                <a:latin typeface="Arial"/>
                <a:ea typeface="Verdana"/>
              </a:rPr>
              <a:t>’</a:t>
            </a:r>
            <a:endParaRPr lang="fr-FR" sz="2400" b="1" strike="noStrike" spc="-1" dirty="0">
              <a:latin typeface="Arial"/>
            </a:endParaRPr>
          </a:p>
          <a:p>
            <a:pPr algn="ctr">
              <a:lnSpc>
                <a:spcPct val="100000"/>
              </a:lnSpc>
              <a:buNone/>
            </a:pPr>
            <a:r>
              <a:rPr lang="en-US" sz="2400" b="1" strike="noStrike" spc="-1" dirty="0">
                <a:solidFill>
                  <a:srgbClr val="C00000"/>
                </a:solidFill>
                <a:latin typeface="Arial"/>
                <a:ea typeface="Verdana"/>
              </a:rPr>
              <a:t>04 &amp; 07 April 2024</a:t>
            </a:r>
            <a:endParaRPr lang="fr-FR" sz="2400" b="1"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repl">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repl">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repl">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1000" b="-11000"/>
          </a:stretch>
        </a:blip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87E933AD-7B87-2C36-8CB3-E7C9A3D6723C}"/>
              </a:ext>
            </a:extLst>
          </p:cNvPr>
          <p:cNvSpPr/>
          <p:nvPr/>
        </p:nvSpPr>
        <p:spPr>
          <a:xfrm>
            <a:off x="271592" y="120801"/>
            <a:ext cx="671896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The Anointing in 1</a:t>
            </a:r>
            <a:r>
              <a:rPr lang="en-GB" sz="2800" b="1" spc="-1" baseline="30000" dirty="0">
                <a:solidFill>
                  <a:srgbClr val="0070C0"/>
                </a:solidFill>
                <a:latin typeface="Verdana" panose="020B0604030504040204" pitchFamily="34" charset="0"/>
                <a:ea typeface="Verdana" panose="020B0604030504040204" pitchFamily="34" charset="0"/>
              </a:rPr>
              <a:t>st</a:t>
            </a:r>
            <a:r>
              <a:rPr lang="en-GB" sz="2800" b="1" spc="-1" dirty="0">
                <a:solidFill>
                  <a:srgbClr val="0070C0"/>
                </a:solidFill>
                <a:latin typeface="Verdana" panose="020B0604030504040204" pitchFamily="34" charset="0"/>
                <a:ea typeface="Verdana" panose="020B0604030504040204" pitchFamily="34" charset="0"/>
              </a:rPr>
              <a:t> John</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09BE5CF0-75F2-CCB8-D45E-838C84252A6E}"/>
              </a:ext>
            </a:extLst>
          </p:cNvPr>
          <p:cNvSpPr txBox="1"/>
          <p:nvPr/>
        </p:nvSpPr>
        <p:spPr>
          <a:xfrm>
            <a:off x="282556" y="668881"/>
            <a:ext cx="7573852" cy="3570208"/>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GB" sz="2800" b="1" spc="-1" dirty="0">
                <a:ea typeface="Verdana"/>
              </a:rPr>
              <a:t> Christians have received him 20</a:t>
            </a:r>
          </a:p>
          <a:p>
            <a:pPr marL="269875" indent="-269875">
              <a:spcAft>
                <a:spcPts val="600"/>
              </a:spcAft>
            </a:pPr>
            <a:r>
              <a:rPr lang="en-US" sz="2800" b="1" spc="-1" dirty="0">
                <a:solidFill>
                  <a:srgbClr val="C00000"/>
                </a:solidFill>
                <a:ea typeface="Verdana"/>
              </a:rPr>
              <a:t>●</a:t>
            </a:r>
            <a:r>
              <a:rPr lang="en-GB" sz="2800" b="1" spc="-1" dirty="0">
                <a:ea typeface="Verdana"/>
              </a:rPr>
              <a:t> He comes from the Holy One 20</a:t>
            </a:r>
          </a:p>
          <a:p>
            <a:pPr marL="269875" indent="-269875">
              <a:spcAft>
                <a:spcPts val="600"/>
              </a:spcAft>
            </a:pPr>
            <a:r>
              <a:rPr lang="en-US" sz="2800" b="1" spc="-1" dirty="0">
                <a:solidFill>
                  <a:srgbClr val="C00000"/>
                </a:solidFill>
                <a:ea typeface="Verdana"/>
              </a:rPr>
              <a:t>●</a:t>
            </a:r>
            <a:r>
              <a:rPr lang="en-GB" sz="2800" b="1" spc="-1" dirty="0">
                <a:ea typeface="Verdana"/>
              </a:rPr>
              <a:t> He gives knowledge 20</a:t>
            </a:r>
          </a:p>
          <a:p>
            <a:pPr marL="269875" indent="-269875">
              <a:spcAft>
                <a:spcPts val="600"/>
              </a:spcAft>
            </a:pPr>
            <a:r>
              <a:rPr lang="en-US" sz="2800" b="1" spc="-1" dirty="0">
                <a:solidFill>
                  <a:srgbClr val="C00000"/>
                </a:solidFill>
                <a:ea typeface="Verdana"/>
              </a:rPr>
              <a:t>●</a:t>
            </a:r>
            <a:r>
              <a:rPr lang="en-GB" sz="2800" b="1" spc="-1" dirty="0">
                <a:ea typeface="Verdana"/>
              </a:rPr>
              <a:t> He abides with Christians 27</a:t>
            </a:r>
          </a:p>
          <a:p>
            <a:pPr marL="269875" indent="-269875">
              <a:spcAft>
                <a:spcPts val="600"/>
              </a:spcAft>
            </a:pPr>
            <a:r>
              <a:rPr lang="en-US" sz="2800" b="1" spc="-1" dirty="0">
                <a:solidFill>
                  <a:srgbClr val="C00000"/>
                </a:solidFill>
                <a:ea typeface="Verdana"/>
              </a:rPr>
              <a:t>●</a:t>
            </a:r>
            <a:r>
              <a:rPr lang="en-GB" sz="2800" b="1" spc="-1" dirty="0">
                <a:ea typeface="Verdana"/>
              </a:rPr>
              <a:t> He teaches Christians 27</a:t>
            </a:r>
          </a:p>
          <a:p>
            <a:pPr marL="269875" indent="-269875">
              <a:spcAft>
                <a:spcPts val="600"/>
              </a:spcAft>
            </a:pPr>
            <a:r>
              <a:rPr lang="en-US" sz="2800" b="1" spc="-1" dirty="0">
                <a:solidFill>
                  <a:srgbClr val="C00000"/>
                </a:solidFill>
                <a:ea typeface="Verdana"/>
              </a:rPr>
              <a:t>●</a:t>
            </a:r>
            <a:r>
              <a:rPr lang="en-GB" sz="2800" b="1" spc="-1" dirty="0">
                <a:ea typeface="Verdana"/>
              </a:rPr>
              <a:t> He is true 27</a:t>
            </a:r>
          </a:p>
          <a:p>
            <a:pPr marL="269875" indent="-269875">
              <a:spcAft>
                <a:spcPts val="600"/>
              </a:spcAft>
            </a:pPr>
            <a:r>
              <a:rPr lang="en-GB" sz="2800" b="1" spc="-1" dirty="0">
                <a:solidFill>
                  <a:srgbClr val="0070C0"/>
                </a:solidFill>
                <a:ea typeface="Verdana"/>
              </a:rPr>
              <a:t>The ‘anointing’ is the Holy Spirit</a:t>
            </a:r>
            <a:endParaRPr lang="en-US" sz="2800" b="1" spc="-1" dirty="0">
              <a:solidFill>
                <a:srgbClr val="0070C0"/>
              </a:solidFill>
              <a:ea typeface="Verdana"/>
            </a:endParaRPr>
          </a:p>
        </p:txBody>
      </p:sp>
    </p:spTree>
    <p:extLst>
      <p:ext uri="{BB962C8B-B14F-4D97-AF65-F5344CB8AC3E}">
        <p14:creationId xmlns:p14="http://schemas.microsoft.com/office/powerpoint/2010/main" val="347755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000" b="-1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7721103"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Who is the liar, 2:22-23</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59" y="455172"/>
            <a:ext cx="7774046" cy="267620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22 </a:t>
            </a:r>
            <a:r>
              <a:rPr lang="en-GB" sz="2800" b="1" spc="-1" dirty="0">
                <a:ea typeface="Verdana"/>
              </a:rPr>
              <a:t>Who is the liar except the one who denies that Jesus is the Christ? This is the antichrist, the one who denies the Father and the Son. </a:t>
            </a:r>
            <a:r>
              <a:rPr lang="en-GB" sz="2800" b="1" spc="-1" baseline="30000" dirty="0">
                <a:solidFill>
                  <a:srgbClr val="C00000"/>
                </a:solidFill>
                <a:ea typeface="Verdana"/>
              </a:rPr>
              <a:t>23</a:t>
            </a:r>
            <a:r>
              <a:rPr lang="en-GB" sz="2800" b="1" spc="-1" dirty="0">
                <a:ea typeface="Verdana"/>
              </a:rPr>
              <a:t> Whoever denies the Son does not have the Father; the one who confesses the Son has the Father also.</a:t>
            </a:r>
          </a:p>
        </p:txBody>
      </p:sp>
      <p:sp>
        <p:nvSpPr>
          <p:cNvPr id="2" name="TextBox 1">
            <a:extLst>
              <a:ext uri="{FF2B5EF4-FFF2-40B4-BE49-F238E27FC236}">
                <a16:creationId xmlns:a16="http://schemas.microsoft.com/office/drawing/2014/main" id="{3D17E74F-9C01-B291-1CB7-1CC0EB4D539A}"/>
              </a:ext>
            </a:extLst>
          </p:cNvPr>
          <p:cNvSpPr txBox="1"/>
          <p:nvPr/>
        </p:nvSpPr>
        <p:spPr>
          <a:xfrm>
            <a:off x="234159" y="3001034"/>
            <a:ext cx="2495290" cy="1538883"/>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Father: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Son:</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Anointing:</a:t>
            </a:r>
          </a:p>
        </p:txBody>
      </p:sp>
      <p:sp>
        <p:nvSpPr>
          <p:cNvPr id="4" name="TextBox 3">
            <a:extLst>
              <a:ext uri="{FF2B5EF4-FFF2-40B4-BE49-F238E27FC236}">
                <a16:creationId xmlns:a16="http://schemas.microsoft.com/office/drawing/2014/main" id="{608419A6-7B9A-AC66-9009-79BC14CAB60C}"/>
              </a:ext>
            </a:extLst>
          </p:cNvPr>
          <p:cNvSpPr txBox="1"/>
          <p:nvPr/>
        </p:nvSpPr>
        <p:spPr>
          <a:xfrm>
            <a:off x="2593832" y="3001034"/>
            <a:ext cx="5496735" cy="1538883"/>
          </a:xfrm>
          <a:prstGeom prst="rect">
            <a:avLst/>
          </a:prstGeom>
          <a:noFill/>
        </p:spPr>
        <p:txBody>
          <a:bodyPr wrap="square" rtlCol="0">
            <a:spAutoFit/>
          </a:bodyPr>
          <a:lstStyle/>
          <a:p>
            <a:pPr>
              <a:spcAft>
                <a:spcPts val="600"/>
              </a:spcAft>
            </a:pPr>
            <a:r>
              <a:rPr lang="en-GB" sz="2800" b="1" spc="-1" dirty="0">
                <a:ea typeface="Verdana"/>
              </a:rPr>
              <a:t>True God invisible forever.</a:t>
            </a:r>
          </a:p>
          <a:p>
            <a:pPr>
              <a:spcAft>
                <a:spcPts val="600"/>
              </a:spcAft>
            </a:pPr>
            <a:r>
              <a:rPr lang="en-GB" sz="2800" b="1" spc="-1" dirty="0">
                <a:ea typeface="Verdana"/>
              </a:rPr>
              <a:t>True God become visible man.</a:t>
            </a:r>
          </a:p>
          <a:p>
            <a:pPr>
              <a:spcAft>
                <a:spcPts val="600"/>
              </a:spcAft>
            </a:pPr>
            <a:r>
              <a:rPr lang="en-GB" sz="2800" b="1" spc="-1" dirty="0">
                <a:ea typeface="Verdana"/>
              </a:rPr>
              <a:t>True God dwelling with us.</a:t>
            </a:r>
            <a:endParaRPr lang="en-US" sz="2800" b="1" spc="-1" dirty="0">
              <a:ea typeface="Verdana"/>
            </a:endParaRPr>
          </a:p>
        </p:txBody>
      </p:sp>
      <p:sp>
        <p:nvSpPr>
          <p:cNvPr id="9" name="TextBox 8">
            <a:extLst>
              <a:ext uri="{FF2B5EF4-FFF2-40B4-BE49-F238E27FC236}">
                <a16:creationId xmlns:a16="http://schemas.microsoft.com/office/drawing/2014/main" id="{2ABDF9F4-50D5-2611-D9AF-F3832028EECA}"/>
              </a:ext>
            </a:extLst>
          </p:cNvPr>
          <p:cNvSpPr txBox="1"/>
          <p:nvPr/>
        </p:nvSpPr>
        <p:spPr>
          <a:xfrm>
            <a:off x="422267" y="1793273"/>
            <a:ext cx="7283465" cy="1815882"/>
          </a:xfrm>
          <a:prstGeom prst="rect">
            <a:avLst/>
          </a:prstGeom>
          <a:solidFill>
            <a:schemeClr val="bg1"/>
          </a:solidFill>
          <a:ln w="19050">
            <a:solidFill>
              <a:schemeClr val="accent1"/>
            </a:solidFill>
          </a:ln>
        </p:spPr>
        <p:txBody>
          <a:bodyPr wrap="square" rtlCol="0">
            <a:spAutoFit/>
          </a:bodyPr>
          <a:lstStyle/>
          <a:p>
            <a:pPr indent="357188"/>
            <a:r>
              <a:rPr lang="en-GB" sz="2800" b="1" dirty="0"/>
              <a:t>	Jesus commanded, “Go … make disciples of all the nations, baptizing them in the name of the Father and the Son and the Holy Spirit.” </a:t>
            </a:r>
            <a:r>
              <a:rPr lang="en-GB" sz="2800" dirty="0"/>
              <a:t>Matt. 28:19</a:t>
            </a:r>
            <a:endParaRPr lang="en-US" sz="2800" dirty="0"/>
          </a:p>
        </p:txBody>
      </p:sp>
      <p:pic>
        <p:nvPicPr>
          <p:cNvPr id="2050" name="Picture 2" descr="Mass baptism in Thailand -Buddhists convert to Christianity - Christen Nuus  | Christian News">
            <a:extLst>
              <a:ext uri="{FF2B5EF4-FFF2-40B4-BE49-F238E27FC236}">
                <a16:creationId xmlns:a16="http://schemas.microsoft.com/office/drawing/2014/main" id="{168B79A6-9DFB-10D7-F8DB-AFD9E31A6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 b="771"/>
          <a:stretch/>
        </p:blipFill>
        <p:spPr bwMode="auto">
          <a:xfrm>
            <a:off x="560955" y="587025"/>
            <a:ext cx="7067511" cy="398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201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 calcmode="lin" valueType="num">
                                      <p:cBhvr additive="base">
                                        <p:cTn id="4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6000" b="-16000"/>
          </a:stretch>
        </a:blip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87E933AD-7B87-2C36-8CB3-E7C9A3D6723C}"/>
              </a:ext>
            </a:extLst>
          </p:cNvPr>
          <p:cNvSpPr/>
          <p:nvPr/>
        </p:nvSpPr>
        <p:spPr>
          <a:xfrm>
            <a:off x="271592" y="120801"/>
            <a:ext cx="671896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US" sz="2800" b="1" spc="-1" dirty="0">
                <a:solidFill>
                  <a:srgbClr val="0070C0"/>
                </a:solidFill>
                <a:latin typeface="Verdana" panose="020B0604030504040204" pitchFamily="34" charset="0"/>
                <a:ea typeface="Verdana" panose="020B0604030504040204" pitchFamily="34" charset="0"/>
              </a:rPr>
              <a:t>Major errors about Jesus Christ</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09BE5CF0-75F2-CCB8-D45E-838C84252A6E}"/>
              </a:ext>
            </a:extLst>
          </p:cNvPr>
          <p:cNvSpPr txBox="1"/>
          <p:nvPr/>
        </p:nvSpPr>
        <p:spPr>
          <a:xfrm>
            <a:off x="271592" y="642567"/>
            <a:ext cx="7856408" cy="3570208"/>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GB" sz="2800" b="1" spc="-1" dirty="0">
                <a:ea typeface="Verdana"/>
              </a:rPr>
              <a:t> Jesus was only a man.</a:t>
            </a:r>
          </a:p>
          <a:p>
            <a:pPr marL="269875" indent="-269875">
              <a:spcAft>
                <a:spcPts val="600"/>
              </a:spcAft>
            </a:pPr>
            <a:r>
              <a:rPr lang="en-US" sz="2800" b="1" spc="-1" dirty="0">
                <a:solidFill>
                  <a:srgbClr val="C00000"/>
                </a:solidFill>
                <a:ea typeface="Verdana"/>
              </a:rPr>
              <a:t>●</a:t>
            </a:r>
            <a:r>
              <a:rPr lang="en-GB" sz="2800" b="1" spc="-1" dirty="0">
                <a:ea typeface="Verdana"/>
              </a:rPr>
              <a:t> Jesus was a rabbi.</a:t>
            </a:r>
          </a:p>
          <a:p>
            <a:pPr marL="269875" indent="-269875">
              <a:spcAft>
                <a:spcPts val="600"/>
              </a:spcAft>
            </a:pPr>
            <a:r>
              <a:rPr lang="en-US" sz="2800" b="1" spc="-1" dirty="0">
                <a:solidFill>
                  <a:srgbClr val="C00000"/>
                </a:solidFill>
                <a:ea typeface="Verdana"/>
              </a:rPr>
              <a:t>●</a:t>
            </a:r>
            <a:r>
              <a:rPr lang="en-GB" sz="2800" b="1" spc="-1" dirty="0">
                <a:ea typeface="Verdana"/>
              </a:rPr>
              <a:t> Jesus was a prophet.</a:t>
            </a:r>
          </a:p>
          <a:p>
            <a:pPr marL="269875" indent="-269875">
              <a:spcAft>
                <a:spcPts val="600"/>
              </a:spcAft>
            </a:pPr>
            <a:r>
              <a:rPr lang="en-US" sz="2800" b="1" spc="-1" dirty="0">
                <a:solidFill>
                  <a:srgbClr val="C00000"/>
                </a:solidFill>
                <a:ea typeface="Verdana"/>
              </a:rPr>
              <a:t>●</a:t>
            </a:r>
            <a:r>
              <a:rPr lang="en-GB" sz="2800" b="1" spc="-1" dirty="0">
                <a:ea typeface="Verdana"/>
              </a:rPr>
              <a:t> Jesus was a great master.</a:t>
            </a:r>
          </a:p>
          <a:p>
            <a:pPr marL="269875" indent="-269875">
              <a:spcAft>
                <a:spcPts val="600"/>
              </a:spcAft>
            </a:pPr>
            <a:r>
              <a:rPr lang="en-US" sz="2800" b="1" spc="-1" dirty="0">
                <a:solidFill>
                  <a:srgbClr val="C00000"/>
                </a:solidFill>
                <a:ea typeface="Verdana"/>
              </a:rPr>
              <a:t>●</a:t>
            </a:r>
            <a:r>
              <a:rPr lang="en-GB" sz="2800" b="1" spc="-1" dirty="0">
                <a:ea typeface="Verdana"/>
              </a:rPr>
              <a:t> Jesus was an angel.</a:t>
            </a:r>
          </a:p>
          <a:p>
            <a:pPr marL="269875" indent="-269875">
              <a:spcAft>
                <a:spcPts val="600"/>
              </a:spcAft>
            </a:pPr>
            <a:r>
              <a:rPr lang="en-US" sz="2800" b="1" spc="-1" dirty="0">
                <a:solidFill>
                  <a:srgbClr val="C00000"/>
                </a:solidFill>
                <a:ea typeface="Verdana"/>
              </a:rPr>
              <a:t>●</a:t>
            </a:r>
            <a:r>
              <a:rPr lang="en-GB" sz="2800" b="1" spc="-1" dirty="0">
                <a:ea typeface="Verdana"/>
              </a:rPr>
              <a:t> Jesus was an extraterrestrial alien.</a:t>
            </a:r>
          </a:p>
          <a:p>
            <a:pPr marL="269875" indent="-269875">
              <a:spcAft>
                <a:spcPts val="600"/>
              </a:spcAft>
            </a:pPr>
            <a:r>
              <a:rPr lang="en-GB" sz="2800" b="1" spc="-1" dirty="0">
                <a:solidFill>
                  <a:srgbClr val="0070C0"/>
                </a:solidFill>
                <a:ea typeface="Verdana"/>
              </a:rPr>
              <a:t>Lie: </a:t>
            </a:r>
            <a:r>
              <a:rPr lang="en-GB" sz="2800" b="1" spc="-1" dirty="0">
                <a:ea typeface="Verdana"/>
              </a:rPr>
              <a:t>the Spirit came temporarily, then left.</a:t>
            </a:r>
            <a:endParaRPr lang="en-US" sz="2800" b="1" spc="-1" dirty="0">
              <a:ea typeface="Verdana"/>
            </a:endParaRPr>
          </a:p>
        </p:txBody>
      </p:sp>
      <p:pic>
        <p:nvPicPr>
          <p:cNvPr id="5" name="Picture 4">
            <a:extLst>
              <a:ext uri="{FF2B5EF4-FFF2-40B4-BE49-F238E27FC236}">
                <a16:creationId xmlns:a16="http://schemas.microsoft.com/office/drawing/2014/main" id="{ECB5F182-CC37-7AD1-50F8-7EC457479DE0}"/>
              </a:ext>
            </a:extLst>
          </p:cNvPr>
          <p:cNvPicPr>
            <a:picLocks noChangeAspect="1"/>
          </p:cNvPicPr>
          <p:nvPr/>
        </p:nvPicPr>
        <p:blipFill>
          <a:blip r:embed="rId3"/>
          <a:stretch>
            <a:fillRect/>
          </a:stretch>
        </p:blipFill>
        <p:spPr>
          <a:xfrm>
            <a:off x="1448410" y="594231"/>
            <a:ext cx="5362667" cy="3977769"/>
          </a:xfrm>
          <a:prstGeom prst="rect">
            <a:avLst/>
          </a:prstGeom>
        </p:spPr>
      </p:pic>
    </p:spTree>
    <p:extLst>
      <p:ext uri="{BB962C8B-B14F-4D97-AF65-F5344CB8AC3E}">
        <p14:creationId xmlns:p14="http://schemas.microsoft.com/office/powerpoint/2010/main" val="393554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0E25D5A-CB8A-FA7D-D438-F62F062C24DD}"/>
              </a:ext>
            </a:extLst>
          </p:cNvPr>
          <p:cNvPicPr/>
          <p:nvPr/>
        </p:nvPicPr>
        <p:blipFill>
          <a:blip r:embed="rId2"/>
          <a:stretch/>
        </p:blipFill>
        <p:spPr>
          <a:xfrm>
            <a:off x="0" y="3240"/>
            <a:ext cx="8127720" cy="4565160"/>
          </a:xfrm>
          <a:prstGeom prst="rect">
            <a:avLst/>
          </a:prstGeom>
          <a:ln w="0">
            <a:noFill/>
          </a:ln>
        </p:spPr>
      </p:pic>
      <p:sp>
        <p:nvSpPr>
          <p:cNvPr id="4" name="TextBox 3">
            <a:extLst>
              <a:ext uri="{FF2B5EF4-FFF2-40B4-BE49-F238E27FC236}">
                <a16:creationId xmlns:a16="http://schemas.microsoft.com/office/drawing/2014/main" id="{AEB4C577-44E9-A86A-6A33-9F7036B86918}"/>
              </a:ext>
            </a:extLst>
          </p:cNvPr>
          <p:cNvSpPr txBox="1"/>
          <p:nvPr/>
        </p:nvSpPr>
        <p:spPr>
          <a:xfrm>
            <a:off x="289186" y="1827747"/>
            <a:ext cx="6400371" cy="1200329"/>
          </a:xfrm>
          <a:prstGeom prst="rect">
            <a:avLst/>
          </a:prstGeom>
          <a:noFill/>
        </p:spPr>
        <p:txBody>
          <a:bodyPr wrap="square" rtlCol="0">
            <a:spAutoFit/>
          </a:bodyPr>
          <a:lstStyle/>
          <a:p>
            <a:pPr algn="ctr"/>
            <a:r>
              <a:rPr lang="en-US" sz="3600" b="1" dirty="0">
                <a:solidFill>
                  <a:srgbClr val="0070C0"/>
                </a:solidFill>
              </a:rPr>
              <a:t>B. </a:t>
            </a:r>
            <a:r>
              <a:rPr lang="en-GB" sz="3600" b="1" dirty="0">
                <a:solidFill>
                  <a:srgbClr val="0070C0"/>
                </a:solidFill>
              </a:rPr>
              <a:t>The faith that leads to life</a:t>
            </a:r>
          </a:p>
          <a:p>
            <a:pPr algn="ctr"/>
            <a:r>
              <a:rPr lang="en-US" sz="3600" b="1" dirty="0">
                <a:solidFill>
                  <a:srgbClr val="C00000"/>
                </a:solidFill>
              </a:rPr>
              <a:t>2.24-25</a:t>
            </a:r>
          </a:p>
        </p:txBody>
      </p:sp>
    </p:spTree>
    <p:extLst>
      <p:ext uri="{BB962C8B-B14F-4D97-AF65-F5344CB8AC3E}">
        <p14:creationId xmlns:p14="http://schemas.microsoft.com/office/powerpoint/2010/main" val="778783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1" y="32083"/>
            <a:ext cx="438904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Eternal life, 2:24-25</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59" y="455172"/>
            <a:ext cx="7774046" cy="267620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24 </a:t>
            </a:r>
            <a:r>
              <a:rPr lang="en-GB" sz="2800" b="1" spc="-1" dirty="0">
                <a:ea typeface="Verdana"/>
              </a:rPr>
              <a:t>As for you, see that what you heard from the beginning remains in you. If what you heard from the beginning remains in you, you also will remain in the Son and in the Father. </a:t>
            </a:r>
            <a:r>
              <a:rPr lang="en-GB" sz="2800" b="1" spc="-1" baseline="30000" dirty="0">
                <a:solidFill>
                  <a:srgbClr val="C00000"/>
                </a:solidFill>
                <a:ea typeface="Verdana"/>
              </a:rPr>
              <a:t>25</a:t>
            </a:r>
            <a:r>
              <a:rPr lang="en-GB" sz="2800" b="1" spc="-1" dirty="0">
                <a:ea typeface="Verdana"/>
              </a:rPr>
              <a:t> This is the promise which He Himself made to </a:t>
            </a:r>
            <a:r>
              <a:rPr lang="en-GB" sz="2800" b="1" spc="-1" dirty="0">
                <a:solidFill>
                  <a:srgbClr val="00B050"/>
                </a:solidFill>
                <a:ea typeface="Verdana"/>
              </a:rPr>
              <a:t>{</a:t>
            </a:r>
            <a:r>
              <a:rPr lang="en-GB" sz="2800" b="1" spc="-1" dirty="0">
                <a:ea typeface="Verdana"/>
              </a:rPr>
              <a:t>us</a:t>
            </a:r>
            <a:r>
              <a:rPr lang="en-GB" sz="2800" b="1" spc="-1" dirty="0">
                <a:solidFill>
                  <a:srgbClr val="00B050"/>
                </a:solidFill>
                <a:ea typeface="Verdana"/>
              </a:rPr>
              <a:t>/you}</a:t>
            </a:r>
            <a:r>
              <a:rPr lang="en-GB" sz="2800" b="1" spc="-1" dirty="0">
                <a:ea typeface="Verdana"/>
              </a:rPr>
              <a:t>: eternal life.</a:t>
            </a:r>
          </a:p>
        </p:txBody>
      </p:sp>
      <p:sp>
        <p:nvSpPr>
          <p:cNvPr id="2" name="TextBox 1">
            <a:extLst>
              <a:ext uri="{FF2B5EF4-FFF2-40B4-BE49-F238E27FC236}">
                <a16:creationId xmlns:a16="http://schemas.microsoft.com/office/drawing/2014/main" id="{3D17E74F-9C01-B291-1CB7-1CC0EB4D539A}"/>
              </a:ext>
            </a:extLst>
          </p:cNvPr>
          <p:cNvSpPr txBox="1"/>
          <p:nvPr/>
        </p:nvSpPr>
        <p:spPr>
          <a:xfrm>
            <a:off x="234159" y="3001034"/>
            <a:ext cx="2495290" cy="1538883"/>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Heard: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Remains:</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Eternal:</a:t>
            </a:r>
          </a:p>
        </p:txBody>
      </p:sp>
      <p:sp>
        <p:nvSpPr>
          <p:cNvPr id="4" name="TextBox 3">
            <a:extLst>
              <a:ext uri="{FF2B5EF4-FFF2-40B4-BE49-F238E27FC236}">
                <a16:creationId xmlns:a16="http://schemas.microsoft.com/office/drawing/2014/main" id="{608419A6-7B9A-AC66-9009-79BC14CAB60C}"/>
              </a:ext>
            </a:extLst>
          </p:cNvPr>
          <p:cNvSpPr txBox="1"/>
          <p:nvPr/>
        </p:nvSpPr>
        <p:spPr>
          <a:xfrm>
            <a:off x="2593832" y="3001034"/>
            <a:ext cx="5496735" cy="1538883"/>
          </a:xfrm>
          <a:prstGeom prst="rect">
            <a:avLst/>
          </a:prstGeom>
          <a:noFill/>
        </p:spPr>
        <p:txBody>
          <a:bodyPr wrap="square" rtlCol="0">
            <a:spAutoFit/>
          </a:bodyPr>
          <a:lstStyle/>
          <a:p>
            <a:pPr>
              <a:spcAft>
                <a:spcPts val="600"/>
              </a:spcAft>
            </a:pPr>
            <a:r>
              <a:rPr lang="en-GB" sz="2800" b="1" spc="-1" dirty="0">
                <a:ea typeface="Verdana"/>
              </a:rPr>
              <a:t>Jesus’ teaching and promises.</a:t>
            </a:r>
          </a:p>
          <a:p>
            <a:pPr>
              <a:spcAft>
                <a:spcPts val="600"/>
              </a:spcAft>
            </a:pPr>
            <a:r>
              <a:rPr lang="en-GB" sz="2800" b="1" spc="-1" dirty="0">
                <a:ea typeface="Verdana"/>
              </a:rPr>
              <a:t>Do not deny it nor abandon it.</a:t>
            </a:r>
          </a:p>
          <a:p>
            <a:pPr>
              <a:spcAft>
                <a:spcPts val="600"/>
              </a:spcAft>
            </a:pPr>
            <a:r>
              <a:rPr lang="en-GB" sz="2800" b="1" spc="-1" dirty="0">
                <a:ea typeface="Verdana"/>
              </a:rPr>
              <a:t>Resurrection and live forever.</a:t>
            </a:r>
            <a:endParaRPr lang="en-US" sz="2800" b="1" spc="-1" dirty="0">
              <a:ea typeface="Verdana"/>
            </a:endParaRPr>
          </a:p>
        </p:txBody>
      </p:sp>
      <p:sp>
        <p:nvSpPr>
          <p:cNvPr id="9" name="TextBox 8">
            <a:extLst>
              <a:ext uri="{FF2B5EF4-FFF2-40B4-BE49-F238E27FC236}">
                <a16:creationId xmlns:a16="http://schemas.microsoft.com/office/drawing/2014/main" id="{2ABDF9F4-50D5-2611-D9AF-F3832028EECA}"/>
              </a:ext>
            </a:extLst>
          </p:cNvPr>
          <p:cNvSpPr txBox="1"/>
          <p:nvPr/>
        </p:nvSpPr>
        <p:spPr>
          <a:xfrm>
            <a:off x="352224" y="455172"/>
            <a:ext cx="7283465" cy="1815882"/>
          </a:xfrm>
          <a:prstGeom prst="rect">
            <a:avLst/>
          </a:prstGeom>
          <a:solidFill>
            <a:schemeClr val="bg1"/>
          </a:solidFill>
          <a:ln w="19050">
            <a:solidFill>
              <a:schemeClr val="accent1"/>
            </a:solidFill>
          </a:ln>
        </p:spPr>
        <p:txBody>
          <a:bodyPr wrap="square" rtlCol="0">
            <a:spAutoFit/>
          </a:bodyPr>
          <a:lstStyle/>
          <a:p>
            <a:pPr indent="357188"/>
            <a:r>
              <a:rPr lang="en-GB" sz="2800" b="1" dirty="0"/>
              <a:t>	Jesus promised, “They follow Me; and I give eternal life to them, and they will never perish; and no one will snatch them out of My hand.” </a:t>
            </a:r>
            <a:r>
              <a:rPr lang="en-GB" sz="2800" dirty="0"/>
              <a:t>John 19:28</a:t>
            </a:r>
            <a:endParaRPr lang="en-US" sz="2800" dirty="0"/>
          </a:p>
        </p:txBody>
      </p:sp>
      <p:pic>
        <p:nvPicPr>
          <p:cNvPr id="3074" name="Picture 2" descr="Heaven and the Reward of the Saints | White Throne Ministries">
            <a:extLst>
              <a:ext uri="{FF2B5EF4-FFF2-40B4-BE49-F238E27FC236}">
                <a16:creationId xmlns:a16="http://schemas.microsoft.com/office/drawing/2014/main" id="{0F38A36F-0D1D-8581-67B3-6A7EA300B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311" y="553849"/>
            <a:ext cx="7143380" cy="401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48951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 calcmode="lin" valueType="num">
                                      <p:cBhvr additive="base">
                                        <p:cTn id="4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9" grpId="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000" b="-1000"/>
          </a:stretch>
        </a:blip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C1C1767-BAD3-13C2-59C7-8C2E80829F60}"/>
              </a:ext>
            </a:extLst>
          </p:cNvPr>
          <p:cNvSpPr txBox="1"/>
          <p:nvPr/>
        </p:nvSpPr>
        <p:spPr>
          <a:xfrm>
            <a:off x="271590" y="1397644"/>
            <a:ext cx="3792410" cy="2754600"/>
          </a:xfrm>
          <a:prstGeom prst="rect">
            <a:avLst/>
          </a:prstGeom>
          <a:noFill/>
        </p:spPr>
        <p:txBody>
          <a:bodyPr wrap="square" rtlCol="0">
            <a:spAutoFit/>
          </a:bodyPr>
          <a:lstStyle/>
          <a:p>
            <a:pPr marL="269875" indent="-269875">
              <a:spcAft>
                <a:spcPts val="600"/>
              </a:spcAft>
            </a:pPr>
            <a:r>
              <a:rPr lang="en-US" sz="2800" b="1" spc="-1" dirty="0">
                <a:solidFill>
                  <a:srgbClr val="0070C0"/>
                </a:solidFill>
                <a:ea typeface="Verdana"/>
              </a:rPr>
              <a:t>Quality of life</a:t>
            </a:r>
          </a:p>
          <a:p>
            <a:pPr marL="269875" indent="-269875"/>
            <a:r>
              <a:rPr lang="en-US" sz="2800" b="1" spc="-1" dirty="0">
                <a:solidFill>
                  <a:srgbClr val="C00000"/>
                </a:solidFill>
                <a:ea typeface="Verdana"/>
              </a:rPr>
              <a:t>●</a:t>
            </a:r>
            <a:r>
              <a:rPr lang="en-US" sz="2800" b="1" spc="-1" dirty="0">
                <a:ea typeface="Verdana"/>
              </a:rPr>
              <a:t> Freedom from sin </a:t>
            </a:r>
          </a:p>
          <a:p>
            <a:pPr marL="269875" indent="-269875"/>
            <a:r>
              <a:rPr lang="en-US" sz="2800" b="1" spc="-1" dirty="0">
                <a:solidFill>
                  <a:srgbClr val="C00000"/>
                </a:solidFill>
                <a:ea typeface="Verdana"/>
              </a:rPr>
              <a:t>●</a:t>
            </a:r>
            <a:r>
              <a:rPr lang="en-US" sz="2800" b="1" spc="-1" dirty="0">
                <a:ea typeface="Verdana"/>
              </a:rPr>
              <a:t> Hope for the future </a:t>
            </a:r>
          </a:p>
          <a:p>
            <a:pPr marL="269875" indent="-269875"/>
            <a:r>
              <a:rPr lang="en-US" sz="2800" b="1" spc="-1" dirty="0">
                <a:solidFill>
                  <a:srgbClr val="C00000"/>
                </a:solidFill>
                <a:ea typeface="Verdana"/>
              </a:rPr>
              <a:t>●</a:t>
            </a:r>
            <a:r>
              <a:rPr lang="en-US" sz="2800" b="1" spc="-1" dirty="0">
                <a:ea typeface="Verdana"/>
              </a:rPr>
              <a:t> Spiritual fruit</a:t>
            </a:r>
          </a:p>
          <a:p>
            <a:pPr marL="269875" indent="-269875"/>
            <a:r>
              <a:rPr lang="en-US" sz="2800" b="1" spc="-1" dirty="0">
                <a:solidFill>
                  <a:srgbClr val="C00000"/>
                </a:solidFill>
                <a:ea typeface="Verdana"/>
              </a:rPr>
              <a:t>●</a:t>
            </a:r>
            <a:r>
              <a:rPr lang="en-US" sz="2800" b="1" spc="-1" dirty="0">
                <a:ea typeface="Verdana"/>
              </a:rPr>
              <a:t> Spiritual gifts</a:t>
            </a:r>
          </a:p>
          <a:p>
            <a:pPr marL="269875" indent="-269875"/>
            <a:r>
              <a:rPr lang="en-US" sz="2800" b="1" spc="-1" dirty="0">
                <a:solidFill>
                  <a:srgbClr val="C00000"/>
                </a:solidFill>
                <a:ea typeface="Verdana"/>
              </a:rPr>
              <a:t>●</a:t>
            </a:r>
            <a:r>
              <a:rPr lang="en-US" sz="2800" b="1" spc="-1" dirty="0">
                <a:ea typeface="Verdana"/>
              </a:rPr>
              <a:t> Mutual love</a:t>
            </a:r>
          </a:p>
        </p:txBody>
      </p:sp>
      <p:sp>
        <p:nvSpPr>
          <p:cNvPr id="7" name="TextBox 6">
            <a:extLst>
              <a:ext uri="{FF2B5EF4-FFF2-40B4-BE49-F238E27FC236}">
                <a16:creationId xmlns:a16="http://schemas.microsoft.com/office/drawing/2014/main" id="{2428E10C-F38E-DE8F-12AC-4501DCAE71D0}"/>
              </a:ext>
            </a:extLst>
          </p:cNvPr>
          <p:cNvSpPr txBox="1"/>
          <p:nvPr/>
        </p:nvSpPr>
        <p:spPr>
          <a:xfrm>
            <a:off x="4406548" y="1397644"/>
            <a:ext cx="3721452" cy="2754600"/>
          </a:xfrm>
          <a:prstGeom prst="rect">
            <a:avLst/>
          </a:prstGeom>
          <a:noFill/>
        </p:spPr>
        <p:txBody>
          <a:bodyPr wrap="square" rtlCol="0">
            <a:spAutoFit/>
          </a:bodyPr>
          <a:lstStyle/>
          <a:p>
            <a:pPr marL="269875" indent="-269875">
              <a:spcAft>
                <a:spcPts val="600"/>
              </a:spcAft>
            </a:pPr>
            <a:r>
              <a:rPr lang="en-US" sz="2800" b="1" spc="-1" dirty="0">
                <a:solidFill>
                  <a:srgbClr val="0070C0"/>
                </a:solidFill>
                <a:ea typeface="Verdana"/>
              </a:rPr>
              <a:t>Quantity of life</a:t>
            </a:r>
          </a:p>
          <a:p>
            <a:pPr marL="269875" indent="-269875"/>
            <a:r>
              <a:rPr lang="en-US" sz="2800" b="1" spc="-1" dirty="0">
                <a:solidFill>
                  <a:srgbClr val="C00000"/>
                </a:solidFill>
                <a:ea typeface="Verdana"/>
              </a:rPr>
              <a:t>●</a:t>
            </a:r>
            <a:r>
              <a:rPr lang="en-US" sz="2800" b="1" spc="-1" dirty="0">
                <a:ea typeface="Verdana"/>
              </a:rPr>
              <a:t> Starts now</a:t>
            </a:r>
          </a:p>
          <a:p>
            <a:pPr marL="269875" indent="-269875"/>
            <a:r>
              <a:rPr lang="en-US" sz="2800" b="1" spc="-1" dirty="0">
                <a:solidFill>
                  <a:srgbClr val="C00000"/>
                </a:solidFill>
                <a:ea typeface="Verdana"/>
              </a:rPr>
              <a:t>●</a:t>
            </a:r>
            <a:r>
              <a:rPr lang="en-US" sz="2800" b="1" spc="-1" dirty="0">
                <a:ea typeface="Verdana"/>
              </a:rPr>
              <a:t> Home in heaven</a:t>
            </a:r>
          </a:p>
          <a:p>
            <a:pPr marL="269875" indent="-269875"/>
            <a:r>
              <a:rPr lang="en-US" sz="2800" b="1" spc="-1" dirty="0">
                <a:solidFill>
                  <a:srgbClr val="C00000"/>
                </a:solidFill>
                <a:ea typeface="Verdana"/>
              </a:rPr>
              <a:t>●</a:t>
            </a:r>
            <a:r>
              <a:rPr lang="en-US" sz="2800" b="1" spc="-1" dirty="0">
                <a:ea typeface="Verdana"/>
              </a:rPr>
              <a:t> Resurrection</a:t>
            </a:r>
          </a:p>
          <a:p>
            <a:pPr marL="269875" indent="-269875"/>
            <a:r>
              <a:rPr lang="en-US" sz="2800" b="1" spc="-1" dirty="0">
                <a:solidFill>
                  <a:srgbClr val="C00000"/>
                </a:solidFill>
                <a:ea typeface="Verdana"/>
              </a:rPr>
              <a:t>●</a:t>
            </a:r>
            <a:r>
              <a:rPr lang="en-US" sz="2800" b="1" spc="-1" dirty="0">
                <a:ea typeface="Verdana"/>
              </a:rPr>
              <a:t> Jesus’ kingdom</a:t>
            </a:r>
          </a:p>
          <a:p>
            <a:pPr marL="269875" indent="-269875"/>
            <a:r>
              <a:rPr lang="en-US" sz="2800" b="1" spc="-1" dirty="0">
                <a:solidFill>
                  <a:srgbClr val="C00000"/>
                </a:solidFill>
                <a:ea typeface="Verdana"/>
              </a:rPr>
              <a:t>●</a:t>
            </a:r>
            <a:r>
              <a:rPr lang="en-US" sz="2800" b="1" spc="-1" dirty="0">
                <a:ea typeface="Verdana"/>
              </a:rPr>
              <a:t> New sky and earth</a:t>
            </a:r>
          </a:p>
        </p:txBody>
      </p:sp>
      <p:sp>
        <p:nvSpPr>
          <p:cNvPr id="8" name="TextBox 3">
            <a:extLst>
              <a:ext uri="{FF2B5EF4-FFF2-40B4-BE49-F238E27FC236}">
                <a16:creationId xmlns:a16="http://schemas.microsoft.com/office/drawing/2014/main" id="{065B1025-D739-5347-F19A-5E3EF062E04A}"/>
              </a:ext>
            </a:extLst>
          </p:cNvPr>
          <p:cNvSpPr/>
          <p:nvPr/>
        </p:nvSpPr>
        <p:spPr>
          <a:xfrm>
            <a:off x="271592" y="22131"/>
            <a:ext cx="674061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Everlasting life</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31FD011C-AA84-71E5-C11C-3094426E590D}"/>
              </a:ext>
            </a:extLst>
          </p:cNvPr>
          <p:cNvSpPr txBox="1"/>
          <p:nvPr/>
        </p:nvSpPr>
        <p:spPr>
          <a:xfrm>
            <a:off x="271590" y="576398"/>
            <a:ext cx="7734344" cy="523220"/>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An intimate, loving life with Jesus, forever.</a:t>
            </a:r>
          </a:p>
        </p:txBody>
      </p:sp>
      <p:pic>
        <p:nvPicPr>
          <p:cNvPr id="7170" name="Picture 2" descr="Why Is John The Baptist Called The Least In The Kingdom Of Heaven ...">
            <a:extLst>
              <a:ext uri="{FF2B5EF4-FFF2-40B4-BE49-F238E27FC236}">
                <a16:creationId xmlns:a16="http://schemas.microsoft.com/office/drawing/2014/main" id="{7A66AA8A-3593-5426-47FB-634C699EE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94" y="527925"/>
            <a:ext cx="7078536" cy="404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72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170"/>
                                        </p:tgtEl>
                                        <p:attrNameLst>
                                          <p:attrName>ppt_x</p:attrName>
                                        </p:attrNameLst>
                                      </p:cBhvr>
                                      <p:tavLst>
                                        <p:tav tm="0">
                                          <p:val>
                                            <p:strVal val="ppt_x"/>
                                          </p:val>
                                        </p:tav>
                                        <p:tav tm="100000">
                                          <p:val>
                                            <p:strVal val="ppt_x"/>
                                          </p:val>
                                        </p:tav>
                                      </p:tavLst>
                                    </p:anim>
                                    <p:anim calcmode="lin" valueType="num">
                                      <p:cBhvr additive="base">
                                        <p:cTn id="7" dur="500"/>
                                        <p:tgtEl>
                                          <p:spTgt spid="7170"/>
                                        </p:tgtEl>
                                        <p:attrNameLst>
                                          <p:attrName>ppt_y</p:attrName>
                                        </p:attrNameLst>
                                      </p:cBhvr>
                                      <p:tavLst>
                                        <p:tav tm="0">
                                          <p:val>
                                            <p:strVal val="ppt_y"/>
                                          </p:val>
                                        </p:tav>
                                        <p:tav tm="100000">
                                          <p:val>
                                            <p:strVal val="1+ppt_h/2"/>
                                          </p:val>
                                        </p:tav>
                                      </p:tavLst>
                                    </p:anim>
                                    <p:set>
                                      <p:cBhvr>
                                        <p:cTn id="8" dur="1" fill="hold">
                                          <p:stCondLst>
                                            <p:cond delay="499"/>
                                          </p:stCondLst>
                                        </p:cTn>
                                        <p:tgtEl>
                                          <p:spTgt spid="717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additive="base">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 calcmode="lin" valueType="num">
                                      <p:cBhvr additive="base">
                                        <p:cTn id="4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 calcmode="lin" valueType="num">
                                      <p:cBhvr additive="base">
                                        <p:cTn id="4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xEl>
                                              <p:pRg st="0" end="0"/>
                                            </p:txEl>
                                          </p:spTgt>
                                        </p:tgtEl>
                                        <p:attrNameLst>
                                          <p:attrName>style.visibility</p:attrName>
                                        </p:attrNameLst>
                                      </p:cBhvr>
                                      <p:to>
                                        <p:strVal val="visible"/>
                                      </p:to>
                                    </p:set>
                                    <p:anim calcmode="lin" valueType="num">
                                      <p:cBhvr additive="base">
                                        <p:cTn id="5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xEl>
                                              <p:pRg st="1" end="1"/>
                                            </p:txEl>
                                          </p:spTgt>
                                        </p:tgtEl>
                                        <p:attrNameLst>
                                          <p:attrName>style.visibility</p:attrName>
                                        </p:attrNameLst>
                                      </p:cBhvr>
                                      <p:to>
                                        <p:strVal val="visible"/>
                                      </p:to>
                                    </p:set>
                                    <p:anim calcmode="lin" valueType="num">
                                      <p:cBhvr additive="base">
                                        <p:cTn id="6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anim calcmode="lin" valueType="num">
                                      <p:cBhvr additive="base">
                                        <p:cTn id="6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
                                            <p:txEl>
                                              <p:pRg st="3" end="3"/>
                                            </p:txEl>
                                          </p:spTgt>
                                        </p:tgtEl>
                                        <p:attrNameLst>
                                          <p:attrName>style.visibility</p:attrName>
                                        </p:attrNameLst>
                                      </p:cBhvr>
                                      <p:to>
                                        <p:strVal val="visible"/>
                                      </p:to>
                                    </p:set>
                                    <p:anim calcmode="lin" valueType="num">
                                      <p:cBhvr additive="base">
                                        <p:cTn id="7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7">
                                            <p:txEl>
                                              <p:pRg st="4" end="4"/>
                                            </p:txEl>
                                          </p:spTgt>
                                        </p:tgtEl>
                                        <p:attrNameLst>
                                          <p:attrName>style.visibility</p:attrName>
                                        </p:attrNameLst>
                                      </p:cBhvr>
                                      <p:to>
                                        <p:strVal val="visible"/>
                                      </p:to>
                                    </p:set>
                                    <p:anim calcmode="lin" valueType="num">
                                      <p:cBhvr additive="base">
                                        <p:cTn id="7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
                                            <p:txEl>
                                              <p:pRg st="5" end="5"/>
                                            </p:txEl>
                                          </p:spTgt>
                                        </p:tgtEl>
                                        <p:attrNameLst>
                                          <p:attrName>style.visibility</p:attrName>
                                        </p:attrNameLst>
                                      </p:cBhvr>
                                      <p:to>
                                        <p:strVal val="visible"/>
                                      </p:to>
                                    </p:set>
                                    <p:anim calcmode="lin" valueType="num">
                                      <p:cBhvr additive="base">
                                        <p:cTn id="8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0E25D5A-CB8A-FA7D-D438-F62F062C24DD}"/>
              </a:ext>
            </a:extLst>
          </p:cNvPr>
          <p:cNvPicPr/>
          <p:nvPr/>
        </p:nvPicPr>
        <p:blipFill>
          <a:blip r:embed="rId2"/>
          <a:stretch/>
        </p:blipFill>
        <p:spPr>
          <a:xfrm>
            <a:off x="0" y="3240"/>
            <a:ext cx="8127720" cy="4565160"/>
          </a:xfrm>
          <a:prstGeom prst="rect">
            <a:avLst/>
          </a:prstGeom>
          <a:ln w="0">
            <a:noFill/>
          </a:ln>
        </p:spPr>
      </p:pic>
      <p:sp>
        <p:nvSpPr>
          <p:cNvPr id="4" name="TextBox 3">
            <a:extLst>
              <a:ext uri="{FF2B5EF4-FFF2-40B4-BE49-F238E27FC236}">
                <a16:creationId xmlns:a16="http://schemas.microsoft.com/office/drawing/2014/main" id="{AEB4C577-44E9-A86A-6A33-9F7036B86918}"/>
              </a:ext>
            </a:extLst>
          </p:cNvPr>
          <p:cNvSpPr txBox="1"/>
          <p:nvPr/>
        </p:nvSpPr>
        <p:spPr>
          <a:xfrm>
            <a:off x="289187" y="1827747"/>
            <a:ext cx="6338494" cy="1200329"/>
          </a:xfrm>
          <a:prstGeom prst="rect">
            <a:avLst/>
          </a:prstGeom>
          <a:noFill/>
        </p:spPr>
        <p:txBody>
          <a:bodyPr wrap="square" rtlCol="0">
            <a:spAutoFit/>
          </a:bodyPr>
          <a:lstStyle/>
          <a:p>
            <a:pPr algn="ctr"/>
            <a:r>
              <a:rPr lang="en-US" sz="3600" b="1" dirty="0">
                <a:solidFill>
                  <a:srgbClr val="0070C0"/>
                </a:solidFill>
              </a:rPr>
              <a:t>C. Christians’ Advantages</a:t>
            </a:r>
            <a:br>
              <a:rPr lang="en-US" sz="3600" b="1" dirty="0">
                <a:solidFill>
                  <a:srgbClr val="0070C0"/>
                </a:solidFill>
              </a:rPr>
            </a:br>
            <a:r>
              <a:rPr lang="en-US" sz="3600" b="1" dirty="0">
                <a:solidFill>
                  <a:srgbClr val="C00000"/>
                </a:solidFill>
              </a:rPr>
              <a:t>2.26-29</a:t>
            </a:r>
          </a:p>
        </p:txBody>
      </p:sp>
    </p:spTree>
    <p:extLst>
      <p:ext uri="{BB962C8B-B14F-4D97-AF65-F5344CB8AC3E}">
        <p14:creationId xmlns:p14="http://schemas.microsoft.com/office/powerpoint/2010/main" val="1905360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000" b="-1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7337597"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His anointing teaches you, 2:26-27</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58" y="455172"/>
            <a:ext cx="7893841" cy="404580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26 </a:t>
            </a:r>
            <a:r>
              <a:rPr lang="en-GB" sz="2800" b="1" spc="-1" dirty="0">
                <a:ea typeface="Verdana"/>
              </a:rPr>
              <a:t>These things I have written to you concerning those who are trying to deceive you. </a:t>
            </a:r>
            <a:r>
              <a:rPr lang="en-GB" sz="2800" b="1" spc="-1" baseline="30000" dirty="0">
                <a:solidFill>
                  <a:srgbClr val="C00000"/>
                </a:solidFill>
                <a:ea typeface="Verdana"/>
              </a:rPr>
              <a:t>27</a:t>
            </a:r>
            <a:r>
              <a:rPr lang="en-GB" sz="2800" b="1" spc="-1" dirty="0">
                <a:ea typeface="Verdana"/>
              </a:rPr>
              <a:t> And as for you, the </a:t>
            </a:r>
            <a:r>
              <a:rPr lang="en-GB" sz="2800" b="1" spc="-1" dirty="0">
                <a:solidFill>
                  <a:srgbClr val="00B050"/>
                </a:solidFill>
                <a:ea typeface="Verdana"/>
              </a:rPr>
              <a:t>{</a:t>
            </a:r>
            <a:r>
              <a:rPr lang="en-GB" sz="2800" b="1" spc="-1" dirty="0">
                <a:ea typeface="Verdana"/>
              </a:rPr>
              <a:t>anointing</a:t>
            </a:r>
            <a:r>
              <a:rPr lang="en-GB" sz="2800" b="1" spc="-1" dirty="0">
                <a:solidFill>
                  <a:srgbClr val="00B050"/>
                </a:solidFill>
                <a:ea typeface="Verdana"/>
              </a:rPr>
              <a:t>/gift}</a:t>
            </a:r>
            <a:r>
              <a:rPr lang="en-GB" sz="2800" b="1" spc="-1" dirty="0">
                <a:ea typeface="Verdana"/>
              </a:rPr>
              <a:t> which you received from Him remains in you, and you have no need for anyone to teach you; but as His anointing teaches you about all things, and is true and is not a lie, and just as it has taught you, you remain in Him.</a:t>
            </a:r>
          </a:p>
          <a:p>
            <a:pPr>
              <a:spcAft>
                <a:spcPts val="600"/>
              </a:spcAft>
            </a:pPr>
            <a:r>
              <a:rPr lang="en-US" sz="2800" b="1" spc="-1" dirty="0">
                <a:solidFill>
                  <a:srgbClr val="C00000"/>
                </a:solidFill>
                <a:ea typeface="Verdana"/>
              </a:rPr>
              <a:t>●</a:t>
            </a:r>
            <a:r>
              <a:rPr lang="en-GB" sz="2800" b="1" spc="-1" dirty="0">
                <a:ea typeface="Verdana"/>
              </a:rPr>
              <a:t> </a:t>
            </a:r>
            <a:r>
              <a:rPr lang="en-GB" sz="2800" b="1" spc="-1" dirty="0">
                <a:solidFill>
                  <a:srgbClr val="00B050"/>
                </a:solidFill>
                <a:ea typeface="Verdana"/>
              </a:rPr>
              <a:t>Anointing (</a:t>
            </a:r>
            <a:r>
              <a:rPr lang="en-GB" sz="2800" b="1" i="1" spc="-1" dirty="0" err="1">
                <a:solidFill>
                  <a:srgbClr val="00B050"/>
                </a:solidFill>
                <a:ea typeface="Verdana"/>
              </a:rPr>
              <a:t>chrisma</a:t>
            </a:r>
            <a:r>
              <a:rPr lang="en-GB" sz="2800" b="1" spc="-1" dirty="0">
                <a:solidFill>
                  <a:srgbClr val="00B050"/>
                </a:solidFill>
                <a:ea typeface="Verdana"/>
              </a:rPr>
              <a:t>), gift (</a:t>
            </a:r>
            <a:r>
              <a:rPr lang="en-GB" sz="2800" b="1" i="1" spc="-1" dirty="0">
                <a:solidFill>
                  <a:srgbClr val="00B050"/>
                </a:solidFill>
                <a:ea typeface="Verdana"/>
              </a:rPr>
              <a:t>ch</a:t>
            </a:r>
            <a:r>
              <a:rPr lang="en-GB" sz="2800" b="1" i="1" spc="-1" dirty="0">
                <a:solidFill>
                  <a:srgbClr val="C00000"/>
                </a:solidFill>
                <a:ea typeface="Verdana"/>
              </a:rPr>
              <a:t>a</a:t>
            </a:r>
            <a:r>
              <a:rPr lang="en-GB" sz="2800" b="1" i="1" spc="-1" dirty="0">
                <a:solidFill>
                  <a:srgbClr val="00B050"/>
                </a:solidFill>
                <a:ea typeface="Verdana"/>
              </a:rPr>
              <a:t>risma</a:t>
            </a:r>
            <a:r>
              <a:rPr lang="en-GB" sz="2800" b="1" spc="-1" dirty="0">
                <a:solidFill>
                  <a:srgbClr val="00B050"/>
                </a:solidFill>
                <a:ea typeface="Verdana"/>
              </a:rPr>
              <a:t>).</a:t>
            </a:r>
          </a:p>
        </p:txBody>
      </p:sp>
      <p:sp>
        <p:nvSpPr>
          <p:cNvPr id="9" name="TextBox 8">
            <a:extLst>
              <a:ext uri="{FF2B5EF4-FFF2-40B4-BE49-F238E27FC236}">
                <a16:creationId xmlns:a16="http://schemas.microsoft.com/office/drawing/2014/main" id="{2ABDF9F4-50D5-2611-D9AF-F3832028EECA}"/>
              </a:ext>
            </a:extLst>
          </p:cNvPr>
          <p:cNvSpPr txBox="1"/>
          <p:nvPr/>
        </p:nvSpPr>
        <p:spPr>
          <a:xfrm>
            <a:off x="679050" y="1798328"/>
            <a:ext cx="6837639" cy="2246769"/>
          </a:xfrm>
          <a:prstGeom prst="rect">
            <a:avLst/>
          </a:prstGeom>
          <a:solidFill>
            <a:schemeClr val="bg1"/>
          </a:solidFill>
          <a:ln w="19050">
            <a:solidFill>
              <a:schemeClr val="accent1"/>
            </a:solidFill>
          </a:ln>
        </p:spPr>
        <p:txBody>
          <a:bodyPr wrap="square" rtlCol="0">
            <a:spAutoFit/>
          </a:bodyPr>
          <a:lstStyle/>
          <a:p>
            <a:pPr indent="357188"/>
            <a:r>
              <a:rPr lang="en-GB" sz="2800" b="1" dirty="0"/>
              <a:t>	Jesus promised, “the Holy Spirit, whom the Father will send in my name, will teach you everything and remind you of all that I have said to you.” </a:t>
            </a:r>
            <a:br>
              <a:rPr lang="en-GB" sz="2800" b="1" dirty="0"/>
            </a:br>
            <a:r>
              <a:rPr lang="en-GB" sz="2800" dirty="0"/>
              <a:t>John 14:25</a:t>
            </a:r>
            <a:endParaRPr lang="en-US" sz="2800" dirty="0"/>
          </a:p>
        </p:txBody>
      </p:sp>
      <p:pic>
        <p:nvPicPr>
          <p:cNvPr id="4098" name="Picture 2" descr="When Did The Apostles Receive The Holy Spirit | Christian.net">
            <a:extLst>
              <a:ext uri="{FF2B5EF4-FFF2-40B4-BE49-F238E27FC236}">
                <a16:creationId xmlns:a16="http://schemas.microsoft.com/office/drawing/2014/main" id="{00D5172B-1C62-384B-5D5B-983D84DDB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11" y="569831"/>
            <a:ext cx="7003796" cy="400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61858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base">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11000" r="-11000"/>
          </a:stretch>
        </a:blip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87E933AD-7B87-2C36-8CB3-E7C9A3D6723C}"/>
              </a:ext>
            </a:extLst>
          </p:cNvPr>
          <p:cNvSpPr/>
          <p:nvPr/>
        </p:nvSpPr>
        <p:spPr>
          <a:xfrm>
            <a:off x="271592" y="120801"/>
            <a:ext cx="732648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His anointing teaches you </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2BB3C4C-B896-12A4-C51F-925A8E0A6D17}"/>
              </a:ext>
            </a:extLst>
          </p:cNvPr>
          <p:cNvSpPr txBox="1"/>
          <p:nvPr/>
        </p:nvSpPr>
        <p:spPr>
          <a:xfrm>
            <a:off x="271592" y="733960"/>
            <a:ext cx="2280834" cy="3062377"/>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Written: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Deceive:</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Teach:</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No need:</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Anointing:</a:t>
            </a:r>
          </a:p>
          <a:p>
            <a:pPr marL="269875" indent="-269875">
              <a:spcAft>
                <a:spcPts val="600"/>
              </a:spcAft>
            </a:pPr>
            <a:endParaRPr lang="en-US" sz="2800" b="1" spc="-1" dirty="0">
              <a:solidFill>
                <a:srgbClr val="0070C0"/>
              </a:solidFill>
              <a:ea typeface="Verdana"/>
            </a:endParaRPr>
          </a:p>
        </p:txBody>
      </p:sp>
      <p:sp>
        <p:nvSpPr>
          <p:cNvPr id="5" name="TextBox 4">
            <a:extLst>
              <a:ext uri="{FF2B5EF4-FFF2-40B4-BE49-F238E27FC236}">
                <a16:creationId xmlns:a16="http://schemas.microsoft.com/office/drawing/2014/main" id="{FF38181D-002B-DBA6-05DD-23CBF53925F6}"/>
              </a:ext>
            </a:extLst>
          </p:cNvPr>
          <p:cNvSpPr txBox="1"/>
          <p:nvPr/>
        </p:nvSpPr>
        <p:spPr>
          <a:xfrm>
            <a:off x="2432036" y="744294"/>
            <a:ext cx="5695964" cy="3570208"/>
          </a:xfrm>
          <a:prstGeom prst="rect">
            <a:avLst/>
          </a:prstGeom>
          <a:noFill/>
        </p:spPr>
        <p:txBody>
          <a:bodyPr wrap="square" rtlCol="0">
            <a:spAutoFit/>
          </a:bodyPr>
          <a:lstStyle/>
          <a:p>
            <a:pPr>
              <a:spcAft>
                <a:spcPts val="600"/>
              </a:spcAft>
            </a:pPr>
            <a:r>
              <a:rPr lang="en-GB" sz="2800" b="1" spc="-1" dirty="0">
                <a:ea typeface="Verdana"/>
              </a:rPr>
              <a:t>Original New Testament books.</a:t>
            </a:r>
          </a:p>
          <a:p>
            <a:pPr>
              <a:spcAft>
                <a:spcPts val="600"/>
              </a:spcAft>
            </a:pPr>
            <a:r>
              <a:rPr lang="en-GB" sz="2800" b="1" spc="-1" dirty="0">
                <a:ea typeface="Verdana"/>
              </a:rPr>
              <a:t>Substitute ideas and myths.</a:t>
            </a:r>
          </a:p>
          <a:p>
            <a:pPr>
              <a:spcAft>
                <a:spcPts val="600"/>
              </a:spcAft>
            </a:pPr>
            <a:r>
              <a:rPr lang="en-GB" sz="2800" b="1" spc="-1" dirty="0">
                <a:ea typeface="Verdana"/>
              </a:rPr>
              <a:t>Authoritative persons &amp; books.</a:t>
            </a:r>
          </a:p>
          <a:p>
            <a:pPr>
              <a:spcAft>
                <a:spcPts val="600"/>
              </a:spcAft>
            </a:pPr>
            <a:r>
              <a:rPr lang="en-GB" sz="2800" b="1" spc="-1" dirty="0">
                <a:ea typeface="Verdana"/>
              </a:rPr>
              <a:t>Those who proclaim ‘new truth’.</a:t>
            </a:r>
          </a:p>
          <a:p>
            <a:pPr>
              <a:spcAft>
                <a:spcPts val="600"/>
              </a:spcAft>
            </a:pPr>
            <a:r>
              <a:rPr lang="en-US" sz="2800" b="1" spc="-1" dirty="0">
                <a:ea typeface="Verdana"/>
              </a:rPr>
              <a:t>Jesus at his baptism,</a:t>
            </a:r>
          </a:p>
          <a:p>
            <a:pPr>
              <a:spcAft>
                <a:spcPts val="600"/>
              </a:spcAft>
            </a:pPr>
            <a:r>
              <a:rPr lang="en-US" sz="2800" b="1" spc="-1" dirty="0">
                <a:ea typeface="Verdana"/>
              </a:rPr>
              <a:t>His apostles at Pentecost,</a:t>
            </a:r>
          </a:p>
          <a:p>
            <a:pPr>
              <a:spcAft>
                <a:spcPts val="600"/>
              </a:spcAft>
            </a:pPr>
            <a:r>
              <a:rPr lang="en-US" sz="2800" b="1" spc="-1" dirty="0">
                <a:ea typeface="Verdana"/>
              </a:rPr>
              <a:t>All Christian believers.</a:t>
            </a:r>
          </a:p>
        </p:txBody>
      </p:sp>
      <p:pic>
        <p:nvPicPr>
          <p:cNvPr id="2050" name="Picture 2" descr="Guru Utsav Divas | The Art Of Living Global">
            <a:extLst>
              <a:ext uri="{FF2B5EF4-FFF2-40B4-BE49-F238E27FC236}">
                <a16:creationId xmlns:a16="http://schemas.microsoft.com/office/drawing/2014/main" id="{CDE48B19-D2CE-DDB3-7B2B-4C36665DB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 y="642567"/>
            <a:ext cx="8130610" cy="3929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58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additive="base">
                                        <p:cTn id="3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 calcmode="lin" valueType="num">
                                      <p:cBhvr additive="base">
                                        <p:cTn id="4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 calcmode="lin" valueType="num">
                                      <p:cBhvr additive="base">
                                        <p:cTn id="4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 calcmode="lin" valueType="num">
                                      <p:cBhvr additive="base">
                                        <p:cTn id="5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7000" r="-7000"/>
          </a:stretch>
        </a:blip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87E933AD-7B87-2C36-8CB3-E7C9A3D6723C}"/>
              </a:ext>
            </a:extLst>
          </p:cNvPr>
          <p:cNvSpPr/>
          <p:nvPr/>
        </p:nvSpPr>
        <p:spPr>
          <a:xfrm>
            <a:off x="271592" y="120801"/>
            <a:ext cx="7754077"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The Anointing (Holy Spirit) in us</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09BE5CF0-75F2-CCB8-D45E-838C84252A6E}"/>
              </a:ext>
            </a:extLst>
          </p:cNvPr>
          <p:cNvSpPr txBox="1"/>
          <p:nvPr/>
        </p:nvSpPr>
        <p:spPr>
          <a:xfrm>
            <a:off x="271591" y="642567"/>
            <a:ext cx="7754077" cy="3539430"/>
          </a:xfrm>
          <a:prstGeom prst="rect">
            <a:avLst/>
          </a:prstGeom>
          <a:noFill/>
        </p:spPr>
        <p:txBody>
          <a:bodyPr wrap="square" rtlCol="0">
            <a:spAutoFit/>
          </a:bodyPr>
          <a:lstStyle/>
          <a:p>
            <a:pPr marL="269875" indent="-269875"/>
            <a:r>
              <a:rPr lang="en-US" sz="2800" b="1" spc="-1" dirty="0">
                <a:solidFill>
                  <a:srgbClr val="C00000"/>
                </a:solidFill>
                <a:ea typeface="Verdana"/>
              </a:rPr>
              <a:t>1</a:t>
            </a:r>
            <a:r>
              <a:rPr lang="en-US" sz="2800" b="1" spc="-1" dirty="0">
                <a:ea typeface="Verdana"/>
              </a:rPr>
              <a:t> Testifies that we are God’s children. </a:t>
            </a:r>
            <a:r>
              <a:rPr lang="en-US" sz="2400" spc="-1" dirty="0">
                <a:ea typeface="Verdana"/>
              </a:rPr>
              <a:t>Ro 8:16</a:t>
            </a:r>
            <a:endParaRPr lang="en-US" sz="2800" spc="-1" dirty="0">
              <a:solidFill>
                <a:srgbClr val="C00000"/>
              </a:solidFill>
              <a:ea typeface="Verdana"/>
            </a:endParaRPr>
          </a:p>
          <a:p>
            <a:pPr marL="269875" indent="-269875"/>
            <a:r>
              <a:rPr lang="en-US" sz="2800" b="1" spc="-1" dirty="0">
                <a:solidFill>
                  <a:srgbClr val="C00000"/>
                </a:solidFill>
                <a:ea typeface="Verdana"/>
              </a:rPr>
              <a:t>2</a:t>
            </a:r>
            <a:r>
              <a:rPr lang="en-US" sz="2800" b="1" spc="-1" dirty="0">
                <a:ea typeface="Verdana"/>
              </a:rPr>
              <a:t> Teaches us the truth about Jesus. </a:t>
            </a:r>
            <a:r>
              <a:rPr lang="en-US" sz="2400" spc="-1" dirty="0">
                <a:ea typeface="Verdana"/>
              </a:rPr>
              <a:t>1 Jn 2:27</a:t>
            </a:r>
          </a:p>
          <a:p>
            <a:pPr marL="269875" indent="-269875"/>
            <a:r>
              <a:rPr lang="en-US" sz="2800" b="1" spc="-1" dirty="0">
                <a:solidFill>
                  <a:srgbClr val="C00000"/>
                </a:solidFill>
                <a:ea typeface="Verdana"/>
              </a:rPr>
              <a:t>3</a:t>
            </a:r>
            <a:r>
              <a:rPr lang="en-US" sz="2800" b="1" spc="-1" dirty="0">
                <a:ea typeface="Verdana"/>
              </a:rPr>
              <a:t> Produces changed character. </a:t>
            </a:r>
            <a:r>
              <a:rPr lang="en-US" sz="2400" spc="-1" dirty="0">
                <a:ea typeface="Verdana"/>
              </a:rPr>
              <a:t>Ga 5:22-25</a:t>
            </a:r>
          </a:p>
          <a:p>
            <a:pPr marL="269875" indent="-269875"/>
            <a:r>
              <a:rPr lang="en-US" sz="2800" b="1" spc="-1" dirty="0">
                <a:solidFill>
                  <a:srgbClr val="C00000"/>
                </a:solidFill>
                <a:ea typeface="Verdana"/>
              </a:rPr>
              <a:t>4</a:t>
            </a:r>
            <a:r>
              <a:rPr lang="en-US" sz="2800" b="1" spc="-1" dirty="0">
                <a:ea typeface="Verdana"/>
              </a:rPr>
              <a:t> Enables us to speak or to serve. </a:t>
            </a:r>
            <a:r>
              <a:rPr lang="en-US" sz="2400" spc="-1" dirty="0">
                <a:ea typeface="Verdana"/>
              </a:rPr>
              <a:t>1 Pt 4:10-11</a:t>
            </a:r>
          </a:p>
          <a:p>
            <a:pPr marL="269875" indent="-269875"/>
            <a:r>
              <a:rPr lang="en-GB" sz="2800" b="1" spc="-1" dirty="0">
                <a:solidFill>
                  <a:srgbClr val="C00000"/>
                </a:solidFill>
                <a:ea typeface="Verdana"/>
              </a:rPr>
              <a:t>5</a:t>
            </a:r>
            <a:r>
              <a:rPr lang="en-GB" sz="2800" b="1" spc="-1" dirty="0">
                <a:ea typeface="Verdana"/>
              </a:rPr>
              <a:t> Guides the obedience. </a:t>
            </a:r>
            <a:r>
              <a:rPr lang="en-GB" sz="2400" spc="-1" dirty="0">
                <a:ea typeface="Verdana"/>
              </a:rPr>
              <a:t>Ac 8:29</a:t>
            </a:r>
          </a:p>
          <a:p>
            <a:pPr marL="269875" indent="-269875"/>
            <a:r>
              <a:rPr lang="en-GB" sz="2800" b="1" spc="-1" dirty="0">
                <a:solidFill>
                  <a:srgbClr val="C00000"/>
                </a:solidFill>
                <a:ea typeface="Verdana"/>
              </a:rPr>
              <a:t>6</a:t>
            </a:r>
            <a:r>
              <a:rPr lang="en-GB" sz="2800" b="1" spc="-1" dirty="0">
                <a:ea typeface="Verdana"/>
              </a:rPr>
              <a:t> </a:t>
            </a:r>
            <a:r>
              <a:rPr lang="en-US" sz="2800" b="1" spc="-1" dirty="0">
                <a:ea typeface="Verdana"/>
              </a:rPr>
              <a:t>Calls to specific work. </a:t>
            </a:r>
            <a:r>
              <a:rPr lang="en-US" sz="2400" spc="-1" dirty="0">
                <a:ea typeface="Verdana"/>
              </a:rPr>
              <a:t>Ac 10:19</a:t>
            </a:r>
          </a:p>
          <a:p>
            <a:pPr marL="269875" indent="-269875"/>
            <a:r>
              <a:rPr lang="en-GB" sz="2800" b="1" spc="-1" dirty="0">
                <a:solidFill>
                  <a:srgbClr val="C00000"/>
                </a:solidFill>
                <a:ea typeface="Verdana"/>
              </a:rPr>
              <a:t>7</a:t>
            </a:r>
            <a:r>
              <a:rPr lang="en-GB" sz="2800" b="1" spc="-1" dirty="0">
                <a:ea typeface="Verdana"/>
              </a:rPr>
              <a:t> </a:t>
            </a:r>
            <a:r>
              <a:rPr lang="en-US" sz="2800" b="1" spc="-1" dirty="0">
                <a:ea typeface="Verdana"/>
              </a:rPr>
              <a:t>Joyful singing to the Lord. </a:t>
            </a:r>
            <a:r>
              <a:rPr lang="en-US" sz="2400" spc="-1" dirty="0">
                <a:ea typeface="Verdana"/>
              </a:rPr>
              <a:t>Ep 5:18-19</a:t>
            </a:r>
            <a:endParaRPr lang="en-GB" sz="2800" spc="-1" dirty="0">
              <a:ea typeface="Verdana"/>
            </a:endParaRPr>
          </a:p>
          <a:p>
            <a:pPr marL="269875" indent="-269875"/>
            <a:r>
              <a:rPr lang="en-GB" sz="2800" b="1" spc="-1" dirty="0">
                <a:solidFill>
                  <a:srgbClr val="C00000"/>
                </a:solidFill>
                <a:ea typeface="Verdana"/>
              </a:rPr>
              <a:t>8</a:t>
            </a:r>
            <a:r>
              <a:rPr lang="en-GB" sz="2800" b="1" spc="-1" dirty="0">
                <a:ea typeface="Verdana"/>
              </a:rPr>
              <a:t> </a:t>
            </a:r>
            <a:r>
              <a:rPr lang="en-US" sz="2800" b="1" spc="-1" dirty="0">
                <a:ea typeface="Verdana"/>
              </a:rPr>
              <a:t>Prays through us without words. </a:t>
            </a:r>
            <a:r>
              <a:rPr lang="en-US" sz="2400" spc="-1" dirty="0">
                <a:ea typeface="Verdana"/>
              </a:rPr>
              <a:t>Ro 8:26</a:t>
            </a:r>
          </a:p>
        </p:txBody>
      </p:sp>
      <p:pic>
        <p:nvPicPr>
          <p:cNvPr id="1026" name="Picture 2" descr="Choir The Grammys GIF by Recording Academy / GRAMMYs">
            <a:extLst>
              <a:ext uri="{FF2B5EF4-FFF2-40B4-BE49-F238E27FC236}">
                <a16:creationId xmlns:a16="http://schemas.microsoft.com/office/drawing/2014/main" id="{FDCD02E2-CACE-F3EF-0507-8BDCBFBF8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667"/>
            <a:ext cx="8128000" cy="397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16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First John, discourse structure</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333446" y="521766"/>
            <a:ext cx="7390962" cy="38457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spcBef>
                <a:spcPts val="601"/>
              </a:spcBef>
            </a:pPr>
            <a:r>
              <a:rPr lang="en-GB" sz="2800" b="1" spc="-1" dirty="0">
                <a:solidFill>
                  <a:schemeClr val="bg1">
                    <a:lumMod val="65000"/>
                  </a:schemeClr>
                </a:solidFill>
                <a:latin typeface="+mj-lt"/>
                <a:ea typeface="Verdana"/>
              </a:rPr>
              <a:t>Part 1: Our Fellowship with God 1.1 – 2.17</a:t>
            </a:r>
          </a:p>
          <a:p>
            <a:pPr marL="357188" indent="-357188">
              <a:spcBef>
                <a:spcPts val="601"/>
              </a:spcBef>
            </a:pPr>
            <a:r>
              <a:rPr lang="en-GB" sz="2800" b="1" spc="-1" dirty="0">
                <a:latin typeface="+mj-lt"/>
                <a:ea typeface="Verdana"/>
              </a:rPr>
              <a:t>Part</a:t>
            </a:r>
            <a:r>
              <a:rPr lang="en-GB" sz="2800" b="1" spc="-1" dirty="0">
                <a:solidFill>
                  <a:schemeClr val="bg1">
                    <a:lumMod val="65000"/>
                  </a:schemeClr>
                </a:solidFill>
                <a:latin typeface="+mj-lt"/>
                <a:ea typeface="Verdana"/>
              </a:rPr>
              <a:t> </a:t>
            </a:r>
            <a:r>
              <a:rPr lang="en-GB" sz="2800" b="1" spc="-1" dirty="0">
                <a:solidFill>
                  <a:srgbClr val="C00000"/>
                </a:solidFill>
                <a:latin typeface="+mj-lt"/>
                <a:ea typeface="Verdana"/>
              </a:rPr>
              <a:t>2:</a:t>
            </a:r>
            <a:r>
              <a:rPr lang="en-GB" sz="2800" b="1" spc="-1" dirty="0">
                <a:latin typeface="+mj-lt"/>
                <a:ea typeface="Verdana"/>
              </a:rPr>
              <a:t> Our </a:t>
            </a:r>
            <a:r>
              <a:rPr lang="en-GB" sz="2800" b="1" spc="-1" dirty="0">
                <a:solidFill>
                  <a:srgbClr val="0070C0"/>
                </a:solidFill>
                <a:latin typeface="+mj-lt"/>
                <a:ea typeface="Verdana"/>
              </a:rPr>
              <a:t>Adversaries</a:t>
            </a:r>
            <a:r>
              <a:rPr lang="en-GB" sz="2800" b="1" spc="-1" dirty="0">
                <a:solidFill>
                  <a:schemeClr val="bg1">
                    <a:lumMod val="65000"/>
                  </a:schemeClr>
                </a:solidFill>
                <a:latin typeface="+mj-lt"/>
                <a:ea typeface="Verdana"/>
              </a:rPr>
              <a:t> </a:t>
            </a:r>
            <a:r>
              <a:rPr lang="en-GB" sz="2800" b="1" spc="-1" dirty="0">
                <a:latin typeface="+mj-lt"/>
                <a:ea typeface="Verdana"/>
              </a:rPr>
              <a:t>2.18 – 3.18</a:t>
            </a:r>
          </a:p>
          <a:p>
            <a:pPr>
              <a:spcBef>
                <a:spcPts val="601"/>
              </a:spcBef>
            </a:pPr>
            <a:br>
              <a:rPr lang="en-GB" sz="2800" b="1" spc="-1" dirty="0">
                <a:solidFill>
                  <a:schemeClr val="bg1">
                    <a:lumMod val="65000"/>
                  </a:schemeClr>
                </a:solidFill>
                <a:latin typeface="+mj-lt"/>
                <a:ea typeface="Verdana"/>
              </a:rPr>
            </a:br>
            <a:br>
              <a:rPr lang="en-GB" sz="2800" b="1" spc="-1" dirty="0">
                <a:solidFill>
                  <a:schemeClr val="bg1">
                    <a:lumMod val="65000"/>
                  </a:schemeClr>
                </a:solidFill>
                <a:latin typeface="+mj-lt"/>
                <a:ea typeface="Verdana"/>
              </a:rPr>
            </a:br>
            <a:br>
              <a:rPr lang="en-GB" sz="2800" b="1" spc="-1" dirty="0">
                <a:solidFill>
                  <a:schemeClr val="bg1">
                    <a:lumMod val="65000"/>
                  </a:schemeClr>
                </a:solidFill>
                <a:latin typeface="+mj-lt"/>
                <a:ea typeface="Verdana"/>
              </a:rPr>
            </a:br>
            <a:endParaRPr lang="en-GB" sz="2800" b="1" spc="-1" dirty="0">
              <a:solidFill>
                <a:schemeClr val="bg1">
                  <a:lumMod val="65000"/>
                </a:schemeClr>
              </a:solidFill>
              <a:latin typeface="+mj-lt"/>
              <a:ea typeface="Verdana"/>
            </a:endParaRPr>
          </a:p>
          <a:p>
            <a:pPr>
              <a:spcBef>
                <a:spcPts val="601"/>
              </a:spcBef>
            </a:pPr>
            <a:r>
              <a:rPr lang="en-GB" sz="2800" b="1" spc="-1" dirty="0">
                <a:solidFill>
                  <a:schemeClr val="bg1">
                    <a:lumMod val="65000"/>
                  </a:schemeClr>
                </a:solidFill>
                <a:latin typeface="+mj-lt"/>
                <a:ea typeface="Verdana"/>
              </a:rPr>
              <a:t>Part 3: Our Christian Faith 3.19 – 5.5</a:t>
            </a:r>
          </a:p>
          <a:p>
            <a:pPr marL="357188" indent="-357188">
              <a:spcBef>
                <a:spcPts val="601"/>
              </a:spcBef>
            </a:pPr>
            <a:r>
              <a:rPr lang="en-GB" sz="2800" b="1" spc="-1" dirty="0">
                <a:solidFill>
                  <a:schemeClr val="bg1">
                    <a:lumMod val="65000"/>
                  </a:schemeClr>
                </a:solidFill>
                <a:latin typeface="+mj-lt"/>
                <a:ea typeface="Verdana"/>
              </a:rPr>
              <a:t>Part 4: Our Confidence with God 5.6-21</a:t>
            </a:r>
          </a:p>
        </p:txBody>
      </p:sp>
      <p:sp>
        <p:nvSpPr>
          <p:cNvPr id="2" name="TextBox 1">
            <a:extLst>
              <a:ext uri="{FF2B5EF4-FFF2-40B4-BE49-F238E27FC236}">
                <a16:creationId xmlns:a16="http://schemas.microsoft.com/office/drawing/2014/main" id="{E9B37121-C6EB-F928-79DB-74091049DFA7}"/>
              </a:ext>
            </a:extLst>
          </p:cNvPr>
          <p:cNvSpPr txBox="1"/>
          <p:nvPr/>
        </p:nvSpPr>
        <p:spPr>
          <a:xfrm>
            <a:off x="451197" y="1675200"/>
            <a:ext cx="7343357" cy="1538883"/>
          </a:xfrm>
          <a:prstGeom prst="rect">
            <a:avLst/>
          </a:prstGeom>
          <a:noFill/>
        </p:spPr>
        <p:txBody>
          <a:bodyPr wrap="square" rtlCol="0">
            <a:spAutoFit/>
          </a:bodyPr>
          <a:lstStyle/>
          <a:p>
            <a:pPr marL="814388" lvl="1" indent="-357188">
              <a:spcAft>
                <a:spcPts val="600"/>
              </a:spcAft>
            </a:pPr>
            <a:r>
              <a:rPr lang="en-GB" sz="2800" b="1" spc="-1" dirty="0">
                <a:solidFill>
                  <a:schemeClr val="bg1">
                    <a:lumMod val="65000"/>
                  </a:schemeClr>
                </a:solidFill>
                <a:latin typeface="+mj-lt"/>
                <a:ea typeface="Verdana"/>
              </a:rPr>
              <a:t>  </a:t>
            </a:r>
            <a:r>
              <a:rPr lang="en-GB" sz="2800" b="1" spc="-1" dirty="0">
                <a:solidFill>
                  <a:srgbClr val="C00000"/>
                </a:solidFill>
                <a:latin typeface="+mj-lt"/>
                <a:ea typeface="Verdana"/>
              </a:rPr>
              <a:t>V.</a:t>
            </a:r>
            <a:r>
              <a:rPr lang="en-GB" sz="2800" b="1" spc="-1" dirty="0">
                <a:solidFill>
                  <a:srgbClr val="0070C0"/>
                </a:solidFill>
                <a:latin typeface="+mj-lt"/>
                <a:ea typeface="Verdana"/>
              </a:rPr>
              <a:t> Antichristian teachers </a:t>
            </a:r>
            <a:r>
              <a:rPr lang="en-GB" sz="2800" b="1" spc="-1" dirty="0">
                <a:latin typeface="+mj-lt"/>
                <a:ea typeface="Verdana"/>
              </a:rPr>
              <a:t>2.18-29</a:t>
            </a:r>
          </a:p>
          <a:p>
            <a:pPr marL="814388" lvl="1" indent="-357188">
              <a:spcAft>
                <a:spcPts val="600"/>
              </a:spcAft>
            </a:pPr>
            <a:r>
              <a:rPr lang="en-GB" sz="2800" b="1" spc="-1" dirty="0">
                <a:solidFill>
                  <a:schemeClr val="bg1">
                    <a:lumMod val="65000"/>
                  </a:schemeClr>
                </a:solidFill>
                <a:latin typeface="+mj-lt"/>
                <a:ea typeface="Verdana"/>
              </a:rPr>
              <a:t> VI. Lawless sinners 3.1-10</a:t>
            </a:r>
          </a:p>
          <a:p>
            <a:pPr marL="814388" lvl="1" indent="-357188">
              <a:spcAft>
                <a:spcPts val="600"/>
              </a:spcAft>
            </a:pPr>
            <a:r>
              <a:rPr lang="en-GB" sz="2800" b="1" spc="-1" dirty="0">
                <a:solidFill>
                  <a:schemeClr val="bg1">
                    <a:lumMod val="65000"/>
                  </a:schemeClr>
                </a:solidFill>
                <a:latin typeface="+mj-lt"/>
                <a:ea typeface="Verdana"/>
              </a:rPr>
              <a:t>VII. Those who Hate Christians 3.11-18</a:t>
            </a:r>
          </a:p>
        </p:txBody>
      </p:sp>
    </p:spTree>
    <p:extLst>
      <p:ext uri="{BB962C8B-B14F-4D97-AF65-F5344CB8AC3E}">
        <p14:creationId xmlns:p14="http://schemas.microsoft.com/office/powerpoint/2010/main" val="161225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7337597"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When He appears, 2:28-29</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58" y="455172"/>
            <a:ext cx="7893841" cy="412275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28 </a:t>
            </a:r>
            <a:r>
              <a:rPr lang="en-GB" sz="2800" b="1" spc="-1" dirty="0">
                <a:ea typeface="Verdana"/>
              </a:rPr>
              <a:t>Now, little children, remain in Him, so that when He appears, we may have confidence and not draw back from Him in shame at His coming. </a:t>
            </a:r>
            <a:r>
              <a:rPr lang="en-GB" sz="2800" b="1" spc="-1" baseline="30000" dirty="0">
                <a:solidFill>
                  <a:srgbClr val="C00000"/>
                </a:solidFill>
                <a:ea typeface="Verdana"/>
              </a:rPr>
              <a:t>29</a:t>
            </a:r>
            <a:r>
              <a:rPr lang="en-GB" sz="2800" b="1" spc="-1" dirty="0">
                <a:ea typeface="Verdana"/>
              </a:rPr>
              <a:t> If you know that He is righteous, [then] you know that everyone who practices righteousness also has been born of Him.</a:t>
            </a:r>
          </a:p>
          <a:p>
            <a:r>
              <a:rPr lang="en-US" sz="2800" b="1" spc="-1" dirty="0">
                <a:solidFill>
                  <a:srgbClr val="C00000"/>
                </a:solidFill>
                <a:ea typeface="Verdana"/>
              </a:rPr>
              <a:t>●</a:t>
            </a:r>
            <a:r>
              <a:rPr lang="en-GB" sz="2800" b="1" spc="-1" dirty="0">
                <a:ea typeface="Verdana"/>
              </a:rPr>
              <a:t> </a:t>
            </a:r>
            <a:r>
              <a:rPr lang="en-GB" sz="2800" b="1" spc="-1" dirty="0">
                <a:solidFill>
                  <a:srgbClr val="0070C0"/>
                </a:solidFill>
                <a:ea typeface="Verdana"/>
              </a:rPr>
              <a:t>Shame: </a:t>
            </a:r>
            <a:r>
              <a:rPr lang="en-GB" sz="2800" b="1" spc="-1" dirty="0">
                <a:ea typeface="Verdana"/>
              </a:rPr>
              <a:t>Strong sense of being rejected.</a:t>
            </a:r>
          </a:p>
          <a:p>
            <a:r>
              <a:rPr lang="en-US" sz="2800" b="1" spc="-1" dirty="0">
                <a:solidFill>
                  <a:srgbClr val="C00000"/>
                </a:solidFill>
                <a:ea typeface="Verdana"/>
              </a:rPr>
              <a:t>●</a:t>
            </a:r>
            <a:r>
              <a:rPr lang="en-GB" sz="2800" b="1" spc="-1" dirty="0">
                <a:ea typeface="Verdana"/>
              </a:rPr>
              <a:t> </a:t>
            </a:r>
            <a:r>
              <a:rPr lang="en-GB" sz="2800" b="1" spc="-1" dirty="0">
                <a:solidFill>
                  <a:srgbClr val="0070C0"/>
                </a:solidFill>
                <a:ea typeface="Verdana"/>
              </a:rPr>
              <a:t>Guilt:</a:t>
            </a:r>
            <a:r>
              <a:rPr lang="en-GB" sz="2800" b="1" spc="-1" dirty="0">
                <a:ea typeface="Verdana"/>
              </a:rPr>
              <a:t> Sense of deserving punishment.</a:t>
            </a:r>
          </a:p>
        </p:txBody>
      </p:sp>
      <p:sp>
        <p:nvSpPr>
          <p:cNvPr id="9" name="TextBox 8">
            <a:extLst>
              <a:ext uri="{FF2B5EF4-FFF2-40B4-BE49-F238E27FC236}">
                <a16:creationId xmlns:a16="http://schemas.microsoft.com/office/drawing/2014/main" id="{2ABDF9F4-50D5-2611-D9AF-F3832028EECA}"/>
              </a:ext>
            </a:extLst>
          </p:cNvPr>
          <p:cNvSpPr txBox="1"/>
          <p:nvPr/>
        </p:nvSpPr>
        <p:spPr>
          <a:xfrm>
            <a:off x="734118" y="1378059"/>
            <a:ext cx="6837639" cy="1815882"/>
          </a:xfrm>
          <a:prstGeom prst="rect">
            <a:avLst/>
          </a:prstGeom>
          <a:solidFill>
            <a:schemeClr val="bg1"/>
          </a:solidFill>
          <a:ln w="19050">
            <a:solidFill>
              <a:schemeClr val="accent1"/>
            </a:solidFill>
          </a:ln>
        </p:spPr>
        <p:txBody>
          <a:bodyPr wrap="square" rtlCol="0">
            <a:spAutoFit/>
          </a:bodyPr>
          <a:lstStyle/>
          <a:p>
            <a:pPr indent="357188"/>
            <a:r>
              <a:rPr lang="en-GB" sz="2800" b="1" dirty="0"/>
              <a:t>	Jesus promised, “Seek first His kingdom and His righteousness, and all these things will be added to you.” </a:t>
            </a:r>
            <a:br>
              <a:rPr lang="en-GB" sz="2800" b="1" dirty="0"/>
            </a:br>
            <a:r>
              <a:rPr lang="en-GB" sz="2800" dirty="0"/>
              <a:t>Matthew 6:33</a:t>
            </a:r>
            <a:endParaRPr lang="en-US" sz="2800" dirty="0"/>
          </a:p>
        </p:txBody>
      </p:sp>
      <p:pic>
        <p:nvPicPr>
          <p:cNvPr id="3" name="Picture 2">
            <a:extLst>
              <a:ext uri="{FF2B5EF4-FFF2-40B4-BE49-F238E27FC236}">
                <a16:creationId xmlns:a16="http://schemas.microsoft.com/office/drawing/2014/main" id="{6D8ABC8A-4176-5D85-F1BA-8A5B14F6F7EF}"/>
              </a:ext>
            </a:extLst>
          </p:cNvPr>
          <p:cNvPicPr>
            <a:picLocks noChangeAspect="1"/>
          </p:cNvPicPr>
          <p:nvPr/>
        </p:nvPicPr>
        <p:blipFill>
          <a:blip r:embed="rId2"/>
          <a:stretch>
            <a:fillRect/>
          </a:stretch>
        </p:blipFill>
        <p:spPr>
          <a:xfrm>
            <a:off x="1093509" y="526581"/>
            <a:ext cx="6068128" cy="4045419"/>
          </a:xfrm>
          <a:prstGeom prst="rect">
            <a:avLst/>
          </a:prstGeom>
        </p:spPr>
      </p:pic>
    </p:spTree>
    <p:extLst>
      <p:ext uri="{BB962C8B-B14F-4D97-AF65-F5344CB8AC3E}">
        <p14:creationId xmlns:p14="http://schemas.microsoft.com/office/powerpoint/2010/main" val="41182530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base">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base">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9" grpId="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87E933AD-7B87-2C36-8CB3-E7C9A3D6723C}"/>
              </a:ext>
            </a:extLst>
          </p:cNvPr>
          <p:cNvSpPr/>
          <p:nvPr/>
        </p:nvSpPr>
        <p:spPr>
          <a:xfrm>
            <a:off x="271592" y="120801"/>
            <a:ext cx="671896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Seven enduring Christian truths</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09BE5CF0-75F2-CCB8-D45E-838C84252A6E}"/>
              </a:ext>
            </a:extLst>
          </p:cNvPr>
          <p:cNvSpPr txBox="1"/>
          <p:nvPr/>
        </p:nvSpPr>
        <p:spPr>
          <a:xfrm>
            <a:off x="271591" y="642567"/>
            <a:ext cx="7856409" cy="3570208"/>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Apostolic testimony in written form. </a:t>
            </a:r>
            <a:endParaRPr lang="en-US" sz="2800" b="1" spc="-1" dirty="0">
              <a:solidFill>
                <a:srgbClr val="C00000"/>
              </a:solidFill>
              <a:ea typeface="Verdana"/>
            </a:endParaRPr>
          </a:p>
          <a:p>
            <a:pPr marL="269875" indent="-269875">
              <a:spcAft>
                <a:spcPts val="600"/>
              </a:spcAft>
            </a:pPr>
            <a:r>
              <a:rPr lang="en-US" sz="2800" b="1" spc="-1" dirty="0">
                <a:solidFill>
                  <a:srgbClr val="C00000"/>
                </a:solidFill>
                <a:ea typeface="Verdana"/>
              </a:rPr>
              <a:t>●</a:t>
            </a:r>
            <a:r>
              <a:rPr lang="en-US" sz="2800" b="1" spc="-1" dirty="0">
                <a:ea typeface="Verdana"/>
              </a:rPr>
              <a:t> Jesus is the Christ, the promised Messiah.</a:t>
            </a:r>
          </a:p>
          <a:p>
            <a:pPr marL="269875" indent="-269875">
              <a:spcAft>
                <a:spcPts val="600"/>
              </a:spcAft>
            </a:pPr>
            <a:r>
              <a:rPr lang="en-US" sz="2800" b="1" spc="-1" dirty="0">
                <a:solidFill>
                  <a:srgbClr val="C00000"/>
                </a:solidFill>
                <a:ea typeface="Verdana"/>
              </a:rPr>
              <a:t>●</a:t>
            </a:r>
            <a:r>
              <a:rPr lang="en-US" sz="2800" b="1" spc="-1" dirty="0">
                <a:ea typeface="Verdana"/>
              </a:rPr>
              <a:t> We have an anointing from the Father.</a:t>
            </a:r>
          </a:p>
          <a:p>
            <a:pPr marL="269875" indent="-269875">
              <a:spcAft>
                <a:spcPts val="600"/>
              </a:spcAft>
            </a:pPr>
            <a:r>
              <a:rPr lang="en-US" sz="2800" b="1" spc="-1" dirty="0">
                <a:solidFill>
                  <a:srgbClr val="C00000"/>
                </a:solidFill>
                <a:ea typeface="Verdana"/>
              </a:rPr>
              <a:t>●</a:t>
            </a:r>
            <a:r>
              <a:rPr lang="en-US" sz="2800" b="1" spc="-1" dirty="0">
                <a:ea typeface="Verdana"/>
              </a:rPr>
              <a:t> God is both Father and Son.</a:t>
            </a:r>
          </a:p>
          <a:p>
            <a:pPr marL="269875" indent="-269875">
              <a:spcAft>
                <a:spcPts val="600"/>
              </a:spcAft>
            </a:pPr>
            <a:r>
              <a:rPr lang="en-GB" sz="2800" b="1" spc="-1" dirty="0">
                <a:solidFill>
                  <a:srgbClr val="C00000"/>
                </a:solidFill>
                <a:ea typeface="Verdana"/>
              </a:rPr>
              <a:t>●</a:t>
            </a:r>
            <a:r>
              <a:rPr lang="en-GB" sz="2800" b="1" spc="-1" dirty="0">
                <a:ea typeface="Verdana"/>
              </a:rPr>
              <a:t> Jesus promised everlasting life.</a:t>
            </a:r>
          </a:p>
          <a:p>
            <a:pPr marL="269875" indent="-269875">
              <a:spcAft>
                <a:spcPts val="600"/>
              </a:spcAft>
            </a:pPr>
            <a:r>
              <a:rPr lang="en-GB" sz="2800" b="1" spc="-1" dirty="0">
                <a:solidFill>
                  <a:srgbClr val="C00000"/>
                </a:solidFill>
                <a:ea typeface="Verdana"/>
              </a:rPr>
              <a:t>●</a:t>
            </a:r>
            <a:r>
              <a:rPr lang="en-GB" sz="2800" b="1" spc="-1" dirty="0">
                <a:ea typeface="Verdana"/>
              </a:rPr>
              <a:t> </a:t>
            </a:r>
            <a:r>
              <a:rPr lang="en-US" sz="2800" b="1" spc="-1" dirty="0">
                <a:ea typeface="Verdana"/>
              </a:rPr>
              <a:t>Those born of God practice righteousness.</a:t>
            </a:r>
            <a:endParaRPr lang="en-GB" sz="2800" b="1" spc="-1" dirty="0">
              <a:ea typeface="Verdana"/>
            </a:endParaRPr>
          </a:p>
          <a:p>
            <a:pPr marL="269875" indent="-269875">
              <a:spcAft>
                <a:spcPts val="600"/>
              </a:spcAft>
            </a:pPr>
            <a:r>
              <a:rPr lang="en-GB" sz="2800" b="1" spc="-1" dirty="0">
                <a:solidFill>
                  <a:srgbClr val="C00000"/>
                </a:solidFill>
                <a:ea typeface="Verdana"/>
              </a:rPr>
              <a:t>●</a:t>
            </a:r>
            <a:r>
              <a:rPr lang="en-GB" sz="2800" b="1" spc="-1" dirty="0">
                <a:ea typeface="Verdana"/>
              </a:rPr>
              <a:t> </a:t>
            </a:r>
            <a:r>
              <a:rPr lang="en-US" sz="2800" b="1" spc="-1" dirty="0">
                <a:ea typeface="Verdana"/>
              </a:rPr>
              <a:t>False teachers try to deceive Christians.</a:t>
            </a:r>
          </a:p>
        </p:txBody>
      </p:sp>
    </p:spTree>
    <p:extLst>
      <p:ext uri="{BB962C8B-B14F-4D97-AF65-F5344CB8AC3E}">
        <p14:creationId xmlns:p14="http://schemas.microsoft.com/office/powerpoint/2010/main" val="419527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EED2ADB5-9B4C-4ED1-B025-3B6FD3DD1F2F}"/>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B3C6F5B-6865-CB70-C4E7-77EDC73A2647}"/>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Assignment</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E6FA2392-83B1-77EE-6037-F03041A6D050}"/>
              </a:ext>
            </a:extLst>
          </p:cNvPr>
          <p:cNvSpPr txBox="1"/>
          <p:nvPr/>
        </p:nvSpPr>
        <p:spPr>
          <a:xfrm>
            <a:off x="204481" y="521766"/>
            <a:ext cx="7486168" cy="2246769"/>
          </a:xfrm>
          <a:prstGeom prst="rect">
            <a:avLst/>
          </a:prstGeom>
          <a:noFill/>
        </p:spPr>
        <p:txBody>
          <a:bodyPr wrap="square" rtlCol="0">
            <a:spAutoFit/>
          </a:bodyPr>
          <a:lstStyle/>
          <a:p>
            <a:pPr marL="357188" indent="-357188"/>
            <a:r>
              <a:rPr lang="en-US" sz="2800" b="1" spc="-1" dirty="0">
                <a:solidFill>
                  <a:srgbClr val="C00000"/>
                </a:solidFill>
                <a:ea typeface="Verdana"/>
              </a:rPr>
              <a:t>●</a:t>
            </a:r>
            <a:r>
              <a:rPr lang="en-US" sz="2800" b="1" spc="-1" dirty="0">
                <a:ea typeface="Verdana"/>
              </a:rPr>
              <a:t> </a:t>
            </a:r>
            <a:r>
              <a:rPr lang="en-GB" sz="2800" b="1" dirty="0"/>
              <a:t>Read </a:t>
            </a:r>
            <a:r>
              <a:rPr lang="en-GB" sz="2800" b="1" dirty="0">
                <a:solidFill>
                  <a:srgbClr val="0070C0"/>
                </a:solidFill>
              </a:rPr>
              <a:t>1 John 3:1-10 </a:t>
            </a:r>
            <a:r>
              <a:rPr lang="en-GB" sz="2800" b="1" dirty="0"/>
              <a:t>three times in different versions (</a:t>
            </a:r>
            <a:r>
              <a:rPr lang="en-GB" sz="2800" b="1" dirty="0">
                <a:solidFill>
                  <a:srgbClr val="00B050"/>
                </a:solidFill>
              </a:rPr>
              <a:t>www.biblehub.com</a:t>
            </a:r>
            <a:r>
              <a:rPr lang="en-GB" sz="2800" b="1" dirty="0"/>
              <a:t>).</a:t>
            </a:r>
          </a:p>
          <a:p>
            <a:pPr marL="357188" indent="-357188"/>
            <a:r>
              <a:rPr lang="en-US" sz="2800" b="1" spc="-1" dirty="0">
                <a:solidFill>
                  <a:srgbClr val="C00000"/>
                </a:solidFill>
                <a:ea typeface="Verdana"/>
              </a:rPr>
              <a:t>● </a:t>
            </a:r>
            <a:r>
              <a:rPr lang="en-GB" sz="2800" b="1" dirty="0"/>
              <a:t>Visit http://</a:t>
            </a:r>
            <a:r>
              <a:rPr lang="en-GB" sz="2800" b="1" dirty="0">
                <a:solidFill>
                  <a:srgbClr val="C00000"/>
                </a:solidFill>
              </a:rPr>
              <a:t>1john</a:t>
            </a:r>
            <a:r>
              <a:rPr lang="en-GB" sz="2800" b="1" dirty="0"/>
              <a:t>.</a:t>
            </a:r>
            <a:r>
              <a:rPr lang="en-GB" sz="2800" b="1" dirty="0">
                <a:solidFill>
                  <a:srgbClr val="C00000"/>
                </a:solidFill>
              </a:rPr>
              <a:t>currah</a:t>
            </a:r>
            <a:r>
              <a:rPr lang="en-GB" sz="2800" b="1" dirty="0"/>
              <a:t>.</a:t>
            </a:r>
            <a:r>
              <a:rPr lang="en-GB" sz="2800" b="1" dirty="0">
                <a:solidFill>
                  <a:srgbClr val="C00000"/>
                </a:solidFill>
              </a:rPr>
              <a:t>download</a:t>
            </a:r>
          </a:p>
          <a:p>
            <a:pPr marL="357188" indent="-357188"/>
            <a:r>
              <a:rPr lang="en-US" sz="2800" b="1" spc="-1" dirty="0">
                <a:solidFill>
                  <a:srgbClr val="C00000"/>
                </a:solidFill>
                <a:ea typeface="Verdana"/>
              </a:rPr>
              <a:t>● </a:t>
            </a:r>
            <a:r>
              <a:rPr lang="en-GB" sz="2800" b="1" dirty="0"/>
              <a:t>Compile your own insights to share with others next time.</a:t>
            </a:r>
          </a:p>
        </p:txBody>
      </p:sp>
      <p:pic>
        <p:nvPicPr>
          <p:cNvPr id="7" name="Picture 6">
            <a:extLst>
              <a:ext uri="{FF2B5EF4-FFF2-40B4-BE49-F238E27FC236}">
                <a16:creationId xmlns:a16="http://schemas.microsoft.com/office/drawing/2014/main" id="{F92A0AA8-95FC-D533-5D7E-E901DE8339C1}"/>
              </a:ext>
            </a:extLst>
          </p:cNvPr>
          <p:cNvPicPr>
            <a:picLocks noChangeAspect="1"/>
          </p:cNvPicPr>
          <p:nvPr/>
        </p:nvPicPr>
        <p:blipFill>
          <a:blip r:embed="rId2"/>
          <a:stretch>
            <a:fillRect/>
          </a:stretch>
        </p:blipFill>
        <p:spPr>
          <a:xfrm>
            <a:off x="4121525" y="2412884"/>
            <a:ext cx="4006476" cy="2086811"/>
          </a:xfrm>
          <a:prstGeom prst="rect">
            <a:avLst/>
          </a:prstGeom>
        </p:spPr>
      </p:pic>
    </p:spTree>
    <p:extLst>
      <p:ext uri="{BB962C8B-B14F-4D97-AF65-F5344CB8AC3E}">
        <p14:creationId xmlns:p14="http://schemas.microsoft.com/office/powerpoint/2010/main" val="1676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0E25D5A-CB8A-FA7D-D438-F62F062C24DD}"/>
              </a:ext>
            </a:extLst>
          </p:cNvPr>
          <p:cNvPicPr/>
          <p:nvPr/>
        </p:nvPicPr>
        <p:blipFill>
          <a:blip r:embed="rId2"/>
          <a:stretch/>
        </p:blipFill>
        <p:spPr>
          <a:xfrm>
            <a:off x="0" y="3240"/>
            <a:ext cx="8127720" cy="4565160"/>
          </a:xfrm>
          <a:prstGeom prst="rect">
            <a:avLst/>
          </a:prstGeom>
          <a:ln w="0">
            <a:noFill/>
          </a:ln>
        </p:spPr>
      </p:pic>
      <p:sp>
        <p:nvSpPr>
          <p:cNvPr id="4" name="TextBox 3">
            <a:extLst>
              <a:ext uri="{FF2B5EF4-FFF2-40B4-BE49-F238E27FC236}">
                <a16:creationId xmlns:a16="http://schemas.microsoft.com/office/drawing/2014/main" id="{AEB4C577-44E9-A86A-6A33-9F7036B86918}"/>
              </a:ext>
            </a:extLst>
          </p:cNvPr>
          <p:cNvSpPr txBox="1"/>
          <p:nvPr/>
        </p:nvSpPr>
        <p:spPr>
          <a:xfrm>
            <a:off x="289187" y="1827747"/>
            <a:ext cx="6032672" cy="1200329"/>
          </a:xfrm>
          <a:prstGeom prst="rect">
            <a:avLst/>
          </a:prstGeom>
          <a:noFill/>
        </p:spPr>
        <p:txBody>
          <a:bodyPr wrap="square" rtlCol="0">
            <a:spAutoFit/>
          </a:bodyPr>
          <a:lstStyle/>
          <a:p>
            <a:pPr algn="ctr"/>
            <a:r>
              <a:rPr lang="en-US" sz="3600" b="1" dirty="0"/>
              <a:t> </a:t>
            </a:r>
            <a:r>
              <a:rPr lang="en-US" sz="3600" b="1" dirty="0">
                <a:solidFill>
                  <a:srgbClr val="0070C0"/>
                </a:solidFill>
              </a:rPr>
              <a:t>A. Two types of Christian </a:t>
            </a:r>
            <a:br>
              <a:rPr lang="en-US" sz="3600" b="1" dirty="0"/>
            </a:br>
            <a:r>
              <a:rPr lang="en-US" sz="3600" b="1" dirty="0">
                <a:solidFill>
                  <a:srgbClr val="C00000"/>
                </a:solidFill>
              </a:rPr>
              <a:t>2.18-20 </a:t>
            </a:r>
          </a:p>
        </p:txBody>
      </p:sp>
    </p:spTree>
    <p:extLst>
      <p:ext uri="{BB962C8B-B14F-4D97-AF65-F5344CB8AC3E}">
        <p14:creationId xmlns:p14="http://schemas.microsoft.com/office/powerpoint/2010/main" val="3190604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Cerinthus</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488519" y="521766"/>
            <a:ext cx="7361417"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r>
              <a:rPr lang="en-GB" sz="2800" b="1" spc="-1" dirty="0">
                <a:solidFill>
                  <a:srgbClr val="C00000"/>
                </a:solidFill>
                <a:latin typeface="+mj-lt"/>
                <a:ea typeface="Verdana"/>
              </a:rPr>
              <a:t>● </a:t>
            </a:r>
            <a:r>
              <a:rPr lang="en-GB" sz="2800" b="1" spc="-1" dirty="0">
                <a:latin typeface="+mj-lt"/>
                <a:ea typeface="Verdana"/>
              </a:rPr>
              <a:t>Contemporary with the Apostle John.</a:t>
            </a:r>
          </a:p>
          <a:p>
            <a:pPr marL="357188" indent="-357188"/>
            <a:r>
              <a:rPr lang="en-GB" sz="2800" b="1" spc="-1" dirty="0">
                <a:solidFill>
                  <a:srgbClr val="C00000"/>
                </a:solidFill>
                <a:latin typeface="+mj-lt"/>
                <a:ea typeface="Verdana"/>
              </a:rPr>
              <a:t>● </a:t>
            </a:r>
            <a:r>
              <a:rPr lang="en-GB" sz="2800" b="1" spc="-1" dirty="0">
                <a:latin typeface="+mj-lt"/>
                <a:ea typeface="Verdana"/>
              </a:rPr>
              <a:t>Famous preacher and teacher.</a:t>
            </a:r>
          </a:p>
          <a:p>
            <a:pPr marL="357188" indent="-357188"/>
            <a:r>
              <a:rPr lang="en-GB" sz="2800" b="1" spc="-1" dirty="0">
                <a:solidFill>
                  <a:srgbClr val="C00000"/>
                </a:solidFill>
                <a:latin typeface="+mj-lt"/>
                <a:ea typeface="Verdana"/>
              </a:rPr>
              <a:t>● </a:t>
            </a:r>
            <a:r>
              <a:rPr lang="en-GB" sz="2800" b="1" spc="-1" dirty="0">
                <a:latin typeface="+mj-lt"/>
                <a:ea typeface="Verdana"/>
              </a:rPr>
              <a:t>Use a modified Gospel of Matthew.</a:t>
            </a:r>
          </a:p>
          <a:p>
            <a:pPr marL="357188" indent="-357188"/>
            <a:r>
              <a:rPr lang="en-GB" sz="2800" b="1" spc="-1" dirty="0">
                <a:solidFill>
                  <a:srgbClr val="C00000"/>
                </a:solidFill>
                <a:latin typeface="+mj-lt"/>
                <a:ea typeface="Verdana"/>
              </a:rPr>
              <a:t>● </a:t>
            </a:r>
            <a:r>
              <a:rPr lang="en-GB" sz="2800" b="1" spc="-1" dirty="0">
                <a:latin typeface="+mj-lt"/>
                <a:ea typeface="Verdana"/>
              </a:rPr>
              <a:t>A spirit, not God, created the world.</a:t>
            </a:r>
          </a:p>
          <a:p>
            <a:pPr marL="357188" indent="-357188"/>
            <a:r>
              <a:rPr lang="en-GB" sz="2800" b="1" spc="-1" dirty="0">
                <a:solidFill>
                  <a:srgbClr val="C00000"/>
                </a:solidFill>
                <a:latin typeface="+mj-lt"/>
                <a:ea typeface="Verdana"/>
              </a:rPr>
              <a:t>● </a:t>
            </a:r>
            <a:r>
              <a:rPr lang="en-GB" sz="2800" b="1" spc="-1" dirty="0">
                <a:latin typeface="+mj-lt"/>
                <a:ea typeface="Verdana"/>
              </a:rPr>
              <a:t>Jesus was a natural-born man.</a:t>
            </a:r>
          </a:p>
          <a:p>
            <a:pPr marL="357188" indent="-357188"/>
            <a:r>
              <a:rPr lang="en-GB" sz="2800" b="1" spc="-1" dirty="0">
                <a:solidFill>
                  <a:srgbClr val="C00000"/>
                </a:solidFill>
                <a:latin typeface="+mj-lt"/>
                <a:ea typeface="Verdana"/>
              </a:rPr>
              <a:t>● </a:t>
            </a:r>
            <a:r>
              <a:rPr lang="en-GB" sz="2800" b="1" spc="-1" dirty="0">
                <a:latin typeface="+mj-lt"/>
                <a:ea typeface="Verdana"/>
              </a:rPr>
              <a:t>Christ came on Jesus at his baptism, and left him at his crucifixion.</a:t>
            </a:r>
          </a:p>
          <a:p>
            <a:pPr marL="357188" indent="-357188"/>
            <a:r>
              <a:rPr lang="en-GB" sz="2800" b="1" spc="-1" dirty="0">
                <a:solidFill>
                  <a:srgbClr val="C00000"/>
                </a:solidFill>
                <a:latin typeface="+mj-lt"/>
                <a:ea typeface="Verdana"/>
              </a:rPr>
              <a:t>● </a:t>
            </a:r>
            <a:r>
              <a:rPr lang="en-GB" sz="2800" b="1" spc="-1" dirty="0">
                <a:latin typeface="+mj-lt"/>
                <a:ea typeface="Verdana"/>
              </a:rPr>
              <a:t>One must obey the OT laws to be saved.</a:t>
            </a:r>
          </a:p>
          <a:p>
            <a:pPr marL="357188" indent="-357188"/>
            <a:r>
              <a:rPr lang="en-GB" sz="2800" b="1" spc="-1" dirty="0">
                <a:solidFill>
                  <a:srgbClr val="C00000"/>
                </a:solidFill>
                <a:latin typeface="+mj-lt"/>
                <a:ea typeface="Verdana"/>
              </a:rPr>
              <a:t>● </a:t>
            </a:r>
            <a:r>
              <a:rPr lang="en-GB" sz="2800" b="1" spc="-1" dirty="0">
                <a:latin typeface="+mj-lt"/>
                <a:ea typeface="Verdana"/>
              </a:rPr>
              <a:t>A 1000 years of carnal pleasure.</a:t>
            </a:r>
          </a:p>
        </p:txBody>
      </p:sp>
      <p:pic>
        <p:nvPicPr>
          <p:cNvPr id="4" name="Picture 3">
            <a:extLst>
              <a:ext uri="{FF2B5EF4-FFF2-40B4-BE49-F238E27FC236}">
                <a16:creationId xmlns:a16="http://schemas.microsoft.com/office/drawing/2014/main" id="{AABF1C2B-9DFE-6FCE-D9DA-4627F18EC3EB}"/>
              </a:ext>
            </a:extLst>
          </p:cNvPr>
          <p:cNvPicPr>
            <a:picLocks noChangeAspect="1"/>
          </p:cNvPicPr>
          <p:nvPr/>
        </p:nvPicPr>
        <p:blipFill>
          <a:blip r:embed="rId3"/>
          <a:stretch>
            <a:fillRect/>
          </a:stretch>
        </p:blipFill>
        <p:spPr>
          <a:xfrm>
            <a:off x="400293" y="0"/>
            <a:ext cx="7239188" cy="4596448"/>
          </a:xfrm>
          <a:prstGeom prst="rect">
            <a:avLst/>
          </a:prstGeom>
        </p:spPr>
      </p:pic>
    </p:spTree>
    <p:extLst>
      <p:ext uri="{BB962C8B-B14F-4D97-AF65-F5344CB8AC3E}">
        <p14:creationId xmlns:p14="http://schemas.microsoft.com/office/powerpoint/2010/main" val="311077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base">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base">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base">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base">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xEl>
                                              <p:pRg st="5" end="5"/>
                                            </p:txEl>
                                          </p:spTgt>
                                        </p:tgtEl>
                                        <p:attrNameLst>
                                          <p:attrName>style.visibility</p:attrName>
                                        </p:attrNameLst>
                                      </p:cBhvr>
                                      <p:to>
                                        <p:strVal val="visible"/>
                                      </p:to>
                                    </p:set>
                                    <p:anim calcmode="lin" valueType="num">
                                      <p:cBhvr additive="base">
                                        <p:cTn id="43"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xEl>
                                              <p:pRg st="6" end="6"/>
                                            </p:txEl>
                                          </p:spTgt>
                                        </p:tgtEl>
                                        <p:attrNameLst>
                                          <p:attrName>style.visibility</p:attrName>
                                        </p:attrNameLst>
                                      </p:cBhvr>
                                      <p:to>
                                        <p:strVal val="visible"/>
                                      </p:to>
                                    </p:set>
                                    <p:anim calcmode="lin" valueType="num">
                                      <p:cBhvr additive="base">
                                        <p:cTn id="49"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xEl>
                                              <p:pRg st="7" end="7"/>
                                            </p:txEl>
                                          </p:spTgt>
                                        </p:tgtEl>
                                        <p:attrNameLst>
                                          <p:attrName>style.visibility</p:attrName>
                                        </p:attrNameLst>
                                      </p:cBhvr>
                                      <p:to>
                                        <p:strVal val="visible"/>
                                      </p:to>
                                    </p:set>
                                    <p:anim calcmode="lin" valueType="num">
                                      <p:cBhvr additive="base">
                                        <p:cTn id="55" dur="500" fill="hold"/>
                                        <p:tgtEl>
                                          <p:spTgt spid="48">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531761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The last hour, 2:18-19</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60" y="553849"/>
            <a:ext cx="7774046"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18</a:t>
            </a:r>
            <a:r>
              <a:rPr lang="en-GB" sz="2800" b="1" spc="-1" dirty="0">
                <a:ea typeface="Verdana"/>
              </a:rPr>
              <a:t> Children, it is the last hour; and just as you heard that </a:t>
            </a:r>
            <a:r>
              <a:rPr lang="en-GB" sz="2800" b="1" spc="-1" dirty="0">
                <a:solidFill>
                  <a:srgbClr val="00B050"/>
                </a:solidFill>
                <a:ea typeface="Verdana"/>
              </a:rPr>
              <a:t>{the} </a:t>
            </a:r>
            <a:r>
              <a:rPr lang="en-GB" sz="2800" b="1" spc="-1" dirty="0">
                <a:ea typeface="Verdana"/>
              </a:rPr>
              <a:t>antichrist is coming, even now many antichrists have appeared; from this we know that it is the last hour. </a:t>
            </a:r>
          </a:p>
        </p:txBody>
      </p:sp>
      <p:sp>
        <p:nvSpPr>
          <p:cNvPr id="2" name="TextBox 1">
            <a:extLst>
              <a:ext uri="{FF2B5EF4-FFF2-40B4-BE49-F238E27FC236}">
                <a16:creationId xmlns:a16="http://schemas.microsoft.com/office/drawing/2014/main" id="{911E0317-2263-1BB6-EA95-2B6A8EA0B3CA}"/>
              </a:ext>
            </a:extLst>
          </p:cNvPr>
          <p:cNvSpPr txBox="1"/>
          <p:nvPr/>
        </p:nvSpPr>
        <p:spPr>
          <a:xfrm>
            <a:off x="234160" y="2294542"/>
            <a:ext cx="7374405" cy="2246769"/>
          </a:xfrm>
          <a:prstGeom prst="rect">
            <a:avLst/>
          </a:prstGeom>
          <a:noFill/>
        </p:spPr>
        <p:txBody>
          <a:bodyPr wrap="square" rtlCol="0">
            <a:spAutoFit/>
          </a:bodyPr>
          <a:lstStyle/>
          <a:p>
            <a:r>
              <a:rPr lang="en-GB" sz="2800" b="1" spc="-1" baseline="30000" dirty="0">
                <a:solidFill>
                  <a:srgbClr val="C00000"/>
                </a:solidFill>
                <a:ea typeface="Verdana"/>
              </a:rPr>
              <a:t>19</a:t>
            </a:r>
            <a:r>
              <a:rPr lang="en-GB" sz="2800" b="1" spc="-1" dirty="0">
                <a:ea typeface="Verdana"/>
              </a:rPr>
              <a:t> They went out from us, but they were not really of us; for if they had been of us, they would have remained with us; but they went out, so that it would be evident that they all are not of us.</a:t>
            </a:r>
          </a:p>
        </p:txBody>
      </p:sp>
      <p:sp>
        <p:nvSpPr>
          <p:cNvPr id="9" name="TextBox 8">
            <a:extLst>
              <a:ext uri="{FF2B5EF4-FFF2-40B4-BE49-F238E27FC236}">
                <a16:creationId xmlns:a16="http://schemas.microsoft.com/office/drawing/2014/main" id="{2ABDF9F4-50D5-2611-D9AF-F3832028EECA}"/>
              </a:ext>
            </a:extLst>
          </p:cNvPr>
          <p:cNvSpPr txBox="1"/>
          <p:nvPr/>
        </p:nvSpPr>
        <p:spPr>
          <a:xfrm>
            <a:off x="325100" y="2368277"/>
            <a:ext cx="7283465" cy="1384995"/>
          </a:xfrm>
          <a:prstGeom prst="rect">
            <a:avLst/>
          </a:prstGeom>
          <a:solidFill>
            <a:schemeClr val="bg1"/>
          </a:solidFill>
          <a:ln w="19050">
            <a:solidFill>
              <a:schemeClr val="accent1"/>
            </a:solidFill>
          </a:ln>
        </p:spPr>
        <p:txBody>
          <a:bodyPr wrap="square" rtlCol="0">
            <a:spAutoFit/>
          </a:bodyPr>
          <a:lstStyle/>
          <a:p>
            <a:pPr indent="357188"/>
            <a:r>
              <a:rPr lang="en-GB" sz="2800" b="1" dirty="0"/>
              <a:t>	Jesus prayed, “I do not ask You </a:t>
            </a:r>
            <a:br>
              <a:rPr lang="en-GB" sz="2800" b="1" dirty="0"/>
            </a:br>
            <a:r>
              <a:rPr lang="en-GB" sz="2800" b="1" dirty="0"/>
              <a:t>to take them out of the world, but to keep them from the evil one.” </a:t>
            </a:r>
            <a:r>
              <a:rPr lang="en-GB" sz="2800" dirty="0"/>
              <a:t>John 17:15</a:t>
            </a:r>
            <a:endParaRPr lang="en-US" sz="2800" dirty="0"/>
          </a:p>
        </p:txBody>
      </p:sp>
      <p:pic>
        <p:nvPicPr>
          <p:cNvPr id="3" name="Picture 2">
            <a:extLst>
              <a:ext uri="{FF2B5EF4-FFF2-40B4-BE49-F238E27FC236}">
                <a16:creationId xmlns:a16="http://schemas.microsoft.com/office/drawing/2014/main" id="{81FCB65A-68A6-10EF-CD5A-C385022A35A9}"/>
              </a:ext>
            </a:extLst>
          </p:cNvPr>
          <p:cNvPicPr>
            <a:picLocks noChangeAspect="1"/>
          </p:cNvPicPr>
          <p:nvPr/>
        </p:nvPicPr>
        <p:blipFill>
          <a:blip r:embed="rId3"/>
          <a:stretch>
            <a:fillRect/>
          </a:stretch>
        </p:blipFill>
        <p:spPr>
          <a:xfrm>
            <a:off x="1002596" y="490129"/>
            <a:ext cx="6122807" cy="4081871"/>
          </a:xfrm>
          <a:prstGeom prst="rect">
            <a:avLst/>
          </a:prstGeom>
        </p:spPr>
      </p:pic>
    </p:spTree>
    <p:extLst>
      <p:ext uri="{BB962C8B-B14F-4D97-AF65-F5344CB8AC3E}">
        <p14:creationId xmlns:p14="http://schemas.microsoft.com/office/powerpoint/2010/main" val="299579059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87E933AD-7B87-2C36-8CB3-E7C9A3D6723C}"/>
              </a:ext>
            </a:extLst>
          </p:cNvPr>
          <p:cNvSpPr/>
          <p:nvPr/>
        </p:nvSpPr>
        <p:spPr>
          <a:xfrm>
            <a:off x="271592" y="120801"/>
            <a:ext cx="671896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The last hour, 2:18-19</a:t>
            </a:r>
          </a:p>
        </p:txBody>
      </p:sp>
      <p:sp>
        <p:nvSpPr>
          <p:cNvPr id="4" name="TextBox 3">
            <a:extLst>
              <a:ext uri="{FF2B5EF4-FFF2-40B4-BE49-F238E27FC236}">
                <a16:creationId xmlns:a16="http://schemas.microsoft.com/office/drawing/2014/main" id="{09BE5CF0-75F2-CCB8-D45E-838C84252A6E}"/>
              </a:ext>
            </a:extLst>
          </p:cNvPr>
          <p:cNvSpPr txBox="1"/>
          <p:nvPr/>
        </p:nvSpPr>
        <p:spPr>
          <a:xfrm>
            <a:off x="271592" y="642567"/>
            <a:ext cx="2760366" cy="3339376"/>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Last hour: </a:t>
            </a:r>
            <a:br>
              <a:rPr lang="en-US" sz="2800" b="1" spc="-1" dirty="0">
                <a:solidFill>
                  <a:srgbClr val="0070C0"/>
                </a:solidFill>
                <a:ea typeface="Verdana"/>
              </a:rPr>
            </a:br>
            <a:endParaRPr lang="en-US" sz="2800" b="1" spc="-1" dirty="0">
              <a:solidFill>
                <a:srgbClr val="0070C0"/>
              </a:solidFill>
              <a:ea typeface="Verdana"/>
            </a:endParaRP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Antichrist:</a:t>
            </a:r>
            <a:br>
              <a:rPr lang="en-US" sz="2800" b="1" spc="-1" dirty="0">
                <a:solidFill>
                  <a:srgbClr val="0070C0"/>
                </a:solidFill>
                <a:ea typeface="Verdana"/>
              </a:rPr>
            </a:br>
            <a:endParaRPr lang="en-US" sz="2800" b="1" spc="-1" dirty="0">
              <a:solidFill>
                <a:srgbClr val="0070C0"/>
              </a:solidFill>
              <a:ea typeface="Verdana"/>
            </a:endParaRP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Antichrists:</a:t>
            </a:r>
            <a:br>
              <a:rPr lang="en-US" sz="2800" b="1" spc="-1" dirty="0">
                <a:solidFill>
                  <a:srgbClr val="0070C0"/>
                </a:solidFill>
                <a:ea typeface="Verdana"/>
              </a:rPr>
            </a:br>
            <a:endParaRPr lang="en-US" sz="2800" b="1" spc="-1" dirty="0">
              <a:solidFill>
                <a:srgbClr val="0070C0"/>
              </a:solidFill>
              <a:ea typeface="Verdana"/>
            </a:endParaRP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‘Of us’:</a:t>
            </a:r>
          </a:p>
        </p:txBody>
      </p:sp>
      <p:sp>
        <p:nvSpPr>
          <p:cNvPr id="6" name="TextBox 5">
            <a:extLst>
              <a:ext uri="{FF2B5EF4-FFF2-40B4-BE49-F238E27FC236}">
                <a16:creationId xmlns:a16="http://schemas.microsoft.com/office/drawing/2014/main" id="{5EE5493F-D419-33E2-5D0C-1EF25E5E950C}"/>
              </a:ext>
            </a:extLst>
          </p:cNvPr>
          <p:cNvSpPr txBox="1"/>
          <p:nvPr/>
        </p:nvSpPr>
        <p:spPr>
          <a:xfrm>
            <a:off x="2631265" y="642567"/>
            <a:ext cx="5496735" cy="3770263"/>
          </a:xfrm>
          <a:prstGeom prst="rect">
            <a:avLst/>
          </a:prstGeom>
          <a:noFill/>
        </p:spPr>
        <p:txBody>
          <a:bodyPr wrap="square" rtlCol="0">
            <a:spAutoFit/>
          </a:bodyPr>
          <a:lstStyle/>
          <a:p>
            <a:pPr>
              <a:spcAft>
                <a:spcPts val="600"/>
              </a:spcAft>
            </a:pPr>
            <a:r>
              <a:rPr lang="en-GB" sz="2800" b="1" spc="-1" dirty="0">
                <a:ea typeface="Verdana"/>
              </a:rPr>
              <a:t>“In these last days [God]  has spoken … in His Son!” </a:t>
            </a:r>
            <a:r>
              <a:rPr lang="en-GB" sz="2800" spc="-1" dirty="0">
                <a:ea typeface="Verdana"/>
              </a:rPr>
              <a:t>Hb 1:2</a:t>
            </a:r>
          </a:p>
          <a:p>
            <a:pPr>
              <a:spcAft>
                <a:spcPts val="600"/>
              </a:spcAft>
            </a:pPr>
            <a:r>
              <a:rPr lang="en-GB" sz="2800" b="1" spc="-1" dirty="0">
                <a:ea typeface="Verdana"/>
              </a:rPr>
              <a:t>Adversary of the Messiah, </a:t>
            </a:r>
            <a:br>
              <a:rPr lang="en-GB" sz="2800" b="1" spc="-1" dirty="0">
                <a:ea typeface="Verdana"/>
              </a:rPr>
            </a:br>
            <a:r>
              <a:rPr lang="en-GB" sz="2800" b="1" spc="-1" dirty="0">
                <a:ea typeface="Verdana"/>
              </a:rPr>
              <a:t>to appear in the last days.</a:t>
            </a:r>
          </a:p>
          <a:p>
            <a:pPr>
              <a:spcAft>
                <a:spcPts val="600"/>
              </a:spcAft>
            </a:pPr>
            <a:r>
              <a:rPr lang="en-US" sz="2800" b="1" spc="-1" dirty="0">
                <a:ea typeface="Verdana"/>
              </a:rPr>
              <a:t>All who teach that Jesus is not the Messiah (Christ). 2:22</a:t>
            </a:r>
          </a:p>
          <a:p>
            <a:pPr>
              <a:spcAft>
                <a:spcPts val="600"/>
              </a:spcAft>
            </a:pPr>
            <a:r>
              <a:rPr lang="en-US" sz="2800" b="1" spc="-1" dirty="0">
                <a:ea typeface="Verdana"/>
              </a:rPr>
              <a:t>‘From us’. Some claimed to be sent from the apostles.</a:t>
            </a:r>
          </a:p>
        </p:txBody>
      </p:sp>
      <p:pic>
        <p:nvPicPr>
          <p:cNvPr id="6146" name="Picture 2" descr="Falling down a deep hole (GIF) | Alice in wonderland, Wonderland, Falling  gif">
            <a:extLst>
              <a:ext uri="{FF2B5EF4-FFF2-40B4-BE49-F238E27FC236}">
                <a16:creationId xmlns:a16="http://schemas.microsoft.com/office/drawing/2014/main" id="{07EABD73-5C1B-775F-E169-39BBBABF0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37" y="636396"/>
            <a:ext cx="6388968" cy="3935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40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146"/>
                                        </p:tgtEl>
                                        <p:attrNameLst>
                                          <p:attrName>ppt_x</p:attrName>
                                        </p:attrNameLst>
                                      </p:cBhvr>
                                      <p:tavLst>
                                        <p:tav tm="0">
                                          <p:val>
                                            <p:strVal val="ppt_x"/>
                                          </p:val>
                                        </p:tav>
                                        <p:tav tm="100000">
                                          <p:val>
                                            <p:strVal val="ppt_x"/>
                                          </p:val>
                                        </p:tav>
                                      </p:tavLst>
                                    </p:anim>
                                    <p:anim calcmode="lin" valueType="num">
                                      <p:cBhvr additive="base">
                                        <p:cTn id="7" dur="500"/>
                                        <p:tgtEl>
                                          <p:spTgt spid="6146"/>
                                        </p:tgtEl>
                                        <p:attrNameLst>
                                          <p:attrName>ppt_y</p:attrName>
                                        </p:attrNameLst>
                                      </p:cBhvr>
                                      <p:tavLst>
                                        <p:tav tm="0">
                                          <p:val>
                                            <p:strVal val="ppt_y"/>
                                          </p:val>
                                        </p:tav>
                                        <p:tav tm="100000">
                                          <p:val>
                                            <p:strVal val="1+ppt_h/2"/>
                                          </p:val>
                                        </p:tav>
                                      </p:tavLst>
                                    </p:anim>
                                    <p:set>
                                      <p:cBhvr>
                                        <p:cTn id="8" dur="1" fill="hold">
                                          <p:stCondLst>
                                            <p:cond delay="499"/>
                                          </p:stCondLst>
                                        </p:cTn>
                                        <p:tgtEl>
                                          <p:spTgt spid="614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8000" b="-8000"/>
          </a:stretch>
        </a:blip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87E933AD-7B87-2C36-8CB3-E7C9A3D6723C}"/>
              </a:ext>
            </a:extLst>
          </p:cNvPr>
          <p:cNvSpPr/>
          <p:nvPr/>
        </p:nvSpPr>
        <p:spPr>
          <a:xfrm>
            <a:off x="271592" y="120801"/>
            <a:ext cx="671896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The antichrists</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09BE5CF0-75F2-CCB8-D45E-838C84252A6E}"/>
              </a:ext>
            </a:extLst>
          </p:cNvPr>
          <p:cNvSpPr txBox="1"/>
          <p:nvPr/>
        </p:nvSpPr>
        <p:spPr>
          <a:xfrm>
            <a:off x="282556" y="642567"/>
            <a:ext cx="7573852" cy="3062377"/>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GB" sz="2800" b="1" spc="-1" dirty="0">
                <a:ea typeface="Verdana"/>
              </a:rPr>
              <a:t>They are many 18</a:t>
            </a:r>
          </a:p>
          <a:p>
            <a:pPr marL="269875" indent="-269875">
              <a:spcAft>
                <a:spcPts val="600"/>
              </a:spcAft>
            </a:pPr>
            <a:r>
              <a:rPr lang="en-GB" sz="2800" b="1" spc="-1" dirty="0">
                <a:solidFill>
                  <a:srgbClr val="C00000"/>
                </a:solidFill>
                <a:ea typeface="Verdana"/>
              </a:rPr>
              <a:t>●</a:t>
            </a:r>
            <a:r>
              <a:rPr lang="en-GB" sz="2800" b="1" spc="-1" dirty="0">
                <a:ea typeface="Verdana"/>
              </a:rPr>
              <a:t> They left the Christians 19</a:t>
            </a:r>
          </a:p>
          <a:p>
            <a:pPr marL="269875" indent="-269875">
              <a:spcAft>
                <a:spcPts val="600"/>
              </a:spcAft>
            </a:pPr>
            <a:r>
              <a:rPr lang="en-GB" sz="2800" b="1" spc="-1" dirty="0">
                <a:solidFill>
                  <a:srgbClr val="C00000"/>
                </a:solidFill>
                <a:ea typeface="Verdana"/>
              </a:rPr>
              <a:t>●</a:t>
            </a:r>
            <a:r>
              <a:rPr lang="en-GB" sz="2800" b="1" spc="-1" dirty="0">
                <a:ea typeface="Verdana"/>
              </a:rPr>
              <a:t> They are liars 21, 22</a:t>
            </a:r>
          </a:p>
          <a:p>
            <a:pPr marL="269875" indent="-269875">
              <a:spcAft>
                <a:spcPts val="600"/>
              </a:spcAft>
            </a:pPr>
            <a:r>
              <a:rPr lang="en-GB" sz="2800" b="1" spc="-1" dirty="0">
                <a:solidFill>
                  <a:srgbClr val="C00000"/>
                </a:solidFill>
                <a:ea typeface="Verdana"/>
              </a:rPr>
              <a:t>●</a:t>
            </a:r>
            <a:r>
              <a:rPr lang="en-GB" sz="2800" b="1" spc="-1" dirty="0">
                <a:ea typeface="Verdana"/>
              </a:rPr>
              <a:t> They deny that Jesus is the Christ 22</a:t>
            </a:r>
          </a:p>
          <a:p>
            <a:pPr marL="269875" indent="-269875">
              <a:spcAft>
                <a:spcPts val="600"/>
              </a:spcAft>
            </a:pPr>
            <a:r>
              <a:rPr lang="en-GB" sz="2800" b="1" spc="-1" dirty="0">
                <a:solidFill>
                  <a:srgbClr val="C00000"/>
                </a:solidFill>
                <a:ea typeface="Verdana"/>
              </a:rPr>
              <a:t>●</a:t>
            </a:r>
            <a:r>
              <a:rPr lang="en-GB" sz="2800" b="1" spc="-1" dirty="0">
                <a:ea typeface="Verdana"/>
              </a:rPr>
              <a:t> They deny the Father and the Son 22, 23</a:t>
            </a:r>
          </a:p>
          <a:p>
            <a:pPr marL="269875" indent="-269875">
              <a:spcAft>
                <a:spcPts val="600"/>
              </a:spcAft>
            </a:pPr>
            <a:r>
              <a:rPr lang="en-GB" sz="2800" b="1" spc="-1" dirty="0">
                <a:solidFill>
                  <a:srgbClr val="C00000"/>
                </a:solidFill>
                <a:ea typeface="Verdana"/>
              </a:rPr>
              <a:t>●</a:t>
            </a:r>
            <a:r>
              <a:rPr lang="en-GB" sz="2800" b="1" spc="-1" dirty="0">
                <a:ea typeface="Verdana"/>
              </a:rPr>
              <a:t> They try to deceive Christians 26, 27</a:t>
            </a:r>
            <a:endParaRPr lang="en-US" sz="2800" b="1" spc="-1" dirty="0">
              <a:ea typeface="Verdana"/>
            </a:endParaRPr>
          </a:p>
        </p:txBody>
      </p:sp>
      <p:pic>
        <p:nvPicPr>
          <p:cNvPr id="5124" name="Picture 4" descr="Being Worthy to Become a Mormon Missionary">
            <a:extLst>
              <a:ext uri="{FF2B5EF4-FFF2-40B4-BE49-F238E27FC236}">
                <a16:creationId xmlns:a16="http://schemas.microsoft.com/office/drawing/2014/main" id="{B2318875-6F24-B6C1-5ABE-38337E80B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181" y="626587"/>
            <a:ext cx="4931766" cy="394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0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4"/>
                                        </p:tgtEl>
                                        <p:attrNameLst>
                                          <p:attrName>ppt_x</p:attrName>
                                        </p:attrNameLst>
                                      </p:cBhvr>
                                      <p:tavLst>
                                        <p:tav tm="0">
                                          <p:val>
                                            <p:strVal val="ppt_x"/>
                                          </p:val>
                                        </p:tav>
                                        <p:tav tm="100000">
                                          <p:val>
                                            <p:strVal val="ppt_x"/>
                                          </p:val>
                                        </p:tav>
                                      </p:tavLst>
                                    </p:anim>
                                    <p:anim calcmode="lin" valueType="num">
                                      <p:cBhvr additive="base">
                                        <p:cTn id="7" dur="500"/>
                                        <p:tgtEl>
                                          <p:spTgt spid="5124"/>
                                        </p:tgtEl>
                                        <p:attrNameLst>
                                          <p:attrName>ppt_y</p:attrName>
                                        </p:attrNameLst>
                                      </p:cBhvr>
                                      <p:tavLst>
                                        <p:tav tm="0">
                                          <p:val>
                                            <p:strVal val="ppt_y"/>
                                          </p:val>
                                        </p:tav>
                                        <p:tav tm="100000">
                                          <p:val>
                                            <p:strVal val="1+ppt_h/2"/>
                                          </p:val>
                                        </p:tav>
                                      </p:tavLst>
                                    </p:anim>
                                    <p:set>
                                      <p:cBhvr>
                                        <p:cTn id="8" dur="1" fill="hold">
                                          <p:stCondLst>
                                            <p:cond delay="499"/>
                                          </p:stCondLst>
                                        </p:cTn>
                                        <p:tgtEl>
                                          <p:spTgt spid="51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785640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Anointing </a:t>
            </a:r>
            <a:r>
              <a:rPr lang="el-GR" sz="2800" b="1" spc="-1" dirty="0">
                <a:solidFill>
                  <a:srgbClr val="0070C0"/>
                </a:solidFill>
                <a:latin typeface="Verdana" panose="020B0604030504040204" pitchFamily="34" charset="0"/>
                <a:ea typeface="Verdana" panose="020B0604030504040204" pitchFamily="34" charset="0"/>
              </a:rPr>
              <a:t>(χρισμα, </a:t>
            </a:r>
            <a:r>
              <a:rPr lang="en-GB" sz="2800" b="1" i="1" spc="-1" dirty="0" err="1">
                <a:solidFill>
                  <a:srgbClr val="0070C0"/>
                </a:solidFill>
                <a:latin typeface="Verdana" panose="020B0604030504040204" pitchFamily="34" charset="0"/>
                <a:ea typeface="Verdana" panose="020B0604030504040204" pitchFamily="34" charset="0"/>
              </a:rPr>
              <a:t>chrisma</a:t>
            </a:r>
            <a:r>
              <a:rPr lang="en-GB" sz="2800" b="1" spc="-1" dirty="0">
                <a:solidFill>
                  <a:srgbClr val="0070C0"/>
                </a:solidFill>
                <a:latin typeface="Verdana" panose="020B0604030504040204" pitchFamily="34" charset="0"/>
                <a:ea typeface="Verdana" panose="020B0604030504040204" pitchFamily="34" charset="0"/>
              </a:rPr>
              <a:t>), 2:20-21</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60" y="553849"/>
            <a:ext cx="7774046"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20</a:t>
            </a:r>
            <a:r>
              <a:rPr lang="en-GB" sz="2800" b="1" spc="-1" dirty="0">
                <a:ea typeface="Verdana"/>
              </a:rPr>
              <a:t> But you have an anointing from the Holy One, and you </a:t>
            </a:r>
            <a:r>
              <a:rPr lang="en-GB" sz="2800" b="1" spc="-1" dirty="0">
                <a:solidFill>
                  <a:srgbClr val="00B050"/>
                </a:solidFill>
                <a:ea typeface="Verdana"/>
              </a:rPr>
              <a:t>{</a:t>
            </a:r>
            <a:r>
              <a:rPr lang="en-GB" sz="2800" b="1" spc="-1" dirty="0">
                <a:ea typeface="Verdana"/>
              </a:rPr>
              <a:t>all know </a:t>
            </a:r>
            <a:r>
              <a:rPr lang="en-GB" sz="2800" b="1" spc="-1" dirty="0">
                <a:solidFill>
                  <a:srgbClr val="00B050"/>
                </a:solidFill>
                <a:ea typeface="Verdana"/>
              </a:rPr>
              <a:t>/ know everything}</a:t>
            </a:r>
            <a:r>
              <a:rPr lang="en-GB" sz="2800" b="1" spc="-1" dirty="0">
                <a:ea typeface="Verdana"/>
              </a:rPr>
              <a:t>. </a:t>
            </a:r>
            <a:br>
              <a:rPr lang="en-GB" sz="2800" b="1" spc="-1" dirty="0">
                <a:ea typeface="Verdana"/>
              </a:rPr>
            </a:br>
            <a:r>
              <a:rPr lang="en-GB" sz="2800" b="1" spc="-1" baseline="30000" dirty="0">
                <a:solidFill>
                  <a:srgbClr val="C00000"/>
                </a:solidFill>
                <a:ea typeface="Verdana"/>
              </a:rPr>
              <a:t>21</a:t>
            </a:r>
            <a:r>
              <a:rPr lang="en-GB" sz="2800" b="1" spc="-1" dirty="0">
                <a:ea typeface="Verdana"/>
              </a:rPr>
              <a:t> I have not written to you because you do not know the truth, but because you do know it, and because no lie is of the truth.</a:t>
            </a:r>
          </a:p>
        </p:txBody>
      </p:sp>
      <p:sp>
        <p:nvSpPr>
          <p:cNvPr id="2" name="TextBox 1">
            <a:extLst>
              <a:ext uri="{FF2B5EF4-FFF2-40B4-BE49-F238E27FC236}">
                <a16:creationId xmlns:a16="http://schemas.microsoft.com/office/drawing/2014/main" id="{3D17E74F-9C01-B291-1CB7-1CC0EB4D539A}"/>
              </a:ext>
            </a:extLst>
          </p:cNvPr>
          <p:cNvSpPr txBox="1"/>
          <p:nvPr/>
        </p:nvSpPr>
        <p:spPr>
          <a:xfrm>
            <a:off x="234160" y="2902312"/>
            <a:ext cx="2495290" cy="1538883"/>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Anointing: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Truth:</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Lie:</a:t>
            </a:r>
          </a:p>
        </p:txBody>
      </p:sp>
      <p:sp>
        <p:nvSpPr>
          <p:cNvPr id="4" name="TextBox 3">
            <a:extLst>
              <a:ext uri="{FF2B5EF4-FFF2-40B4-BE49-F238E27FC236}">
                <a16:creationId xmlns:a16="http://schemas.microsoft.com/office/drawing/2014/main" id="{608419A6-7B9A-AC66-9009-79BC14CAB60C}"/>
              </a:ext>
            </a:extLst>
          </p:cNvPr>
          <p:cNvSpPr txBox="1"/>
          <p:nvPr/>
        </p:nvSpPr>
        <p:spPr>
          <a:xfrm>
            <a:off x="2593833" y="2902312"/>
            <a:ext cx="5496735" cy="1538883"/>
          </a:xfrm>
          <a:prstGeom prst="rect">
            <a:avLst/>
          </a:prstGeom>
          <a:noFill/>
        </p:spPr>
        <p:txBody>
          <a:bodyPr wrap="square" rtlCol="0">
            <a:spAutoFit/>
          </a:bodyPr>
          <a:lstStyle/>
          <a:p>
            <a:pPr>
              <a:spcAft>
                <a:spcPts val="600"/>
              </a:spcAft>
            </a:pPr>
            <a:r>
              <a:rPr lang="en-GB" sz="2800" b="1" i="1" spc="-1" dirty="0" err="1">
                <a:ea typeface="Verdana"/>
              </a:rPr>
              <a:t>chrisma</a:t>
            </a:r>
            <a:r>
              <a:rPr lang="en-GB" sz="2800" b="1" spc="-1" dirty="0">
                <a:ea typeface="Verdana"/>
              </a:rPr>
              <a:t> ≈ </a:t>
            </a:r>
            <a:r>
              <a:rPr lang="en-GB" sz="2800" b="1" i="1" spc="-1" dirty="0" err="1">
                <a:ea typeface="Verdana"/>
              </a:rPr>
              <a:t>christos</a:t>
            </a:r>
            <a:r>
              <a:rPr lang="en-GB" sz="2800" b="1" spc="-1" dirty="0">
                <a:ea typeface="Verdana"/>
              </a:rPr>
              <a:t> (Christ).</a:t>
            </a:r>
          </a:p>
          <a:p>
            <a:pPr>
              <a:spcAft>
                <a:spcPts val="600"/>
              </a:spcAft>
            </a:pPr>
            <a:r>
              <a:rPr lang="en-GB" sz="2800" b="1" spc="-1" dirty="0">
                <a:ea typeface="Verdana"/>
              </a:rPr>
              <a:t>Jesus = the Christ.</a:t>
            </a:r>
          </a:p>
          <a:p>
            <a:pPr>
              <a:spcAft>
                <a:spcPts val="600"/>
              </a:spcAft>
            </a:pPr>
            <a:r>
              <a:rPr lang="en-GB" sz="2800" b="1" spc="-1" dirty="0">
                <a:ea typeface="Verdana"/>
              </a:rPr>
              <a:t>Every lie parades as truth.</a:t>
            </a:r>
            <a:endParaRPr lang="en-US" sz="2800" b="1" spc="-1" dirty="0">
              <a:ea typeface="Verdana"/>
            </a:endParaRPr>
          </a:p>
        </p:txBody>
      </p:sp>
      <p:sp>
        <p:nvSpPr>
          <p:cNvPr id="9" name="TextBox 8">
            <a:extLst>
              <a:ext uri="{FF2B5EF4-FFF2-40B4-BE49-F238E27FC236}">
                <a16:creationId xmlns:a16="http://schemas.microsoft.com/office/drawing/2014/main" id="{2ABDF9F4-50D5-2611-D9AF-F3832028EECA}"/>
              </a:ext>
            </a:extLst>
          </p:cNvPr>
          <p:cNvSpPr txBox="1"/>
          <p:nvPr/>
        </p:nvSpPr>
        <p:spPr>
          <a:xfrm>
            <a:off x="422266" y="2756118"/>
            <a:ext cx="7283465" cy="1815882"/>
          </a:xfrm>
          <a:prstGeom prst="rect">
            <a:avLst/>
          </a:prstGeom>
          <a:solidFill>
            <a:schemeClr val="bg1"/>
          </a:solidFill>
          <a:ln w="19050">
            <a:solidFill>
              <a:schemeClr val="accent1"/>
            </a:solidFill>
          </a:ln>
        </p:spPr>
        <p:txBody>
          <a:bodyPr wrap="square" rtlCol="0">
            <a:spAutoFit/>
          </a:bodyPr>
          <a:lstStyle/>
          <a:p>
            <a:pPr indent="357188"/>
            <a:r>
              <a:rPr lang="en-GB" sz="2800" b="1" dirty="0"/>
              <a:t>	“These have been written so that you may believe that Jesus is the Christ, the Son of God; and that believing you may have life in His name.” </a:t>
            </a:r>
            <a:r>
              <a:rPr lang="en-GB" sz="2800" dirty="0"/>
              <a:t>John 17:15</a:t>
            </a:r>
            <a:endParaRPr lang="en-US" sz="2800" dirty="0"/>
          </a:p>
        </p:txBody>
      </p:sp>
      <p:pic>
        <p:nvPicPr>
          <p:cNvPr id="1026" name="Picture 2" descr="Baptism of the Lord - Holy Spirit Church">
            <a:extLst>
              <a:ext uri="{FF2B5EF4-FFF2-40B4-BE49-F238E27FC236}">
                <a16:creationId xmlns:a16="http://schemas.microsoft.com/office/drawing/2014/main" id="{7211CDE0-5B06-3252-25B5-51D2F6ADC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616" y="527290"/>
            <a:ext cx="6392763" cy="404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91310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ppt_x"/>
                                          </p:val>
                                        </p:tav>
                                        <p:tav tm="100000">
                                          <p:val>
                                            <p:strVal val="#ppt_x"/>
                                          </p:val>
                                        </p:tav>
                                      </p:tavLst>
                                    </p:anim>
                                    <p:anim calcmode="lin" valueType="num">
                                      <p:cBhvr additive="base">
                                        <p:cTn id="1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 calcmode="lin" valueType="num">
                                      <p:cBhvr additive="base">
                                        <p:cTn id="3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additive="base">
                                        <p:cTn id="4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P spid="4" grpId="0" build="p"/>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1000" b="-11000"/>
          </a:stretch>
        </a:blip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87E933AD-7B87-2C36-8CB3-E7C9A3D6723C}"/>
              </a:ext>
            </a:extLst>
          </p:cNvPr>
          <p:cNvSpPr/>
          <p:nvPr/>
        </p:nvSpPr>
        <p:spPr>
          <a:xfrm>
            <a:off x="271592" y="120801"/>
            <a:ext cx="6718969"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Anointing </a:t>
            </a:r>
            <a:r>
              <a:rPr lang="en-US" sz="2800" b="1" spc="-1" dirty="0">
                <a:solidFill>
                  <a:srgbClr val="0070C0"/>
                </a:solidFill>
                <a:latin typeface="Verdana" panose="020B0604030504040204" pitchFamily="34" charset="0"/>
                <a:ea typeface="Verdana" panose="020B0604030504040204" pitchFamily="34" charset="0"/>
              </a:rPr>
              <a:t>in the First Testament</a:t>
            </a:r>
            <a:endParaRPr lang="en-GB" sz="2800" b="1" spc="-1" dirty="0">
              <a:solidFill>
                <a:srgbClr val="0070C0"/>
              </a:solidFill>
              <a:latin typeface="Verdana" panose="020B0604030504040204" pitchFamily="34" charset="0"/>
              <a:ea typeface="Verdana" panose="020B0604030504040204" pitchFamily="34" charset="0"/>
            </a:endParaRPr>
          </a:p>
          <a:p>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09BE5CF0-75F2-CCB8-D45E-838C84252A6E}"/>
              </a:ext>
            </a:extLst>
          </p:cNvPr>
          <p:cNvSpPr txBox="1"/>
          <p:nvPr/>
        </p:nvSpPr>
        <p:spPr>
          <a:xfrm>
            <a:off x="282554" y="674229"/>
            <a:ext cx="7770581" cy="3570208"/>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GB" sz="2800" b="1" spc="-1" dirty="0">
                <a:ea typeface="Verdana"/>
              </a:rPr>
              <a:t> Jacob’s pillar </a:t>
            </a:r>
            <a:r>
              <a:rPr lang="en-GB" sz="2800" spc="-1" dirty="0">
                <a:ea typeface="Verdana"/>
              </a:rPr>
              <a:t>Genesis 28:18</a:t>
            </a:r>
          </a:p>
          <a:p>
            <a:pPr marL="269875" indent="-269875">
              <a:spcAft>
                <a:spcPts val="600"/>
              </a:spcAft>
            </a:pPr>
            <a:r>
              <a:rPr lang="en-US" sz="2800" b="1" spc="-1" dirty="0">
                <a:solidFill>
                  <a:srgbClr val="C00000"/>
                </a:solidFill>
                <a:ea typeface="Verdana"/>
              </a:rPr>
              <a:t>●</a:t>
            </a:r>
            <a:r>
              <a:rPr lang="en-GB" sz="2800" b="1" spc="-1" dirty="0">
                <a:ea typeface="Verdana"/>
              </a:rPr>
              <a:t> Priests </a:t>
            </a:r>
            <a:r>
              <a:rPr lang="en-GB" sz="2800" spc="-1" dirty="0">
                <a:ea typeface="Verdana"/>
              </a:rPr>
              <a:t>Exodus 30:30; </a:t>
            </a:r>
            <a:r>
              <a:rPr lang="en-GB" sz="2800" b="1" spc="-1" dirty="0">
                <a:ea typeface="Verdana"/>
              </a:rPr>
              <a:t>costumes</a:t>
            </a:r>
            <a:r>
              <a:rPr lang="en-GB" sz="2800" spc="-1" dirty="0">
                <a:ea typeface="Verdana"/>
              </a:rPr>
              <a:t> 29:29.</a:t>
            </a:r>
          </a:p>
          <a:p>
            <a:pPr marL="269875" indent="-269875">
              <a:spcAft>
                <a:spcPts val="600"/>
              </a:spcAft>
            </a:pPr>
            <a:r>
              <a:rPr lang="en-US" sz="2800" b="1" spc="-1" dirty="0">
                <a:solidFill>
                  <a:srgbClr val="C00000"/>
                </a:solidFill>
                <a:ea typeface="Verdana"/>
              </a:rPr>
              <a:t>●</a:t>
            </a:r>
            <a:r>
              <a:rPr lang="en-GB" sz="2800" b="1" spc="-1" dirty="0">
                <a:ea typeface="Verdana"/>
              </a:rPr>
              <a:t> Tent and covenant box </a:t>
            </a:r>
            <a:r>
              <a:rPr lang="en-GB" sz="2800" spc="-1" dirty="0">
                <a:ea typeface="Verdana"/>
              </a:rPr>
              <a:t>Exodus 30:26; 40:9</a:t>
            </a:r>
          </a:p>
          <a:p>
            <a:pPr marL="269875" indent="-269875">
              <a:spcAft>
                <a:spcPts val="600"/>
              </a:spcAft>
            </a:pPr>
            <a:r>
              <a:rPr lang="en-US" sz="2800" b="1" spc="-1" dirty="0">
                <a:solidFill>
                  <a:srgbClr val="C00000"/>
                </a:solidFill>
                <a:ea typeface="Verdana"/>
              </a:rPr>
              <a:t>●</a:t>
            </a:r>
            <a:r>
              <a:rPr lang="en-GB" sz="2800" b="1" spc="-1" dirty="0">
                <a:ea typeface="Verdana"/>
              </a:rPr>
              <a:t> Tent furnishings </a:t>
            </a:r>
            <a:r>
              <a:rPr lang="en-GB" sz="2800" spc="-1" dirty="0">
                <a:ea typeface="Verdana"/>
              </a:rPr>
              <a:t>Exodus 40:9</a:t>
            </a:r>
            <a:endParaRPr lang="en-GB" sz="2800" b="1" spc="-1" dirty="0">
              <a:ea typeface="Verdana"/>
            </a:endParaRPr>
          </a:p>
          <a:p>
            <a:pPr marL="269875" indent="-269875">
              <a:spcAft>
                <a:spcPts val="600"/>
              </a:spcAft>
            </a:pPr>
            <a:r>
              <a:rPr lang="en-US" sz="2800" b="1" spc="-1" dirty="0">
                <a:solidFill>
                  <a:srgbClr val="C00000"/>
                </a:solidFill>
                <a:ea typeface="Verdana"/>
              </a:rPr>
              <a:t>●</a:t>
            </a:r>
            <a:r>
              <a:rPr lang="en-GB" sz="2800" b="1" spc="-1" dirty="0">
                <a:ea typeface="Verdana"/>
              </a:rPr>
              <a:t> Kings </a:t>
            </a:r>
            <a:r>
              <a:rPr lang="en-GB" sz="2800" spc="-1" dirty="0">
                <a:ea typeface="Verdana"/>
              </a:rPr>
              <a:t>1 Samuel 16:13-14</a:t>
            </a:r>
          </a:p>
          <a:p>
            <a:pPr marL="269875" indent="-269875">
              <a:spcAft>
                <a:spcPts val="600"/>
              </a:spcAft>
            </a:pPr>
            <a:r>
              <a:rPr lang="en-US" sz="2800" b="1" spc="-1" dirty="0">
                <a:solidFill>
                  <a:srgbClr val="C00000"/>
                </a:solidFill>
                <a:ea typeface="Verdana"/>
              </a:rPr>
              <a:t>●</a:t>
            </a:r>
            <a:r>
              <a:rPr lang="en-GB" sz="2800" b="1" spc="-1" dirty="0">
                <a:ea typeface="Verdana"/>
              </a:rPr>
              <a:t> No layman </a:t>
            </a:r>
            <a:r>
              <a:rPr lang="en-GB" sz="2800" spc="-1" dirty="0">
                <a:ea typeface="Verdana"/>
              </a:rPr>
              <a:t>Exodus 30:31-33</a:t>
            </a:r>
          </a:p>
          <a:p>
            <a:pPr marL="269875" indent="-269875">
              <a:spcAft>
                <a:spcPts val="600"/>
              </a:spcAft>
            </a:pPr>
            <a:r>
              <a:rPr lang="en-GB" sz="2800" b="1" spc="-1" dirty="0">
                <a:solidFill>
                  <a:srgbClr val="0070C0"/>
                </a:solidFill>
                <a:ea typeface="Verdana"/>
              </a:rPr>
              <a:t>The ‘anointing’ was a mixture of spiced oil.</a:t>
            </a:r>
            <a:endParaRPr lang="en-US" sz="2800" b="1" spc="-1" dirty="0">
              <a:solidFill>
                <a:srgbClr val="0070C0"/>
              </a:solidFill>
              <a:ea typeface="Verdana"/>
            </a:endParaRPr>
          </a:p>
        </p:txBody>
      </p:sp>
      <p:pic>
        <p:nvPicPr>
          <p:cNvPr id="4098" name="Picture 2" descr="The Anointing Of God Is The Secret Sauce That Will Change Your ...">
            <a:extLst>
              <a:ext uri="{FF2B5EF4-FFF2-40B4-BE49-F238E27FC236}">
                <a16:creationId xmlns:a16="http://schemas.microsoft.com/office/drawing/2014/main" id="{E1225731-B6F0-B116-58A9-4C1C5A824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622" y="655716"/>
            <a:ext cx="5738444" cy="3916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2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19309</TotalTime>
  <Words>1481</Words>
  <Application>Microsoft Office PowerPoint</Application>
  <PresentationFormat>Custom</PresentationFormat>
  <Paragraphs>154</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Galen Currah</dc:creator>
  <dc:description/>
  <cp:lastModifiedBy>Galen Currah</cp:lastModifiedBy>
  <cp:revision>612</cp:revision>
  <dcterms:created xsi:type="dcterms:W3CDTF">2023-05-03T23:33:27Z</dcterms:created>
  <dcterms:modified xsi:type="dcterms:W3CDTF">2024-04-07T14:49:03Z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Personnalisé</vt:lpwstr>
  </property>
  <property fmtid="{D5CDD505-2E9C-101B-9397-08002B2CF9AE}" pid="3" name="Slides">
    <vt:i4>37</vt:i4>
  </property>
</Properties>
</file>