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441" r:id="rId3"/>
    <p:sldId id="443" r:id="rId4"/>
    <p:sldId id="499" r:id="rId5"/>
    <p:sldId id="473" r:id="rId6"/>
    <p:sldId id="504" r:id="rId7"/>
    <p:sldId id="506" r:id="rId8"/>
    <p:sldId id="505" r:id="rId9"/>
    <p:sldId id="480" r:id="rId10"/>
    <p:sldId id="502" r:id="rId11"/>
    <p:sldId id="507" r:id="rId12"/>
    <p:sldId id="503" r:id="rId13"/>
    <p:sldId id="484" r:id="rId14"/>
    <p:sldId id="500" r:id="rId15"/>
    <p:sldId id="508" r:id="rId16"/>
    <p:sldId id="510" r:id="rId17"/>
    <p:sldId id="509" r:id="rId18"/>
    <p:sldId id="460" r:id="rId19"/>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E0"/>
    <a:srgbClr val="F0F8B6"/>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68"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4/17/2024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p:cNvGrpSpPr/>
        <p:nvPr/>
      </p:nvGrpSpPr>
      <p:grpSpPr>
        <a:xfrm>
          <a:off x="0" y="0"/>
          <a:ext cx="0" cy="0"/>
          <a:chOff x="0" y="0"/>
          <a:chExt cx="0" cy="0"/>
        </a:xfrm>
      </p:grpSpPr>
      <p:pic>
        <p:nvPicPr>
          <p:cNvPr id="41" name="Image 2"/>
          <p:cNvPicPr/>
          <p:nvPr/>
        </p:nvPicPr>
        <p:blipFill>
          <a:blip r:embed="rId3"/>
          <a:stretch/>
        </p:blipFill>
        <p:spPr>
          <a:xfrm>
            <a:off x="0" y="3240"/>
            <a:ext cx="8127720" cy="4565160"/>
          </a:xfrm>
          <a:prstGeom prst="rect">
            <a:avLst/>
          </a:prstGeom>
          <a:ln w="0">
            <a:noFill/>
          </a:ln>
        </p:spPr>
      </p:pic>
      <p:pic>
        <p:nvPicPr>
          <p:cNvPr id="3" name="Picture 2">
            <a:extLst>
              <a:ext uri="{FF2B5EF4-FFF2-40B4-BE49-F238E27FC236}">
                <a16:creationId xmlns:a16="http://schemas.microsoft.com/office/drawing/2014/main" id="{632F9E2A-4C58-60D9-A97C-276CDAF6AB7D}"/>
              </a:ext>
            </a:extLst>
          </p:cNvPr>
          <p:cNvPicPr>
            <a:picLocks noChangeAspect="1"/>
          </p:cNvPicPr>
          <p:nvPr/>
        </p:nvPicPr>
        <p:blipFill>
          <a:blip r:embed="rId4"/>
          <a:stretch>
            <a:fillRect/>
          </a:stretch>
        </p:blipFill>
        <p:spPr>
          <a:xfrm>
            <a:off x="1693476" y="1367758"/>
            <a:ext cx="3204242" cy="3204242"/>
          </a:xfrm>
          <a:prstGeom prst="rect">
            <a:avLst/>
          </a:prstGeom>
        </p:spPr>
      </p:pic>
      <p:sp>
        <p:nvSpPr>
          <p:cNvPr id="4" name="TextBox 3">
            <a:extLst>
              <a:ext uri="{FF2B5EF4-FFF2-40B4-BE49-F238E27FC236}">
                <a16:creationId xmlns:a16="http://schemas.microsoft.com/office/drawing/2014/main" id="{50DDC733-4F5A-148D-131A-807DF2673C02}"/>
              </a:ext>
            </a:extLst>
          </p:cNvPr>
          <p:cNvSpPr txBox="1"/>
          <p:nvPr/>
        </p:nvSpPr>
        <p:spPr>
          <a:xfrm>
            <a:off x="40511" y="4264223"/>
            <a:ext cx="1652965" cy="307777"/>
          </a:xfrm>
          <a:prstGeom prst="rect">
            <a:avLst/>
          </a:prstGeom>
          <a:noFill/>
        </p:spPr>
        <p:txBody>
          <a:bodyPr wrap="square" rtlCol="0">
            <a:spAutoFit/>
          </a:bodyPr>
          <a:lstStyle/>
          <a:p>
            <a:pPr algn="r"/>
            <a:r>
              <a:rPr lang="en-US" sz="1400" dirty="0"/>
              <a:t>Image by Dall-e 3</a:t>
            </a:r>
          </a:p>
        </p:txBody>
      </p:sp>
      <p:sp>
        <p:nvSpPr>
          <p:cNvPr id="2" name="TextBox 6">
            <a:extLst>
              <a:ext uri="{FF2B5EF4-FFF2-40B4-BE49-F238E27FC236}">
                <a16:creationId xmlns:a16="http://schemas.microsoft.com/office/drawing/2014/main" id="{2D2FF685-0E24-2F1B-5B74-29AF0307E7D4}"/>
              </a:ext>
            </a:extLst>
          </p:cNvPr>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panose="020B0604030504040204" pitchFamily="34" charset="0"/>
                <a:ea typeface="Verdana" panose="020B0604030504040204" pitchFamily="34" charset="0"/>
              </a:rPr>
              <a:t>First John 3:11-18</a:t>
            </a:r>
            <a:endParaRPr lang="fr-FR" sz="2800" b="0" strike="noStrike" spc="-1" dirty="0">
              <a:latin typeface="Verdana" panose="020B0604030504040204" pitchFamily="34" charset="0"/>
              <a:ea typeface="Verdana" panose="020B0604030504040204" pitchFamily="34" charset="0"/>
            </a:endParaRPr>
          </a:p>
          <a:p>
            <a:pPr algn="ctr">
              <a:lnSpc>
                <a:spcPct val="100000"/>
              </a:lnSpc>
              <a:buNone/>
            </a:pPr>
            <a:r>
              <a:rPr lang="en-US" sz="2400" b="1" strike="noStrike" spc="-1" dirty="0">
                <a:solidFill>
                  <a:srgbClr val="000000"/>
                </a:solidFill>
                <a:latin typeface="Arial"/>
                <a:ea typeface="Verdana"/>
              </a:rPr>
              <a:t>‘</a:t>
            </a:r>
            <a:r>
              <a:rPr lang="en-GB" sz="2400" b="1" spc="-1" dirty="0">
                <a:solidFill>
                  <a:srgbClr val="000000"/>
                </a:solidFill>
                <a:ea typeface="Verdana"/>
              </a:rPr>
              <a:t>The message which you have heard</a:t>
            </a:r>
            <a:r>
              <a:rPr lang="en-US" sz="2400" b="1" strike="noStrike" spc="-1" dirty="0">
                <a:solidFill>
                  <a:srgbClr val="000000"/>
                </a:solidFill>
                <a:latin typeface="Arial"/>
                <a:ea typeface="Verdana"/>
              </a:rPr>
              <a:t>’</a:t>
            </a:r>
            <a:endParaRPr lang="fr-FR" sz="2400" b="1" strike="noStrike" spc="-1" dirty="0">
              <a:latin typeface="Arial"/>
            </a:endParaRPr>
          </a:p>
          <a:p>
            <a:pPr algn="ctr">
              <a:lnSpc>
                <a:spcPct val="100000"/>
              </a:lnSpc>
              <a:buNone/>
            </a:pPr>
            <a:r>
              <a:rPr lang="en-US" sz="2400" b="1" strike="noStrike" spc="-1" dirty="0">
                <a:solidFill>
                  <a:srgbClr val="C00000"/>
                </a:solidFill>
                <a:latin typeface="Arial"/>
                <a:ea typeface="Verdana"/>
              </a:rPr>
              <a:t>18 &amp; 21 April 2024</a:t>
            </a:r>
            <a:endParaRPr lang="fr-FR" sz="2400" b="1"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repl">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59" y="32083"/>
            <a:ext cx="714024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 The world hates you, 3:13-14</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59" y="428206"/>
            <a:ext cx="7774046"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	13 </a:t>
            </a:r>
            <a:r>
              <a:rPr lang="en-GB" sz="2800" b="1" spc="-1" dirty="0">
                <a:ea typeface="Verdana"/>
              </a:rPr>
              <a:t>Do not be surprised, brothers and sisters, if the world hates you. </a:t>
            </a:r>
            <a:r>
              <a:rPr lang="en-GB" sz="2800" b="1" spc="-1" baseline="30000" dirty="0">
                <a:solidFill>
                  <a:srgbClr val="C00000"/>
                </a:solidFill>
                <a:ea typeface="Verdana"/>
              </a:rPr>
              <a:t>14</a:t>
            </a:r>
            <a:r>
              <a:rPr lang="en-GB" sz="2800" b="1" spc="-1" dirty="0">
                <a:ea typeface="Verdana"/>
              </a:rPr>
              <a:t> We know that we have passed out of death into life, because we love the brothers and sisters. The one who does not love remains in death. </a:t>
            </a:r>
            <a:endParaRPr lang="en-GB" sz="2800" spc="-1" dirty="0">
              <a:ea typeface="Verdana"/>
            </a:endParaRPr>
          </a:p>
        </p:txBody>
      </p:sp>
      <p:sp>
        <p:nvSpPr>
          <p:cNvPr id="2" name="TextBox 5">
            <a:extLst>
              <a:ext uri="{FF2B5EF4-FFF2-40B4-BE49-F238E27FC236}">
                <a16:creationId xmlns:a16="http://schemas.microsoft.com/office/drawing/2014/main" id="{38DE5AF7-DC98-9EA7-BDD8-C81DAEB7CE70}"/>
              </a:ext>
            </a:extLst>
          </p:cNvPr>
          <p:cNvSpPr/>
          <p:nvPr/>
        </p:nvSpPr>
        <p:spPr>
          <a:xfrm>
            <a:off x="324543" y="2561838"/>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a:t>
            </a:r>
            <a:r>
              <a:rPr lang="en-GB" sz="2800" b="1" spc="-1" dirty="0">
                <a:solidFill>
                  <a:srgbClr val="0070C0"/>
                </a:solidFill>
                <a:ea typeface="Verdana"/>
              </a:rPr>
              <a:t> World:</a:t>
            </a:r>
            <a:r>
              <a:rPr lang="en-GB" sz="2800" b="1" spc="-1" dirty="0">
                <a:ea typeface="Verdana"/>
              </a:rPr>
              <a:t> the socio-political system.</a:t>
            </a:r>
          </a:p>
          <a:p>
            <a:r>
              <a:rPr lang="en-GB" sz="2800" b="1" spc="-1" dirty="0">
                <a:solidFill>
                  <a:srgbClr val="C00000"/>
                </a:solidFill>
                <a:ea typeface="Verdana"/>
              </a:rPr>
              <a:t>●</a:t>
            </a:r>
            <a:r>
              <a:rPr lang="en-GB" sz="2800" b="1" spc="-1" dirty="0">
                <a:solidFill>
                  <a:srgbClr val="0070C0"/>
                </a:solidFill>
                <a:ea typeface="Verdana"/>
              </a:rPr>
              <a:t> Hate:</a:t>
            </a:r>
            <a:r>
              <a:rPr lang="en-GB" sz="2800" b="1" spc="-1" dirty="0">
                <a:ea typeface="Verdana"/>
              </a:rPr>
              <a:t> De-value, regard as inferior.</a:t>
            </a:r>
          </a:p>
          <a:p>
            <a:r>
              <a:rPr lang="en-GB" sz="2800" b="1" spc="-1" dirty="0">
                <a:solidFill>
                  <a:srgbClr val="C00000"/>
                </a:solidFill>
                <a:ea typeface="Verdana"/>
              </a:rPr>
              <a:t>●</a:t>
            </a:r>
            <a:r>
              <a:rPr lang="en-GB" sz="2800" b="1" spc="-1" dirty="0">
                <a:solidFill>
                  <a:srgbClr val="0070C0"/>
                </a:solidFill>
                <a:ea typeface="Verdana"/>
              </a:rPr>
              <a:t> Love:</a:t>
            </a:r>
            <a:r>
              <a:rPr lang="en-GB" sz="2800" b="1" spc="-1" dirty="0">
                <a:ea typeface="Verdana"/>
              </a:rPr>
              <a:t> Value, treat as worthy.</a:t>
            </a:r>
          </a:p>
          <a:p>
            <a:r>
              <a:rPr lang="en-GB" sz="2800" b="1" spc="-1" dirty="0">
                <a:solidFill>
                  <a:srgbClr val="C00000"/>
                </a:solidFill>
                <a:ea typeface="Verdana"/>
              </a:rPr>
              <a:t>●</a:t>
            </a:r>
            <a:r>
              <a:rPr lang="en-GB" sz="2800" b="1" spc="-1" dirty="0">
                <a:solidFill>
                  <a:srgbClr val="0070C0"/>
                </a:solidFill>
                <a:ea typeface="Verdana"/>
              </a:rPr>
              <a:t> Death:</a:t>
            </a:r>
            <a:r>
              <a:rPr lang="en-GB" sz="2800" b="1" spc="-1" dirty="0">
                <a:ea typeface="Verdana"/>
              </a:rPr>
              <a:t> No everlasting life, ruled by Satan.</a:t>
            </a:r>
            <a:endParaRPr lang="en-GB" sz="2800" spc="-1" dirty="0">
              <a:ea typeface="Verdana"/>
            </a:endParaRPr>
          </a:p>
        </p:txBody>
      </p:sp>
      <p:sp>
        <p:nvSpPr>
          <p:cNvPr id="9" name="TextBox 8">
            <a:extLst>
              <a:ext uri="{FF2B5EF4-FFF2-40B4-BE49-F238E27FC236}">
                <a16:creationId xmlns:a16="http://schemas.microsoft.com/office/drawing/2014/main" id="{2ABDF9F4-50D5-2611-D9AF-F3832028EECA}"/>
              </a:ext>
            </a:extLst>
          </p:cNvPr>
          <p:cNvSpPr txBox="1"/>
          <p:nvPr/>
        </p:nvSpPr>
        <p:spPr>
          <a:xfrm>
            <a:off x="422266" y="2776554"/>
            <a:ext cx="7283465" cy="1384995"/>
          </a:xfrm>
          <a:prstGeom prst="rect">
            <a:avLst/>
          </a:prstGeom>
          <a:solidFill>
            <a:schemeClr val="bg1"/>
          </a:solidFill>
          <a:ln w="19050">
            <a:solidFill>
              <a:schemeClr val="accent1"/>
            </a:solidFill>
          </a:ln>
        </p:spPr>
        <p:txBody>
          <a:bodyPr wrap="square" rtlCol="0">
            <a:spAutoFit/>
          </a:bodyPr>
          <a:lstStyle/>
          <a:p>
            <a:pPr indent="357188"/>
            <a:r>
              <a:rPr lang="en-GB" sz="2800" b="1" dirty="0"/>
              <a:t>	Jesus said, “Blessed are you when people hate you… Love your enemies, do good to those who hate you.” </a:t>
            </a:r>
            <a:r>
              <a:rPr lang="en-GB" sz="2800" dirty="0"/>
              <a:t>John 17:25</a:t>
            </a:r>
            <a:endParaRPr lang="en-US" sz="2800" dirty="0"/>
          </a:p>
        </p:txBody>
      </p:sp>
      <p:pic>
        <p:nvPicPr>
          <p:cNvPr id="4" name="Picture 3">
            <a:extLst>
              <a:ext uri="{FF2B5EF4-FFF2-40B4-BE49-F238E27FC236}">
                <a16:creationId xmlns:a16="http://schemas.microsoft.com/office/drawing/2014/main" id="{97054CE8-2E95-F49F-BCC2-DFF4A0508838}"/>
              </a:ext>
            </a:extLst>
          </p:cNvPr>
          <p:cNvPicPr>
            <a:picLocks noChangeAspect="1"/>
          </p:cNvPicPr>
          <p:nvPr/>
        </p:nvPicPr>
        <p:blipFill>
          <a:blip r:embed="rId3"/>
          <a:stretch>
            <a:fillRect/>
          </a:stretch>
        </p:blipFill>
        <p:spPr>
          <a:xfrm>
            <a:off x="0" y="0"/>
            <a:ext cx="8128000" cy="4572000"/>
          </a:xfrm>
          <a:prstGeom prst="rect">
            <a:avLst/>
          </a:prstGeom>
        </p:spPr>
      </p:pic>
    </p:spTree>
    <p:extLst>
      <p:ext uri="{BB962C8B-B14F-4D97-AF65-F5344CB8AC3E}">
        <p14:creationId xmlns:p14="http://schemas.microsoft.com/office/powerpoint/2010/main" val="17769945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3000" b="-3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59" y="32083"/>
            <a:ext cx="557458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Hatred = murder, 3:15</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	15 </a:t>
            </a:r>
            <a:r>
              <a:rPr lang="en-GB" sz="2800" b="1" spc="-1" dirty="0">
                <a:ea typeface="Verdana"/>
              </a:rPr>
              <a:t>Everyone who hates his brother or sister is a murderer, and you know that no murderer has eternal life remaining in him. </a:t>
            </a:r>
            <a:r>
              <a:rPr lang="en-GB" sz="2800" spc="-1" dirty="0">
                <a:ea typeface="Verdana"/>
              </a:rPr>
              <a:t>(</a:t>
            </a:r>
            <a:r>
              <a:rPr lang="en-GB" sz="2800" spc="-1" dirty="0" err="1">
                <a:ea typeface="Verdana"/>
              </a:rPr>
              <a:t>NASB</a:t>
            </a:r>
            <a:r>
              <a:rPr lang="en-GB" sz="2800" spc="-1" dirty="0">
                <a:ea typeface="Verdana"/>
              </a:rPr>
              <a:t>, 2020)</a:t>
            </a:r>
          </a:p>
        </p:txBody>
      </p:sp>
      <p:sp>
        <p:nvSpPr>
          <p:cNvPr id="2" name="TextBox 5">
            <a:extLst>
              <a:ext uri="{FF2B5EF4-FFF2-40B4-BE49-F238E27FC236}">
                <a16:creationId xmlns:a16="http://schemas.microsoft.com/office/drawing/2014/main" id="{E090C456-46AD-2E9C-84F3-832056FA3F44}"/>
              </a:ext>
            </a:extLst>
          </p:cNvPr>
          <p:cNvSpPr/>
          <p:nvPr/>
        </p:nvSpPr>
        <p:spPr>
          <a:xfrm>
            <a:off x="324543" y="2561838"/>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a:t>
            </a:r>
            <a:r>
              <a:rPr lang="en-GB" sz="2800" b="1" spc="-1" dirty="0">
                <a:solidFill>
                  <a:srgbClr val="0070C0"/>
                </a:solidFill>
                <a:ea typeface="Verdana"/>
              </a:rPr>
              <a:t> Murder:</a:t>
            </a:r>
            <a:r>
              <a:rPr lang="en-GB" sz="2800" b="1" spc="-1" dirty="0">
                <a:ea typeface="Verdana"/>
              </a:rPr>
              <a:t> To desire or to cause death.</a:t>
            </a:r>
          </a:p>
          <a:p>
            <a:pPr marL="285750" indent="-285750"/>
            <a:r>
              <a:rPr lang="en-GB" sz="2800" b="1" spc="-1" dirty="0">
                <a:solidFill>
                  <a:srgbClr val="C00000"/>
                </a:solidFill>
                <a:ea typeface="Verdana"/>
              </a:rPr>
              <a:t>●</a:t>
            </a:r>
            <a:r>
              <a:rPr lang="en-GB" sz="2800" b="1" spc="-1" dirty="0">
                <a:solidFill>
                  <a:srgbClr val="0070C0"/>
                </a:solidFill>
                <a:ea typeface="Verdana"/>
              </a:rPr>
              <a:t> Eternal life:</a:t>
            </a:r>
            <a:r>
              <a:rPr lang="en-GB" sz="2800" b="1" spc="-1" dirty="0">
                <a:ea typeface="Verdana"/>
              </a:rPr>
              <a:t> Joy now, rewards in heaven, bodily resurrection, reign with Christ in his kingdom, become all that God intends.</a:t>
            </a:r>
          </a:p>
        </p:txBody>
      </p:sp>
      <p:sp>
        <p:nvSpPr>
          <p:cNvPr id="9" name="TextBox 8">
            <a:extLst>
              <a:ext uri="{FF2B5EF4-FFF2-40B4-BE49-F238E27FC236}">
                <a16:creationId xmlns:a16="http://schemas.microsoft.com/office/drawing/2014/main" id="{2ABDF9F4-50D5-2611-D9AF-F3832028EECA}"/>
              </a:ext>
            </a:extLst>
          </p:cNvPr>
          <p:cNvSpPr txBox="1"/>
          <p:nvPr/>
        </p:nvSpPr>
        <p:spPr>
          <a:xfrm>
            <a:off x="650680" y="2571250"/>
            <a:ext cx="694100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Jesus explained, “Out of the heart come evil thoughts, murder, adultery, sexual immorality, theft, false witness, slander.” </a:t>
            </a:r>
            <a:r>
              <a:rPr lang="en-GB" sz="2800" dirty="0"/>
              <a:t>Matthew 15:19</a:t>
            </a:r>
            <a:endParaRPr lang="en-US" sz="2800" dirty="0"/>
          </a:p>
        </p:txBody>
      </p:sp>
      <p:pic>
        <p:nvPicPr>
          <p:cNvPr id="4" name="Picture 3">
            <a:extLst>
              <a:ext uri="{FF2B5EF4-FFF2-40B4-BE49-F238E27FC236}">
                <a16:creationId xmlns:a16="http://schemas.microsoft.com/office/drawing/2014/main" id="{2234937D-BD3F-61D1-CD7A-21C3F472587F}"/>
              </a:ext>
            </a:extLst>
          </p:cNvPr>
          <p:cNvPicPr>
            <a:picLocks noChangeAspect="1"/>
          </p:cNvPicPr>
          <p:nvPr/>
        </p:nvPicPr>
        <p:blipFill>
          <a:blip r:embed="rId3"/>
          <a:stretch>
            <a:fillRect/>
          </a:stretch>
        </p:blipFill>
        <p:spPr>
          <a:xfrm>
            <a:off x="723233" y="494462"/>
            <a:ext cx="6795898" cy="4077538"/>
          </a:xfrm>
          <a:prstGeom prst="rect">
            <a:avLst/>
          </a:prstGeom>
        </p:spPr>
      </p:pic>
    </p:spTree>
    <p:extLst>
      <p:ext uri="{BB962C8B-B14F-4D97-AF65-F5344CB8AC3E}">
        <p14:creationId xmlns:p14="http://schemas.microsoft.com/office/powerpoint/2010/main" val="23899201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7000" b="-17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Everlasting life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488519" y="521766"/>
            <a:ext cx="763948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ea typeface="Verdana"/>
              </a:rPr>
              <a:t>● </a:t>
            </a:r>
            <a:r>
              <a:rPr lang="en-GB" sz="2800" b="1" spc="-1" dirty="0">
                <a:ea typeface="Verdana"/>
              </a:rPr>
              <a:t>For the righteous, Mt 25:46.</a:t>
            </a:r>
          </a:p>
          <a:p>
            <a:pPr marL="357188" indent="-357188"/>
            <a:r>
              <a:rPr lang="en-GB" sz="2800" b="1" spc="-1" dirty="0">
                <a:solidFill>
                  <a:srgbClr val="C00000"/>
                </a:solidFill>
                <a:ea typeface="Verdana"/>
              </a:rPr>
              <a:t>● </a:t>
            </a:r>
            <a:r>
              <a:rPr lang="en-GB" sz="2800" b="1" spc="-1" dirty="0">
                <a:ea typeface="Verdana"/>
              </a:rPr>
              <a:t>In the age to come, Lk 18:30.</a:t>
            </a:r>
          </a:p>
          <a:p>
            <a:pPr marL="357188" indent="-357188"/>
            <a:r>
              <a:rPr lang="en-GB" sz="2800" b="1" spc="-1" dirty="0">
                <a:solidFill>
                  <a:srgbClr val="C00000"/>
                </a:solidFill>
                <a:ea typeface="Verdana"/>
              </a:rPr>
              <a:t>● </a:t>
            </a:r>
            <a:r>
              <a:rPr lang="en-GB" sz="2800" b="1" spc="-1" dirty="0">
                <a:ea typeface="Verdana"/>
              </a:rPr>
              <a:t>Through faith in Jesus, Jn 3:15-16.</a:t>
            </a:r>
          </a:p>
          <a:p>
            <a:pPr marL="357188" indent="-357188"/>
            <a:r>
              <a:rPr lang="en-GB" sz="2800" b="1" spc="-1" dirty="0">
                <a:solidFill>
                  <a:srgbClr val="C00000"/>
                </a:solidFill>
                <a:ea typeface="Verdana"/>
              </a:rPr>
              <a:t>● </a:t>
            </a:r>
            <a:r>
              <a:rPr lang="en-GB" sz="2800" b="1" spc="-1" dirty="0">
                <a:ea typeface="Verdana"/>
              </a:rPr>
              <a:t>Passing from death into life, Jn 5:24.</a:t>
            </a:r>
          </a:p>
          <a:p>
            <a:pPr marL="357188" indent="-357188"/>
            <a:r>
              <a:rPr lang="en-GB" sz="2800" b="1" spc="-1" dirty="0">
                <a:solidFill>
                  <a:srgbClr val="C00000"/>
                </a:solidFill>
                <a:ea typeface="Verdana"/>
              </a:rPr>
              <a:t>● </a:t>
            </a:r>
            <a:r>
              <a:rPr lang="en-GB" sz="2800" b="1" spc="-1" dirty="0">
                <a:ea typeface="Verdana"/>
              </a:rPr>
              <a:t>Raised to life on the last day, Jn 6:40, 54.</a:t>
            </a:r>
          </a:p>
          <a:p>
            <a:pPr marL="357188" indent="-357188"/>
            <a:r>
              <a:rPr lang="en-GB" sz="2800" b="1" spc="-1" dirty="0">
                <a:solidFill>
                  <a:srgbClr val="C00000"/>
                </a:solidFill>
                <a:ea typeface="Verdana"/>
              </a:rPr>
              <a:t>● </a:t>
            </a:r>
            <a:r>
              <a:rPr lang="en-GB" sz="2800" b="1" spc="-1" dirty="0">
                <a:ea typeface="Verdana"/>
              </a:rPr>
              <a:t>Will never perish, Jn 10:28.</a:t>
            </a:r>
          </a:p>
          <a:p>
            <a:pPr marL="357188" indent="-357188"/>
            <a:r>
              <a:rPr lang="en-GB" sz="2800" b="1" spc="-1" dirty="0">
                <a:solidFill>
                  <a:srgbClr val="C00000"/>
                </a:solidFill>
                <a:ea typeface="Verdana"/>
              </a:rPr>
              <a:t>● </a:t>
            </a:r>
            <a:r>
              <a:rPr lang="en-GB" sz="2800" b="1" spc="-1" dirty="0">
                <a:ea typeface="Verdana"/>
              </a:rPr>
              <a:t>The free gift from God, Ro 6:23.</a:t>
            </a:r>
          </a:p>
          <a:p>
            <a:pPr marL="357188" indent="-357188"/>
            <a:r>
              <a:rPr lang="en-GB" sz="2800" b="1" spc="-1" dirty="0">
                <a:solidFill>
                  <a:srgbClr val="C00000"/>
                </a:solidFill>
                <a:ea typeface="Verdana"/>
              </a:rPr>
              <a:t>● </a:t>
            </a:r>
            <a:r>
              <a:rPr lang="en-GB" sz="2800" b="1" spc="-1" dirty="0">
                <a:ea typeface="Verdana"/>
              </a:rPr>
              <a:t>Promised by God who never lies, Ti1:2.</a:t>
            </a:r>
          </a:p>
        </p:txBody>
      </p:sp>
      <p:pic>
        <p:nvPicPr>
          <p:cNvPr id="1026" name="Picture 2" descr="GIF grave - animated GIF on GIFER">
            <a:extLst>
              <a:ext uri="{FF2B5EF4-FFF2-40B4-BE49-F238E27FC236}">
                <a16:creationId xmlns:a16="http://schemas.microsoft.com/office/drawing/2014/main" id="{B5605236-EB0D-FDC2-1308-28AAD3D2A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263" y="512258"/>
            <a:ext cx="5427473" cy="40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3"/>
          <a:stretch/>
        </p:blipFill>
        <p:spPr>
          <a:xfrm>
            <a:off x="280" y="68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106948" y="1768926"/>
            <a:ext cx="6844632" cy="1200329"/>
          </a:xfrm>
          <a:prstGeom prst="rect">
            <a:avLst/>
          </a:prstGeom>
          <a:noFill/>
        </p:spPr>
        <p:txBody>
          <a:bodyPr wrap="square" rtlCol="0">
            <a:spAutoFit/>
          </a:bodyPr>
          <a:lstStyle/>
          <a:p>
            <a:pPr algn="ctr"/>
            <a:r>
              <a:rPr lang="en-US" sz="3600" b="1" dirty="0">
                <a:solidFill>
                  <a:srgbClr val="0070C0"/>
                </a:solidFill>
              </a:rPr>
              <a:t>C. The righteous love </a:t>
            </a:r>
            <a:br>
              <a:rPr lang="en-US" sz="3600" b="1" dirty="0">
                <a:solidFill>
                  <a:srgbClr val="0070C0"/>
                </a:solidFill>
              </a:rPr>
            </a:br>
            <a:r>
              <a:rPr lang="en-US" sz="3600" b="1" dirty="0">
                <a:solidFill>
                  <a:srgbClr val="C00000"/>
                </a:solidFill>
              </a:rPr>
              <a:t>3.16-18</a:t>
            </a:r>
          </a:p>
        </p:txBody>
      </p:sp>
    </p:spTree>
    <p:extLst>
      <p:ext uri="{BB962C8B-B14F-4D97-AF65-F5344CB8AC3E}">
        <p14:creationId xmlns:p14="http://schemas.microsoft.com/office/powerpoint/2010/main" val="1905360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17000" b="-17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14055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Lay down our lives, 3:16</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16 </a:t>
            </a:r>
            <a:r>
              <a:rPr lang="en-GB" sz="2800" b="1" spc="-1" dirty="0">
                <a:ea typeface="Verdana"/>
              </a:rPr>
              <a:t>We know love by this, that He laid down His life for us; and we ought to lay down our lives for the brothers and sisters. </a:t>
            </a:r>
            <a:endParaRPr lang="en-GB" sz="2800" spc="-1" dirty="0">
              <a:ea typeface="Verdana"/>
            </a:endParaRPr>
          </a:p>
        </p:txBody>
      </p:sp>
      <p:sp>
        <p:nvSpPr>
          <p:cNvPr id="2" name="TextBox 5">
            <a:extLst>
              <a:ext uri="{FF2B5EF4-FFF2-40B4-BE49-F238E27FC236}">
                <a16:creationId xmlns:a16="http://schemas.microsoft.com/office/drawing/2014/main" id="{44B3A21F-A2D5-F60D-0458-B7241582DD85}"/>
              </a:ext>
            </a:extLst>
          </p:cNvPr>
          <p:cNvSpPr/>
          <p:nvPr/>
        </p:nvSpPr>
        <p:spPr>
          <a:xfrm>
            <a:off x="234160" y="2010406"/>
            <a:ext cx="8079202"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1313" indent="-341313"/>
            <a:r>
              <a:rPr lang="en-GB" sz="2800" b="1" spc="-1" dirty="0">
                <a:solidFill>
                  <a:srgbClr val="C00000"/>
                </a:solidFill>
                <a:ea typeface="Verdana"/>
              </a:rPr>
              <a:t>●</a:t>
            </a:r>
            <a:r>
              <a:rPr lang="en-GB" sz="2800" b="1" spc="-1" dirty="0">
                <a:solidFill>
                  <a:srgbClr val="0070C0"/>
                </a:solidFill>
                <a:ea typeface="Verdana"/>
              </a:rPr>
              <a:t> Lay down life:</a:t>
            </a:r>
            <a:r>
              <a:rPr lang="en-GB" sz="2800" b="1" spc="-1" dirty="0">
                <a:ea typeface="Verdana"/>
              </a:rPr>
              <a:t> </a:t>
            </a:r>
          </a:p>
          <a:p>
            <a:pPr marL="341313" indent="-341313"/>
            <a:r>
              <a:rPr lang="en-GB" sz="2800" b="1" spc="-1" dirty="0">
                <a:ea typeface="Verdana"/>
              </a:rPr>
              <a:t>(1) Die in order that others may live.</a:t>
            </a:r>
          </a:p>
          <a:p>
            <a:pPr marL="341313" indent="-341313"/>
            <a:r>
              <a:rPr lang="en-GB" sz="2800" b="1" spc="-1" dirty="0">
                <a:ea typeface="Verdana"/>
              </a:rPr>
              <a:t>(2) Share goods with others who are in need. </a:t>
            </a:r>
          </a:p>
          <a:p>
            <a:pPr marL="341313" indent="-341313"/>
            <a:r>
              <a:rPr lang="en-GB" sz="2800" b="1" spc="-1" dirty="0">
                <a:ea typeface="Verdana"/>
              </a:rPr>
              <a:t>(3) Give time to tell others about Jesus.</a:t>
            </a:r>
          </a:p>
          <a:p>
            <a:pPr marL="341313" indent="-341313"/>
            <a:r>
              <a:rPr lang="en-GB" sz="2800" b="1" spc="-1" dirty="0">
                <a:ea typeface="Verdana"/>
              </a:rPr>
              <a:t>(4) Risk being insulted or falsely accused.</a:t>
            </a:r>
          </a:p>
        </p:txBody>
      </p:sp>
      <p:sp>
        <p:nvSpPr>
          <p:cNvPr id="9" name="TextBox 8">
            <a:extLst>
              <a:ext uri="{FF2B5EF4-FFF2-40B4-BE49-F238E27FC236}">
                <a16:creationId xmlns:a16="http://schemas.microsoft.com/office/drawing/2014/main" id="{2ABDF9F4-50D5-2611-D9AF-F3832028EECA}"/>
              </a:ext>
            </a:extLst>
          </p:cNvPr>
          <p:cNvSpPr txBox="1"/>
          <p:nvPr/>
        </p:nvSpPr>
        <p:spPr>
          <a:xfrm>
            <a:off x="742130" y="2674435"/>
            <a:ext cx="6758106" cy="1384995"/>
          </a:xfrm>
          <a:prstGeom prst="rect">
            <a:avLst/>
          </a:prstGeom>
          <a:solidFill>
            <a:schemeClr val="bg1"/>
          </a:solidFill>
          <a:ln w="19050">
            <a:solidFill>
              <a:schemeClr val="accent1"/>
            </a:solidFill>
          </a:ln>
        </p:spPr>
        <p:txBody>
          <a:bodyPr wrap="square" rtlCol="0">
            <a:spAutoFit/>
          </a:bodyPr>
          <a:lstStyle/>
          <a:p>
            <a:pPr indent="357188"/>
            <a:r>
              <a:rPr lang="en-GB" sz="2800" b="1" dirty="0"/>
              <a:t>Jesus said, “I know the Father; and </a:t>
            </a:r>
            <a:br>
              <a:rPr lang="en-GB" sz="2800" b="1" dirty="0"/>
            </a:br>
            <a:r>
              <a:rPr lang="en-GB" sz="2800" b="1" dirty="0"/>
              <a:t>I lay down my life for the sheep… that </a:t>
            </a:r>
            <a:br>
              <a:rPr lang="en-GB" sz="2800" b="1" dirty="0"/>
            </a:br>
            <a:r>
              <a:rPr lang="en-GB" sz="2800" b="1" dirty="0"/>
              <a:t>I may take it up again.” </a:t>
            </a:r>
            <a:r>
              <a:rPr lang="en-GB" sz="2800" dirty="0"/>
              <a:t>John 10:15, 17</a:t>
            </a:r>
            <a:endParaRPr lang="en-US" sz="2800" dirty="0"/>
          </a:p>
        </p:txBody>
      </p:sp>
      <p:pic>
        <p:nvPicPr>
          <p:cNvPr id="2050" name="Picture 2" descr="shepherd">
            <a:extLst>
              <a:ext uri="{FF2B5EF4-FFF2-40B4-BE49-F238E27FC236}">
                <a16:creationId xmlns:a16="http://schemas.microsoft.com/office/drawing/2014/main" id="{F18025B9-576C-D91B-0BE9-2EA63EE2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403" y="502126"/>
            <a:ext cx="5435194" cy="406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0681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 calcmode="lin" valueType="num">
                                      <p:cBhvr additive="base">
                                        <p:cTn id="5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6000" b="-16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14055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love of God, 3:17</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17 </a:t>
            </a:r>
            <a:r>
              <a:rPr lang="en-GB" sz="2800" b="1" spc="-1" dirty="0">
                <a:ea typeface="Verdana"/>
              </a:rPr>
              <a:t>But whoever has worldly goods and sees his brother or sister in need, and closes his heart against him, how does the love of God remain in him? </a:t>
            </a:r>
            <a:r>
              <a:rPr lang="en-GB" sz="2800" spc="-1" dirty="0">
                <a:ea typeface="Verdana"/>
              </a:rPr>
              <a:t>(</a:t>
            </a:r>
            <a:r>
              <a:rPr lang="en-GB" sz="2800" spc="-1" dirty="0" err="1">
                <a:ea typeface="Verdana"/>
              </a:rPr>
              <a:t>NASB</a:t>
            </a:r>
            <a:r>
              <a:rPr lang="en-GB" sz="2800" spc="-1" dirty="0">
                <a:ea typeface="Verdana"/>
              </a:rPr>
              <a:t>, 2020)</a:t>
            </a:r>
          </a:p>
        </p:txBody>
      </p:sp>
      <p:sp>
        <p:nvSpPr>
          <p:cNvPr id="2" name="TextBox 5">
            <a:extLst>
              <a:ext uri="{FF2B5EF4-FFF2-40B4-BE49-F238E27FC236}">
                <a16:creationId xmlns:a16="http://schemas.microsoft.com/office/drawing/2014/main" id="{15525CCE-51DA-646D-EDC7-15175A594BC4}"/>
              </a:ext>
            </a:extLst>
          </p:cNvPr>
          <p:cNvSpPr/>
          <p:nvPr/>
        </p:nvSpPr>
        <p:spPr>
          <a:xfrm>
            <a:off x="277888" y="2368277"/>
            <a:ext cx="7774046"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a:t>
            </a:r>
            <a:r>
              <a:rPr lang="en-GB" sz="2800" b="1" spc="-1" dirty="0">
                <a:solidFill>
                  <a:srgbClr val="0070C0"/>
                </a:solidFill>
                <a:ea typeface="Verdana"/>
              </a:rPr>
              <a:t> Goods:</a:t>
            </a:r>
            <a:r>
              <a:rPr lang="en-GB" sz="2800" b="1" spc="-1" dirty="0">
                <a:ea typeface="Verdana"/>
              </a:rPr>
              <a:t> Things that sustain life.</a:t>
            </a:r>
          </a:p>
          <a:p>
            <a:pPr marL="285750" indent="-285750"/>
            <a:r>
              <a:rPr lang="en-GB" sz="2800" b="1" spc="-1" dirty="0">
                <a:solidFill>
                  <a:srgbClr val="C00000"/>
                </a:solidFill>
                <a:ea typeface="Verdana"/>
              </a:rPr>
              <a:t>●</a:t>
            </a:r>
            <a:r>
              <a:rPr lang="en-GB" sz="2800" b="1" spc="-1" dirty="0">
                <a:solidFill>
                  <a:srgbClr val="0070C0"/>
                </a:solidFill>
                <a:ea typeface="Verdana"/>
              </a:rPr>
              <a:t> Need:</a:t>
            </a:r>
            <a:r>
              <a:rPr lang="en-GB" sz="2800" b="1" spc="-1" dirty="0">
                <a:ea typeface="Verdana"/>
              </a:rPr>
              <a:t> Endangered health, safety and life.</a:t>
            </a:r>
          </a:p>
          <a:p>
            <a:pPr marL="285750" indent="-285750"/>
            <a:r>
              <a:rPr lang="en-GB" sz="2800" b="1" spc="-1" dirty="0">
                <a:solidFill>
                  <a:srgbClr val="C00000"/>
                </a:solidFill>
                <a:ea typeface="Verdana"/>
              </a:rPr>
              <a:t>●</a:t>
            </a:r>
            <a:r>
              <a:rPr lang="en-GB" sz="2800" b="1" spc="-1" dirty="0">
                <a:solidFill>
                  <a:srgbClr val="0070C0"/>
                </a:solidFill>
                <a:ea typeface="Verdana"/>
              </a:rPr>
              <a:t> Heart:</a:t>
            </a:r>
            <a:r>
              <a:rPr lang="en-GB" sz="2800" b="1" spc="-1" dirty="0">
                <a:ea typeface="Verdana"/>
              </a:rPr>
              <a:t> (1) Bowels, (2) emotions.</a:t>
            </a:r>
          </a:p>
          <a:p>
            <a:pPr marL="285750" indent="-285750"/>
            <a:r>
              <a:rPr lang="en-GB" sz="2800" b="1" spc="-1" dirty="0">
                <a:solidFill>
                  <a:srgbClr val="C00000"/>
                </a:solidFill>
                <a:ea typeface="Verdana"/>
              </a:rPr>
              <a:t>●</a:t>
            </a:r>
            <a:r>
              <a:rPr lang="en-GB" sz="2800" b="1" spc="-1" dirty="0">
                <a:solidFill>
                  <a:srgbClr val="0070C0"/>
                </a:solidFill>
                <a:ea typeface="Verdana"/>
              </a:rPr>
              <a:t> Love of God:</a:t>
            </a:r>
            <a:r>
              <a:rPr lang="en-GB" sz="2800" b="1" spc="-1" dirty="0">
                <a:ea typeface="Verdana"/>
              </a:rPr>
              <a:t> His love for us, ours for him, or his kind of love for others?</a:t>
            </a:r>
          </a:p>
        </p:txBody>
      </p:sp>
      <p:sp>
        <p:nvSpPr>
          <p:cNvPr id="9" name="TextBox 8">
            <a:extLst>
              <a:ext uri="{FF2B5EF4-FFF2-40B4-BE49-F238E27FC236}">
                <a16:creationId xmlns:a16="http://schemas.microsoft.com/office/drawing/2014/main" id="{2ABDF9F4-50D5-2611-D9AF-F3832028EECA}"/>
              </a:ext>
            </a:extLst>
          </p:cNvPr>
          <p:cNvSpPr txBox="1"/>
          <p:nvPr/>
        </p:nvSpPr>
        <p:spPr>
          <a:xfrm>
            <a:off x="422267" y="2565537"/>
            <a:ext cx="728346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Jesus taught, “Forgive, and you will be forgiven; give, and it will be given to you. ... For with the measure you use it will be measured back to you.” </a:t>
            </a:r>
            <a:r>
              <a:rPr lang="en-GB" sz="2800" dirty="0"/>
              <a:t>Luke 6:37-38</a:t>
            </a:r>
            <a:endParaRPr lang="en-US" sz="2800" dirty="0"/>
          </a:p>
        </p:txBody>
      </p:sp>
      <p:pic>
        <p:nvPicPr>
          <p:cNvPr id="3074" name="Picture 2">
            <a:extLst>
              <a:ext uri="{FF2B5EF4-FFF2-40B4-BE49-F238E27FC236}">
                <a16:creationId xmlns:a16="http://schemas.microsoft.com/office/drawing/2014/main" id="{E63BEBCB-04BC-C429-F720-0EB65EB90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156" y="497434"/>
            <a:ext cx="5483687" cy="407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9339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38000" b="-38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What inputs sustain human life?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284038" y="462945"/>
            <a:ext cx="7843962"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ea typeface="Verdana"/>
              </a:rPr>
              <a:t>● </a:t>
            </a:r>
            <a:r>
              <a:rPr lang="en-GB" sz="2800" b="1" spc="-1" dirty="0">
                <a:ea typeface="Verdana"/>
              </a:rPr>
              <a:t>Nutritious food. </a:t>
            </a:r>
            <a:r>
              <a:rPr lang="en-GB" sz="2800" spc="-1" dirty="0">
                <a:ea typeface="Verdana"/>
              </a:rPr>
              <a:t>Agriculture.</a:t>
            </a:r>
          </a:p>
          <a:p>
            <a:pPr marL="357188" indent="-357188"/>
            <a:r>
              <a:rPr lang="en-GB" sz="2800" b="1" spc="-1" dirty="0">
                <a:solidFill>
                  <a:srgbClr val="C00000"/>
                </a:solidFill>
                <a:ea typeface="Verdana"/>
              </a:rPr>
              <a:t>● </a:t>
            </a:r>
            <a:r>
              <a:rPr lang="en-GB" sz="2800" b="1" spc="-1" dirty="0">
                <a:ea typeface="Verdana"/>
              </a:rPr>
              <a:t>Clean water. </a:t>
            </a:r>
            <a:r>
              <a:rPr lang="en-GB" sz="2800" spc="-1" dirty="0">
                <a:ea typeface="Verdana"/>
              </a:rPr>
              <a:t>Hydrology.</a:t>
            </a:r>
            <a:endParaRPr lang="en-GB" sz="2800" b="1" spc="-1" dirty="0">
              <a:ea typeface="Verdana"/>
            </a:endParaRPr>
          </a:p>
          <a:p>
            <a:pPr marL="357188" indent="-357188"/>
            <a:r>
              <a:rPr lang="en-GB" sz="2800" b="1" spc="-1" dirty="0">
                <a:solidFill>
                  <a:srgbClr val="C00000"/>
                </a:solidFill>
                <a:ea typeface="Verdana"/>
              </a:rPr>
              <a:t>● </a:t>
            </a:r>
            <a:r>
              <a:rPr lang="en-GB" sz="2800" b="1" spc="-1" dirty="0">
                <a:ea typeface="Verdana"/>
              </a:rPr>
              <a:t>Secure shelter. </a:t>
            </a:r>
            <a:r>
              <a:rPr lang="en-GB" sz="2800" spc="-1" dirty="0">
                <a:ea typeface="Verdana"/>
              </a:rPr>
              <a:t>Construction.</a:t>
            </a:r>
            <a:endParaRPr lang="en-GB" sz="2800" b="1" spc="-1" dirty="0">
              <a:ea typeface="Verdana"/>
            </a:endParaRPr>
          </a:p>
          <a:p>
            <a:pPr marL="357188" indent="-357188"/>
            <a:r>
              <a:rPr lang="en-GB" sz="2800" b="1" spc="-1" dirty="0">
                <a:solidFill>
                  <a:srgbClr val="C00000"/>
                </a:solidFill>
                <a:ea typeface="Verdana"/>
              </a:rPr>
              <a:t>● </a:t>
            </a:r>
            <a:r>
              <a:rPr lang="en-GB" sz="2800" b="1" spc="-1" dirty="0">
                <a:ea typeface="Verdana"/>
              </a:rPr>
              <a:t>Hygiene. </a:t>
            </a:r>
            <a:r>
              <a:rPr lang="en-GB" sz="2800" spc="-1" dirty="0">
                <a:ea typeface="Verdana"/>
              </a:rPr>
              <a:t>Sanitation.</a:t>
            </a:r>
          </a:p>
          <a:p>
            <a:pPr marL="357188" indent="-357188"/>
            <a:r>
              <a:rPr lang="en-GB" sz="2800" b="1" spc="-1" dirty="0">
                <a:solidFill>
                  <a:srgbClr val="C00000"/>
                </a:solidFill>
                <a:ea typeface="Verdana"/>
              </a:rPr>
              <a:t>● </a:t>
            </a:r>
            <a:r>
              <a:rPr lang="en-GB" sz="2800" b="1" spc="-1" dirty="0">
                <a:ea typeface="Verdana"/>
              </a:rPr>
              <a:t>Community. </a:t>
            </a:r>
            <a:r>
              <a:rPr lang="en-GB" sz="2800" spc="-1" dirty="0">
                <a:ea typeface="Verdana"/>
              </a:rPr>
              <a:t>Security.</a:t>
            </a:r>
            <a:endParaRPr lang="en-GB" sz="2800" b="1" spc="-1" dirty="0">
              <a:ea typeface="Verdana"/>
            </a:endParaRPr>
          </a:p>
          <a:p>
            <a:pPr marL="357188" indent="-357188"/>
            <a:r>
              <a:rPr lang="en-GB" sz="2800" b="1" spc="-1" dirty="0">
                <a:solidFill>
                  <a:srgbClr val="C00000"/>
                </a:solidFill>
                <a:ea typeface="Verdana"/>
              </a:rPr>
              <a:t>● </a:t>
            </a:r>
            <a:r>
              <a:rPr lang="en-GB" sz="2800" b="1" spc="-1" dirty="0">
                <a:ea typeface="Verdana"/>
              </a:rPr>
              <a:t>Effective remedies. </a:t>
            </a:r>
            <a:r>
              <a:rPr lang="en-GB" sz="2800" spc="-1" dirty="0">
                <a:ea typeface="Verdana"/>
              </a:rPr>
              <a:t>Health care.</a:t>
            </a:r>
            <a:r>
              <a:rPr lang="en-GB" sz="2800" b="1" spc="-1" dirty="0">
                <a:ea typeface="Verdana"/>
              </a:rPr>
              <a:t> </a:t>
            </a:r>
          </a:p>
          <a:p>
            <a:pPr marL="357188" indent="-357188"/>
            <a:r>
              <a:rPr lang="en-GB" sz="2800" b="1" spc="-1" dirty="0">
                <a:solidFill>
                  <a:srgbClr val="C00000"/>
                </a:solidFill>
                <a:ea typeface="Verdana"/>
              </a:rPr>
              <a:t>●</a:t>
            </a:r>
            <a:r>
              <a:rPr lang="en-GB" sz="2800" b="1" spc="-1" dirty="0">
                <a:ea typeface="Verdana"/>
              </a:rPr>
              <a:t> Life skills. </a:t>
            </a:r>
            <a:r>
              <a:rPr lang="en-GB" sz="2800" spc="-1" dirty="0">
                <a:ea typeface="Verdana"/>
              </a:rPr>
              <a:t>Education.</a:t>
            </a:r>
          </a:p>
          <a:p>
            <a:pPr marL="357188" indent="-357188"/>
            <a:r>
              <a:rPr lang="en-GB" sz="2800" b="1" spc="-1" dirty="0">
                <a:solidFill>
                  <a:srgbClr val="C00000"/>
                </a:solidFill>
                <a:ea typeface="Verdana"/>
              </a:rPr>
              <a:t>● </a:t>
            </a:r>
            <a:r>
              <a:rPr lang="en-GB" sz="2800" b="1" spc="-1" dirty="0">
                <a:ea typeface="Verdana"/>
              </a:rPr>
              <a:t>Reasons to liv</a:t>
            </a:r>
            <a:r>
              <a:rPr lang="en-GB" sz="2800" spc="-1" dirty="0">
                <a:ea typeface="Verdana"/>
              </a:rPr>
              <a:t>e</a:t>
            </a:r>
            <a:r>
              <a:rPr lang="en-GB" sz="2800" b="1" spc="-1" dirty="0">
                <a:ea typeface="Verdana"/>
              </a:rPr>
              <a:t> and to let liv</a:t>
            </a:r>
            <a:r>
              <a:rPr lang="en-GB" sz="2800" spc="-1" dirty="0">
                <a:ea typeface="Verdana"/>
              </a:rPr>
              <a:t>e</a:t>
            </a:r>
            <a:r>
              <a:rPr lang="en-GB" sz="2800" b="1" spc="-1" dirty="0">
                <a:ea typeface="Verdana"/>
              </a:rPr>
              <a:t>. </a:t>
            </a:r>
            <a:r>
              <a:rPr lang="en-GB" sz="2800" spc="-1" dirty="0">
                <a:ea typeface="Verdana"/>
              </a:rPr>
              <a:t>Faith &amp; hope.</a:t>
            </a:r>
          </a:p>
          <a:p>
            <a:pPr marL="357188" indent="-357188"/>
            <a:r>
              <a:rPr lang="en-GB" sz="2800" b="1" spc="-1" dirty="0">
                <a:solidFill>
                  <a:srgbClr val="C00000"/>
                </a:solidFill>
                <a:ea typeface="Verdana"/>
              </a:rPr>
              <a:t>● </a:t>
            </a:r>
            <a:r>
              <a:rPr lang="en-GB" sz="2800" b="1" spc="-1" dirty="0">
                <a:ea typeface="Verdana"/>
              </a:rPr>
              <a:t>What more?</a:t>
            </a:r>
          </a:p>
        </p:txBody>
      </p:sp>
      <p:pic>
        <p:nvPicPr>
          <p:cNvPr id="5" name="Picture 4">
            <a:extLst>
              <a:ext uri="{FF2B5EF4-FFF2-40B4-BE49-F238E27FC236}">
                <a16:creationId xmlns:a16="http://schemas.microsoft.com/office/drawing/2014/main" id="{C2FA7D15-2A05-D547-E233-A027B1D6B390}"/>
              </a:ext>
            </a:extLst>
          </p:cNvPr>
          <p:cNvPicPr>
            <a:picLocks noChangeAspect="1"/>
          </p:cNvPicPr>
          <p:nvPr/>
        </p:nvPicPr>
        <p:blipFill>
          <a:blip r:embed="rId3"/>
          <a:stretch>
            <a:fillRect/>
          </a:stretch>
        </p:blipFill>
        <p:spPr>
          <a:xfrm>
            <a:off x="2098559" y="407561"/>
            <a:ext cx="4139014" cy="4079631"/>
          </a:xfrm>
          <a:prstGeom prst="rect">
            <a:avLst/>
          </a:prstGeom>
        </p:spPr>
      </p:pic>
    </p:spTree>
    <p:extLst>
      <p:ext uri="{BB962C8B-B14F-4D97-AF65-F5344CB8AC3E}">
        <p14:creationId xmlns:p14="http://schemas.microsoft.com/office/powerpoint/2010/main" val="30465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base">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514055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righteous love, 3:18</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18 </a:t>
            </a:r>
            <a:r>
              <a:rPr lang="en-GB" sz="2800" b="1" spc="-1" dirty="0">
                <a:ea typeface="Verdana"/>
              </a:rPr>
              <a:t>Little children, let’s not love with word or with tongue, but in deed and truth. </a:t>
            </a:r>
            <a:r>
              <a:rPr lang="en-GB" sz="2000" spc="-1" dirty="0">
                <a:ea typeface="Verdana"/>
              </a:rPr>
              <a:t>(</a:t>
            </a:r>
            <a:r>
              <a:rPr lang="en-GB" sz="2000" spc="-1" dirty="0" err="1">
                <a:ea typeface="Verdana"/>
              </a:rPr>
              <a:t>NASB</a:t>
            </a:r>
            <a:r>
              <a:rPr lang="en-GB" sz="2000" spc="-1" dirty="0">
                <a:ea typeface="Verdana"/>
              </a:rPr>
              <a:t>, 2020)</a:t>
            </a:r>
            <a:endParaRPr lang="en-GB" sz="2800" spc="-1" dirty="0">
              <a:ea typeface="Verdana"/>
            </a:endParaRPr>
          </a:p>
        </p:txBody>
      </p:sp>
      <p:sp>
        <p:nvSpPr>
          <p:cNvPr id="2" name="TextBox 5">
            <a:extLst>
              <a:ext uri="{FF2B5EF4-FFF2-40B4-BE49-F238E27FC236}">
                <a16:creationId xmlns:a16="http://schemas.microsoft.com/office/drawing/2014/main" id="{33026889-92F3-AF26-FCD1-3F1034CD9584}"/>
              </a:ext>
            </a:extLst>
          </p:cNvPr>
          <p:cNvSpPr/>
          <p:nvPr/>
        </p:nvSpPr>
        <p:spPr>
          <a:xfrm>
            <a:off x="234160" y="1648477"/>
            <a:ext cx="7904760"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1313" indent="-341313"/>
            <a:r>
              <a:rPr lang="en-GB" sz="2800" b="1" spc="-1" dirty="0">
                <a:solidFill>
                  <a:srgbClr val="0070C0"/>
                </a:solidFill>
                <a:ea typeface="Verdana"/>
              </a:rPr>
              <a:t>How could our congregation do more?</a:t>
            </a:r>
            <a:endParaRPr lang="en-GB" sz="2800" b="1" spc="-1" dirty="0">
              <a:ea typeface="Verdana"/>
            </a:endParaRPr>
          </a:p>
          <a:p>
            <a:pPr marL="341313" indent="-341313"/>
            <a:r>
              <a:rPr lang="en-GB" sz="2800" b="1" spc="-1" dirty="0">
                <a:ea typeface="Verdana"/>
              </a:rPr>
              <a:t>(</a:t>
            </a:r>
            <a:r>
              <a:rPr lang="en-GB" sz="2800" b="1" spc="-1" dirty="0">
                <a:solidFill>
                  <a:srgbClr val="C00000"/>
                </a:solidFill>
                <a:ea typeface="Verdana"/>
              </a:rPr>
              <a:t>1</a:t>
            </a:r>
            <a:r>
              <a:rPr lang="en-GB" sz="2800" b="1" spc="-1" dirty="0">
                <a:ea typeface="Verdana"/>
              </a:rPr>
              <a:t>) Leverage our existing skills.</a:t>
            </a:r>
          </a:p>
          <a:p>
            <a:pPr marL="341313" indent="-341313"/>
            <a:r>
              <a:rPr lang="en-GB" sz="2800" b="1" spc="-1" dirty="0">
                <a:ea typeface="Verdana"/>
              </a:rPr>
              <a:t>(</a:t>
            </a:r>
            <a:r>
              <a:rPr lang="en-GB" sz="2800" b="1" spc="-1" dirty="0">
                <a:solidFill>
                  <a:srgbClr val="C00000"/>
                </a:solidFill>
                <a:ea typeface="Verdana"/>
              </a:rPr>
              <a:t>2</a:t>
            </a:r>
            <a:r>
              <a:rPr lang="en-GB" sz="2800" b="1" spc="-1" dirty="0">
                <a:ea typeface="Verdana"/>
              </a:rPr>
              <a:t>) Take an inventory of members’ skills.</a:t>
            </a:r>
          </a:p>
          <a:p>
            <a:pPr marL="341313" indent="-341313"/>
            <a:r>
              <a:rPr lang="en-GB" sz="2800" b="1" spc="-1" dirty="0">
                <a:ea typeface="Verdana"/>
              </a:rPr>
              <a:t>(</a:t>
            </a:r>
            <a:r>
              <a:rPr lang="en-GB" sz="2800" b="1" spc="-1" dirty="0">
                <a:solidFill>
                  <a:srgbClr val="C00000"/>
                </a:solidFill>
                <a:ea typeface="Verdana"/>
              </a:rPr>
              <a:t>3</a:t>
            </a:r>
            <a:r>
              <a:rPr lang="en-GB" sz="2800" b="1" spc="-1" dirty="0">
                <a:ea typeface="Verdana"/>
              </a:rPr>
              <a:t>) Ask to donate (up to) one day a month.</a:t>
            </a:r>
          </a:p>
          <a:p>
            <a:pPr marL="341313" indent="-341313"/>
            <a:r>
              <a:rPr lang="en-GB" sz="2800" b="1" spc="-1" dirty="0">
                <a:ea typeface="Verdana"/>
              </a:rPr>
              <a:t>(</a:t>
            </a:r>
            <a:r>
              <a:rPr lang="en-GB" sz="2800" b="1" spc="-1" dirty="0">
                <a:solidFill>
                  <a:srgbClr val="C00000"/>
                </a:solidFill>
                <a:ea typeface="Verdana"/>
              </a:rPr>
              <a:t>4</a:t>
            </a:r>
            <a:r>
              <a:rPr lang="en-GB" sz="2800" b="1" spc="-1" dirty="0">
                <a:ea typeface="Verdana"/>
              </a:rPr>
              <a:t>) Start small and grow.</a:t>
            </a:r>
          </a:p>
          <a:p>
            <a:pPr marL="341313" indent="-341313"/>
            <a:r>
              <a:rPr lang="en-GB" sz="2800" b="1" spc="-1" dirty="0">
                <a:ea typeface="Verdana"/>
              </a:rPr>
              <a:t>(</a:t>
            </a:r>
            <a:r>
              <a:rPr lang="en-GB" sz="2800" b="1" spc="-1" dirty="0">
                <a:solidFill>
                  <a:srgbClr val="C00000"/>
                </a:solidFill>
                <a:ea typeface="Verdana"/>
              </a:rPr>
              <a:t>5</a:t>
            </a:r>
            <a:r>
              <a:rPr lang="en-GB" sz="2800" b="1" spc="-1" dirty="0">
                <a:ea typeface="Verdana"/>
              </a:rPr>
              <a:t>) Do everything ‘in Jesus’ name’. </a:t>
            </a:r>
          </a:p>
        </p:txBody>
      </p:sp>
      <p:sp>
        <p:nvSpPr>
          <p:cNvPr id="9" name="TextBox 8">
            <a:extLst>
              <a:ext uri="{FF2B5EF4-FFF2-40B4-BE49-F238E27FC236}">
                <a16:creationId xmlns:a16="http://schemas.microsoft.com/office/drawing/2014/main" id="{2ABDF9F4-50D5-2611-D9AF-F3832028EECA}"/>
              </a:ext>
            </a:extLst>
          </p:cNvPr>
          <p:cNvSpPr txBox="1"/>
          <p:nvPr/>
        </p:nvSpPr>
        <p:spPr>
          <a:xfrm>
            <a:off x="198841" y="1771382"/>
            <a:ext cx="7730318" cy="2246769"/>
          </a:xfrm>
          <a:prstGeom prst="rect">
            <a:avLst/>
          </a:prstGeom>
          <a:solidFill>
            <a:schemeClr val="bg1"/>
          </a:solidFill>
          <a:ln w="19050">
            <a:solidFill>
              <a:schemeClr val="accent1"/>
            </a:solidFill>
          </a:ln>
        </p:spPr>
        <p:txBody>
          <a:bodyPr wrap="square" rtlCol="0">
            <a:spAutoFit/>
          </a:bodyPr>
          <a:lstStyle/>
          <a:p>
            <a:pPr indent="357188"/>
            <a:r>
              <a:rPr lang="en-GB" sz="2800" b="1" dirty="0"/>
              <a:t>	Paul wrote, “Insist on these things, so that those who have believed in God may be careful to devote themselves to good works. These things are excellent and profitable for people.” </a:t>
            </a:r>
            <a:r>
              <a:rPr lang="en-GB" sz="2800" dirty="0"/>
              <a:t>Titus 3:8</a:t>
            </a:r>
            <a:endParaRPr lang="en-US" sz="2800" dirty="0"/>
          </a:p>
        </p:txBody>
      </p:sp>
      <p:pic>
        <p:nvPicPr>
          <p:cNvPr id="11" name="Picture 10">
            <a:extLst>
              <a:ext uri="{FF2B5EF4-FFF2-40B4-BE49-F238E27FC236}">
                <a16:creationId xmlns:a16="http://schemas.microsoft.com/office/drawing/2014/main" id="{3FF2BFBE-AAF0-543D-7C25-BDB38D9D49E4}"/>
              </a:ext>
            </a:extLst>
          </p:cNvPr>
          <p:cNvPicPr>
            <a:picLocks noChangeAspect="1"/>
          </p:cNvPicPr>
          <p:nvPr/>
        </p:nvPicPr>
        <p:blipFill>
          <a:blip r:embed="rId3"/>
          <a:stretch>
            <a:fillRect/>
          </a:stretch>
        </p:blipFill>
        <p:spPr>
          <a:xfrm>
            <a:off x="0" y="5814"/>
            <a:ext cx="8128000" cy="4572000"/>
          </a:xfrm>
          <a:prstGeom prst="rect">
            <a:avLst/>
          </a:prstGeom>
        </p:spPr>
      </p:pic>
    </p:spTree>
    <p:extLst>
      <p:ext uri="{BB962C8B-B14F-4D97-AF65-F5344CB8AC3E}">
        <p14:creationId xmlns:p14="http://schemas.microsoft.com/office/powerpoint/2010/main" val="30927172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 calcmode="lin" valueType="num">
                                      <p:cBhvr additive="base">
                                        <p:cTn id="5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
                                            <p:txEl>
                                              <p:pRg st="5" end="5"/>
                                            </p:txEl>
                                          </p:spTgt>
                                        </p:tgtEl>
                                        <p:attrNameLst>
                                          <p:attrName>style.visibility</p:attrName>
                                        </p:attrNameLst>
                                      </p:cBhvr>
                                      <p:to>
                                        <p:strVal val="visible"/>
                                      </p:to>
                                    </p:set>
                                    <p:anim calcmode="lin" valueType="num">
                                      <p:cBhvr additive="base">
                                        <p:cTn id="5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a:extLst>
            <a:ext uri="{FF2B5EF4-FFF2-40B4-BE49-F238E27FC236}">
              <a16:creationId xmlns:a16="http://schemas.microsoft.com/office/drawing/2014/main" id="{EED2ADB5-9B4C-4ED1-B025-3B6FD3DD1F2F}"/>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B3C6F5B-6865-CB70-C4E7-77EDC73A2647}"/>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Assignment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6FA2392-83B1-77EE-6037-F03041A6D050}"/>
              </a:ext>
            </a:extLst>
          </p:cNvPr>
          <p:cNvSpPr txBox="1"/>
          <p:nvPr/>
        </p:nvSpPr>
        <p:spPr>
          <a:xfrm>
            <a:off x="204481" y="521766"/>
            <a:ext cx="7486168" cy="2246769"/>
          </a:xfrm>
          <a:prstGeom prst="rect">
            <a:avLst/>
          </a:prstGeom>
          <a:noFill/>
        </p:spPr>
        <p:txBody>
          <a:bodyPr wrap="square" rtlCol="0">
            <a:spAutoFit/>
          </a:bodyPr>
          <a:lstStyle/>
          <a:p>
            <a:pPr marL="357188" indent="-357188"/>
            <a:r>
              <a:rPr lang="en-US" sz="2800" b="1" spc="-1" dirty="0">
                <a:solidFill>
                  <a:srgbClr val="C00000"/>
                </a:solidFill>
                <a:ea typeface="Verdana"/>
              </a:rPr>
              <a:t>●</a:t>
            </a:r>
            <a:r>
              <a:rPr lang="en-US" sz="2800" b="1" spc="-1" dirty="0">
                <a:ea typeface="Verdana"/>
              </a:rPr>
              <a:t> </a:t>
            </a:r>
            <a:r>
              <a:rPr lang="en-GB" sz="2800" b="1" dirty="0"/>
              <a:t>Read </a:t>
            </a:r>
            <a:r>
              <a:rPr lang="en-GB" sz="2800" b="1" dirty="0">
                <a:solidFill>
                  <a:srgbClr val="0070C0"/>
                </a:solidFill>
              </a:rPr>
              <a:t>1 John 3:19–4:6 </a:t>
            </a:r>
            <a:r>
              <a:rPr lang="en-GB" sz="2800" b="1" dirty="0"/>
              <a:t>three times in different versions (</a:t>
            </a:r>
            <a:r>
              <a:rPr lang="en-GB" sz="2800" b="1" dirty="0">
                <a:solidFill>
                  <a:srgbClr val="00B050"/>
                </a:solidFill>
              </a:rPr>
              <a:t>www.biblehub.com</a:t>
            </a:r>
            <a:r>
              <a:rPr lang="en-GB" sz="2800" b="1" dirty="0"/>
              <a:t>).</a:t>
            </a:r>
          </a:p>
          <a:p>
            <a:pPr marL="357188" indent="-357188"/>
            <a:r>
              <a:rPr lang="en-US" sz="2800" b="1" spc="-1" dirty="0">
                <a:solidFill>
                  <a:srgbClr val="C00000"/>
                </a:solidFill>
                <a:ea typeface="Verdana"/>
              </a:rPr>
              <a:t>● </a:t>
            </a:r>
            <a:r>
              <a:rPr lang="en-GB" sz="2800" b="1" dirty="0"/>
              <a:t>Visit http://</a:t>
            </a:r>
            <a:r>
              <a:rPr lang="en-GB" sz="2800" b="1" dirty="0">
                <a:solidFill>
                  <a:srgbClr val="C00000"/>
                </a:solidFill>
              </a:rPr>
              <a:t>1john</a:t>
            </a:r>
            <a:r>
              <a:rPr lang="en-GB" sz="2800" b="1" dirty="0"/>
              <a:t>.</a:t>
            </a:r>
            <a:r>
              <a:rPr lang="en-GB" sz="2800" b="1" dirty="0">
                <a:solidFill>
                  <a:srgbClr val="C00000"/>
                </a:solidFill>
              </a:rPr>
              <a:t>currah</a:t>
            </a:r>
            <a:r>
              <a:rPr lang="en-GB" sz="2800" b="1" dirty="0"/>
              <a:t>.</a:t>
            </a:r>
            <a:r>
              <a:rPr lang="en-GB" sz="2800" b="1" dirty="0">
                <a:solidFill>
                  <a:srgbClr val="C00000"/>
                </a:solidFill>
              </a:rPr>
              <a:t>download</a:t>
            </a:r>
          </a:p>
          <a:p>
            <a:pPr marL="357188" indent="-357188"/>
            <a:r>
              <a:rPr lang="en-US" sz="2800" b="1" spc="-1" dirty="0">
                <a:solidFill>
                  <a:srgbClr val="C00000"/>
                </a:solidFill>
                <a:ea typeface="Verdana"/>
              </a:rPr>
              <a:t>● </a:t>
            </a:r>
            <a:r>
              <a:rPr lang="en-GB" sz="2800" b="1" dirty="0"/>
              <a:t>Compile your own insights to share with others next time.</a:t>
            </a:r>
          </a:p>
        </p:txBody>
      </p:sp>
      <p:pic>
        <p:nvPicPr>
          <p:cNvPr id="7" name="Picture 6">
            <a:extLst>
              <a:ext uri="{FF2B5EF4-FFF2-40B4-BE49-F238E27FC236}">
                <a16:creationId xmlns:a16="http://schemas.microsoft.com/office/drawing/2014/main" id="{F92A0AA8-95FC-D533-5D7E-E901DE8339C1}"/>
              </a:ext>
            </a:extLst>
          </p:cNvPr>
          <p:cNvPicPr>
            <a:picLocks noChangeAspect="1"/>
          </p:cNvPicPr>
          <p:nvPr/>
        </p:nvPicPr>
        <p:blipFill>
          <a:blip r:embed="rId3"/>
          <a:stretch>
            <a:fillRect/>
          </a:stretch>
        </p:blipFill>
        <p:spPr>
          <a:xfrm>
            <a:off x="4121525" y="2412884"/>
            <a:ext cx="4006476" cy="2086811"/>
          </a:xfrm>
          <a:prstGeom prst="rect">
            <a:avLst/>
          </a:prstGeom>
        </p:spPr>
      </p:pic>
    </p:spTree>
    <p:extLst>
      <p:ext uri="{BB962C8B-B14F-4D97-AF65-F5344CB8AC3E}">
        <p14:creationId xmlns:p14="http://schemas.microsoft.com/office/powerpoint/2010/main" val="1676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First John, discourse 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333446" y="521766"/>
            <a:ext cx="7390962" cy="38457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solidFill>
                  <a:schemeClr val="bg1">
                    <a:lumMod val="65000"/>
                  </a:schemeClr>
                </a:solidFill>
                <a:latin typeface="+mj-lt"/>
                <a:ea typeface="Verdana"/>
              </a:rPr>
              <a:t>Part 1: Our Fellowship with God 1.1 – 2.17</a:t>
            </a:r>
          </a:p>
          <a:p>
            <a:pPr marL="357188" indent="-357188">
              <a:spcBef>
                <a:spcPts val="601"/>
              </a:spcBef>
            </a:pPr>
            <a:r>
              <a:rPr lang="en-GB" sz="2800" b="1" spc="-1" dirty="0">
                <a:latin typeface="+mj-lt"/>
                <a:ea typeface="Verdana"/>
              </a:rPr>
              <a:t>Part</a:t>
            </a: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2:</a:t>
            </a:r>
            <a:r>
              <a:rPr lang="en-GB" sz="2800" b="1" spc="-1" dirty="0">
                <a:latin typeface="+mj-lt"/>
                <a:ea typeface="Verdana"/>
              </a:rPr>
              <a:t> Our </a:t>
            </a:r>
            <a:r>
              <a:rPr lang="en-GB" sz="2800" b="1" spc="-1" dirty="0">
                <a:solidFill>
                  <a:srgbClr val="0070C0"/>
                </a:solidFill>
                <a:latin typeface="+mj-lt"/>
                <a:ea typeface="Verdana"/>
              </a:rPr>
              <a:t>Adversaries</a:t>
            </a:r>
            <a:r>
              <a:rPr lang="en-GB" sz="2800" b="1" spc="-1" dirty="0">
                <a:solidFill>
                  <a:schemeClr val="bg1">
                    <a:lumMod val="65000"/>
                  </a:schemeClr>
                </a:solidFill>
                <a:latin typeface="+mj-lt"/>
                <a:ea typeface="Verdana"/>
              </a:rPr>
              <a:t> </a:t>
            </a:r>
            <a:r>
              <a:rPr lang="en-GB" sz="2800" b="1" spc="-1" dirty="0">
                <a:latin typeface="+mj-lt"/>
                <a:ea typeface="Verdana"/>
              </a:rPr>
              <a:t>2.18 – 3.18</a:t>
            </a:r>
          </a:p>
          <a:p>
            <a:pPr>
              <a:spcBef>
                <a:spcPts val="601"/>
              </a:spcBef>
            </a:pPr>
            <a:br>
              <a:rPr lang="en-GB" sz="2800" b="1" spc="-1" dirty="0">
                <a:solidFill>
                  <a:schemeClr val="bg1">
                    <a:lumMod val="65000"/>
                  </a:schemeClr>
                </a:solidFill>
                <a:latin typeface="+mj-lt"/>
                <a:ea typeface="Verdana"/>
              </a:rPr>
            </a:br>
            <a:br>
              <a:rPr lang="en-GB" sz="2800" b="1" spc="-1" dirty="0">
                <a:solidFill>
                  <a:schemeClr val="bg1">
                    <a:lumMod val="65000"/>
                  </a:schemeClr>
                </a:solidFill>
                <a:latin typeface="+mj-lt"/>
                <a:ea typeface="Verdana"/>
              </a:rPr>
            </a:br>
            <a:br>
              <a:rPr lang="en-GB" sz="2800" b="1" spc="-1" dirty="0">
                <a:solidFill>
                  <a:schemeClr val="bg1">
                    <a:lumMod val="65000"/>
                  </a:schemeClr>
                </a:solidFill>
                <a:latin typeface="+mj-lt"/>
                <a:ea typeface="Verdana"/>
              </a:rPr>
            </a:br>
            <a:endParaRPr lang="en-GB" sz="2800" b="1" spc="-1" dirty="0">
              <a:solidFill>
                <a:schemeClr val="bg1">
                  <a:lumMod val="65000"/>
                </a:schemeClr>
              </a:solidFill>
              <a:latin typeface="+mj-lt"/>
              <a:ea typeface="Verdana"/>
            </a:endParaRPr>
          </a:p>
          <a:p>
            <a:pPr>
              <a:spcBef>
                <a:spcPts val="601"/>
              </a:spcBef>
            </a:pPr>
            <a:r>
              <a:rPr lang="en-GB" sz="2800" b="1" spc="-1" dirty="0">
                <a:solidFill>
                  <a:schemeClr val="bg1">
                    <a:lumMod val="65000"/>
                  </a:schemeClr>
                </a:solidFill>
                <a:latin typeface="+mj-lt"/>
                <a:ea typeface="Verdana"/>
              </a:rPr>
              <a:t>Part 3: Our Christian Faith 3.19 – 5.5</a:t>
            </a:r>
          </a:p>
          <a:p>
            <a:pPr marL="357188" indent="-357188">
              <a:spcBef>
                <a:spcPts val="601"/>
              </a:spcBef>
            </a:pPr>
            <a:r>
              <a:rPr lang="en-GB" sz="2800" b="1" spc="-1" dirty="0">
                <a:solidFill>
                  <a:schemeClr val="bg1">
                    <a:lumMod val="65000"/>
                  </a:schemeClr>
                </a:solidFill>
                <a:latin typeface="+mj-lt"/>
                <a:ea typeface="Verdana"/>
              </a:rPr>
              <a:t>Part 4: Our Confidence with God 5.6-21</a:t>
            </a:r>
          </a:p>
        </p:txBody>
      </p:sp>
      <p:sp>
        <p:nvSpPr>
          <p:cNvPr id="2" name="TextBox 1">
            <a:extLst>
              <a:ext uri="{FF2B5EF4-FFF2-40B4-BE49-F238E27FC236}">
                <a16:creationId xmlns:a16="http://schemas.microsoft.com/office/drawing/2014/main" id="{E9B37121-C6EB-F928-79DB-74091049DFA7}"/>
              </a:ext>
            </a:extLst>
          </p:cNvPr>
          <p:cNvSpPr txBox="1"/>
          <p:nvPr/>
        </p:nvSpPr>
        <p:spPr>
          <a:xfrm>
            <a:off x="451197" y="1675200"/>
            <a:ext cx="7343357" cy="1538883"/>
          </a:xfrm>
          <a:prstGeom prst="rect">
            <a:avLst/>
          </a:prstGeom>
          <a:noFill/>
        </p:spPr>
        <p:txBody>
          <a:bodyPr wrap="square" rtlCol="0">
            <a:spAutoFit/>
          </a:bodyPr>
          <a:lstStyle/>
          <a:p>
            <a:pPr marL="814388" lvl="1" indent="-357188">
              <a:spcAft>
                <a:spcPts val="600"/>
              </a:spcAft>
            </a:pPr>
            <a:r>
              <a:rPr lang="en-GB" sz="2800" b="1" spc="-1" dirty="0">
                <a:solidFill>
                  <a:schemeClr val="bg1">
                    <a:lumMod val="65000"/>
                  </a:schemeClr>
                </a:solidFill>
                <a:latin typeface="+mj-lt"/>
                <a:ea typeface="Verdana"/>
              </a:rPr>
              <a:t>  V. Antichristian teachers 2.18-29</a:t>
            </a:r>
          </a:p>
          <a:p>
            <a:pPr marL="814388" lvl="1" indent="-357188">
              <a:spcAft>
                <a:spcPts val="600"/>
              </a:spcAft>
            </a:pPr>
            <a:r>
              <a:rPr lang="en-GB" sz="2800" b="1" spc="-1" dirty="0">
                <a:solidFill>
                  <a:schemeClr val="bg1">
                    <a:lumMod val="65000"/>
                  </a:schemeClr>
                </a:solidFill>
                <a:latin typeface="+mj-lt"/>
                <a:ea typeface="Verdana"/>
              </a:rPr>
              <a:t> VI. Lawless sinners 3.1-10</a:t>
            </a:r>
          </a:p>
          <a:p>
            <a:pPr marL="814388" lvl="1" indent="-357188">
              <a:spcAft>
                <a:spcPts val="600"/>
              </a:spcAft>
            </a:pPr>
            <a:r>
              <a:rPr lang="en-GB" sz="2800" b="1" spc="-1" dirty="0">
                <a:solidFill>
                  <a:srgbClr val="C00000"/>
                </a:solidFill>
                <a:latin typeface="+mj-lt"/>
                <a:ea typeface="Verdana"/>
              </a:rPr>
              <a:t>VII. </a:t>
            </a:r>
            <a:r>
              <a:rPr lang="en-GB" sz="2800" b="1" spc="-1" dirty="0">
                <a:solidFill>
                  <a:srgbClr val="0070C0"/>
                </a:solidFill>
                <a:latin typeface="+mj-lt"/>
                <a:ea typeface="Verdana"/>
              </a:rPr>
              <a:t>Those who hate Christians</a:t>
            </a:r>
            <a:r>
              <a:rPr lang="en-GB" sz="2800" b="1" spc="-1" dirty="0">
                <a:solidFill>
                  <a:schemeClr val="bg1">
                    <a:lumMod val="65000"/>
                  </a:schemeClr>
                </a:solidFill>
                <a:latin typeface="+mj-lt"/>
                <a:ea typeface="Verdana"/>
              </a:rPr>
              <a:t> </a:t>
            </a:r>
            <a:r>
              <a:rPr lang="en-GB" sz="2800" b="1" spc="-1" dirty="0">
                <a:latin typeface="+mj-lt"/>
                <a:ea typeface="Verdana"/>
              </a:rPr>
              <a:t>3.11-18</a:t>
            </a:r>
          </a:p>
        </p:txBody>
      </p:sp>
    </p:spTree>
    <p:extLst>
      <p:ext uri="{BB962C8B-B14F-4D97-AF65-F5344CB8AC3E}">
        <p14:creationId xmlns:p14="http://schemas.microsoft.com/office/powerpoint/2010/main" val="16122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blip>
          <a:srcRect/>
          <a:tile tx="0" ty="0" sx="100000" sy="100000" flip="none" algn="tl"/>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60" y="32083"/>
            <a:ext cx="636984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Practice righteousness, 3:10</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734700" y="553849"/>
            <a:ext cx="636984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10 </a:t>
            </a:r>
            <a:r>
              <a:rPr lang="en-GB" sz="2800" b="1" spc="-1" dirty="0">
                <a:ea typeface="Verdana"/>
              </a:rPr>
              <a:t>Anyone who does not practice righteousness is not of God, nor the one who does not love his brother and sister. </a:t>
            </a:r>
            <a:r>
              <a:rPr lang="en-GB" sz="2800" spc="-1" dirty="0">
                <a:ea typeface="Verdana"/>
              </a:rPr>
              <a:t>(</a:t>
            </a:r>
            <a:r>
              <a:rPr lang="en-GB" sz="2800" spc="-1" dirty="0" err="1">
                <a:ea typeface="Verdana"/>
              </a:rPr>
              <a:t>NASB</a:t>
            </a:r>
            <a:r>
              <a:rPr lang="en-GB" sz="2800" spc="-1" dirty="0">
                <a:ea typeface="Verdana"/>
              </a:rPr>
              <a:t>, 2020)</a:t>
            </a:r>
          </a:p>
        </p:txBody>
      </p:sp>
      <p:sp>
        <p:nvSpPr>
          <p:cNvPr id="2" name="TextBox 1">
            <a:extLst>
              <a:ext uri="{FF2B5EF4-FFF2-40B4-BE49-F238E27FC236}">
                <a16:creationId xmlns:a16="http://schemas.microsoft.com/office/drawing/2014/main" id="{911E0317-2263-1BB6-EA95-2B6A8EA0B3CA}"/>
              </a:ext>
            </a:extLst>
          </p:cNvPr>
          <p:cNvSpPr txBox="1"/>
          <p:nvPr/>
        </p:nvSpPr>
        <p:spPr>
          <a:xfrm>
            <a:off x="734700" y="2293148"/>
            <a:ext cx="6257372" cy="2246769"/>
          </a:xfrm>
          <a:prstGeom prst="rect">
            <a:avLst/>
          </a:prstGeom>
          <a:noFill/>
        </p:spPr>
        <p:txBody>
          <a:bodyPr wrap="square" rtlCol="0">
            <a:spAutoFit/>
          </a:bodyPr>
          <a:lstStyle/>
          <a:p>
            <a:pPr indent="358775"/>
            <a:r>
              <a:rPr lang="en-GB" sz="2800" b="1" spc="-1" baseline="30000" dirty="0">
                <a:solidFill>
                  <a:srgbClr val="C00000"/>
                </a:solidFill>
                <a:ea typeface="Verdana"/>
              </a:rPr>
              <a:t>10 </a:t>
            </a:r>
            <a:r>
              <a:rPr lang="en-GB" sz="2800" b="1" spc="-1" dirty="0">
                <a:solidFill>
                  <a:srgbClr val="0070C0"/>
                </a:solidFill>
                <a:ea typeface="Verdana"/>
              </a:rPr>
              <a:t>All those who do not practice righteousness habitually do not belong to God, nor do those who do not continue to love their fellow Christians. </a:t>
            </a:r>
            <a:r>
              <a:rPr lang="en-GB" sz="2800" spc="-1" dirty="0">
                <a:solidFill>
                  <a:srgbClr val="0070C0"/>
                </a:solidFill>
                <a:ea typeface="Verdana"/>
              </a:rPr>
              <a:t>(</a:t>
            </a:r>
            <a:r>
              <a:rPr lang="en-GB" sz="2800" spc="-1" dirty="0" err="1">
                <a:solidFill>
                  <a:srgbClr val="0070C0"/>
                </a:solidFill>
                <a:ea typeface="Verdana"/>
              </a:rPr>
              <a:t>GJC</a:t>
            </a:r>
            <a:r>
              <a:rPr lang="en-GB" sz="2800" spc="-1" dirty="0">
                <a:solidFill>
                  <a:srgbClr val="0070C0"/>
                </a:solidFill>
                <a:ea typeface="Verdana"/>
              </a:rPr>
              <a:t>, 2024)</a:t>
            </a:r>
          </a:p>
        </p:txBody>
      </p:sp>
      <p:sp>
        <p:nvSpPr>
          <p:cNvPr id="9" name="TextBox 8">
            <a:extLst>
              <a:ext uri="{FF2B5EF4-FFF2-40B4-BE49-F238E27FC236}">
                <a16:creationId xmlns:a16="http://schemas.microsoft.com/office/drawing/2014/main" id="{2ABDF9F4-50D5-2611-D9AF-F3832028EECA}"/>
              </a:ext>
            </a:extLst>
          </p:cNvPr>
          <p:cNvSpPr txBox="1"/>
          <p:nvPr/>
        </p:nvSpPr>
        <p:spPr>
          <a:xfrm>
            <a:off x="812712" y="2508591"/>
            <a:ext cx="6502575" cy="1815882"/>
          </a:xfrm>
          <a:prstGeom prst="rect">
            <a:avLst/>
          </a:prstGeom>
          <a:solidFill>
            <a:schemeClr val="bg1"/>
          </a:solidFill>
          <a:ln w="19050">
            <a:solidFill>
              <a:schemeClr val="accent1"/>
            </a:solidFill>
          </a:ln>
        </p:spPr>
        <p:txBody>
          <a:bodyPr wrap="square" rtlCol="0">
            <a:spAutoFit/>
          </a:bodyPr>
          <a:lstStyle/>
          <a:p>
            <a:pPr indent="357188"/>
            <a:r>
              <a:rPr lang="en-GB" sz="2800" b="1" dirty="0"/>
              <a:t>Jesus said, “I am giving you a new commandment, that you love one another; just as I have loved you.” </a:t>
            </a:r>
            <a:br>
              <a:rPr lang="en-GB" sz="2800" b="1" dirty="0"/>
            </a:br>
            <a:r>
              <a:rPr lang="en-GB" sz="2800" dirty="0"/>
              <a:t>John 13:34</a:t>
            </a:r>
          </a:p>
        </p:txBody>
      </p:sp>
      <p:pic>
        <p:nvPicPr>
          <p:cNvPr id="4" name="Picture 3">
            <a:extLst>
              <a:ext uri="{FF2B5EF4-FFF2-40B4-BE49-F238E27FC236}">
                <a16:creationId xmlns:a16="http://schemas.microsoft.com/office/drawing/2014/main" id="{2560E725-D2FF-7D1A-F225-E6CFD2C0DF97}"/>
              </a:ext>
            </a:extLst>
          </p:cNvPr>
          <p:cNvPicPr>
            <a:picLocks noChangeAspect="1"/>
          </p:cNvPicPr>
          <p:nvPr/>
        </p:nvPicPr>
        <p:blipFill>
          <a:blip r:embed="rId3"/>
          <a:stretch>
            <a:fillRect/>
          </a:stretch>
        </p:blipFill>
        <p:spPr>
          <a:xfrm>
            <a:off x="1023460" y="553849"/>
            <a:ext cx="6019703" cy="4018151"/>
          </a:xfrm>
          <a:prstGeom prst="rect">
            <a:avLst/>
          </a:prstGeom>
        </p:spPr>
      </p:pic>
    </p:spTree>
    <p:extLst>
      <p:ext uri="{BB962C8B-B14F-4D97-AF65-F5344CB8AC3E}">
        <p14:creationId xmlns:p14="http://schemas.microsoft.com/office/powerpoint/2010/main" val="29957905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783796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Reasons others hate &amp; ridicule us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488519" y="521766"/>
            <a:ext cx="7639481"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ea typeface="Verdana"/>
              </a:rPr>
              <a:t>● </a:t>
            </a:r>
            <a:r>
              <a:rPr lang="en-GB" sz="2800" b="1" spc="-1" dirty="0">
                <a:ea typeface="Verdana"/>
              </a:rPr>
              <a:t>They blame us for others’ past history.</a:t>
            </a:r>
          </a:p>
          <a:p>
            <a:pPr marL="357188" indent="-357188"/>
            <a:r>
              <a:rPr lang="en-GB" sz="2800" b="1" spc="-1" dirty="0">
                <a:solidFill>
                  <a:srgbClr val="C00000"/>
                </a:solidFill>
                <a:ea typeface="Verdana"/>
              </a:rPr>
              <a:t>● </a:t>
            </a:r>
            <a:r>
              <a:rPr lang="en-GB" sz="2800" b="1" spc="-1" dirty="0">
                <a:ea typeface="Verdana"/>
              </a:rPr>
              <a:t>Their religions accuse us of evil deeds.</a:t>
            </a:r>
          </a:p>
          <a:p>
            <a:pPr marL="357188" indent="-357188"/>
            <a:r>
              <a:rPr lang="en-GB" sz="2800" b="1" spc="-1" dirty="0">
                <a:solidFill>
                  <a:srgbClr val="C00000"/>
                </a:solidFill>
                <a:ea typeface="Verdana"/>
              </a:rPr>
              <a:t>● </a:t>
            </a:r>
            <a:r>
              <a:rPr lang="en-GB" sz="2800" b="1" spc="-1" dirty="0">
                <a:ea typeface="Verdana"/>
              </a:rPr>
              <a:t>Our beliefs contradict their beliefs.</a:t>
            </a:r>
          </a:p>
          <a:p>
            <a:pPr marL="357188" indent="-357188"/>
            <a:r>
              <a:rPr lang="en-GB" sz="2800" b="1" spc="-1" dirty="0">
                <a:solidFill>
                  <a:srgbClr val="C00000"/>
                </a:solidFill>
                <a:ea typeface="Verdana"/>
              </a:rPr>
              <a:t>● </a:t>
            </a:r>
            <a:r>
              <a:rPr lang="en-GB" sz="2800" b="1" spc="-1" dirty="0">
                <a:ea typeface="Verdana"/>
              </a:rPr>
              <a:t>They know that we do not retaliate.</a:t>
            </a:r>
          </a:p>
          <a:p>
            <a:pPr marL="357188" indent="-357188"/>
            <a:r>
              <a:rPr lang="en-GB" sz="2800" b="1" spc="-1" dirty="0">
                <a:solidFill>
                  <a:srgbClr val="C00000"/>
                </a:solidFill>
                <a:ea typeface="Verdana"/>
              </a:rPr>
              <a:t>● </a:t>
            </a:r>
            <a:r>
              <a:rPr lang="en-GB" sz="2800" b="1" spc="-1" dirty="0">
                <a:ea typeface="Verdana"/>
              </a:rPr>
              <a:t>We openly oppose their evil deeds.</a:t>
            </a:r>
          </a:p>
          <a:p>
            <a:pPr marL="357188" indent="-357188"/>
            <a:r>
              <a:rPr lang="en-GB" sz="2800" b="1" spc="-1" dirty="0">
                <a:solidFill>
                  <a:srgbClr val="C00000"/>
                </a:solidFill>
                <a:ea typeface="Verdana"/>
              </a:rPr>
              <a:t>● </a:t>
            </a:r>
            <a:r>
              <a:rPr lang="en-GB" sz="2800" b="1" spc="-1" dirty="0">
                <a:ea typeface="Verdana"/>
              </a:rPr>
              <a:t>They fear we may side with their enemies.</a:t>
            </a:r>
          </a:p>
          <a:p>
            <a:pPr marL="357188" indent="-357188"/>
            <a:r>
              <a:rPr lang="en-GB" sz="2800" b="1" spc="-1" dirty="0">
                <a:solidFill>
                  <a:srgbClr val="C00000"/>
                </a:solidFill>
                <a:ea typeface="Verdana"/>
              </a:rPr>
              <a:t>● </a:t>
            </a:r>
            <a:r>
              <a:rPr lang="en-GB" sz="2800" b="1" spc="-1" dirty="0">
                <a:ea typeface="Verdana"/>
              </a:rPr>
              <a:t>They lust after our children or youth.</a:t>
            </a:r>
          </a:p>
          <a:p>
            <a:pPr marL="357188" indent="-357188"/>
            <a:r>
              <a:rPr lang="en-GB" sz="2800" b="1" spc="-1" dirty="0">
                <a:solidFill>
                  <a:srgbClr val="C00000"/>
                </a:solidFill>
                <a:ea typeface="Verdana"/>
              </a:rPr>
              <a:t>● </a:t>
            </a:r>
            <a:r>
              <a:rPr lang="en-GB" sz="2800" b="1" spc="-1" dirty="0">
                <a:ea typeface="Verdana"/>
              </a:rPr>
              <a:t>They are motivated by evil spirits.</a:t>
            </a:r>
          </a:p>
        </p:txBody>
      </p:sp>
      <p:pic>
        <p:nvPicPr>
          <p:cNvPr id="3" name="Picture 2">
            <a:extLst>
              <a:ext uri="{FF2B5EF4-FFF2-40B4-BE49-F238E27FC236}">
                <a16:creationId xmlns:a16="http://schemas.microsoft.com/office/drawing/2014/main" id="{D3A9DC58-5D05-9376-8701-EBE3C93C8D2C}"/>
              </a:ext>
            </a:extLst>
          </p:cNvPr>
          <p:cNvPicPr>
            <a:picLocks noChangeAspect="1"/>
          </p:cNvPicPr>
          <p:nvPr/>
        </p:nvPicPr>
        <p:blipFill>
          <a:blip r:embed="rId3"/>
          <a:stretch>
            <a:fillRect/>
          </a:stretch>
        </p:blipFill>
        <p:spPr>
          <a:xfrm>
            <a:off x="-23054" y="0"/>
            <a:ext cx="8151054" cy="4572000"/>
          </a:xfrm>
          <a:prstGeom prst="rect">
            <a:avLst/>
          </a:prstGeom>
        </p:spPr>
      </p:pic>
    </p:spTree>
    <p:extLst>
      <p:ext uri="{BB962C8B-B14F-4D97-AF65-F5344CB8AC3E}">
        <p14:creationId xmlns:p14="http://schemas.microsoft.com/office/powerpoint/2010/main" val="31107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3"/>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289187" y="1827747"/>
            <a:ext cx="6373634" cy="1200329"/>
          </a:xfrm>
          <a:prstGeom prst="rect">
            <a:avLst/>
          </a:prstGeom>
          <a:noFill/>
        </p:spPr>
        <p:txBody>
          <a:bodyPr wrap="square" rtlCol="0">
            <a:spAutoFit/>
          </a:bodyPr>
          <a:lstStyle/>
          <a:p>
            <a:pPr algn="ctr"/>
            <a:r>
              <a:rPr lang="en-US" sz="3600" b="1" dirty="0"/>
              <a:t> </a:t>
            </a:r>
            <a:r>
              <a:rPr lang="en-US" sz="3600" b="1" dirty="0">
                <a:solidFill>
                  <a:srgbClr val="0070C0"/>
                </a:solidFill>
              </a:rPr>
              <a:t>A. </a:t>
            </a:r>
            <a:r>
              <a:rPr lang="en-GB" sz="3600" b="1" dirty="0">
                <a:solidFill>
                  <a:srgbClr val="0070C0"/>
                </a:solidFill>
              </a:rPr>
              <a:t>The example of Cain </a:t>
            </a:r>
            <a:r>
              <a:rPr lang="en-GB" sz="3600" b="1" dirty="0">
                <a:solidFill>
                  <a:srgbClr val="C00000"/>
                </a:solidFill>
              </a:rPr>
              <a:t>3.11-12</a:t>
            </a:r>
            <a:endParaRPr lang="en-US" sz="3600" b="1" dirty="0">
              <a:solidFill>
                <a:srgbClr val="C00000"/>
              </a:solidFill>
            </a:endParaRPr>
          </a:p>
        </p:txBody>
      </p:sp>
    </p:spTree>
    <p:extLst>
      <p:ext uri="{BB962C8B-B14F-4D97-AF65-F5344CB8AC3E}">
        <p14:creationId xmlns:p14="http://schemas.microsoft.com/office/powerpoint/2010/main" val="3190604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4000" b="-4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59" y="32083"/>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 The example of Cain, 3.11-12a</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34160" y="553849"/>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11</a:t>
            </a:r>
            <a:r>
              <a:rPr lang="en-GB" sz="2800" b="1" spc="-1" dirty="0">
                <a:ea typeface="Verdana"/>
              </a:rPr>
              <a:t> For this is the message which you have heard from the beginning, that we are to love one another; </a:t>
            </a:r>
            <a:r>
              <a:rPr lang="en-GB" sz="2800" b="1" spc="-1" baseline="30000" dirty="0">
                <a:solidFill>
                  <a:srgbClr val="C00000"/>
                </a:solidFill>
                <a:ea typeface="Verdana"/>
              </a:rPr>
              <a:t>12a</a:t>
            </a:r>
            <a:r>
              <a:rPr lang="en-GB" sz="2800" b="1" spc="-1" dirty="0">
                <a:ea typeface="Verdana"/>
              </a:rPr>
              <a:t> not as Cain, who was of the evil one and murdered his brother.</a:t>
            </a:r>
            <a:r>
              <a:rPr lang="en-GB" sz="2000" b="1" spc="-1" dirty="0">
                <a:ea typeface="Verdana"/>
              </a:rPr>
              <a:t> </a:t>
            </a:r>
            <a:r>
              <a:rPr lang="en-GB" sz="2000" spc="-1" dirty="0">
                <a:ea typeface="Verdana"/>
              </a:rPr>
              <a:t>(</a:t>
            </a:r>
            <a:r>
              <a:rPr lang="en-GB" sz="2000" spc="-1" dirty="0" err="1">
                <a:ea typeface="Verdana"/>
              </a:rPr>
              <a:t>NASB</a:t>
            </a:r>
            <a:r>
              <a:rPr lang="en-GB" sz="2000" spc="-1" dirty="0">
                <a:ea typeface="Verdana"/>
              </a:rPr>
              <a:t>, 2020)</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287111" y="2492322"/>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a:t>
            </a:r>
            <a:r>
              <a:rPr lang="en-GB" sz="2800" b="1" spc="-1" dirty="0">
                <a:solidFill>
                  <a:srgbClr val="0070C0"/>
                </a:solidFill>
                <a:ea typeface="Verdana"/>
              </a:rPr>
              <a:t> Message:</a:t>
            </a:r>
            <a:r>
              <a:rPr lang="en-GB" sz="2800" b="1" spc="-1" dirty="0">
                <a:ea typeface="Verdana"/>
              </a:rPr>
              <a:t> Jesus’ &amp; his apostles’ teaching.</a:t>
            </a:r>
          </a:p>
          <a:p>
            <a:r>
              <a:rPr lang="en-GB" sz="2800" b="1" spc="-1" dirty="0">
                <a:solidFill>
                  <a:srgbClr val="C00000"/>
                </a:solidFill>
                <a:ea typeface="Verdana"/>
              </a:rPr>
              <a:t>●</a:t>
            </a:r>
            <a:r>
              <a:rPr lang="en-GB" sz="2800" b="1" spc="-1" dirty="0">
                <a:solidFill>
                  <a:srgbClr val="0070C0"/>
                </a:solidFill>
                <a:ea typeface="Verdana"/>
              </a:rPr>
              <a:t> Beginning:</a:t>
            </a:r>
            <a:r>
              <a:rPr lang="en-GB" sz="2800" b="1" spc="-1" dirty="0">
                <a:ea typeface="Verdana"/>
              </a:rPr>
              <a:t> Eye &amp; ear-witness accounts.</a:t>
            </a:r>
          </a:p>
          <a:p>
            <a:r>
              <a:rPr lang="en-GB" sz="2800" b="1" spc="-1" dirty="0">
                <a:solidFill>
                  <a:srgbClr val="C00000"/>
                </a:solidFill>
                <a:ea typeface="Verdana"/>
              </a:rPr>
              <a:t>●</a:t>
            </a:r>
            <a:r>
              <a:rPr lang="en-GB" sz="2800" b="1" spc="-1" dirty="0">
                <a:solidFill>
                  <a:srgbClr val="0070C0"/>
                </a:solidFill>
                <a:ea typeface="Verdana"/>
              </a:rPr>
              <a:t> Cain:</a:t>
            </a:r>
            <a:r>
              <a:rPr lang="en-GB" sz="2800" b="1" spc="-1" dirty="0">
                <a:ea typeface="Verdana"/>
              </a:rPr>
              <a:t> Adam’s &amp; eve’s first child.</a:t>
            </a:r>
          </a:p>
          <a:p>
            <a:r>
              <a:rPr lang="en-GB" sz="2800" b="1" spc="-1" dirty="0">
                <a:solidFill>
                  <a:srgbClr val="C00000"/>
                </a:solidFill>
                <a:ea typeface="Verdana"/>
              </a:rPr>
              <a:t>●</a:t>
            </a:r>
            <a:r>
              <a:rPr lang="en-GB" sz="2800" b="1" spc="-1" dirty="0">
                <a:solidFill>
                  <a:srgbClr val="0070C0"/>
                </a:solidFill>
                <a:ea typeface="Verdana"/>
              </a:rPr>
              <a:t> Brother:</a:t>
            </a:r>
            <a:r>
              <a:rPr lang="en-GB" sz="2800" b="1" spc="-1" dirty="0">
                <a:ea typeface="Verdana"/>
              </a:rPr>
              <a:t> Abel, a righteous young man.</a:t>
            </a:r>
            <a:endParaRPr lang="en-GB" sz="2800" spc="-1" dirty="0">
              <a:ea typeface="Verdana"/>
            </a:endParaRPr>
          </a:p>
        </p:txBody>
      </p:sp>
      <p:sp>
        <p:nvSpPr>
          <p:cNvPr id="9" name="TextBox 8">
            <a:extLst>
              <a:ext uri="{FF2B5EF4-FFF2-40B4-BE49-F238E27FC236}">
                <a16:creationId xmlns:a16="http://schemas.microsoft.com/office/drawing/2014/main" id="{2ABDF9F4-50D5-2611-D9AF-F3832028EECA}"/>
              </a:ext>
            </a:extLst>
          </p:cNvPr>
          <p:cNvSpPr txBox="1"/>
          <p:nvPr/>
        </p:nvSpPr>
        <p:spPr>
          <a:xfrm>
            <a:off x="787440" y="2490868"/>
            <a:ext cx="6437019" cy="1815882"/>
          </a:xfrm>
          <a:prstGeom prst="rect">
            <a:avLst/>
          </a:prstGeom>
          <a:solidFill>
            <a:schemeClr val="bg1"/>
          </a:solidFill>
          <a:ln w="19050">
            <a:solidFill>
              <a:schemeClr val="accent1"/>
            </a:solidFill>
          </a:ln>
        </p:spPr>
        <p:txBody>
          <a:bodyPr wrap="square" rtlCol="0">
            <a:spAutoFit/>
          </a:bodyPr>
          <a:lstStyle/>
          <a:p>
            <a:pPr indent="357188"/>
            <a:r>
              <a:rPr lang="en-GB" sz="2800" b="1" dirty="0"/>
              <a:t>“By faith Abel offered to God a better sacrifice than Cain, through which he obtained the testimony that he was righteous.” </a:t>
            </a:r>
            <a:r>
              <a:rPr lang="en-GB" sz="2800" dirty="0"/>
              <a:t>Hebrews 11:4</a:t>
            </a:r>
            <a:endParaRPr lang="en-US" sz="2800" dirty="0"/>
          </a:p>
        </p:txBody>
      </p:sp>
      <p:pic>
        <p:nvPicPr>
          <p:cNvPr id="6" name="Picture 5">
            <a:extLst>
              <a:ext uri="{FF2B5EF4-FFF2-40B4-BE49-F238E27FC236}">
                <a16:creationId xmlns:a16="http://schemas.microsoft.com/office/drawing/2014/main" id="{D6BF2A5D-FACA-E57C-4328-117D444E97CE}"/>
              </a:ext>
            </a:extLst>
          </p:cNvPr>
          <p:cNvPicPr>
            <a:picLocks noChangeAspect="1"/>
          </p:cNvPicPr>
          <p:nvPr/>
        </p:nvPicPr>
        <p:blipFill>
          <a:blip r:embed="rId3"/>
          <a:stretch>
            <a:fillRect/>
          </a:stretch>
        </p:blipFill>
        <p:spPr>
          <a:xfrm>
            <a:off x="657684" y="427051"/>
            <a:ext cx="6812631" cy="4144949"/>
          </a:xfrm>
          <a:prstGeom prst="rect">
            <a:avLst/>
          </a:prstGeom>
        </p:spPr>
      </p:pic>
    </p:spTree>
    <p:extLst>
      <p:ext uri="{BB962C8B-B14F-4D97-AF65-F5344CB8AC3E}">
        <p14:creationId xmlns:p14="http://schemas.microsoft.com/office/powerpoint/2010/main" val="383299827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 calcmode="lin" valueType="num">
                                      <p:cBhvr additive="base">
                                        <p:cTn id="4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34159" y="32083"/>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 The example of Cain, 12b</a:t>
            </a:r>
          </a:p>
        </p:txBody>
      </p:sp>
      <p:sp>
        <p:nvSpPr>
          <p:cNvPr id="48" name="TextBox 5">
            <a:extLst>
              <a:ext uri="{FF2B5EF4-FFF2-40B4-BE49-F238E27FC236}">
                <a16:creationId xmlns:a16="http://schemas.microsoft.com/office/drawing/2014/main" id="{48E8B339-3BCB-7F5A-27FB-842DC6F49350}"/>
              </a:ext>
            </a:extLst>
          </p:cNvPr>
          <p:cNvSpPr/>
          <p:nvPr/>
        </p:nvSpPr>
        <p:spPr>
          <a:xfrm>
            <a:off x="283020" y="566030"/>
            <a:ext cx="745796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12b</a:t>
            </a:r>
            <a:r>
              <a:rPr lang="en-GB" sz="2800" b="1" spc="-1" dirty="0">
                <a:ea typeface="Verdana"/>
              </a:rPr>
              <a:t> And for what reason did he murder him? Because his own deeds were evil, but his brother’s were righteous.</a:t>
            </a:r>
            <a:r>
              <a:rPr lang="en-GB" sz="2000" b="1" spc="-1" dirty="0">
                <a:ea typeface="Verdana"/>
              </a:rPr>
              <a:t> </a:t>
            </a:r>
            <a:r>
              <a:rPr lang="en-GB" sz="2000" spc="-1" dirty="0">
                <a:ea typeface="Verdana"/>
              </a:rPr>
              <a:t>(</a:t>
            </a:r>
            <a:r>
              <a:rPr lang="en-GB" sz="2000" spc="-1" dirty="0" err="1">
                <a:ea typeface="Verdana"/>
              </a:rPr>
              <a:t>NASB</a:t>
            </a:r>
            <a:r>
              <a:rPr lang="en-GB" sz="2000" spc="-1" dirty="0">
                <a:ea typeface="Verdana"/>
              </a:rPr>
              <a:t>, 2020)</a:t>
            </a:r>
            <a:endParaRPr lang="en-GB" sz="2800" spc="-1" dirty="0">
              <a:ea typeface="Verdana"/>
            </a:endParaRPr>
          </a:p>
        </p:txBody>
      </p:sp>
      <p:sp>
        <p:nvSpPr>
          <p:cNvPr id="2" name="TextBox 5">
            <a:extLst>
              <a:ext uri="{FF2B5EF4-FFF2-40B4-BE49-F238E27FC236}">
                <a16:creationId xmlns:a16="http://schemas.microsoft.com/office/drawing/2014/main" id="{FAE46788-5C3B-35F3-1160-9B86C37200B6}"/>
              </a:ext>
            </a:extLst>
          </p:cNvPr>
          <p:cNvSpPr/>
          <p:nvPr/>
        </p:nvSpPr>
        <p:spPr>
          <a:xfrm>
            <a:off x="283020" y="2087187"/>
            <a:ext cx="6802193"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a:t>
            </a:r>
            <a:r>
              <a:rPr lang="en-GB" sz="2800" b="1" spc="-1" dirty="0">
                <a:solidFill>
                  <a:srgbClr val="0070C0"/>
                </a:solidFill>
                <a:ea typeface="Verdana"/>
              </a:rPr>
              <a:t> Reason:</a:t>
            </a:r>
            <a:r>
              <a:rPr lang="en-GB" sz="2800" b="1" spc="-1" dirty="0">
                <a:ea typeface="Verdana"/>
              </a:rPr>
              <a:t> Premeditated, purposeful.</a:t>
            </a:r>
          </a:p>
          <a:p>
            <a:r>
              <a:rPr lang="en-GB" sz="2800" b="1" spc="-1" dirty="0">
                <a:solidFill>
                  <a:srgbClr val="C00000"/>
                </a:solidFill>
                <a:ea typeface="Verdana"/>
              </a:rPr>
              <a:t>●</a:t>
            </a:r>
            <a:r>
              <a:rPr lang="en-GB" sz="2800" b="1" spc="-1" dirty="0">
                <a:solidFill>
                  <a:srgbClr val="0070C0"/>
                </a:solidFill>
                <a:ea typeface="Verdana"/>
              </a:rPr>
              <a:t> Evil:</a:t>
            </a:r>
            <a:r>
              <a:rPr lang="en-GB" sz="2800" b="1" spc="-1" dirty="0">
                <a:ea typeface="Verdana"/>
              </a:rPr>
              <a:t> ‘</a:t>
            </a:r>
            <a:r>
              <a:rPr lang="en-GB" sz="2800" b="1" spc="-1" dirty="0" err="1">
                <a:ea typeface="Verdana"/>
              </a:rPr>
              <a:t>Pornicious</a:t>
            </a:r>
            <a:r>
              <a:rPr lang="en-GB" sz="2800" b="1" spc="-1" dirty="0">
                <a:ea typeface="Verdana"/>
              </a:rPr>
              <a:t>,’ evil in action.</a:t>
            </a:r>
          </a:p>
          <a:p>
            <a:r>
              <a:rPr lang="en-GB" sz="2800" b="1" spc="-1" dirty="0">
                <a:solidFill>
                  <a:srgbClr val="C00000"/>
                </a:solidFill>
                <a:ea typeface="Verdana"/>
              </a:rPr>
              <a:t>●</a:t>
            </a:r>
            <a:r>
              <a:rPr lang="en-GB" sz="2800" b="1" spc="-1" dirty="0">
                <a:solidFill>
                  <a:srgbClr val="0070C0"/>
                </a:solidFill>
                <a:ea typeface="Verdana"/>
              </a:rPr>
              <a:t> Righteous:</a:t>
            </a:r>
            <a:r>
              <a:rPr lang="en-GB" sz="2800" b="1" spc="-1" dirty="0">
                <a:ea typeface="Verdana"/>
              </a:rPr>
              <a:t> Obeying God’s rules.</a:t>
            </a:r>
          </a:p>
        </p:txBody>
      </p:sp>
      <p:sp>
        <p:nvSpPr>
          <p:cNvPr id="9" name="TextBox 8">
            <a:extLst>
              <a:ext uri="{FF2B5EF4-FFF2-40B4-BE49-F238E27FC236}">
                <a16:creationId xmlns:a16="http://schemas.microsoft.com/office/drawing/2014/main" id="{2ABDF9F4-50D5-2611-D9AF-F3832028EECA}"/>
              </a:ext>
            </a:extLst>
          </p:cNvPr>
          <p:cNvSpPr txBox="1"/>
          <p:nvPr/>
        </p:nvSpPr>
        <p:spPr>
          <a:xfrm>
            <a:off x="595981" y="2087187"/>
            <a:ext cx="6936038" cy="1815882"/>
          </a:xfrm>
          <a:prstGeom prst="rect">
            <a:avLst/>
          </a:prstGeom>
          <a:solidFill>
            <a:schemeClr val="bg1"/>
          </a:solidFill>
          <a:ln w="19050">
            <a:solidFill>
              <a:schemeClr val="accent1"/>
            </a:solidFill>
          </a:ln>
        </p:spPr>
        <p:txBody>
          <a:bodyPr wrap="square" rtlCol="0">
            <a:spAutoFit/>
          </a:bodyPr>
          <a:lstStyle/>
          <a:p>
            <a:pPr indent="357188"/>
            <a:r>
              <a:rPr lang="en-GB" sz="2800" b="1" dirty="0"/>
              <a:t>‘Cain said to his brother Abel, </a:t>
            </a:r>
            <a:r>
              <a:rPr lang="en-GB" sz="2800" b="1" dirty="0">
                <a:solidFill>
                  <a:srgbClr val="00B050"/>
                </a:solidFill>
              </a:rPr>
              <a:t>“Let's go out to the field.”</a:t>
            </a:r>
            <a:r>
              <a:rPr lang="en-GB" sz="2800" b="1" dirty="0"/>
              <a:t> While they were in the field, Cain attacked his brother Abel and killed him.’ </a:t>
            </a:r>
            <a:r>
              <a:rPr lang="en-GB" sz="2800" dirty="0"/>
              <a:t>Genesis 4:8</a:t>
            </a:r>
            <a:endParaRPr lang="en-US" sz="2800" dirty="0"/>
          </a:p>
        </p:txBody>
      </p:sp>
      <p:pic>
        <p:nvPicPr>
          <p:cNvPr id="4" name="Picture 3">
            <a:extLst>
              <a:ext uri="{FF2B5EF4-FFF2-40B4-BE49-F238E27FC236}">
                <a16:creationId xmlns:a16="http://schemas.microsoft.com/office/drawing/2014/main" id="{73A88EA9-39D2-D245-EB8B-569C3BA6E6E1}"/>
              </a:ext>
            </a:extLst>
          </p:cNvPr>
          <p:cNvPicPr>
            <a:picLocks noChangeAspect="1"/>
          </p:cNvPicPr>
          <p:nvPr/>
        </p:nvPicPr>
        <p:blipFill>
          <a:blip r:embed="rId3"/>
          <a:stretch>
            <a:fillRect/>
          </a:stretch>
        </p:blipFill>
        <p:spPr>
          <a:xfrm>
            <a:off x="1000147" y="505432"/>
            <a:ext cx="6127705" cy="4066568"/>
          </a:xfrm>
          <a:prstGeom prst="rect">
            <a:avLst/>
          </a:prstGeom>
        </p:spPr>
      </p:pic>
    </p:spTree>
    <p:extLst>
      <p:ext uri="{BB962C8B-B14F-4D97-AF65-F5344CB8AC3E}">
        <p14:creationId xmlns:p14="http://schemas.microsoft.com/office/powerpoint/2010/main" val="370168462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 calcmode="lin" valueType="num">
                                      <p:cBhvr additive="base">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additive="base">
                                        <p:cTn id="4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2" grpId="0" build="p"/>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Cain ben Adam</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488519" y="521766"/>
            <a:ext cx="7639481"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ea typeface="Verdana"/>
              </a:rPr>
              <a:t>● </a:t>
            </a:r>
            <a:r>
              <a:rPr lang="en-GB" sz="2800" b="1" spc="-1" dirty="0">
                <a:ea typeface="Verdana"/>
              </a:rPr>
              <a:t>Firstborn son of Adam and Eve.</a:t>
            </a:r>
          </a:p>
          <a:p>
            <a:pPr marL="357188" indent="-357188"/>
            <a:r>
              <a:rPr lang="en-GB" sz="2800" b="1" spc="-1" dirty="0">
                <a:solidFill>
                  <a:srgbClr val="C00000"/>
                </a:solidFill>
                <a:ea typeface="Verdana"/>
              </a:rPr>
              <a:t>● </a:t>
            </a:r>
            <a:r>
              <a:rPr lang="en-GB" sz="2800" b="1" spc="-1" dirty="0">
                <a:ea typeface="Verdana"/>
              </a:rPr>
              <a:t>Practiced sacrifice without real faith.</a:t>
            </a:r>
          </a:p>
          <a:p>
            <a:pPr marL="357188" indent="-357188"/>
            <a:r>
              <a:rPr lang="en-GB" sz="2800" b="1" spc="-1" dirty="0">
                <a:solidFill>
                  <a:srgbClr val="C00000"/>
                </a:solidFill>
                <a:ea typeface="Verdana"/>
              </a:rPr>
              <a:t>●</a:t>
            </a:r>
            <a:r>
              <a:rPr lang="en-GB" sz="2800" b="1" spc="-1" dirty="0">
                <a:ea typeface="Verdana"/>
              </a:rPr>
              <a:t> Murdered his righteous brother Abel.</a:t>
            </a:r>
          </a:p>
          <a:p>
            <a:pPr marL="357188" indent="-357188"/>
            <a:r>
              <a:rPr lang="en-GB" sz="2800" b="1" spc="-1" dirty="0">
                <a:solidFill>
                  <a:srgbClr val="C00000"/>
                </a:solidFill>
                <a:ea typeface="Verdana"/>
              </a:rPr>
              <a:t>● </a:t>
            </a:r>
            <a:r>
              <a:rPr lang="en-GB" sz="2800" b="1" spc="-1" dirty="0">
                <a:ea typeface="Verdana"/>
              </a:rPr>
              <a:t>Complained about his punishment.</a:t>
            </a:r>
          </a:p>
          <a:p>
            <a:pPr marL="357188" indent="-357188"/>
            <a:r>
              <a:rPr lang="en-GB" sz="2800" b="1" spc="-1" dirty="0">
                <a:solidFill>
                  <a:srgbClr val="C00000"/>
                </a:solidFill>
                <a:ea typeface="Verdana"/>
              </a:rPr>
              <a:t>● </a:t>
            </a:r>
            <a:r>
              <a:rPr lang="en-GB" sz="2800" b="1" spc="-1" dirty="0">
                <a:ea typeface="Verdana"/>
              </a:rPr>
              <a:t>Yahweh protected him from others.</a:t>
            </a:r>
          </a:p>
          <a:p>
            <a:pPr marL="357188" indent="-357188"/>
            <a:r>
              <a:rPr lang="en-GB" sz="2800" b="1" spc="-1" dirty="0">
                <a:solidFill>
                  <a:srgbClr val="C00000"/>
                </a:solidFill>
                <a:ea typeface="Verdana"/>
              </a:rPr>
              <a:t>● </a:t>
            </a:r>
            <a:r>
              <a:rPr lang="en-GB" sz="2800" b="1" spc="-1" dirty="0">
                <a:ea typeface="Verdana"/>
              </a:rPr>
              <a:t>Went away from Yahweh’s presence.</a:t>
            </a:r>
          </a:p>
          <a:p>
            <a:pPr marL="357188" indent="-357188"/>
            <a:r>
              <a:rPr lang="en-GB" sz="2800" b="1" spc="-1" dirty="0">
                <a:solidFill>
                  <a:srgbClr val="C00000"/>
                </a:solidFill>
                <a:ea typeface="Verdana"/>
              </a:rPr>
              <a:t>● </a:t>
            </a:r>
            <a:r>
              <a:rPr lang="en-GB" sz="2800" b="1" spc="-1" dirty="0">
                <a:ea typeface="Verdana"/>
              </a:rPr>
              <a:t>Settled in the land of Nod, east of Eden.</a:t>
            </a:r>
          </a:p>
          <a:p>
            <a:pPr marL="357188" indent="-357188"/>
            <a:r>
              <a:rPr lang="en-GB" sz="2800" b="1" spc="-1" dirty="0">
                <a:solidFill>
                  <a:srgbClr val="C00000"/>
                </a:solidFill>
                <a:ea typeface="Verdana"/>
              </a:rPr>
              <a:t>● </a:t>
            </a:r>
            <a:r>
              <a:rPr lang="en-GB" sz="2800" b="1" spc="-1" dirty="0">
                <a:ea typeface="Verdana"/>
              </a:rPr>
              <a:t>Married and fathered a son, Enoch.</a:t>
            </a:r>
          </a:p>
          <a:p>
            <a:pPr marL="357188" indent="-357188"/>
            <a:r>
              <a:rPr lang="en-GB" sz="2800" b="1" spc="-1" dirty="0">
                <a:solidFill>
                  <a:srgbClr val="C00000"/>
                </a:solidFill>
                <a:ea typeface="Verdana"/>
              </a:rPr>
              <a:t>● </a:t>
            </a:r>
            <a:r>
              <a:rPr lang="en-GB" sz="2800" b="1" spc="-1" dirty="0">
                <a:ea typeface="Verdana"/>
              </a:rPr>
              <a:t>Founded a city named for his son, Enoch.</a:t>
            </a:r>
          </a:p>
        </p:txBody>
      </p:sp>
      <p:pic>
        <p:nvPicPr>
          <p:cNvPr id="3" name="Picture 2">
            <a:extLst>
              <a:ext uri="{FF2B5EF4-FFF2-40B4-BE49-F238E27FC236}">
                <a16:creationId xmlns:a16="http://schemas.microsoft.com/office/drawing/2014/main" id="{6A4ABFDD-E53E-BDBA-D598-A33A148FB210}"/>
              </a:ext>
            </a:extLst>
          </p:cNvPr>
          <p:cNvPicPr>
            <a:picLocks noChangeAspect="1"/>
          </p:cNvPicPr>
          <p:nvPr/>
        </p:nvPicPr>
        <p:blipFill>
          <a:blip r:embed="rId3"/>
          <a:stretch>
            <a:fillRect/>
          </a:stretch>
        </p:blipFill>
        <p:spPr>
          <a:xfrm>
            <a:off x="355193" y="438104"/>
            <a:ext cx="7417613" cy="4136188"/>
          </a:xfrm>
          <a:prstGeom prst="rect">
            <a:avLst/>
          </a:prstGeom>
        </p:spPr>
      </p:pic>
    </p:spTree>
    <p:extLst>
      <p:ext uri="{BB962C8B-B14F-4D97-AF65-F5344CB8AC3E}">
        <p14:creationId xmlns:p14="http://schemas.microsoft.com/office/powerpoint/2010/main" val="8624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base">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25D5A-CB8A-FA7D-D438-F62F062C24DD}"/>
              </a:ext>
            </a:extLst>
          </p:cNvPr>
          <p:cNvPicPr/>
          <p:nvPr/>
        </p:nvPicPr>
        <p:blipFill>
          <a:blip r:embed="rId3"/>
          <a:stretch/>
        </p:blipFill>
        <p:spPr>
          <a:xfrm>
            <a:off x="0" y="3240"/>
            <a:ext cx="8127720" cy="4565160"/>
          </a:xfrm>
          <a:prstGeom prst="rect">
            <a:avLst/>
          </a:prstGeom>
          <a:ln w="0">
            <a:noFill/>
          </a:ln>
        </p:spPr>
      </p:pic>
      <p:sp>
        <p:nvSpPr>
          <p:cNvPr id="4" name="TextBox 3">
            <a:extLst>
              <a:ext uri="{FF2B5EF4-FFF2-40B4-BE49-F238E27FC236}">
                <a16:creationId xmlns:a16="http://schemas.microsoft.com/office/drawing/2014/main" id="{AEB4C577-44E9-A86A-6A33-9F7036B86918}"/>
              </a:ext>
            </a:extLst>
          </p:cNvPr>
          <p:cNvSpPr txBox="1"/>
          <p:nvPr/>
        </p:nvSpPr>
        <p:spPr>
          <a:xfrm>
            <a:off x="177504" y="1883588"/>
            <a:ext cx="6656066" cy="1200329"/>
          </a:xfrm>
          <a:prstGeom prst="rect">
            <a:avLst/>
          </a:prstGeom>
          <a:noFill/>
        </p:spPr>
        <p:txBody>
          <a:bodyPr wrap="square" rtlCol="0">
            <a:spAutoFit/>
          </a:bodyPr>
          <a:lstStyle/>
          <a:p>
            <a:pPr algn="ctr"/>
            <a:r>
              <a:rPr lang="en-US" sz="3600" b="1" dirty="0">
                <a:solidFill>
                  <a:srgbClr val="0070C0"/>
                </a:solidFill>
              </a:rPr>
              <a:t>B. </a:t>
            </a:r>
            <a:r>
              <a:rPr lang="en-GB" sz="3600" b="1" dirty="0">
                <a:solidFill>
                  <a:srgbClr val="0070C0"/>
                </a:solidFill>
              </a:rPr>
              <a:t>When they hate us</a:t>
            </a:r>
          </a:p>
          <a:p>
            <a:pPr algn="ctr"/>
            <a:r>
              <a:rPr lang="en-US" sz="3600" b="1" dirty="0">
                <a:solidFill>
                  <a:srgbClr val="C00000"/>
                </a:solidFill>
              </a:rPr>
              <a:t>3:13-15</a:t>
            </a:r>
          </a:p>
        </p:txBody>
      </p:sp>
    </p:spTree>
    <p:extLst>
      <p:ext uri="{BB962C8B-B14F-4D97-AF65-F5344CB8AC3E}">
        <p14:creationId xmlns:p14="http://schemas.microsoft.com/office/powerpoint/2010/main" val="778783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20286</TotalTime>
  <Words>1342</Words>
  <Application>Microsoft Office PowerPoint</Application>
  <PresentationFormat>Custom</PresentationFormat>
  <Paragraphs>112</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657</cp:revision>
  <dcterms:created xsi:type="dcterms:W3CDTF">2023-05-03T23:33:27Z</dcterms:created>
  <dcterms:modified xsi:type="dcterms:W3CDTF">2024-04-18T05:07:06Z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