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440" r:id="rId3"/>
    <p:sldId id="401" r:id="rId4"/>
    <p:sldId id="441" r:id="rId5"/>
  </p:sldIdLst>
  <p:sldSz cx="8128000" cy="4572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2" y="1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9986BF6-7663-4FED-948F-25D55EA38AD5}" type="datetimeFigureOut">
              <a:rPr lang="en-US" smtClean="0"/>
              <a:t>3/3/2024</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9D0E40E4-FA43-4333-B253-49B0F91E5DF5}" type="slidenum">
              <a:rPr lang="en-US" smtClean="0"/>
              <a:t>‹#›</a:t>
            </a:fld>
            <a:endParaRPr lang="en-US"/>
          </a:p>
        </p:txBody>
      </p:sp>
    </p:spTree>
    <p:extLst>
      <p:ext uri="{BB962C8B-B14F-4D97-AF65-F5344CB8AC3E}">
        <p14:creationId xmlns:p14="http://schemas.microsoft.com/office/powerpoint/2010/main" val="256956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03B0689-CF06-4D42-8580-A4C1CFF78393}"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406080" y="106956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8" name="PlaceHolder 3"/>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A43C09C-D894-426B-917A-DA311EC242F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1"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2"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3" name="PlaceHolder 5"/>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BF95510-F0D7-4DE2-972D-F86C664462F3}"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4060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6" name="PlaceHolder 3"/>
          <p:cNvSpPr>
            <a:spLocks noGrp="1"/>
          </p:cNvSpPr>
          <p:nvPr>
            <p:ph/>
          </p:nvPr>
        </p:nvSpPr>
        <p:spPr>
          <a:xfrm>
            <a:off x="28792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7" name="PlaceHolder 4"/>
          <p:cNvSpPr>
            <a:spLocks noGrp="1"/>
          </p:cNvSpPr>
          <p:nvPr>
            <p:ph/>
          </p:nvPr>
        </p:nvSpPr>
        <p:spPr>
          <a:xfrm>
            <a:off x="53524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8" name="PlaceHolder 5"/>
          <p:cNvSpPr>
            <a:spLocks noGrp="1"/>
          </p:cNvSpPr>
          <p:nvPr>
            <p:ph/>
          </p:nvPr>
        </p:nvSpPr>
        <p:spPr>
          <a:xfrm>
            <a:off x="4060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9" name="PlaceHolder 6"/>
          <p:cNvSpPr>
            <a:spLocks noGrp="1"/>
          </p:cNvSpPr>
          <p:nvPr>
            <p:ph/>
          </p:nvPr>
        </p:nvSpPr>
        <p:spPr>
          <a:xfrm>
            <a:off x="28792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0" name="PlaceHolder 7"/>
          <p:cNvSpPr>
            <a:spLocks noGrp="1"/>
          </p:cNvSpPr>
          <p:nvPr>
            <p:ph/>
          </p:nvPr>
        </p:nvSpPr>
        <p:spPr>
          <a:xfrm>
            <a:off x="53524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51C5074-2D87-498D-B891-9E41406ACBE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06080" y="1069560"/>
            <a:ext cx="7314840" cy="26510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F6752DA-AA17-47F3-A744-8E80D8FF8CAA}"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p:nvPr>
        </p:nvSpPr>
        <p:spPr>
          <a:xfrm>
            <a:off x="406080" y="1069560"/>
            <a:ext cx="731484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289AD34-83C0-4EDD-9317-6700EAE7764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1"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44491A5-86EA-46BD-9282-C00A265B162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1FB2FC-0F7E-4C3B-BE1F-688048B6EEF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15920" y="748080"/>
            <a:ext cx="6095520" cy="73771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9B3686-FBCE-4CA7-8254-D470CB74C05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6"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7"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58E56FA-EBBB-4266-BA74-1A4BD826C1C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0"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1" name="PlaceHolder 4"/>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A7309F7-FF66-4271-A2FF-855E2A6F22C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4"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5" name="PlaceHolder 4"/>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F1B7A9C-154B-4F20-BB2E-A239FBF4910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anchor="b">
            <a:noAutofit/>
          </a:bodyPr>
          <a:lstStyle/>
          <a:p>
            <a:pPr algn="ctr">
              <a:lnSpc>
                <a:spcPct val="90000"/>
              </a:lnSpc>
              <a:buNone/>
            </a:pPr>
            <a:r>
              <a:rPr lang="fr-CA" sz="4000" b="0" strike="noStrike" spc="-1">
                <a:solidFill>
                  <a:srgbClr val="000000"/>
                </a:solidFill>
                <a:latin typeface="Calibri Light"/>
              </a:rPr>
              <a:t>Modifier le style du titre</a:t>
            </a:r>
            <a:endParaRPr lang="en-US" sz="4000" b="0" strike="noStrike" spc="-1">
              <a:solidFill>
                <a:srgbClr val="000000"/>
              </a:solidFill>
              <a:latin typeface="Calibri"/>
            </a:endParaRPr>
          </a:p>
        </p:txBody>
      </p:sp>
      <p:sp>
        <p:nvSpPr>
          <p:cNvPr id="6" name="PlaceHolder 2"/>
          <p:cNvSpPr>
            <a:spLocks noGrp="1"/>
          </p:cNvSpPr>
          <p:nvPr>
            <p:ph type="dt" idx="1"/>
          </p:nvPr>
        </p:nvSpPr>
        <p:spPr>
          <a:xfrm>
            <a:off x="558720" y="4237560"/>
            <a:ext cx="1828440" cy="243000"/>
          </a:xfrm>
          <a:prstGeom prst="rect">
            <a:avLst/>
          </a:prstGeom>
          <a:noFill/>
          <a:ln w="0">
            <a:noFill/>
          </a:ln>
        </p:spPr>
        <p:txBody>
          <a:bodyPr anchor="ctr">
            <a:noAutofit/>
          </a:bodyPr>
          <a:lstStyle>
            <a:lvl1pPr>
              <a:lnSpc>
                <a:spcPct val="100000"/>
              </a:lnSpc>
              <a:buNone/>
              <a:defRPr lang="en-US" sz="800" b="0" strike="noStrike" spc="-1">
                <a:solidFill>
                  <a:srgbClr val="8B8B8B"/>
                </a:solidFill>
                <a:latin typeface="Calibri"/>
              </a:defRPr>
            </a:lvl1pPr>
          </a:lstStyle>
          <a:p>
            <a:pPr>
              <a:lnSpc>
                <a:spcPct val="100000"/>
              </a:lnSpc>
              <a:buNone/>
            </a:pPr>
            <a:r>
              <a:rPr lang="en-US" sz="800" b="0" strike="noStrike" spc="-1">
                <a:solidFill>
                  <a:srgbClr val="8B8B8B"/>
                </a:solidFill>
                <a:latin typeface="Calibri"/>
              </a:rPr>
              <a:t>&lt;date/heure&gt;</a:t>
            </a:r>
            <a:endParaRPr lang="fr-FR" sz="800" b="0" strike="noStrike" spc="-1">
              <a:latin typeface="Times New Roman"/>
            </a:endParaRPr>
          </a:p>
        </p:txBody>
      </p:sp>
      <p:sp>
        <p:nvSpPr>
          <p:cNvPr id="2" name="PlaceHolder 3"/>
          <p:cNvSpPr>
            <a:spLocks noGrp="1"/>
          </p:cNvSpPr>
          <p:nvPr>
            <p:ph type="ftr" idx="2"/>
          </p:nvPr>
        </p:nvSpPr>
        <p:spPr>
          <a:xfrm>
            <a:off x="2692440" y="4237560"/>
            <a:ext cx="2742840" cy="243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 name="PlaceHolder 4"/>
          <p:cNvSpPr>
            <a:spLocks noGrp="1"/>
          </p:cNvSpPr>
          <p:nvPr>
            <p:ph type="sldNum" idx="3"/>
          </p:nvPr>
        </p:nvSpPr>
        <p:spPr>
          <a:xfrm>
            <a:off x="5740560" y="4237560"/>
            <a:ext cx="1828440" cy="243000"/>
          </a:xfrm>
          <a:prstGeom prst="rect">
            <a:avLst/>
          </a:prstGeom>
          <a:noFill/>
          <a:ln w="0">
            <a:noFill/>
          </a:ln>
        </p:spPr>
        <p:txBody>
          <a:bodyPr anchor="ctr">
            <a:noAutofit/>
          </a:bodyPr>
          <a:lstStyle>
            <a:lvl1pPr algn="r">
              <a:lnSpc>
                <a:spcPct val="100000"/>
              </a:lnSpc>
              <a:buNone/>
              <a:defRPr lang="en-US" sz="800" b="0" strike="noStrike" spc="-1">
                <a:solidFill>
                  <a:srgbClr val="8B8B8B"/>
                </a:solidFill>
                <a:latin typeface="Calibri"/>
              </a:defRPr>
            </a:lvl1pPr>
          </a:lstStyle>
          <a:p>
            <a:pPr algn="r">
              <a:lnSpc>
                <a:spcPct val="100000"/>
              </a:lnSpc>
              <a:buNone/>
            </a:pPr>
            <a:fld id="{D2818C23-3011-4565-BB34-3BE41C9DEB96}" type="slidenum">
              <a:rPr lang="en-US" sz="800" b="0" strike="noStrike" spc="-1">
                <a:solidFill>
                  <a:srgbClr val="8B8B8B"/>
                </a:solidFill>
                <a:latin typeface="Calibri"/>
              </a:rPr>
              <a:t>‹#›</a:t>
            </a:fld>
            <a:endParaRPr lang="fr-FR" sz="800" b="0" strike="noStrike" spc="-1">
              <a:latin typeface="Times New Roman"/>
            </a:endParaRPr>
          </a:p>
        </p:txBody>
      </p:sp>
      <p:sp>
        <p:nvSpPr>
          <p:cNvPr id="4" name="PlaceHolder 5"/>
          <p:cNvSpPr>
            <a:spLocks noGrp="1"/>
          </p:cNvSpPr>
          <p:nvPr>
            <p:ph type="body"/>
          </p:nvPr>
        </p:nvSpPr>
        <p:spPr>
          <a:xfrm>
            <a:off x="406080" y="1069560"/>
            <a:ext cx="7314840" cy="265104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87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en-US" sz="134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en-US" sz="12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41" name="Image 2"/>
          <p:cNvPicPr/>
          <p:nvPr/>
        </p:nvPicPr>
        <p:blipFill>
          <a:blip r:embed="rId2"/>
          <a:stretch/>
        </p:blipFill>
        <p:spPr>
          <a:xfrm>
            <a:off x="0" y="3240"/>
            <a:ext cx="8127720" cy="4565160"/>
          </a:xfrm>
          <a:prstGeom prst="rect">
            <a:avLst/>
          </a:prstGeom>
          <a:ln w="0">
            <a:noFill/>
          </a:ln>
        </p:spPr>
      </p:pic>
      <p:sp>
        <p:nvSpPr>
          <p:cNvPr id="42" name="TextBox 6"/>
          <p:cNvSpPr/>
          <p:nvPr/>
        </p:nvSpPr>
        <p:spPr>
          <a:xfrm>
            <a:off x="0" y="27000"/>
            <a:ext cx="6644309" cy="12604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2800" b="1" strike="noStrike" spc="-1" dirty="0">
                <a:solidFill>
                  <a:srgbClr val="0070C0"/>
                </a:solidFill>
                <a:latin typeface="Verdana" panose="020B0604030504040204" pitchFamily="34" charset="0"/>
                <a:ea typeface="Verdana" panose="020B0604030504040204" pitchFamily="34" charset="0"/>
              </a:rPr>
              <a:t>First Epistle of John</a:t>
            </a:r>
            <a:endParaRPr lang="fr-FR" sz="2800" b="0" strike="noStrike" spc="-1" dirty="0">
              <a:latin typeface="Verdana" panose="020B0604030504040204" pitchFamily="34" charset="0"/>
              <a:ea typeface="Verdana" panose="020B0604030504040204" pitchFamily="34" charset="0"/>
            </a:endParaRPr>
          </a:p>
          <a:p>
            <a:pPr algn="ctr">
              <a:lnSpc>
                <a:spcPct val="100000"/>
              </a:lnSpc>
              <a:buNone/>
            </a:pPr>
            <a:r>
              <a:rPr lang="en-US" sz="2400" b="1" strike="noStrike" spc="-1" dirty="0">
                <a:solidFill>
                  <a:srgbClr val="000000"/>
                </a:solidFill>
                <a:latin typeface="Arial"/>
                <a:ea typeface="Verdana"/>
              </a:rPr>
              <a:t>‘Concerning the Word of Life’</a:t>
            </a:r>
            <a:endParaRPr lang="fr-FR" sz="2400" b="1" strike="noStrike" spc="-1" dirty="0">
              <a:latin typeface="Arial"/>
            </a:endParaRPr>
          </a:p>
          <a:p>
            <a:pPr algn="ctr">
              <a:lnSpc>
                <a:spcPct val="100000"/>
              </a:lnSpc>
              <a:buNone/>
            </a:pPr>
            <a:r>
              <a:rPr lang="en-US" sz="2400" b="1" strike="noStrike" spc="-1" dirty="0">
                <a:solidFill>
                  <a:srgbClr val="C00000"/>
                </a:solidFill>
                <a:latin typeface="Arial"/>
                <a:ea typeface="Verdana"/>
              </a:rPr>
              <a:t>March–June 2024</a:t>
            </a:r>
            <a:endParaRPr lang="fr-FR" sz="2400" b="1" strike="noStrike" spc="-1" dirty="0">
              <a:latin typeface="Arial"/>
            </a:endParaRPr>
          </a:p>
        </p:txBody>
      </p:sp>
      <p:pic>
        <p:nvPicPr>
          <p:cNvPr id="3" name="Picture 2">
            <a:extLst>
              <a:ext uri="{FF2B5EF4-FFF2-40B4-BE49-F238E27FC236}">
                <a16:creationId xmlns:a16="http://schemas.microsoft.com/office/drawing/2014/main" id="{632F9E2A-4C58-60D9-A97C-276CDAF6AB7D}"/>
              </a:ext>
            </a:extLst>
          </p:cNvPr>
          <p:cNvPicPr>
            <a:picLocks noChangeAspect="1"/>
          </p:cNvPicPr>
          <p:nvPr/>
        </p:nvPicPr>
        <p:blipFill>
          <a:blip r:embed="rId3"/>
          <a:stretch>
            <a:fillRect/>
          </a:stretch>
        </p:blipFill>
        <p:spPr>
          <a:xfrm>
            <a:off x="1693476" y="1367758"/>
            <a:ext cx="3204242" cy="3204242"/>
          </a:xfrm>
          <a:prstGeom prst="rect">
            <a:avLst/>
          </a:prstGeom>
        </p:spPr>
      </p:pic>
      <p:sp>
        <p:nvSpPr>
          <p:cNvPr id="4" name="TextBox 3">
            <a:extLst>
              <a:ext uri="{FF2B5EF4-FFF2-40B4-BE49-F238E27FC236}">
                <a16:creationId xmlns:a16="http://schemas.microsoft.com/office/drawing/2014/main" id="{50DDC733-4F5A-148D-131A-807DF2673C02}"/>
              </a:ext>
            </a:extLst>
          </p:cNvPr>
          <p:cNvSpPr txBox="1"/>
          <p:nvPr/>
        </p:nvSpPr>
        <p:spPr>
          <a:xfrm>
            <a:off x="40511" y="4264223"/>
            <a:ext cx="1652965" cy="307777"/>
          </a:xfrm>
          <a:prstGeom prst="rect">
            <a:avLst/>
          </a:prstGeom>
          <a:noFill/>
        </p:spPr>
        <p:txBody>
          <a:bodyPr wrap="square" rtlCol="0">
            <a:spAutoFit/>
          </a:bodyPr>
          <a:lstStyle/>
          <a:p>
            <a:pPr algn="r"/>
            <a:r>
              <a:rPr lang="en-US" sz="1400" dirty="0"/>
              <a:t>Image by Dall-e 3</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repl">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 calcmode="lin" valueType="num">
                                      <p:cBhvr additive="repl">
                                        <p:cTn id="1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anim calcmode="lin" valueType="num">
                                      <p:cBhvr additive="repl">
                                        <p:cTn id="19"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47" name="TextBox 3"/>
          <p:cNvSpPr/>
          <p:nvPr/>
        </p:nvSpPr>
        <p:spPr>
          <a:xfrm>
            <a:off x="271591" y="120801"/>
            <a:ext cx="408627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First John, Preview</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p:cNvSpPr/>
          <p:nvPr/>
        </p:nvSpPr>
        <p:spPr>
          <a:xfrm>
            <a:off x="271592" y="642567"/>
            <a:ext cx="5007339" cy="30609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00" indent="-266700">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Projected text read aloud</a:t>
            </a:r>
          </a:p>
          <a:p>
            <a:pPr marL="266700" indent="-266700">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Discussion format</a:t>
            </a:r>
          </a:p>
          <a:p>
            <a:pPr marL="266700" indent="-266700">
              <a:spcAft>
                <a:spcPts val="600"/>
              </a:spcAft>
            </a:pPr>
            <a:r>
              <a:rPr lang="en-US" sz="2800" b="1" spc="-1" dirty="0">
                <a:solidFill>
                  <a:srgbClr val="C00000"/>
                </a:solidFill>
                <a:ea typeface="Verdana"/>
              </a:rPr>
              <a:t>●</a:t>
            </a:r>
            <a:r>
              <a:rPr lang="en-US" sz="2800" b="1" spc="-1" dirty="0">
                <a:ea typeface="Verdana"/>
              </a:rPr>
              <a:t> Historical background</a:t>
            </a:r>
          </a:p>
          <a:p>
            <a:pPr marL="266700" indent="-266700">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Logical outline</a:t>
            </a:r>
          </a:p>
          <a:p>
            <a:pPr marL="266700" indent="-266700">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Theological summaries</a:t>
            </a:r>
            <a:endParaRPr lang="en-US" sz="2800" b="1" spc="-1" dirty="0">
              <a:ea typeface="Verdana"/>
            </a:endParaRPr>
          </a:p>
          <a:p>
            <a:pPr marL="266700" indent="-266700">
              <a:spcAft>
                <a:spcPts val="600"/>
              </a:spcAft>
            </a:pPr>
            <a:r>
              <a:rPr lang="en-US" sz="2800" b="1" spc="-1" dirty="0">
                <a:solidFill>
                  <a:srgbClr val="C00000"/>
                </a:solidFill>
                <a:ea typeface="Verdana"/>
              </a:rPr>
              <a:t>●</a:t>
            </a:r>
            <a:r>
              <a:rPr lang="en-US" sz="2800" b="1" spc="-1" dirty="0">
                <a:ea typeface="Verdana"/>
              </a:rPr>
              <a:t> Online video previews</a:t>
            </a:r>
            <a:endParaRPr lang="en-GB" sz="2800" b="1" spc="-1" dirty="0">
              <a:ea typeface="Verdana"/>
            </a:endParaRPr>
          </a:p>
        </p:txBody>
      </p:sp>
      <p:sp>
        <p:nvSpPr>
          <p:cNvPr id="2" name="TextBox 1">
            <a:extLst>
              <a:ext uri="{FF2B5EF4-FFF2-40B4-BE49-F238E27FC236}">
                <a16:creationId xmlns:a16="http://schemas.microsoft.com/office/drawing/2014/main" id="{FD75F36C-A340-8007-36D1-C99F3E901F86}"/>
              </a:ext>
            </a:extLst>
          </p:cNvPr>
          <p:cNvSpPr txBox="1"/>
          <p:nvPr/>
        </p:nvSpPr>
        <p:spPr>
          <a:xfrm>
            <a:off x="350225" y="3703490"/>
            <a:ext cx="7506183" cy="707886"/>
          </a:xfrm>
          <a:prstGeom prst="rect">
            <a:avLst/>
          </a:prstGeom>
          <a:noFill/>
        </p:spPr>
        <p:txBody>
          <a:bodyPr wrap="square" rtlCol="0">
            <a:spAutoFit/>
          </a:bodyPr>
          <a:lstStyle/>
          <a:p>
            <a:pPr algn="ctr"/>
            <a:r>
              <a:rPr lang="en-US" sz="4000" b="1" dirty="0">
                <a:solidFill>
                  <a:srgbClr val="C00000"/>
                </a:solidFill>
              </a:rPr>
              <a:t>http://</a:t>
            </a:r>
            <a:r>
              <a:rPr lang="en-US" sz="4000" b="1" dirty="0">
                <a:solidFill>
                  <a:srgbClr val="0070C0"/>
                </a:solidFill>
              </a:rPr>
              <a:t>1john</a:t>
            </a:r>
            <a:r>
              <a:rPr lang="en-US" sz="4000" b="1" dirty="0">
                <a:solidFill>
                  <a:srgbClr val="C00000"/>
                </a:solidFill>
              </a:rPr>
              <a:t>.</a:t>
            </a:r>
            <a:r>
              <a:rPr lang="en-US" sz="4000" b="1" dirty="0">
                <a:solidFill>
                  <a:srgbClr val="0070C0"/>
                </a:solidFill>
              </a:rPr>
              <a:t>currah</a:t>
            </a:r>
            <a:r>
              <a:rPr lang="en-US" sz="4000" b="1" dirty="0">
                <a:solidFill>
                  <a:srgbClr val="C00000"/>
                </a:solidFill>
              </a:rPr>
              <a:t>.</a:t>
            </a:r>
            <a:r>
              <a:rPr lang="en-US" sz="4000" b="1" dirty="0">
                <a:solidFill>
                  <a:srgbClr val="0070C0"/>
                </a:solidFill>
              </a:rPr>
              <a:t>download</a:t>
            </a:r>
          </a:p>
        </p:txBody>
      </p:sp>
      <p:pic>
        <p:nvPicPr>
          <p:cNvPr id="2050" name="Picture 2" descr="Shouting Lets Talk GIF by Larian Studios">
            <a:extLst>
              <a:ext uri="{FF2B5EF4-FFF2-40B4-BE49-F238E27FC236}">
                <a16:creationId xmlns:a16="http://schemas.microsoft.com/office/drawing/2014/main" id="{441782BD-23D6-7557-14B4-02AF33778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487" y="1375443"/>
            <a:ext cx="3486514" cy="195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247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repl">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repl">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repl">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repl">
                                        <p:cTn id="2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xEl>
                                              <p:pRg st="4" end="4"/>
                                            </p:txEl>
                                          </p:spTgt>
                                        </p:tgtEl>
                                        <p:attrNameLst>
                                          <p:attrName>style.visibility</p:attrName>
                                        </p:attrNameLst>
                                      </p:cBhvr>
                                      <p:to>
                                        <p:strVal val="visible"/>
                                      </p:to>
                                    </p:set>
                                    <p:anim calcmode="lin" valueType="num">
                                      <p:cBhvr additive="repl">
                                        <p:cTn id="31"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xEl>
                                              <p:pRg st="5" end="5"/>
                                            </p:txEl>
                                          </p:spTgt>
                                        </p:tgtEl>
                                        <p:attrNameLst>
                                          <p:attrName>style.visibility</p:attrName>
                                        </p:attrNameLst>
                                      </p:cBhvr>
                                      <p:to>
                                        <p:strVal val="visible"/>
                                      </p:to>
                                    </p:set>
                                    <p:anim calcmode="lin" valueType="num">
                                      <p:cBhvr additive="repl">
                                        <p:cTn id="37" dur="500" fill="hold"/>
                                        <p:tgtEl>
                                          <p:spTgt spid="48">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A7C7C-6801-9563-B873-FECED0ED2603}"/>
              </a:ext>
            </a:extLst>
          </p:cNvPr>
          <p:cNvPicPr>
            <a:picLocks noChangeAspect="1"/>
          </p:cNvPicPr>
          <p:nvPr/>
        </p:nvPicPr>
        <p:blipFill>
          <a:blip r:embed="rId2"/>
          <a:stretch>
            <a:fillRect/>
          </a:stretch>
        </p:blipFill>
        <p:spPr>
          <a:xfrm>
            <a:off x="0" y="-251137"/>
            <a:ext cx="8389256" cy="4911659"/>
          </a:xfrm>
          <a:prstGeom prst="rect">
            <a:avLst/>
          </a:prstGeom>
        </p:spPr>
      </p:pic>
      <p:sp>
        <p:nvSpPr>
          <p:cNvPr id="4" name="TextBox 3">
            <a:extLst>
              <a:ext uri="{FF2B5EF4-FFF2-40B4-BE49-F238E27FC236}">
                <a16:creationId xmlns:a16="http://schemas.microsoft.com/office/drawing/2014/main" id="{E8097988-4193-D325-0A0F-6510FBD4AEBD}"/>
              </a:ext>
            </a:extLst>
          </p:cNvPr>
          <p:cNvSpPr txBox="1"/>
          <p:nvPr/>
        </p:nvSpPr>
        <p:spPr>
          <a:xfrm>
            <a:off x="136722" y="41028"/>
            <a:ext cx="2944958" cy="461665"/>
          </a:xfrm>
          <a:prstGeom prst="rect">
            <a:avLst/>
          </a:prstGeom>
          <a:noFill/>
        </p:spPr>
        <p:txBody>
          <a:bodyPr wrap="square" rtlCol="0">
            <a:spAutoFit/>
          </a:bodyPr>
          <a:lstStyle/>
          <a:p>
            <a:r>
              <a:rPr lang="en-US" sz="2400" dirty="0">
                <a:solidFill>
                  <a:schemeClr val="bg1"/>
                </a:solidFill>
              </a:rPr>
              <a:t>Greek Papyrus 9</a:t>
            </a:r>
          </a:p>
        </p:txBody>
      </p:sp>
      <p:sp>
        <p:nvSpPr>
          <p:cNvPr id="5" name="TextBox 4">
            <a:extLst>
              <a:ext uri="{FF2B5EF4-FFF2-40B4-BE49-F238E27FC236}">
                <a16:creationId xmlns:a16="http://schemas.microsoft.com/office/drawing/2014/main" id="{5F7F1906-D5FC-EF08-039C-8F4D1B4DDDA1}"/>
              </a:ext>
            </a:extLst>
          </p:cNvPr>
          <p:cNvSpPr txBox="1"/>
          <p:nvPr/>
        </p:nvSpPr>
        <p:spPr>
          <a:xfrm>
            <a:off x="5228640" y="-20239"/>
            <a:ext cx="3160616" cy="461665"/>
          </a:xfrm>
          <a:prstGeom prst="rect">
            <a:avLst/>
          </a:prstGeom>
          <a:noFill/>
        </p:spPr>
        <p:txBody>
          <a:bodyPr wrap="square" rtlCol="0">
            <a:spAutoFit/>
          </a:bodyPr>
          <a:lstStyle/>
          <a:p>
            <a:pPr algn="r"/>
            <a:r>
              <a:rPr lang="en-US" sz="2400" dirty="0">
                <a:solidFill>
                  <a:schemeClr val="bg1"/>
                </a:solidFill>
              </a:rPr>
              <a:t>3</a:t>
            </a:r>
            <a:r>
              <a:rPr lang="en-US" sz="2400" baseline="30000" dirty="0">
                <a:solidFill>
                  <a:schemeClr val="bg1"/>
                </a:solidFill>
              </a:rPr>
              <a:t>rd</a:t>
            </a:r>
            <a:r>
              <a:rPr lang="en-US" sz="2400" dirty="0">
                <a:solidFill>
                  <a:schemeClr val="bg1"/>
                </a:solidFill>
              </a:rPr>
              <a:t> century (200s)</a:t>
            </a:r>
          </a:p>
        </p:txBody>
      </p:sp>
      <p:sp>
        <p:nvSpPr>
          <p:cNvPr id="6" name="TextBox 5">
            <a:extLst>
              <a:ext uri="{FF2B5EF4-FFF2-40B4-BE49-F238E27FC236}">
                <a16:creationId xmlns:a16="http://schemas.microsoft.com/office/drawing/2014/main" id="{ABD79CBD-8053-7C88-4A26-2FAD7AB4B86C}"/>
              </a:ext>
            </a:extLst>
          </p:cNvPr>
          <p:cNvSpPr txBox="1"/>
          <p:nvPr/>
        </p:nvSpPr>
        <p:spPr>
          <a:xfrm>
            <a:off x="822522" y="4078585"/>
            <a:ext cx="2944958" cy="461665"/>
          </a:xfrm>
          <a:prstGeom prst="rect">
            <a:avLst/>
          </a:prstGeom>
          <a:noFill/>
        </p:spPr>
        <p:txBody>
          <a:bodyPr wrap="square" rtlCol="0">
            <a:spAutoFit/>
          </a:bodyPr>
          <a:lstStyle/>
          <a:p>
            <a:pPr algn="ctr"/>
            <a:r>
              <a:rPr lang="en-US" sz="2400" dirty="0">
                <a:solidFill>
                  <a:schemeClr val="bg1"/>
                </a:solidFill>
              </a:rPr>
              <a:t>Recto (front)</a:t>
            </a:r>
          </a:p>
        </p:txBody>
      </p:sp>
      <p:sp>
        <p:nvSpPr>
          <p:cNvPr id="7" name="TextBox 6">
            <a:extLst>
              <a:ext uri="{FF2B5EF4-FFF2-40B4-BE49-F238E27FC236}">
                <a16:creationId xmlns:a16="http://schemas.microsoft.com/office/drawing/2014/main" id="{D3359BAB-54CB-F626-CABF-0C590E437992}"/>
              </a:ext>
            </a:extLst>
          </p:cNvPr>
          <p:cNvSpPr txBox="1"/>
          <p:nvPr/>
        </p:nvSpPr>
        <p:spPr>
          <a:xfrm>
            <a:off x="4924622" y="4027785"/>
            <a:ext cx="2944958" cy="461665"/>
          </a:xfrm>
          <a:prstGeom prst="rect">
            <a:avLst/>
          </a:prstGeom>
          <a:noFill/>
        </p:spPr>
        <p:txBody>
          <a:bodyPr wrap="square" rtlCol="0">
            <a:spAutoFit/>
          </a:bodyPr>
          <a:lstStyle/>
          <a:p>
            <a:pPr algn="ctr"/>
            <a:r>
              <a:rPr lang="en-US" sz="2400" dirty="0">
                <a:solidFill>
                  <a:schemeClr val="bg1"/>
                </a:solidFill>
              </a:rPr>
              <a:t>Verso (back)</a:t>
            </a:r>
          </a:p>
        </p:txBody>
      </p:sp>
      <p:sp>
        <p:nvSpPr>
          <p:cNvPr id="8" name="TextBox 7">
            <a:extLst>
              <a:ext uri="{FF2B5EF4-FFF2-40B4-BE49-F238E27FC236}">
                <a16:creationId xmlns:a16="http://schemas.microsoft.com/office/drawing/2014/main" id="{602B756A-C002-5798-176B-CED1A1F3A4D4}"/>
              </a:ext>
            </a:extLst>
          </p:cNvPr>
          <p:cNvSpPr txBox="1"/>
          <p:nvPr/>
        </p:nvSpPr>
        <p:spPr>
          <a:xfrm>
            <a:off x="298450" y="984250"/>
            <a:ext cx="3606800" cy="2677656"/>
          </a:xfrm>
          <a:prstGeom prst="rect">
            <a:avLst/>
          </a:prstGeom>
          <a:noFill/>
        </p:spPr>
        <p:txBody>
          <a:bodyPr wrap="square" rtlCol="0">
            <a:spAutoFit/>
          </a:bodyPr>
          <a:lstStyle/>
          <a:p>
            <a:r>
              <a:rPr lang="fr-FR" sz="2400" b="1" dirty="0">
                <a:solidFill>
                  <a:schemeClr val="bg1"/>
                </a:solidFill>
              </a:rPr>
              <a:t>… </a:t>
            </a:r>
            <a:r>
              <a:rPr lang="en-GB" sz="2400" b="1" dirty="0">
                <a:solidFill>
                  <a:schemeClr val="bg1"/>
                </a:solidFill>
              </a:rPr>
              <a:t>if God so loved us, we also ought to love one another. No one has ever seen God; but if we love one another, God remains in us… </a:t>
            </a:r>
            <a:br>
              <a:rPr lang="en-GB" sz="2400" b="1" dirty="0">
                <a:solidFill>
                  <a:schemeClr val="bg1"/>
                </a:solidFill>
              </a:rPr>
            </a:br>
            <a:r>
              <a:rPr lang="en-GB" sz="2400" i="1" dirty="0">
                <a:solidFill>
                  <a:schemeClr val="bg1"/>
                </a:solidFill>
              </a:rPr>
              <a:t>4:11-12</a:t>
            </a:r>
            <a:endParaRPr lang="en-US" sz="2400" i="1" dirty="0">
              <a:solidFill>
                <a:schemeClr val="bg1"/>
              </a:solidFill>
            </a:endParaRPr>
          </a:p>
        </p:txBody>
      </p:sp>
      <p:sp>
        <p:nvSpPr>
          <p:cNvPr id="9" name="TextBox 8">
            <a:extLst>
              <a:ext uri="{FF2B5EF4-FFF2-40B4-BE49-F238E27FC236}">
                <a16:creationId xmlns:a16="http://schemas.microsoft.com/office/drawing/2014/main" id="{5590640D-8980-FBCD-D11F-8F59907D1AAF}"/>
              </a:ext>
            </a:extLst>
          </p:cNvPr>
          <p:cNvSpPr txBox="1"/>
          <p:nvPr/>
        </p:nvSpPr>
        <p:spPr>
          <a:xfrm>
            <a:off x="4501128" y="857686"/>
            <a:ext cx="3888128" cy="3170099"/>
          </a:xfrm>
          <a:prstGeom prst="rect">
            <a:avLst/>
          </a:prstGeom>
          <a:noFill/>
        </p:spPr>
        <p:txBody>
          <a:bodyPr wrap="square" rtlCol="0">
            <a:spAutoFit/>
          </a:bodyPr>
          <a:lstStyle/>
          <a:p>
            <a:r>
              <a:rPr lang="en-GB" sz="2000" b="1" dirty="0">
                <a:solidFill>
                  <a:schemeClr val="bg1"/>
                </a:solidFill>
              </a:rPr>
              <a:t>... the Savior of the world. If anyone confesses that Jesus is the Son of God, God abides in him, and he in God. And we have come to know and believe the love that God has for us. God is love; whoever abides in love abides in God, and God in him. In this way... </a:t>
            </a:r>
            <a:r>
              <a:rPr lang="en-GB" sz="2000" i="1" dirty="0">
                <a:solidFill>
                  <a:schemeClr val="bg1"/>
                </a:solidFill>
              </a:rPr>
              <a:t>4:14-17</a:t>
            </a:r>
            <a:endParaRPr lang="en-US" sz="2000" i="1" dirty="0">
              <a:solidFill>
                <a:schemeClr val="bg1"/>
              </a:solidFill>
            </a:endParaRPr>
          </a:p>
        </p:txBody>
      </p:sp>
    </p:spTree>
    <p:extLst>
      <p:ext uri="{BB962C8B-B14F-4D97-AF65-F5344CB8AC3E}">
        <p14:creationId xmlns:p14="http://schemas.microsoft.com/office/powerpoint/2010/main" val="14272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F42820B7-95FE-2F7E-0E3C-B2512DB289D1}"/>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81659797-749F-9E92-5DD2-7A93FD4751A0}"/>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First John, discourse structure</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076202D6-E2EA-3653-2D98-6F1C51AF4F0C}"/>
              </a:ext>
            </a:extLst>
          </p:cNvPr>
          <p:cNvSpPr/>
          <p:nvPr/>
        </p:nvSpPr>
        <p:spPr>
          <a:xfrm>
            <a:off x="333445" y="471741"/>
            <a:ext cx="7794555" cy="20452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Bef>
                <a:spcPts val="601"/>
              </a:spcBef>
            </a:pPr>
            <a:r>
              <a:rPr lang="en-GB" sz="2800" b="1" spc="-1" dirty="0">
                <a:latin typeface="+mj-lt"/>
                <a:ea typeface="Verdana"/>
              </a:rPr>
              <a:t>Part </a:t>
            </a:r>
            <a:r>
              <a:rPr lang="en-GB" sz="2800" b="1" spc="-1" dirty="0">
                <a:solidFill>
                  <a:srgbClr val="C00000"/>
                </a:solidFill>
                <a:latin typeface="+mj-lt"/>
                <a:ea typeface="Verdana"/>
              </a:rPr>
              <a:t>1</a:t>
            </a:r>
            <a:r>
              <a:rPr lang="en-GB" sz="2800" b="1" spc="-1" dirty="0">
                <a:latin typeface="+mj-lt"/>
                <a:ea typeface="Verdana"/>
              </a:rPr>
              <a:t>: Our </a:t>
            </a:r>
            <a:r>
              <a:rPr lang="en-GB" sz="2800" b="1" spc="-1" dirty="0">
                <a:solidFill>
                  <a:srgbClr val="0070C0"/>
                </a:solidFill>
                <a:latin typeface="+mj-lt"/>
                <a:ea typeface="Verdana"/>
              </a:rPr>
              <a:t>Fellowship</a:t>
            </a:r>
            <a:r>
              <a:rPr lang="en-GB" sz="2800" b="1" spc="-1" dirty="0">
                <a:latin typeface="+mj-lt"/>
                <a:ea typeface="Verdana"/>
              </a:rPr>
              <a:t> with God 1.1 – 2.17</a:t>
            </a:r>
          </a:p>
          <a:p>
            <a:pPr marL="357188" indent="-357188">
              <a:spcBef>
                <a:spcPts val="601"/>
              </a:spcBef>
            </a:pPr>
            <a:r>
              <a:rPr lang="en-GB" sz="2800" b="1" spc="-1" dirty="0">
                <a:latin typeface="+mj-lt"/>
                <a:ea typeface="Verdana"/>
              </a:rPr>
              <a:t>Part </a:t>
            </a:r>
            <a:r>
              <a:rPr lang="en-GB" sz="2800" b="1" spc="-1" dirty="0">
                <a:solidFill>
                  <a:srgbClr val="C00000"/>
                </a:solidFill>
                <a:latin typeface="+mj-lt"/>
                <a:ea typeface="Verdana"/>
              </a:rPr>
              <a:t>2</a:t>
            </a:r>
            <a:r>
              <a:rPr lang="en-GB" sz="2800" b="1" spc="-1" dirty="0">
                <a:latin typeface="+mj-lt"/>
                <a:ea typeface="Verdana"/>
              </a:rPr>
              <a:t>: Our </a:t>
            </a:r>
            <a:r>
              <a:rPr lang="en-GB" sz="2800" b="1" spc="-1" dirty="0">
                <a:solidFill>
                  <a:srgbClr val="0070C0"/>
                </a:solidFill>
                <a:latin typeface="+mj-lt"/>
                <a:ea typeface="Verdana"/>
              </a:rPr>
              <a:t>Adversaries</a:t>
            </a:r>
            <a:r>
              <a:rPr lang="en-GB" sz="2800" b="1" spc="-1" dirty="0">
                <a:latin typeface="+mj-lt"/>
                <a:ea typeface="Verdana"/>
              </a:rPr>
              <a:t> 2.18 – 3.18</a:t>
            </a:r>
          </a:p>
          <a:p>
            <a:pPr marL="357188" indent="-357188">
              <a:spcBef>
                <a:spcPts val="601"/>
              </a:spcBef>
            </a:pPr>
            <a:r>
              <a:rPr lang="en-GB" sz="2800" b="1" spc="-1" dirty="0">
                <a:latin typeface="+mj-lt"/>
                <a:ea typeface="Verdana"/>
              </a:rPr>
              <a:t>Part </a:t>
            </a:r>
            <a:r>
              <a:rPr lang="en-GB" sz="2800" b="1" spc="-1" dirty="0">
                <a:solidFill>
                  <a:srgbClr val="C00000"/>
                </a:solidFill>
                <a:latin typeface="+mj-lt"/>
                <a:ea typeface="Verdana"/>
              </a:rPr>
              <a:t>3</a:t>
            </a:r>
            <a:r>
              <a:rPr lang="en-GB" sz="2800" b="1" spc="-1" dirty="0">
                <a:latin typeface="+mj-lt"/>
                <a:ea typeface="Verdana"/>
              </a:rPr>
              <a:t>: Our Christian </a:t>
            </a:r>
            <a:r>
              <a:rPr lang="en-GB" sz="2800" b="1" spc="-1" dirty="0">
                <a:solidFill>
                  <a:srgbClr val="0070C0"/>
                </a:solidFill>
                <a:latin typeface="+mj-lt"/>
                <a:ea typeface="Verdana"/>
              </a:rPr>
              <a:t>Faith</a:t>
            </a:r>
            <a:r>
              <a:rPr lang="en-GB" sz="2800" b="1" spc="-1" dirty="0">
                <a:latin typeface="+mj-lt"/>
                <a:ea typeface="Verdana"/>
              </a:rPr>
              <a:t> 3.19 – 5.5</a:t>
            </a:r>
          </a:p>
          <a:p>
            <a:pPr marL="357188" indent="-357188">
              <a:spcBef>
                <a:spcPts val="601"/>
              </a:spcBef>
            </a:pPr>
            <a:r>
              <a:rPr lang="en-GB" sz="2800" b="1" spc="-1" dirty="0">
                <a:latin typeface="+mj-lt"/>
                <a:ea typeface="Verdana"/>
              </a:rPr>
              <a:t>Part </a:t>
            </a:r>
            <a:r>
              <a:rPr lang="en-GB" sz="2800" b="1" spc="-1" dirty="0">
                <a:solidFill>
                  <a:srgbClr val="C00000"/>
                </a:solidFill>
                <a:latin typeface="+mj-lt"/>
                <a:ea typeface="Verdana"/>
              </a:rPr>
              <a:t>4</a:t>
            </a:r>
            <a:r>
              <a:rPr lang="en-GB" sz="2800" b="1" spc="-1" dirty="0">
                <a:latin typeface="+mj-lt"/>
                <a:ea typeface="Verdana"/>
              </a:rPr>
              <a:t>: Our </a:t>
            </a:r>
            <a:r>
              <a:rPr lang="en-GB" sz="2800" b="1" spc="-1" dirty="0">
                <a:solidFill>
                  <a:srgbClr val="0070C0"/>
                </a:solidFill>
                <a:latin typeface="+mj-lt"/>
                <a:ea typeface="Verdana"/>
              </a:rPr>
              <a:t>Confidence</a:t>
            </a:r>
            <a:r>
              <a:rPr lang="en-GB" sz="2800" b="1" spc="-1" dirty="0">
                <a:latin typeface="+mj-lt"/>
                <a:ea typeface="Verdana"/>
              </a:rPr>
              <a:t> with God 5.6-21</a:t>
            </a:r>
          </a:p>
        </p:txBody>
      </p:sp>
      <p:pic>
        <p:nvPicPr>
          <p:cNvPr id="3074" name="Picture 2" descr="&quot;Let us teach the New Testament!&quot;">
            <a:extLst>
              <a:ext uri="{FF2B5EF4-FFF2-40B4-BE49-F238E27FC236}">
                <a16:creationId xmlns:a16="http://schemas.microsoft.com/office/drawing/2014/main" id="{432F8651-4EA3-CC0E-B657-20C82A6BB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7" y="2466975"/>
            <a:ext cx="317182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577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repl">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repl">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repl">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repl">
                                        <p:cTn id="2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16809</TotalTime>
  <Words>209</Words>
  <Application>Microsoft Office PowerPoint</Application>
  <PresentationFormat>Custom</PresentationFormat>
  <Paragraphs>23</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Galen Currah</dc:creator>
  <dc:description/>
  <cp:lastModifiedBy>Galen Currah</cp:lastModifiedBy>
  <cp:revision>517</cp:revision>
  <dcterms:created xsi:type="dcterms:W3CDTF">2023-05-03T23:33:27Z</dcterms:created>
  <dcterms:modified xsi:type="dcterms:W3CDTF">2024-03-03T16:24:08Z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37</vt:i4>
  </property>
</Properties>
</file>