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9" r:id="rId2"/>
    <p:sldId id="275" r:id="rId3"/>
    <p:sldId id="273" r:id="rId4"/>
    <p:sldId id="274" r:id="rId5"/>
    <p:sldId id="256" r:id="rId6"/>
    <p:sldId id="265" r:id="rId7"/>
    <p:sldId id="271" r:id="rId8"/>
    <p:sldId id="270" r:id="rId9"/>
    <p:sldId id="260" r:id="rId10"/>
    <p:sldId id="276" r:id="rId11"/>
    <p:sldId id="269" r:id="rId12"/>
    <p:sldId id="261" r:id="rId13"/>
    <p:sldId id="264" r:id="rId14"/>
    <p:sldId id="262" r:id="rId15"/>
    <p:sldId id="263" r:id="rId16"/>
    <p:sldId id="268" r:id="rId17"/>
    <p:sldId id="281" r:id="rId18"/>
    <p:sldId id="272" r:id="rId19"/>
    <p:sldId id="277" r:id="rId20"/>
    <p:sldId id="283" r:id="rId21"/>
    <p:sldId id="278" r:id="rId22"/>
    <p:sldId id="279" r:id="rId23"/>
    <p:sldId id="282" r:id="rId24"/>
    <p:sldId id="258" r:id="rId25"/>
    <p:sldId id="280" r:id="rId26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58" y="1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6DAF6-89DF-4B40-BB13-C4A7BC64E12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D0A28-8312-43BF-BE21-636AA0227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9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04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56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24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40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26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24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17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96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31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50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60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86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9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20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53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32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60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68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55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20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361EED-25BB-DE8C-DE94-E7D897A4E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69512D-36FD-BE63-3DB6-1D196372B8FA}"/>
              </a:ext>
            </a:extLst>
          </p:cNvPr>
          <p:cNvSpPr txBox="1"/>
          <p:nvPr/>
        </p:nvSpPr>
        <p:spPr>
          <a:xfrm>
            <a:off x="0" y="-1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Life of Christ in Stereo</a:t>
            </a:r>
            <a:endParaRPr lang="en-US" sz="36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9B1D9C-202A-CDC1-A829-70457E091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26" y="602258"/>
            <a:ext cx="6146948" cy="35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1391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C9E707-3E4B-0AF0-C5D1-32B03E5C8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171B0D-E035-17CE-7EEC-FE5406DCC927}"/>
              </a:ext>
            </a:extLst>
          </p:cNvPr>
          <p:cNvSpPr txBox="1"/>
          <p:nvPr/>
        </p:nvSpPr>
        <p:spPr>
          <a:xfrm>
            <a:off x="122402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Other blended versions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B52092-FA62-791D-FE5A-811D560A9D19}"/>
              </a:ext>
            </a:extLst>
          </p:cNvPr>
          <p:cNvSpPr txBox="1"/>
          <p:nvPr/>
        </p:nvSpPr>
        <p:spPr>
          <a:xfrm>
            <a:off x="122402" y="523220"/>
            <a:ext cx="73003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Tatian combined the Gospels in his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Diatessaron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in the Syriac language, between AD 160 and 175. Others translated this into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languages, notably Armenian and Arabic.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(*‘Through Four’.)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Most modern ‘harmonies’ consist in four parallel columns.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E8A7DE-C4F4-442B-482C-B5E5FBCB1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890" y="4466799"/>
            <a:ext cx="5236255" cy="36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68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EDE8CA-01A0-275E-B0A9-43FE3A896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2F2CB-76E3-6FCD-0AC9-78082E555F64}"/>
              </a:ext>
            </a:extLst>
          </p:cNvPr>
          <p:cNvSpPr txBox="1"/>
          <p:nvPr/>
        </p:nvSpPr>
        <p:spPr>
          <a:xfrm>
            <a:off x="139875" y="0"/>
            <a:ext cx="7056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Intro, #2, The ‘Logos’ (John 1)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3CBBC-3958-E332-0B0C-00961503000A}"/>
              </a:ext>
            </a:extLst>
          </p:cNvPr>
          <p:cNvSpPr txBox="1"/>
          <p:nvPr/>
        </p:nvSpPr>
        <p:spPr>
          <a:xfrm>
            <a:off x="252078" y="535219"/>
            <a:ext cx="64201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28650"/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In the beginning was the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, and the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was with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, and the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. …</a:t>
            </a:r>
          </a:p>
          <a:p>
            <a:pPr indent="628650"/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became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flesh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dwelt among us, and we have seen his glory, glory as of the only Son from the Father…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678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37AA5E-85B3-2CD7-B16F-8592727D1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1072EC-99FF-E2FE-613F-CE3D4309DAB6}"/>
              </a:ext>
            </a:extLst>
          </p:cNvPr>
          <p:cNvSpPr txBox="1"/>
          <p:nvPr/>
        </p:nvSpPr>
        <p:spPr>
          <a:xfrm>
            <a:off x="139874" y="0"/>
            <a:ext cx="717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Heraclitus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(6</a:t>
            </a:r>
            <a:r>
              <a:rPr lang="en-US" sz="2800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century BCE)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6E3E2-ED26-02D3-F2EC-68CC3BBC19F7}"/>
              </a:ext>
            </a:extLst>
          </p:cNvPr>
          <p:cNvSpPr txBox="1"/>
          <p:nvPr/>
        </p:nvSpPr>
        <p:spPr>
          <a:xfrm>
            <a:off x="139876" y="581714"/>
            <a:ext cx="70203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Logos (Word) was a symbol of divine reason that ordered the universe and was accessible to those who listened to it. 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Stoics later viewed the Logos as a universal principle that permeated the cosmos, giving it order and meaning.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Fragments | Heraclitus | Red Zambala">
            <a:extLst>
              <a:ext uri="{FF2B5EF4-FFF2-40B4-BE49-F238E27FC236}">
                <a16:creationId xmlns:a16="http://schemas.microsoft.com/office/drawing/2014/main" id="{08BAA210-490F-77CF-783B-02E824446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63" y="519344"/>
            <a:ext cx="2530135" cy="35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068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4814E2-D6DB-5AAA-3AC0-D45DB388A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6890C1-8516-576E-092C-6991DD3CA6AA}"/>
              </a:ext>
            </a:extLst>
          </p:cNvPr>
          <p:cNvSpPr txBox="1"/>
          <p:nvPr/>
        </p:nvSpPr>
        <p:spPr>
          <a:xfrm>
            <a:off x="139874" y="0"/>
            <a:ext cx="717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Philo of Alexandra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(c. 20 BC–AD 50)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39816F-170E-6212-E7AC-2AB5695F23BE}"/>
              </a:ext>
            </a:extLst>
          </p:cNvPr>
          <p:cNvSpPr txBox="1"/>
          <p:nvPr/>
        </p:nvSpPr>
        <p:spPr>
          <a:xfrm>
            <a:off x="139875" y="581714"/>
            <a:ext cx="71753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Logos (Word) is an intermediary between God and the cosmos, serving as both the agent of creation and the means through which humans can understand God.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Logos is the Angel of the LORD, acting as mediator between humans and God.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8BBB-B875-636C-852D-9EB391B2B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245" y="438433"/>
            <a:ext cx="3078956" cy="367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48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A63526-C393-5079-EADE-7097C8BDB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4A8E86-7364-3FD8-E03F-EBC559596268}"/>
              </a:ext>
            </a:extLst>
          </p:cNvPr>
          <p:cNvSpPr txBox="1"/>
          <p:nvPr/>
        </p:nvSpPr>
        <p:spPr>
          <a:xfrm>
            <a:off x="139874" y="0"/>
            <a:ext cx="717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Two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Yahwehs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 the OT? 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8A606-17AA-CEAE-92B9-A1BC07B8D487}"/>
              </a:ext>
            </a:extLst>
          </p:cNvPr>
          <p:cNvSpPr txBox="1"/>
          <p:nvPr/>
        </p:nvSpPr>
        <p:spPr>
          <a:xfrm>
            <a:off x="252077" y="535219"/>
            <a:ext cx="70011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“Thrones were placed… The Ancient … took his seat… One like a son of man came… before him. To him was given dominion and glory…”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Daniel 7:9-14</a:t>
            </a:r>
          </a:p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They saw the God of Israel. There was under his feet … a pavement of sapphire stone.” </a:t>
            </a:r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Exodus 24:10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The Triune God: A Loving Mystery From the Seeds of Scripture to the  Pinnacle of Faith - YouTube">
            <a:extLst>
              <a:ext uri="{FF2B5EF4-FFF2-40B4-BE49-F238E27FC236}">
                <a16:creationId xmlns:a16="http://schemas.microsoft.com/office/drawing/2014/main" id="{CCE9C4A6-BB43-FFC1-2359-6DDE09BEA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77" y="438150"/>
            <a:ext cx="65341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740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7D22E-7266-E74A-F45A-B8E2754C7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ED3E32-DC05-4C92-1A6B-BB53B5EE1EBC}"/>
              </a:ext>
            </a:extLst>
          </p:cNvPr>
          <p:cNvSpPr txBox="1"/>
          <p:nvPr/>
        </p:nvSpPr>
        <p:spPr>
          <a:xfrm>
            <a:off x="139874" y="0"/>
            <a:ext cx="717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Two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Yahwehs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 the OT? 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BA5A39-8E3A-C9B1-5F98-90EF4BE761B4}"/>
              </a:ext>
            </a:extLst>
          </p:cNvPr>
          <p:cNvSpPr txBox="1"/>
          <p:nvPr/>
        </p:nvSpPr>
        <p:spPr>
          <a:xfrm>
            <a:off x="252077" y="535219"/>
            <a:ext cx="70011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“I send an angel before you… Obey his voice… for my name is in him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Exodus 23:30-31</a:t>
            </a:r>
            <a:b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angel of the LORD … said, ‘I will never break my covenant with you’.” </a:t>
            </a:r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Judges 2:1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377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C644CD-46C0-63E3-F691-13B0743AE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31A79A-A16F-C3F5-C961-8521415D97C3}"/>
              </a:ext>
            </a:extLst>
          </p:cNvPr>
          <p:cNvSpPr txBox="1"/>
          <p:nvPr/>
        </p:nvSpPr>
        <p:spPr>
          <a:xfrm>
            <a:off x="139875" y="0"/>
            <a:ext cx="710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New World mistranslation, John 1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73526-3285-69AB-4CA5-5C91E7459DC1}"/>
              </a:ext>
            </a:extLst>
          </p:cNvPr>
          <p:cNvSpPr txBox="1"/>
          <p:nvPr/>
        </p:nvSpPr>
        <p:spPr>
          <a:xfrm>
            <a:off x="413679" y="469276"/>
            <a:ext cx="62867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0" indent="-717550"/>
            <a:r>
              <a:rPr lang="el-G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ὁ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 λόγος ἦν πρὸς </a:t>
            </a:r>
            <a:r>
              <a:rPr lang="el-G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τὸν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 θεόν,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καὶ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θεὸς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 ἦν </a:t>
            </a:r>
            <a:r>
              <a:rPr lang="el-G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ὁ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 λόγος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17550" indent="-71755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Logos was with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God,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Logos.”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GJC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717550"/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Word was with God, </a:t>
            </a:r>
            <a:b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Word was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god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 NWT</a:t>
            </a:r>
          </a:p>
          <a:p>
            <a:pPr marL="717550" indent="-717550"/>
            <a:r>
              <a:rPr lang="en-GB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en-GB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Word was with God,</a:t>
            </a:r>
            <a:br>
              <a:rPr lang="en-GB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en-GB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Word was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</a:t>
            </a:r>
            <a:r>
              <a:rPr lang="en-GB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 ESV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he Logos in Greek and Jewish literature (John 1) | larshaukeland">
            <a:extLst>
              <a:ext uri="{FF2B5EF4-FFF2-40B4-BE49-F238E27FC236}">
                <a16:creationId xmlns:a16="http://schemas.microsoft.com/office/drawing/2014/main" id="{DF311393-6E4F-451A-87E0-2E81925F2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89" y="535953"/>
            <a:ext cx="4771796" cy="357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340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3DFA9B-AE6A-F958-1F92-638A19BFA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0BA2AB-D31F-6A64-3F10-89846BD185D5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Greek grammar rule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BFD147-937A-7C70-8EBE-F8C62D6F01E2}"/>
              </a:ext>
            </a:extLst>
          </p:cNvPr>
          <p:cNvSpPr txBox="1"/>
          <p:nvPr/>
        </p:nvSpPr>
        <p:spPr>
          <a:xfrm>
            <a:off x="176838" y="523220"/>
            <a:ext cx="696152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30238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 a declarative sentence where one noun is defined by another with a verb of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(to be, to become, etc.), the subject noun may have a definite article ‘the’ and the predicate noun does not.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“The Word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God.” Jn 1:1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“The Word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became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flesh.” Jn 1:14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51817EA-FBA6-E8CB-959F-6DF5095CE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49" y="523220"/>
            <a:ext cx="6414730" cy="359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707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F66C53-B1F4-8720-F07F-A49766A5B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247473-6A11-15ED-C6E3-7AEE8E2810FC}"/>
              </a:ext>
            </a:extLst>
          </p:cNvPr>
          <p:cNvSpPr txBox="1"/>
          <p:nvPr/>
        </p:nvSpPr>
        <p:spPr>
          <a:xfrm>
            <a:off x="139874" y="0"/>
            <a:ext cx="717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Part I, Chapter 1, # 5 (Lk 1:16-17)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42E5C8-652B-A2AE-94E0-EC495B68DBD3}"/>
              </a:ext>
            </a:extLst>
          </p:cNvPr>
          <p:cNvSpPr txBox="1"/>
          <p:nvPr/>
        </p:nvSpPr>
        <p:spPr>
          <a:xfrm>
            <a:off x="185370" y="523220"/>
            <a:ext cx="71298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9138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Many of the children of Israel will 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(John)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turn to the Lord their God. And he will go before him in the spirit and power of Elijah, to ‘</a:t>
            </a:r>
            <a:r>
              <a:rPr lang="en-GB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turn the heart of the fathers to the children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[Mal 3:6]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, and the disobedient to the wisdom of the righteous, </a:t>
            </a:r>
            <a:r>
              <a:rPr lang="en-GB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to prepare for the Lord a people made ready for him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[Isa 40:3-5]</a:t>
            </a:r>
            <a:r>
              <a:rPr lang="en-GB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Témoin à la manière de Jean le Baptiste – Jevismafoi.com">
            <a:extLst>
              <a:ext uri="{FF2B5EF4-FFF2-40B4-BE49-F238E27FC236}">
                <a16:creationId xmlns:a16="http://schemas.microsoft.com/office/drawing/2014/main" id="{13832A0A-EA2F-0A22-7D59-C25AC581F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58" y="523220"/>
            <a:ext cx="4791491" cy="358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224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32E291-61DF-1C4D-0EBE-AC3F6BD6D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9F57A2-842B-DCAA-3DCE-18B37691EB40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Chapter 2, #10 (Lk 2:9-12)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5B1FCA-5371-542D-48FE-88C22C6C436A}"/>
              </a:ext>
            </a:extLst>
          </p:cNvPr>
          <p:cNvSpPr txBox="1"/>
          <p:nvPr/>
        </p:nvSpPr>
        <p:spPr>
          <a:xfrm>
            <a:off x="173508" y="495008"/>
            <a:ext cx="71416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An angel of the Lord stood beside them, and the glory of the Lord shone round about them… “Unto you is born this day a Savior, who is Christ the Lord, born in the city of David! And this will be the sign for you: you will find a babe, wrapped in swaddling clothes, lying in a manger.”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9F4584-1198-7745-8265-0EE50493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7" y="671789"/>
            <a:ext cx="6564086" cy="344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248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EFCCF5-2F96-C24C-BAE0-A1C27EA84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A5AAD-4A47-1CF7-AAAD-528E0ED8807D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Session 1: Chapters 1 and 2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17312-0D54-3E0F-6288-36047FFD7DBA}"/>
              </a:ext>
            </a:extLst>
          </p:cNvPr>
          <p:cNvSpPr txBox="1"/>
          <p:nvPr/>
        </p:nvSpPr>
        <p:spPr>
          <a:xfrm>
            <a:off x="139875" y="575077"/>
            <a:ext cx="712747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Please, read or listen to the assigned chapters before you proceed.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You may do so in the book, with the Android app, or on the web site.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Download the app and view resources at:</a:t>
            </a:r>
          </a:p>
          <a:p>
            <a:pPr marL="355600" indent="-355600"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http://locis.site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219D2-DB10-68FD-E26C-2499887D1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03" y="-10111"/>
            <a:ext cx="2636700" cy="4134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D6DFC-06F6-E5C3-B4F7-238D3496E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687" y="-10111"/>
            <a:ext cx="2828510" cy="41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39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97B70B-B5D1-43A0-76A9-4C7BA0BDF7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1" r="760"/>
          <a:stretch/>
        </p:blipFill>
        <p:spPr>
          <a:xfrm>
            <a:off x="0" y="0"/>
            <a:ext cx="7315200" cy="41148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D3AEC28-E334-B742-7C11-01E050B7D396}"/>
              </a:ext>
            </a:extLst>
          </p:cNvPr>
          <p:cNvSpPr/>
          <p:nvPr/>
        </p:nvSpPr>
        <p:spPr>
          <a:xfrm>
            <a:off x="2256701" y="-58039"/>
            <a:ext cx="2130950" cy="70766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C48913-288F-DAEE-73A8-DA100224AF5B}"/>
              </a:ext>
            </a:extLst>
          </p:cNvPr>
          <p:cNvSpPr/>
          <p:nvPr/>
        </p:nvSpPr>
        <p:spPr>
          <a:xfrm>
            <a:off x="1629613" y="3465173"/>
            <a:ext cx="2130950" cy="70766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7DECA1-13A2-6634-8D04-19AC0C242403}"/>
              </a:ext>
            </a:extLst>
          </p:cNvPr>
          <p:cNvCxnSpPr/>
          <p:nvPr/>
        </p:nvCxnSpPr>
        <p:spPr>
          <a:xfrm flipH="1">
            <a:off x="2667485" y="361101"/>
            <a:ext cx="716377" cy="3296499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3BE990C-FB20-DF14-67FC-7F0D3146F18A}"/>
              </a:ext>
            </a:extLst>
          </p:cNvPr>
          <p:cNvSpPr txBox="1"/>
          <p:nvPr/>
        </p:nvSpPr>
        <p:spPr>
          <a:xfrm>
            <a:off x="4554527" y="3497159"/>
            <a:ext cx="2760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70C0"/>
                </a:solidFill>
              </a:rPr>
              <a:t>Life of Jesus Timeline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Rose Publishing, 2020</a:t>
            </a:r>
          </a:p>
        </p:txBody>
      </p:sp>
    </p:spTree>
    <p:extLst>
      <p:ext uri="{BB962C8B-B14F-4D97-AF65-F5344CB8AC3E}">
        <p14:creationId xmlns:p14="http://schemas.microsoft.com/office/powerpoint/2010/main" val="93107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63074B-BCB0-1B3B-F605-5154869A1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EB5FD1-7FBB-AE1E-12CA-C67BA29BF3EF}"/>
              </a:ext>
            </a:extLst>
          </p:cNvPr>
          <p:cNvSpPr txBox="1"/>
          <p:nvPr/>
        </p:nvSpPr>
        <p:spPr>
          <a:xfrm>
            <a:off x="139874" y="150022"/>
            <a:ext cx="717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“A Savior who is Christ the Lord”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6F29E4-2877-7D02-85F7-6F5ADD3C0547}"/>
              </a:ext>
            </a:extLst>
          </p:cNvPr>
          <p:cNvSpPr txBox="1"/>
          <p:nvPr/>
        </p:nvSpPr>
        <p:spPr>
          <a:xfrm>
            <a:off x="252076" y="594499"/>
            <a:ext cx="6465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σωτὴρ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ὅς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ἐστιν χριστὸς κύριος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savior  who    is     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chist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lord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5B832-D2CC-14AE-30D8-9A9CAF3DF992}"/>
              </a:ext>
            </a:extLst>
          </p:cNvPr>
          <p:cNvSpPr txBox="1"/>
          <p:nvPr/>
        </p:nvSpPr>
        <p:spPr>
          <a:xfrm>
            <a:off x="252076" y="1548606"/>
            <a:ext cx="70631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No definite articles ‘the’.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If proper Greek, then ‘who’ = subject,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‘is’ = verb, ‘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christ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’ &amp; ‘lord’ = predicate nouns meaning “the Christ, the Lord”.</a:t>
            </a:r>
          </a:p>
          <a:p>
            <a:pPr marL="355600" indent="-3556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Whose Lord? Rom 16:18; Col 3:24</a:t>
            </a:r>
          </a:p>
        </p:txBody>
      </p:sp>
    </p:spTree>
    <p:extLst>
      <p:ext uri="{BB962C8B-B14F-4D97-AF65-F5344CB8AC3E}">
        <p14:creationId xmlns:p14="http://schemas.microsoft.com/office/powerpoint/2010/main" val="3893855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B8E86C-399E-39C0-A7DC-00B2B9512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2572F5-56B4-78B0-1C8D-355F428166BA}"/>
              </a:ext>
            </a:extLst>
          </p:cNvPr>
          <p:cNvSpPr txBox="1"/>
          <p:nvPr/>
        </p:nvSpPr>
        <p:spPr>
          <a:xfrm>
            <a:off x="136737" y="57583"/>
            <a:ext cx="71199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Chapter 2, #13 (Lk 2:40) Age 1</a:t>
            </a:r>
            <a:endParaRPr lang="en-US" sz="26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140C3-FAFC-2FBE-BBB2-5CF82A42B573}"/>
              </a:ext>
            </a:extLst>
          </p:cNvPr>
          <p:cNvSpPr txBox="1"/>
          <p:nvPr/>
        </p:nvSpPr>
        <p:spPr>
          <a:xfrm>
            <a:off x="178244" y="479543"/>
            <a:ext cx="71199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5963"/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The young child grew and became strong, filled with wisdom; and God’s </a:t>
            </a:r>
            <a:r>
              <a:rPr lang="en-GB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favor</a:t>
            </a: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 rested upon him.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7F1152-FC44-15BD-D27B-70AA4CC0D256}"/>
              </a:ext>
            </a:extLst>
          </p:cNvPr>
          <p:cNvSpPr txBox="1"/>
          <p:nvPr/>
        </p:nvSpPr>
        <p:spPr>
          <a:xfrm>
            <a:off x="178244" y="2364446"/>
            <a:ext cx="703690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5963"/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He … was subject to them. And his mother treasured all these matters in her heart. And Jesus increased in wisdom and stature, and in </a:t>
            </a:r>
            <a:r>
              <a:rPr lang="en-GB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favor</a:t>
            </a: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 with God and men.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90C3EB-013E-7809-524D-E92605E3EF81}"/>
              </a:ext>
            </a:extLst>
          </p:cNvPr>
          <p:cNvSpPr txBox="1"/>
          <p:nvPr/>
        </p:nvSpPr>
        <p:spPr>
          <a:xfrm>
            <a:off x="178244" y="1872003"/>
            <a:ext cx="72214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Chapter 2, #14 (Lk 2:51-52) Age 12</a:t>
            </a:r>
            <a:endParaRPr lang="en-US" sz="26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What Amazing Information Do We Learn about Jesus In the Temple at Twelve  Years Old? - Christian Publishing House Blog">
            <a:extLst>
              <a:ext uri="{FF2B5EF4-FFF2-40B4-BE49-F238E27FC236}">
                <a16:creationId xmlns:a16="http://schemas.microsoft.com/office/drawing/2014/main" id="{BE92F52F-37A6-27EC-92B1-308E3D8DB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7" y="498713"/>
            <a:ext cx="6328152" cy="361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944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F257EC-8F11-44E3-E0DB-2CDE9E2AB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BE08D9-1273-A89A-7C4C-0A9317F68852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Christianity’s origins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8F1C-B399-1020-D438-AD0B73C8C125}"/>
              </a:ext>
            </a:extLst>
          </p:cNvPr>
          <p:cNvSpPr txBox="1"/>
          <p:nvPr/>
        </p:nvSpPr>
        <p:spPr>
          <a:xfrm>
            <a:off x="139875" y="450307"/>
            <a:ext cx="71753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Contemplation and intuition?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Ancient myths and legends?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Spirit messages, dreams and visions?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Nature gods and annual calendars?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Magic, mysteries and miracles?</a:t>
            </a:r>
          </a:p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Fulfilled Scriptural types &amp; predictions.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Demonstrated divine power.</a:t>
            </a:r>
          </a:p>
        </p:txBody>
      </p:sp>
      <p:pic>
        <p:nvPicPr>
          <p:cNvPr id="3074" name="Picture 2" descr="Did Joseph Smith Really Look at a Seer Stone in a Hat to Translate the Book  of Mormon? If So, Why? - YouTube">
            <a:extLst>
              <a:ext uri="{FF2B5EF4-FFF2-40B4-BE49-F238E27FC236}">
                <a16:creationId xmlns:a16="http://schemas.microsoft.com/office/drawing/2014/main" id="{349751C9-750F-288E-9430-2534C2E13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5" y="523220"/>
            <a:ext cx="6385030" cy="359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740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F30AE-C6C9-2E57-FB24-8600C7B28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FE693A-D1E0-4E60-081D-93F266AFB67A}"/>
              </a:ext>
            </a:extLst>
          </p:cNvPr>
          <p:cNvSpPr txBox="1"/>
          <p:nvPr/>
        </p:nvSpPr>
        <p:spPr>
          <a:xfrm>
            <a:off x="185348" y="-1"/>
            <a:ext cx="527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Assignment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AA5551-7CA4-F6F2-A04F-F0162C062264}"/>
              </a:ext>
            </a:extLst>
          </p:cNvPr>
          <p:cNvSpPr txBox="1"/>
          <p:nvPr/>
        </p:nvSpPr>
        <p:spPr>
          <a:xfrm>
            <a:off x="185349" y="701947"/>
            <a:ext cx="52781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LOCIS.site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Read or listen to chapters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and 4,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sections 15 to 25.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marR="0" lvl="0" indent="-357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 ready to share your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insights,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queries</a:t>
            </a:r>
            <a:b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objections.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00411-B3AA-0EA1-B758-B20B59BFF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540" y="0"/>
            <a:ext cx="1851660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F40C09-B243-AE12-FB93-4E43DE512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571671"/>
            <a:ext cx="1549480" cy="154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69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Title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C21E7-2C7B-6F5E-5192-B92FEF0551A1}"/>
              </a:ext>
            </a:extLst>
          </p:cNvPr>
          <p:cNvSpPr txBox="1"/>
          <p:nvPr/>
        </p:nvSpPr>
        <p:spPr>
          <a:xfrm>
            <a:off x="252077" y="535219"/>
            <a:ext cx="6465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252077" y="195731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65632138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A028F7-A6CA-78BD-C23B-6CC30E6AA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831482-C128-2793-643C-9A28C12DE6AB}"/>
              </a:ext>
            </a:extLst>
          </p:cNvPr>
          <p:cNvSpPr txBox="1"/>
          <p:nvPr/>
        </p:nvSpPr>
        <p:spPr>
          <a:xfrm>
            <a:off x="139874" y="0"/>
            <a:ext cx="717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What did you learn?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752C2-52E6-1AB1-6694-8C777CD4D048}"/>
              </a:ext>
            </a:extLst>
          </p:cNvPr>
          <p:cNvSpPr txBox="1"/>
          <p:nvPr/>
        </p:nvSpPr>
        <p:spPr>
          <a:xfrm>
            <a:off x="139874" y="475346"/>
            <a:ext cx="71059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If you are in a group, then allow each one to tell one important idea which they learned from their reading.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If there is enough time, then anyone may tell a second idea, after the others have told their first idea.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They may also reply to each other’s queries and objections.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3F19C-DD7F-8C84-4811-AB5664D2A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16" y="523220"/>
            <a:ext cx="6261768" cy="360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48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18E53B-510B-2FD0-74FC-6B845ACB6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E25F3A-AD6F-006C-E71D-99854C498510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What did Jesus say?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41D80-CDFC-C94F-9B66-DFF4803B3F43}"/>
              </a:ext>
            </a:extLst>
          </p:cNvPr>
          <p:cNvSpPr txBox="1"/>
          <p:nvPr/>
        </p:nvSpPr>
        <p:spPr>
          <a:xfrm>
            <a:off x="202070" y="523220"/>
            <a:ext cx="71131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	From the passage which they read for today’s session, let each one tell one thing that Jesus said: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teaching: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something to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believe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promise: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something to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command: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something to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warning: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something to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Afterwards, they may tell another thing.</a:t>
            </a:r>
          </a:p>
        </p:txBody>
      </p:sp>
      <p:pic>
        <p:nvPicPr>
          <p:cNvPr id="2050" name="Picture 2" descr="Jésus-Christ assis sur un rocher sur les rives de la mer de Galilée. De nombreuses personnes sont rassemblées autour de lui. Les gens écoutent le Christ prêcher. (Marc 4:1) (Luc 5:1)">
            <a:extLst>
              <a:ext uri="{FF2B5EF4-FFF2-40B4-BE49-F238E27FC236}">
                <a16:creationId xmlns:a16="http://schemas.microsoft.com/office/drawing/2014/main" id="{5B49BAEB-09B1-278D-0860-40263371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0" y="475326"/>
            <a:ext cx="6911060" cy="363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510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Understand Jesus’ teaching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139875" y="523220"/>
            <a:ext cx="71753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Most people understood his teaching.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If not, then he told them the meaning.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Jesus had four audiences: (a) leaders, (b) crowds, (c) disciples, (d) apostles.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Jesus often answered current issues.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He was proving himself the Messiah.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He often warned about the Roman invasion of AD 70 and afterwards.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9FE751-DEF3-8916-1E68-756ABBA1E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05" y="523220"/>
            <a:ext cx="5979389" cy="361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816D94-0511-4F18-3621-3D40DEEEA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330285-1CAE-B47E-B86A-2BC3672AE766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Traditional Gospel distinctives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7631C-C93C-F5CA-B601-84602060E131}"/>
              </a:ext>
            </a:extLst>
          </p:cNvPr>
          <p:cNvSpPr txBox="1"/>
          <p:nvPr/>
        </p:nvSpPr>
        <p:spPr>
          <a:xfrm>
            <a:off x="139875" y="523220"/>
            <a:ext cx="70845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Jesus = the Son of David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Jesus = the Lord’s Servant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Jesus = the Son of Man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Jesus = the Son of God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Written for Judeans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Written for Romans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Written for Greeks &amp; Hellenists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Written for all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E4B497-76D2-1090-C76F-810AF3AC2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76" y="4741719"/>
            <a:ext cx="6331677" cy="364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35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7F8FEC-7557-C873-E29E-D6D9ECB49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628AAE-71DF-985F-1B26-99C3DCC1F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B4E08A-84E9-51DA-9C55-8573D539D690}"/>
              </a:ext>
            </a:extLst>
          </p:cNvPr>
          <p:cNvSpPr/>
          <p:nvPr/>
        </p:nvSpPr>
        <p:spPr>
          <a:xfrm>
            <a:off x="53788" y="435197"/>
            <a:ext cx="1863029" cy="3377478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6D83C4-C55B-86D1-28E8-979EECDFA7F9}"/>
              </a:ext>
            </a:extLst>
          </p:cNvPr>
          <p:cNvSpPr/>
          <p:nvPr/>
        </p:nvSpPr>
        <p:spPr>
          <a:xfrm>
            <a:off x="1916817" y="435197"/>
            <a:ext cx="1906551" cy="2377519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1C08CA-A45C-9B08-0AA8-7246CDA8480F}"/>
              </a:ext>
            </a:extLst>
          </p:cNvPr>
          <p:cNvSpPr/>
          <p:nvPr/>
        </p:nvSpPr>
        <p:spPr>
          <a:xfrm>
            <a:off x="3823369" y="435197"/>
            <a:ext cx="1727200" cy="2377519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2AF18F-A62C-7372-A4F9-965A4B598B12}"/>
              </a:ext>
            </a:extLst>
          </p:cNvPr>
          <p:cNvSpPr/>
          <p:nvPr/>
        </p:nvSpPr>
        <p:spPr>
          <a:xfrm>
            <a:off x="5569284" y="438741"/>
            <a:ext cx="1727201" cy="3206361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97D4CB-5CF4-829E-3746-F2C2B026E7E4}"/>
              </a:ext>
            </a:extLst>
          </p:cNvPr>
          <p:cNvSpPr/>
          <p:nvPr/>
        </p:nvSpPr>
        <p:spPr>
          <a:xfrm>
            <a:off x="1970604" y="2884967"/>
            <a:ext cx="3487443" cy="1169582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08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26480D-4FD0-16C2-F724-CA5205D9B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613005-F243-8C82-37B1-F40180A60879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Chronologies of Jesus ministry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75851-1FB7-E688-BAEC-0539DD78F463}"/>
              </a:ext>
            </a:extLst>
          </p:cNvPr>
          <p:cNvSpPr txBox="1"/>
          <p:nvPr/>
        </p:nvSpPr>
        <p:spPr>
          <a:xfrm>
            <a:off x="139875" y="628573"/>
            <a:ext cx="729676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Two-year: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AD 28–29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Three-year: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AD 27–29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Four-year: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AD 27–30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LOCIS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Spring AD 29 – Spring AD 33.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See Cheney, Appendix IV, pp 226-236.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(There was an eclipse during Passover in AD 33.)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Jesus Baptized by John the Baptist ...">
            <a:extLst>
              <a:ext uri="{FF2B5EF4-FFF2-40B4-BE49-F238E27FC236}">
                <a16:creationId xmlns:a16="http://schemas.microsoft.com/office/drawing/2014/main" id="{B0C11241-30D7-1C5D-65DF-003A7BB61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770649"/>
            <a:ext cx="294322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711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8F3B7C-AD3E-3BF2-9EDD-DC67025F2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9464A5-2FFA-2CEC-5FF3-7C9593885EFF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Differences in the Gospels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2CB26-10A6-F13A-8937-0009A5008436}"/>
              </a:ext>
            </a:extLst>
          </p:cNvPr>
          <p:cNvSpPr txBox="1"/>
          <p:nvPr/>
        </p:nvSpPr>
        <p:spPr>
          <a:xfrm>
            <a:off x="139875" y="523220"/>
            <a:ext cx="71596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“The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[Gospel]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writers used the same compositional devices as the biographer Plutarch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[AD 46–119]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employed when he reworked the same material in more than one of his biographies.”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Bauckmam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Why are there Differences in the Gospels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by M.R. Licona, Oxford, 2017.</a:t>
            </a:r>
          </a:p>
        </p:txBody>
      </p:sp>
      <p:pic>
        <p:nvPicPr>
          <p:cNvPr id="1026" name="Picture 2" descr="Plutarch - Wikipedia">
            <a:extLst>
              <a:ext uri="{FF2B5EF4-FFF2-40B4-BE49-F238E27FC236}">
                <a16:creationId xmlns:a16="http://schemas.microsoft.com/office/drawing/2014/main" id="{5192C2B5-48B7-9039-868A-9265BA254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85" y="517299"/>
            <a:ext cx="3020802" cy="359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4B1000-3A0A-6351-2D9F-FCBB410F2CA9}"/>
              </a:ext>
            </a:extLst>
          </p:cNvPr>
          <p:cNvSpPr txBox="1"/>
          <p:nvPr/>
        </p:nvSpPr>
        <p:spPr>
          <a:xfrm>
            <a:off x="75501" y="3758268"/>
            <a:ext cx="420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Plutarch, Greek biographer, AD 46–119</a:t>
            </a:r>
          </a:p>
        </p:txBody>
      </p:sp>
    </p:spTree>
    <p:extLst>
      <p:ext uri="{BB962C8B-B14F-4D97-AF65-F5344CB8AC3E}">
        <p14:creationId xmlns:p14="http://schemas.microsoft.com/office/powerpoint/2010/main" val="2368010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2442</TotalTime>
  <Words>1357</Words>
  <Application>Microsoft Office PowerPoint</Application>
  <PresentationFormat>Custom</PresentationFormat>
  <Paragraphs>119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112</cp:revision>
  <dcterms:created xsi:type="dcterms:W3CDTF">2023-02-25T21:04:15Z</dcterms:created>
  <dcterms:modified xsi:type="dcterms:W3CDTF">2025-01-12T04:59:13Z</dcterms:modified>
</cp:coreProperties>
</file>