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58" r:id="rId3"/>
    <p:sldMasterId id="2147483660" r:id="rId4"/>
    <p:sldMasterId id="2147483662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8"/>
  </p:notesMasterIdLst>
  <p:sldIdLst>
    <p:sldId id="256" r:id="rId12"/>
    <p:sldId id="257" r:id="rId13"/>
    <p:sldId id="259" r:id="rId14"/>
    <p:sldId id="258" r:id="rId15"/>
    <p:sldId id="273" r:id="rId16"/>
    <p:sldId id="264" r:id="rId17"/>
    <p:sldId id="265" r:id="rId18"/>
    <p:sldId id="266" r:id="rId19"/>
    <p:sldId id="267" r:id="rId20"/>
    <p:sldId id="262" r:id="rId21"/>
    <p:sldId id="268" r:id="rId22"/>
    <p:sldId id="269" r:id="rId23"/>
    <p:sldId id="261" r:id="rId24"/>
    <p:sldId id="272" r:id="rId25"/>
    <p:sldId id="270" r:id="rId26"/>
    <p:sldId id="263" r:id="rId27"/>
  </p:sldIdLst>
  <p:sldSz cx="7315200" cy="411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82" y="112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0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09BD66F-DBCD-4257-A8A4-5541D2DB90F4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6A9EE6B-73CE-43F7-A561-88479AFAE4A4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5602DF1-DFEA-4DAA-9C26-EBFFBF888E5B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2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F8E5-7074-523E-0CC8-0CE09484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>
            <a:extLst>
              <a:ext uri="{FF2B5EF4-FFF2-40B4-BE49-F238E27FC236}">
                <a16:creationId xmlns:a16="http://schemas.microsoft.com/office/drawing/2014/main" id="{D3FD72EF-DECE-7169-EAED-234FA55E8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>
            <a:extLst>
              <a:ext uri="{FF2B5EF4-FFF2-40B4-BE49-F238E27FC236}">
                <a16:creationId xmlns:a16="http://schemas.microsoft.com/office/drawing/2014/main" id="{5E566226-501B-17E1-E89E-A46EC2C393A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3">
            <a:extLst>
              <a:ext uri="{FF2B5EF4-FFF2-40B4-BE49-F238E27FC236}">
                <a16:creationId xmlns:a16="http://schemas.microsoft.com/office/drawing/2014/main" id="{A027E811-396E-ED94-A23F-1A928C2246FC}"/>
              </a:ext>
            </a:extLst>
          </p:cNvPr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0AFADA-E72D-4493-8C46-37E652B61119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9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33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0AFADA-E72D-4493-8C46-37E652B61119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10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7506-8D04-941C-FFC4-4144E541F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>
            <a:extLst>
              <a:ext uri="{FF2B5EF4-FFF2-40B4-BE49-F238E27FC236}">
                <a16:creationId xmlns:a16="http://schemas.microsoft.com/office/drawing/2014/main" id="{36461338-676B-AC6A-82C5-FC2A4B6CE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>
            <a:extLst>
              <a:ext uri="{FF2B5EF4-FFF2-40B4-BE49-F238E27FC236}">
                <a16:creationId xmlns:a16="http://schemas.microsoft.com/office/drawing/2014/main" id="{70AFFA36-AE99-F7F1-B134-22E8EB9BC6D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3">
            <a:extLst>
              <a:ext uri="{FF2B5EF4-FFF2-40B4-BE49-F238E27FC236}">
                <a16:creationId xmlns:a16="http://schemas.microsoft.com/office/drawing/2014/main" id="{BE6B91A1-3088-CC27-1237-6F6BD5AA5316}"/>
              </a:ext>
            </a:extLst>
          </p:cNvPr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0AFADA-E72D-4493-8C46-37E652B61119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11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67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2B83-4B57-7303-9FBB-55F5AA129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>
            <a:extLst>
              <a:ext uri="{FF2B5EF4-FFF2-40B4-BE49-F238E27FC236}">
                <a16:creationId xmlns:a16="http://schemas.microsoft.com/office/drawing/2014/main" id="{55F83632-F4C8-9808-5DC9-F4B14474B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>
            <a:extLst>
              <a:ext uri="{FF2B5EF4-FFF2-40B4-BE49-F238E27FC236}">
                <a16:creationId xmlns:a16="http://schemas.microsoft.com/office/drawing/2014/main" id="{8D6F40E4-AA3E-9DD9-AF4E-786474C41E0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3">
            <a:extLst>
              <a:ext uri="{FF2B5EF4-FFF2-40B4-BE49-F238E27FC236}">
                <a16:creationId xmlns:a16="http://schemas.microsoft.com/office/drawing/2014/main" id="{5C912DA6-BF61-A075-3A3B-152737F602C1}"/>
              </a:ext>
            </a:extLst>
          </p:cNvPr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B0AFADA-E72D-4493-8C46-37E652B61119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12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16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131B07-BD08-47E1-9233-7F793A9651E0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13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B1EF-A91E-A1FA-8FBF-D5D146794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>
            <a:extLst>
              <a:ext uri="{FF2B5EF4-FFF2-40B4-BE49-F238E27FC236}">
                <a16:creationId xmlns:a16="http://schemas.microsoft.com/office/drawing/2014/main" id="{687D2BA6-85A3-2B97-BEEB-2785127EA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>
            <a:extLst>
              <a:ext uri="{FF2B5EF4-FFF2-40B4-BE49-F238E27FC236}">
                <a16:creationId xmlns:a16="http://schemas.microsoft.com/office/drawing/2014/main" id="{094BCBAD-F4B1-F3C0-2A27-AE426D17393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3">
            <a:extLst>
              <a:ext uri="{FF2B5EF4-FFF2-40B4-BE49-F238E27FC236}">
                <a16:creationId xmlns:a16="http://schemas.microsoft.com/office/drawing/2014/main" id="{DB26EC4A-FEDC-B2D7-727F-5AFB94070C9E}"/>
              </a:ext>
            </a:extLst>
          </p:cNvPr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131B07-BD08-47E1-9233-7F793A9651E0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14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56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A9B2-8A71-C60D-D36F-92538EC0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>
            <a:extLst>
              <a:ext uri="{FF2B5EF4-FFF2-40B4-BE49-F238E27FC236}">
                <a16:creationId xmlns:a16="http://schemas.microsoft.com/office/drawing/2014/main" id="{A8622D01-606C-B211-68A6-AACC1587E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>
            <a:extLst>
              <a:ext uri="{FF2B5EF4-FFF2-40B4-BE49-F238E27FC236}">
                <a16:creationId xmlns:a16="http://schemas.microsoft.com/office/drawing/2014/main" id="{9E565A32-12D6-C0FF-35FF-A521AA22367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3">
            <a:extLst>
              <a:ext uri="{FF2B5EF4-FFF2-40B4-BE49-F238E27FC236}">
                <a16:creationId xmlns:a16="http://schemas.microsoft.com/office/drawing/2014/main" id="{BFF90877-F4D0-83DC-788A-E1087857DF41}"/>
              </a:ext>
            </a:extLst>
          </p:cNvPr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131B07-BD08-47E1-9233-7F793A9651E0}" type="slidenum">
              <a:rPr lang="en-US" sz="1200" b="0" u="none" strike="noStrike">
                <a:solidFill>
                  <a:srgbClr val="000000"/>
                </a:solidFill>
                <a:uFillTx/>
                <a:latin typeface="Times New Roman"/>
              </a:rPr>
              <a:t>15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76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92135A-83C1-4CF4-AB67-B8FC44ACCBDE}" type="slidenum">
              <a:t>‹#›</a:t>
            </a:fld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65760" y="962640"/>
            <a:ext cx="658332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E4DA3B9-68A3-4C43-8BF7-567DD9487E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2E0DE18-4AA0-40AD-87C6-FDB4BF99FD7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65760" y="962640"/>
            <a:ext cx="321264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739320" y="962640"/>
            <a:ext cx="321264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E7BFFC1-C7F5-4B07-83B2-4460172262D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7C876A9-6381-4D21-9E55-A27AC45034F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E1374BD-6C2A-43BC-89A5-F56C659786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B9651D0-80B9-435A-8019-A8713ACA13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CC4D7D8-CCCB-4B4E-BC5D-44CF291C2BF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01E92FA-026E-40C2-BD0C-6D9E114905B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65760" y="962640"/>
            <a:ext cx="321264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739320" y="962640"/>
            <a:ext cx="321264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301FDF-F112-4D31-910D-DCB3EE1396E0}" type="slidenum">
              <a:t>‹#›</a:t>
            </a:fld>
            <a:endParaRPr/>
          </a:p>
        </p:txBody>
      </p:sp>
      <p:sp>
        <p:nvSpPr>
          <p:cNvPr id="3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4432A3-5492-467F-9EE3-AE9C247B7B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65760" y="962640"/>
            <a:ext cx="658332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83F22E-FB7B-4EF3-BA0D-61CFA8C9B4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4BE79F-623B-44F1-873E-FA0FBF054EE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530FFE-ED51-4855-8044-BBD24ADAC7E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365760" y="962640"/>
            <a:ext cx="658332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F3CDA61-ABCC-4410-8BEF-7635768EB7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19D8366-845F-413A-9D33-A895D99253C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2E731B1-79E2-4994-8122-F35CD56BE61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010AB6A-5CA9-4760-9513-8071F8BF56EA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65760" y="962640"/>
            <a:ext cx="658332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28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sldNum" idx="29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62C0467-34C5-4437-BFDD-0BB392F2B41E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0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31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sldNum" idx="32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CABEA4C-380F-4F95-BE56-F1CCA22C26E4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33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ftr" idx="4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sldNum" idx="5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0F1BA1A-8F14-48A7-8FB4-D87030FCF042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6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ftr" idx="7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sldNum" idx="8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49C11C5-D5A8-4AD3-B6FD-BED5367F2B4D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9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65760" y="962640"/>
            <a:ext cx="658296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ftr" idx="10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sldNum" idx="11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5B61C8A-0F7B-4E37-BC2E-A0648898FC54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dt" idx="12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ftr" idx="13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sldNum" idx="14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99E2B6-0417-4070-8B94-3977B7230F19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5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5760" y="962640"/>
            <a:ext cx="321228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739320" y="962640"/>
            <a:ext cx="3212280" cy="23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ftr" idx="16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sldNum" idx="17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D2D26AB-3A2A-40F0-BC18-FC8398741907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dt" idx="18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ftr" idx="19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sldNum" idx="20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1F67510-D2CF-4EE2-B307-A648F604447E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21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673560"/>
            <a:ext cx="5485680" cy="143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22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23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0A13BE4-9A0D-4EB8-A1BE-E9BBCC1115C0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24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25"/>
          </p:nvPr>
        </p:nvSpPr>
        <p:spPr>
          <a:xfrm>
            <a:off x="2423160" y="3813840"/>
            <a:ext cx="246816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sldNum" idx="26"/>
          </p:nvPr>
        </p:nvSpPr>
        <p:spPr>
          <a:xfrm>
            <a:off x="516636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D730B19-4256-43DB-9FB4-44623A336F93}" type="slidenum">
              <a:rPr lang="en-US" sz="72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72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27"/>
          </p:nvPr>
        </p:nvSpPr>
        <p:spPr>
          <a:xfrm>
            <a:off x="502920" y="3813840"/>
            <a:ext cx="1645200" cy="21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2"/>
          <p:cNvSpPr/>
          <p:nvPr/>
        </p:nvSpPr>
        <p:spPr>
          <a:xfrm>
            <a:off x="0" y="0"/>
            <a:ext cx="7314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36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The Life of Christ in Stereo</a:t>
            </a:r>
            <a:endParaRPr lang="en-US" sz="3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2" name="Picture 6"/>
          <p:cNvPicPr/>
          <p:nvPr/>
        </p:nvPicPr>
        <p:blipFill>
          <a:blip r:embed="rId3"/>
          <a:stretch/>
        </p:blipFill>
        <p:spPr>
          <a:xfrm>
            <a:off x="584280" y="602280"/>
            <a:ext cx="6146280" cy="351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2"/>
          <p:cNvSpPr/>
          <p:nvPr/>
        </p:nvSpPr>
        <p:spPr>
          <a:xfrm>
            <a:off x="140040" y="0"/>
            <a:ext cx="71744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Whom does Jesus approve?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(Lk. 6)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TextBox 1"/>
          <p:cNvSpPr/>
          <p:nvPr/>
        </p:nvSpPr>
        <p:spPr>
          <a:xfrm>
            <a:off x="181440" y="591480"/>
            <a:ext cx="71744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“Blessed are you who are poor!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yours is the Kingdom of God.</a:t>
            </a:r>
          </a:p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“Blessed are you who hunger now!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 shall be satisfied.</a:t>
            </a:r>
          </a:p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“Blessed are you who weep now!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 shall laugh.</a:t>
            </a:r>
          </a:p>
          <a:p>
            <a:pPr marL="361800" indent="-36180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u="none" strike="noStrike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none" strike="noStrike" dirty="0">
                <a:solidFill>
                  <a:srgbClr val="0070C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Blessed: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800" b="1" u="none" strike="noStrike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avored</a:t>
            </a:r>
            <a:r>
              <a:rPr lang="en-GB" sz="2800" b="1" u="none" strike="noStrike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 fortunate, happy, privileged recipient of divine </a:t>
            </a:r>
            <a:r>
              <a:rPr lang="en-GB" sz="2800" b="1" u="none" strike="noStrike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sz="2800" b="1" u="none" strike="noStrike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b="1" u="none" strike="noStrike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7D48E-69BF-1B72-A345-C9D8A9A21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2">
            <a:extLst>
              <a:ext uri="{FF2B5EF4-FFF2-40B4-BE49-F238E27FC236}">
                <a16:creationId xmlns:a16="http://schemas.microsoft.com/office/drawing/2014/main" id="{F5697450-FE3A-1777-2747-94B1DE526DC6}"/>
              </a:ext>
            </a:extLst>
          </p:cNvPr>
          <p:cNvSpPr/>
          <p:nvPr/>
        </p:nvSpPr>
        <p:spPr>
          <a:xfrm>
            <a:off x="140040" y="0"/>
            <a:ext cx="71751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Whom does Jesus warn?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(Luke 5)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108336A5-B610-2D20-9157-2B5B0CE0CDAA}"/>
              </a:ext>
            </a:extLst>
          </p:cNvPr>
          <p:cNvSpPr/>
          <p:nvPr/>
        </p:nvSpPr>
        <p:spPr>
          <a:xfrm>
            <a:off x="140040" y="521766"/>
            <a:ext cx="71744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“Woe to you who are rich!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 are receiving your comfort.”</a:t>
            </a:r>
          </a:p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“Woe to you who are surfeited [full]!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 shall suffer hunger.”</a:t>
            </a:r>
          </a:p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“Woe to you who are merry now!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For you shall lament and weep.”</a:t>
            </a:r>
          </a:p>
          <a:p>
            <a:pPr marL="536575" indent="-536575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u="none" strike="noStrike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none" strike="noStrike" dirty="0">
                <a:solidFill>
                  <a:srgbClr val="0070C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Woe: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“A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state of intense hardship or distress.” </a:t>
            </a:r>
            <a:r>
              <a:rPr lang="en-GB" sz="2800" i="1" u="none" strike="noStrike" dirty="0" err="1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BDAG</a:t>
            </a:r>
            <a:r>
              <a:rPr lang="en-GB" sz="2800" i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2800" i="1" u="none" strike="noStrike" dirty="0" err="1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Gk</a:t>
            </a:r>
            <a:r>
              <a:rPr lang="en-GB" sz="2800" i="1" u="none" strike="noStrike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-En Lexicon</a:t>
            </a:r>
          </a:p>
        </p:txBody>
      </p:sp>
    </p:spTree>
    <p:extLst>
      <p:ext uri="{BB962C8B-B14F-4D97-AF65-F5344CB8AC3E}">
        <p14:creationId xmlns:p14="http://schemas.microsoft.com/office/powerpoint/2010/main" val="114247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19A2E-2187-C193-4B94-D9EEE538B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2">
            <a:extLst>
              <a:ext uri="{FF2B5EF4-FFF2-40B4-BE49-F238E27FC236}">
                <a16:creationId xmlns:a16="http://schemas.microsoft.com/office/drawing/2014/main" id="{671DE24F-1C89-429F-3E8E-515887BD7188}"/>
              </a:ext>
            </a:extLst>
          </p:cNvPr>
          <p:cNvSpPr/>
          <p:nvPr/>
        </p:nvSpPr>
        <p:spPr>
          <a:xfrm>
            <a:off x="140040" y="0"/>
            <a:ext cx="71751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Whom does Jesus warn?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(Luke 6)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03B0C44F-06E8-0147-5949-B3D9B13B22EB}"/>
              </a:ext>
            </a:extLst>
          </p:cNvPr>
          <p:cNvSpPr/>
          <p:nvPr/>
        </p:nvSpPr>
        <p:spPr>
          <a:xfrm>
            <a:off x="140040" y="521766"/>
            <a:ext cx="6950880" cy="32609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1800" indent="-361800" defTabSz="457200">
              <a:lnSpc>
                <a:spcPct val="10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GB" sz="2800" b="1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“Woe to you when all shall speak well of you! For their fathers did the same to the false prophets.”</a:t>
            </a:r>
          </a:p>
          <a:p>
            <a:pPr marL="361800" indent="-36180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u="none" strike="noStrike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none" strike="noStrike" dirty="0">
                <a:solidFill>
                  <a:srgbClr val="0070C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False prophets: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“Those who pretend to receive messages from God, which they write in books or preach for money, power and prestige.”</a:t>
            </a:r>
            <a:endParaRPr lang="en-US" sz="2800" b="1" dirty="0">
              <a:solidFill>
                <a:schemeClr val="dk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83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3"/>
          <p:cNvSpPr/>
          <p:nvPr/>
        </p:nvSpPr>
        <p:spPr>
          <a:xfrm>
            <a:off x="209700" y="443832"/>
            <a:ext cx="703512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536575" indent="-536575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“Blessed are the lowly in spirit.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For theirs is the Kingdom of heaven.</a:t>
            </a:r>
          </a:p>
          <a:p>
            <a:pPr marL="536575" indent="-536575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“Blessed are they who mourn.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For they shall be comforted.</a:t>
            </a:r>
          </a:p>
          <a:p>
            <a:pPr marL="536575" indent="-536575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“Blessed are the meek.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For they shall inherit the earth.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209700" y="3087539"/>
            <a:ext cx="703512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34963" indent="-334963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Meek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Arial"/>
              </a:rPr>
              <a:t>:</a:t>
            </a:r>
            <a:r>
              <a:rPr lang="en-US" sz="2800" b="1" dirty="0">
                <a:solidFill>
                  <a:schemeClr val="dk1"/>
                </a:solidFill>
                <a:latin typeface="Arial"/>
              </a:rPr>
              <a:t> </a:t>
            </a:r>
            <a:r>
              <a:rPr lang="en-GB" sz="2800" b="1" dirty="0">
                <a:solidFill>
                  <a:schemeClr val="dk1"/>
                </a:solidFill>
                <a:latin typeface="Arial"/>
              </a:rPr>
              <a:t>Considerate, unassuming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.</a:t>
            </a:r>
            <a:b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Free of anger or vengeance.</a:t>
            </a:r>
            <a:endParaRPr lang="en-US" sz="2800" b="1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8" name="TextBox 2"/>
          <p:cNvSpPr/>
          <p:nvPr/>
        </p:nvSpPr>
        <p:spPr>
          <a:xfrm>
            <a:off x="140040" y="0"/>
            <a:ext cx="71744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More blessings from Jesus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(Matt 5)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49243-61A0-562E-EBCE-6E33B6E6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2">
            <a:extLst>
              <a:ext uri="{FF2B5EF4-FFF2-40B4-BE49-F238E27FC236}">
                <a16:creationId xmlns:a16="http://schemas.microsoft.com/office/drawing/2014/main" id="{980E2500-EEEC-7700-0403-085CA5466AC7}"/>
              </a:ext>
            </a:extLst>
          </p:cNvPr>
          <p:cNvSpPr/>
          <p:nvPr/>
        </p:nvSpPr>
        <p:spPr>
          <a:xfrm>
            <a:off x="140040" y="0"/>
            <a:ext cx="71744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More blessings from Jesus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(Matt 5)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TextBox 3">
            <a:extLst>
              <a:ext uri="{FF2B5EF4-FFF2-40B4-BE49-F238E27FC236}">
                <a16:creationId xmlns:a16="http://schemas.microsoft.com/office/drawing/2014/main" id="{0338D1EA-8276-F931-20D1-C924E2E77214}"/>
              </a:ext>
            </a:extLst>
          </p:cNvPr>
          <p:cNvSpPr/>
          <p:nvPr/>
        </p:nvSpPr>
        <p:spPr>
          <a:xfrm>
            <a:off x="140040" y="506492"/>
            <a:ext cx="703512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536575" indent="-536575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“Blessed are they who are persecuted for righteousness’ sake.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For theirs is the Kingdom of heaven.</a:t>
            </a:r>
          </a:p>
          <a:p>
            <a:pPr marL="536575" indent="-536575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“Blessed are you when men shall hate you, and revile and persecute you, and say falsely all kinds of evil against you because of Me…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1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F863C-229C-E460-8720-3C75C7E5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2">
            <a:extLst>
              <a:ext uri="{FF2B5EF4-FFF2-40B4-BE49-F238E27FC236}">
                <a16:creationId xmlns:a16="http://schemas.microsoft.com/office/drawing/2014/main" id="{654ACB6A-8A8B-9521-DB00-F6B2CC2BABD1}"/>
              </a:ext>
            </a:extLst>
          </p:cNvPr>
          <p:cNvSpPr/>
          <p:nvPr/>
        </p:nvSpPr>
        <p:spPr>
          <a:xfrm>
            <a:off x="140040" y="0"/>
            <a:ext cx="71744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More blessings from Jesus</a:t>
            </a:r>
            <a:r>
              <a:rPr lang="en-US" sz="2800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(Matt 5)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  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TextBox 3">
            <a:extLst>
              <a:ext uri="{FF2B5EF4-FFF2-40B4-BE49-F238E27FC236}">
                <a16:creationId xmlns:a16="http://schemas.microsoft.com/office/drawing/2014/main" id="{EE7E58FC-1186-A527-ACD3-5EB0A39586FF}"/>
              </a:ext>
            </a:extLst>
          </p:cNvPr>
          <p:cNvSpPr/>
          <p:nvPr/>
        </p:nvSpPr>
        <p:spPr>
          <a:xfrm>
            <a:off x="140040" y="523080"/>
            <a:ext cx="72536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895350" indent="-895350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		... when they shall excommunicate you, and denounce your name as evil, because of the Son of man. </a:t>
            </a:r>
          </a:p>
          <a:p>
            <a:pPr marL="895350" indent="-895350" defTabSz="457200">
              <a:lnSpc>
                <a:spcPct val="100000"/>
              </a:lnSpc>
            </a:pP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“Rejoice in that day, and leap for joy, 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for behold, your reward is great in heaven. For their fathers did these things to the prophets who were before you.”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4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2"/>
          <p:cNvSpPr/>
          <p:nvPr/>
        </p:nvSpPr>
        <p:spPr>
          <a:xfrm>
            <a:off x="185400" y="0"/>
            <a:ext cx="5277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Assignment</a:t>
            </a:r>
            <a:endParaRPr lang="en-US" sz="3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TextBox 3"/>
          <p:cNvSpPr/>
          <p:nvPr/>
        </p:nvSpPr>
        <p:spPr>
          <a:xfrm>
            <a:off x="185400" y="702000"/>
            <a:ext cx="5277600" cy="26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57120" indent="-35712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 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Visit </a:t>
            </a:r>
            <a:r>
              <a:rPr lang="en-US" sz="2800" b="1" u="none" strike="noStrike" dirty="0" err="1">
                <a:solidFill>
                  <a:srgbClr val="000000"/>
                </a:solidFill>
                <a:uFillTx/>
                <a:latin typeface="Arial"/>
              </a:rPr>
              <a:t>LOCIS.site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 Read or listen to chapter </a:t>
            </a: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7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, </a:t>
            </a:r>
            <a:br>
              <a:rPr sz="2800" dirty="0"/>
            </a:b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sections </a:t>
            </a: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40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 through </a:t>
            </a: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50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 Be ready to share your</a:t>
            </a:r>
            <a:br>
              <a:rPr sz="2800" dirty="0"/>
            </a:b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insights, queries</a:t>
            </a:r>
            <a:br>
              <a:rPr sz="2800" dirty="0"/>
            </a:br>
            <a:r>
              <a:rPr lang="en-US" sz="2800" b="1" u="none" strike="noStrike" dirty="0">
                <a:solidFill>
                  <a:srgbClr val="000000"/>
                </a:solidFill>
                <a:uFillTx/>
                <a:latin typeface="Arial"/>
              </a:rPr>
              <a:t>and objections.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Picture 5"/>
          <p:cNvPicPr/>
          <p:nvPr/>
        </p:nvPicPr>
        <p:blipFill>
          <a:blip r:embed="rId2"/>
          <a:stretch/>
        </p:blipFill>
        <p:spPr>
          <a:xfrm>
            <a:off x="5463720" y="0"/>
            <a:ext cx="1851120" cy="411408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7"/>
          <p:cNvPicPr/>
          <p:nvPr/>
        </p:nvPicPr>
        <p:blipFill>
          <a:blip r:embed="rId3"/>
          <a:stretch/>
        </p:blipFill>
        <p:spPr>
          <a:xfrm>
            <a:off x="3657600" y="2571840"/>
            <a:ext cx="1548720" cy="154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22000"/>
          </a:blip>
          <a:stretch>
            <a:fillRect t="-993" b="-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2"/>
          <p:cNvSpPr/>
          <p:nvPr/>
        </p:nvSpPr>
        <p:spPr>
          <a:xfrm>
            <a:off x="140040" y="0"/>
            <a:ext cx="65314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Session 4: Chapter 6, ##36-39</a:t>
            </a:r>
            <a:endParaRPr lang="en-US" sz="2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" name="TextBox 3"/>
          <p:cNvSpPr/>
          <p:nvPr/>
        </p:nvSpPr>
        <p:spPr>
          <a:xfrm>
            <a:off x="140040" y="574920"/>
            <a:ext cx="7252200" cy="30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55680" indent="-35568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Arial"/>
              </a:rPr>
              <a:t> What did you learn that was helpful?</a:t>
            </a:r>
            <a:br>
              <a:rPr sz="2800"/>
            </a:br>
            <a:endParaRPr lang="en-US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355680" indent="-35568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Arial"/>
              </a:rPr>
              <a:t> What did you read that was important?</a:t>
            </a:r>
            <a:br>
              <a:rPr sz="2800"/>
            </a:br>
            <a:endParaRPr lang="en-US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355680" indent="-35568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>
                <a:solidFill>
                  <a:schemeClr val="dk1"/>
                </a:solidFill>
                <a:uFillTx/>
                <a:latin typeface="Arial"/>
              </a:rPr>
              <a:t> What questions do you have about what you read?</a:t>
            </a:r>
            <a:endParaRPr lang="en-US" sz="28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355680" indent="-355680" defTabSz="457200">
              <a:lnSpc>
                <a:spcPct val="100000"/>
              </a:lnSpc>
              <a:tabLst>
                <a:tab pos="0" algn="l"/>
              </a:tabLst>
            </a:pPr>
            <a:endParaRPr lang="en-US" sz="2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5" name="Picture 4"/>
          <p:cNvPicPr/>
          <p:nvPr/>
        </p:nvPicPr>
        <p:blipFill>
          <a:blip r:embed="rId5"/>
          <a:stretch/>
        </p:blipFill>
        <p:spPr>
          <a:xfrm>
            <a:off x="23400" y="10080"/>
            <a:ext cx="2635920" cy="413352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6"/>
          <p:cNvPicPr/>
          <p:nvPr/>
        </p:nvPicPr>
        <p:blipFill>
          <a:blip r:embed="rId6"/>
          <a:stretch/>
        </p:blipFill>
        <p:spPr>
          <a:xfrm>
            <a:off x="2660040" y="19440"/>
            <a:ext cx="2827800" cy="412416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5"/>
          <p:cNvPicPr/>
          <p:nvPr/>
        </p:nvPicPr>
        <p:blipFill>
          <a:blip r:embed="rId7"/>
          <a:stretch/>
        </p:blipFill>
        <p:spPr>
          <a:xfrm>
            <a:off x="5464080" y="720"/>
            <a:ext cx="1851120" cy="41140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4D291-DB7D-9D71-621C-665F43B0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199" cy="4114800"/>
          </a:xfrm>
          <a:prstGeom prst="rect">
            <a:avLst/>
          </a:prstGeom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6AAB853A-72AF-A4E6-5138-9865B8891849}"/>
              </a:ext>
            </a:extLst>
          </p:cNvPr>
          <p:cNvSpPr/>
          <p:nvPr/>
        </p:nvSpPr>
        <p:spPr>
          <a:xfrm>
            <a:off x="2810434" y="2144806"/>
            <a:ext cx="2770095" cy="1924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13FC6858-13FF-48E9-C61D-BA1FE24CDB7F}"/>
              </a:ext>
            </a:extLst>
          </p:cNvPr>
          <p:cNvSpPr/>
          <p:nvPr/>
        </p:nvSpPr>
        <p:spPr>
          <a:xfrm>
            <a:off x="3265714" y="2335473"/>
            <a:ext cx="1236617" cy="6341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98C1DD4-3D2F-0278-3D10-BC776A8FB9BE}"/>
              </a:ext>
            </a:extLst>
          </p:cNvPr>
          <p:cNvSpPr/>
          <p:nvPr/>
        </p:nvSpPr>
        <p:spPr>
          <a:xfrm>
            <a:off x="2507876" y="0"/>
            <a:ext cx="1289061" cy="21945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9510B9DE-1C51-1E9A-3C02-3AF04642E5DD}"/>
              </a:ext>
            </a:extLst>
          </p:cNvPr>
          <p:cNvCxnSpPr>
            <a:cxnSpLocks/>
          </p:cNvCxnSpPr>
          <p:nvPr/>
        </p:nvCxnSpPr>
        <p:spPr>
          <a:xfrm>
            <a:off x="3570514" y="609600"/>
            <a:ext cx="87086" cy="2003946"/>
          </a:xfrm>
          <a:prstGeom prst="straightConnector1">
            <a:avLst/>
          </a:prstGeom>
          <a:ln w="34925">
            <a:solidFill>
              <a:srgbClr val="00B050"/>
            </a:solidFill>
            <a:round/>
            <a:tailEnd type="triangle" w="med" len="med"/>
          </a:ln>
        </p:spPr>
      </p:cxn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E446AD1C-5645-CE7A-02B1-1AEFBFF89DF5}"/>
              </a:ext>
            </a:extLst>
          </p:cNvPr>
          <p:cNvCxnSpPr>
            <a:cxnSpLocks/>
          </p:cNvCxnSpPr>
          <p:nvPr/>
        </p:nvCxnSpPr>
        <p:spPr>
          <a:xfrm>
            <a:off x="3091543" y="1593669"/>
            <a:ext cx="705394" cy="1606731"/>
          </a:xfrm>
          <a:prstGeom prst="straightConnector1">
            <a:avLst/>
          </a:prstGeom>
          <a:ln w="34925">
            <a:solidFill>
              <a:srgbClr val="00B050"/>
            </a:solidFill>
            <a:round/>
            <a:tailEnd type="triangle" w="med" len="med"/>
          </a:ln>
        </p:spPr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3"/>
          <p:cNvSpPr/>
          <p:nvPr/>
        </p:nvSpPr>
        <p:spPr>
          <a:xfrm>
            <a:off x="100979" y="0"/>
            <a:ext cx="728245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Purposes of blessings and curses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5"/>
          <p:cNvSpPr/>
          <p:nvPr/>
        </p:nvSpPr>
        <p:spPr>
          <a:xfrm>
            <a:off x="101700" y="521766"/>
            <a:ext cx="7247619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Arial"/>
              </a:rPr>
              <a:t>Eras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: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Mark major transitions in biblical history.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Values: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Tell what is most </a:t>
            </a:r>
            <a:r>
              <a:rPr lang="en-GB" sz="2800" b="1" u="none" strike="noStrike">
                <a:solidFill>
                  <a:schemeClr val="dk1"/>
                </a:solidFill>
                <a:uFillTx/>
                <a:latin typeface="Arial"/>
              </a:rPr>
              <a:t>important </a:t>
            </a:r>
            <a:br>
              <a:rPr lang="en-GB" sz="2800" b="1" u="none" strike="noStrike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>
                <a:solidFill>
                  <a:schemeClr val="dk1"/>
                </a:solidFill>
                <a:uFillTx/>
                <a:latin typeface="Arial"/>
              </a:rPr>
              <a:t>to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do in God’s kingdom.</a:t>
            </a:r>
          </a:p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Promises: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Give testable ‘proofs’ for biblical truth claims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.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1950" indent="-36195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Memorable: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Prove easier to remember than logical discourses.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FA3B3-F149-351B-9744-868E32D60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3">
            <a:extLst>
              <a:ext uri="{FF2B5EF4-FFF2-40B4-BE49-F238E27FC236}">
                <a16:creationId xmlns:a16="http://schemas.microsoft.com/office/drawing/2014/main" id="{55069B73-DE08-645F-F694-06D42BDAA595}"/>
              </a:ext>
            </a:extLst>
          </p:cNvPr>
          <p:cNvSpPr/>
          <p:nvPr/>
        </p:nvSpPr>
        <p:spPr>
          <a:xfrm>
            <a:off x="100979" y="0"/>
            <a:ext cx="728245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New eras begin with new blessings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EB424921-59CE-242A-8F8B-909EABF05C4F}"/>
              </a:ext>
            </a:extLst>
          </p:cNvPr>
          <p:cNvSpPr/>
          <p:nvPr/>
        </p:nvSpPr>
        <p:spPr>
          <a:xfrm>
            <a:off x="101700" y="521766"/>
            <a:ext cx="7247619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Arial"/>
              </a:rPr>
              <a:t>Eden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:</a:t>
            </a:r>
            <a:r>
              <a:rPr lang="en-US" sz="2800" b="1" u="none" strike="noStrike" dirty="0">
                <a:solidFill>
                  <a:srgbClr val="0070C0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God blessed them…, “Be fruitful … multiply … fill the earth, subdue it.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Abraham: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I will bless you …, so that you will be a blessing.</a:t>
            </a:r>
          </a:p>
          <a:p>
            <a:pPr marL="361950" indent="-361950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Israel: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The LORD your God …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will love you, bless you, and multiply you.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1950" indent="-36195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US" sz="2800" b="1" u="none" strike="noStrike" dirty="0">
                <a:solidFill>
                  <a:srgbClr val="3465A4"/>
                </a:solidFill>
                <a:uFillTx/>
                <a:latin typeface="Arial"/>
              </a:rPr>
              <a:t>Church: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Bless, for to this you were called, that you may obtain a blessing.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76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57BCE-3750-FEB6-A874-09564806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3">
            <a:extLst>
              <a:ext uri="{FF2B5EF4-FFF2-40B4-BE49-F238E27FC236}">
                <a16:creationId xmlns:a16="http://schemas.microsoft.com/office/drawing/2014/main" id="{1EC510A4-268A-28DB-A27A-8A1C3AEB4925}"/>
              </a:ext>
            </a:extLst>
          </p:cNvPr>
          <p:cNvSpPr/>
          <p:nvPr/>
        </p:nvSpPr>
        <p:spPr>
          <a:xfrm>
            <a:off x="201960" y="0"/>
            <a:ext cx="70293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Blessings in the Proverbs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6C217DBB-6797-4B3E-C951-3E2F2B10E5DE}"/>
              </a:ext>
            </a:extLst>
          </p:cNvPr>
          <p:cNvSpPr/>
          <p:nvPr/>
        </p:nvSpPr>
        <p:spPr>
          <a:xfrm>
            <a:off x="201960" y="447504"/>
            <a:ext cx="711252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Blessed is he whose help is the God</a:t>
            </a:r>
            <a:b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</a:b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of Jacob, whose hope is in the LORD!</a:t>
            </a:r>
            <a:endParaRPr lang="en-US" sz="2800" b="1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Blessed is he who is generous to the poor!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lessed is he who keeps the law!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lessed is he who trusts in the LORD!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Blessed is he who comes in the name of the LORD!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29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142B9-6AEC-086C-43FB-3F68055B0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3">
            <a:extLst>
              <a:ext uri="{FF2B5EF4-FFF2-40B4-BE49-F238E27FC236}">
                <a16:creationId xmlns:a16="http://schemas.microsoft.com/office/drawing/2014/main" id="{736F62E4-4B2D-7151-EE8F-32FCDA7E9644}"/>
              </a:ext>
            </a:extLst>
          </p:cNvPr>
          <p:cNvSpPr/>
          <p:nvPr/>
        </p:nvSpPr>
        <p:spPr>
          <a:xfrm>
            <a:off x="201960" y="0"/>
            <a:ext cx="70293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Blessings in the Psalms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F6B6D316-6125-B310-3566-8751987A2E88}"/>
              </a:ext>
            </a:extLst>
          </p:cNvPr>
          <p:cNvSpPr/>
          <p:nvPr/>
        </p:nvSpPr>
        <p:spPr>
          <a:xfrm>
            <a:off x="201960" y="447504"/>
            <a:ext cx="71132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Blessed are those who dwell in your house, ever singing your praise!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Blessed are those whose strength is in you!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lessed are those … who walk in the law of the LORD!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B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lessed are those … who seek him with their whole heart!</a:t>
            </a:r>
          </a:p>
        </p:txBody>
      </p:sp>
    </p:spTree>
    <p:extLst>
      <p:ext uri="{BB962C8B-B14F-4D97-AF65-F5344CB8AC3E}">
        <p14:creationId xmlns:p14="http://schemas.microsoft.com/office/powerpoint/2010/main" val="133094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470A0-2218-C789-6983-204176D08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3">
            <a:extLst>
              <a:ext uri="{FF2B5EF4-FFF2-40B4-BE49-F238E27FC236}">
                <a16:creationId xmlns:a16="http://schemas.microsoft.com/office/drawing/2014/main" id="{DE071C83-70C8-80C3-99FE-4BA849D9CB28}"/>
              </a:ext>
            </a:extLst>
          </p:cNvPr>
          <p:cNvSpPr/>
          <p:nvPr/>
        </p:nvSpPr>
        <p:spPr>
          <a:xfrm>
            <a:off x="201960" y="0"/>
            <a:ext cx="702936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Woes in the Older Testament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6F5F23D6-A749-063D-0F6E-70E3B7EA3246}"/>
              </a:ext>
            </a:extLst>
          </p:cNvPr>
          <p:cNvSpPr/>
          <p:nvPr/>
        </p:nvSpPr>
        <p:spPr>
          <a:xfrm>
            <a:off x="201960" y="447504"/>
            <a:ext cx="711324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Woe to those who … run after strong drink!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Woe to those who call evil good and good evil!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Woe to those who are wise in their own eyes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!</a:t>
            </a:r>
          </a:p>
          <a:p>
            <a:pPr marL="360363" indent="-360363"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Arial"/>
              </a:rPr>
              <a:t>Woe to those who devise wickedness and work evil!</a:t>
            </a:r>
            <a:endParaRPr lang="en-GB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49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E39A4-AF77-6CB1-52D7-0A6FBF7D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2">
            <a:extLst>
              <a:ext uri="{FF2B5EF4-FFF2-40B4-BE49-F238E27FC236}">
                <a16:creationId xmlns:a16="http://schemas.microsoft.com/office/drawing/2014/main" id="{F901DE5F-4976-9D07-893D-5D0878DDE57C}"/>
              </a:ext>
            </a:extLst>
          </p:cNvPr>
          <p:cNvSpPr/>
          <p:nvPr/>
        </p:nvSpPr>
        <p:spPr>
          <a:xfrm>
            <a:off x="140040" y="0"/>
            <a:ext cx="707152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800" b="1" u="none" strike="noStrike" dirty="0">
                <a:solidFill>
                  <a:srgbClr val="0070C0"/>
                </a:solidFill>
                <a:uFillTx/>
                <a:latin typeface="Verdana"/>
                <a:ea typeface="Verdana"/>
              </a:rPr>
              <a:t>What do </a:t>
            </a:r>
            <a:r>
              <a:rPr lang="en-US" sz="2800" b="1" dirty="0">
                <a:solidFill>
                  <a:srgbClr val="0070C0"/>
                </a:solidFill>
                <a:latin typeface="Verdana"/>
                <a:ea typeface="Verdana"/>
              </a:rPr>
              <a:t>Jesus’ blessings mean…</a:t>
            </a: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13B0299F-CFFC-7818-1507-4806AF976BEE}"/>
              </a:ext>
            </a:extLst>
          </p:cNvPr>
          <p:cNvSpPr/>
          <p:nvPr/>
        </p:nvSpPr>
        <p:spPr>
          <a:xfrm>
            <a:off x="187536" y="626966"/>
            <a:ext cx="7127664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61800" indent="-361800"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For me as an individual?</a:t>
            </a:r>
          </a:p>
          <a:p>
            <a:pPr marL="361800" indent="-361800"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dirty="0">
                <a:solidFill>
                  <a:schemeClr val="dk1"/>
                </a:solidFill>
                <a:latin typeface="Verdana"/>
                <a:ea typeface="Verdana"/>
              </a:rPr>
              <a:t>For my family?</a:t>
            </a:r>
          </a:p>
          <a:p>
            <a:pPr marL="361800" indent="-361800" defTabSz="457200">
              <a:lnSpc>
                <a:spcPct val="100000"/>
              </a:lnSpc>
              <a:spcBef>
                <a:spcPts val="1200"/>
              </a:spcBef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For our church?</a:t>
            </a:r>
          </a:p>
          <a:p>
            <a:pPr marL="361800" indent="-361800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dirty="0">
                <a:solidFill>
                  <a:schemeClr val="dk1"/>
                </a:solidFill>
                <a:latin typeface="Verdana"/>
                <a:ea typeface="Verdana"/>
              </a:rPr>
              <a:t>For our wider community?</a:t>
            </a:r>
          </a:p>
          <a:p>
            <a:pPr marL="361800" indent="-361800" defTabSz="4572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 dirty="0">
                <a:solidFill>
                  <a:srgbClr val="C00000"/>
                </a:solidFill>
                <a:uFillTx/>
                <a:latin typeface="Arial"/>
              </a:rPr>
              <a:t>●</a:t>
            </a:r>
            <a:r>
              <a:rPr lang="en-US" sz="2800" b="1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2800" b="1" u="none" strike="noStrike" dirty="0">
                <a:solidFill>
                  <a:schemeClr val="dk1"/>
                </a:solidFill>
                <a:uFillTx/>
                <a:latin typeface="Verdana"/>
                <a:ea typeface="Verdana"/>
              </a:rPr>
              <a:t>For our nation’s policies?</a:t>
            </a:r>
            <a:endParaRPr lang="en-US" sz="3200" b="1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32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8|1.2|0.9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4178</TotalTime>
  <Words>832</Words>
  <Application>Microsoft Office PowerPoint</Application>
  <PresentationFormat>Custom</PresentationFormat>
  <Paragraphs>74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Galen Currah</dc:creator>
  <dc:description/>
  <cp:lastModifiedBy>Galen Currah</cp:lastModifiedBy>
  <cp:revision>196</cp:revision>
  <dcterms:created xsi:type="dcterms:W3CDTF">2023-02-25T21:04:15Z</dcterms:created>
  <dcterms:modified xsi:type="dcterms:W3CDTF">2025-02-06T02:54:50Z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20</vt:i4>
  </property>
  <property fmtid="{D5CDD505-2E9C-101B-9397-08002B2CF9AE}" pid="3" name="PresentationFormat">
    <vt:lpwstr>Custom</vt:lpwstr>
  </property>
  <property fmtid="{D5CDD505-2E9C-101B-9397-08002B2CF9AE}" pid="4" name="Slides">
    <vt:i4>26</vt:i4>
  </property>
</Properties>
</file>