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74" r:id="rId14"/>
    <p:sldMasterId id="2147483676" r:id="rId15"/>
    <p:sldMasterId id="2147483678" r:id="rId16"/>
    <p:sldMasterId id="2147483680" r:id="rId17"/>
  </p:sldMasterIdLst>
  <p:notesMasterIdLst>
    <p:notesMasterId r:id="rId44"/>
  </p:notesMasterIdLst>
  <p:sldIdLst>
    <p:sldId id="256" r:id="rId18"/>
    <p:sldId id="257" r:id="rId19"/>
    <p:sldId id="258" r:id="rId20"/>
    <p:sldId id="259" r:id="rId21"/>
    <p:sldId id="261" r:id="rId22"/>
    <p:sldId id="281" r:id="rId23"/>
    <p:sldId id="264" r:id="rId24"/>
    <p:sldId id="265" r:id="rId25"/>
    <p:sldId id="266" r:id="rId26"/>
    <p:sldId id="267" r:id="rId27"/>
    <p:sldId id="270" r:id="rId28"/>
    <p:sldId id="282" r:id="rId29"/>
    <p:sldId id="277" r:id="rId30"/>
    <p:sldId id="268" r:id="rId31"/>
    <p:sldId id="271" r:id="rId32"/>
    <p:sldId id="272" r:id="rId33"/>
    <p:sldId id="273" r:id="rId34"/>
    <p:sldId id="269" r:id="rId35"/>
    <p:sldId id="274" r:id="rId36"/>
    <p:sldId id="275" r:id="rId37"/>
    <p:sldId id="276" r:id="rId38"/>
    <p:sldId id="278" r:id="rId39"/>
    <p:sldId id="279" r:id="rId40"/>
    <p:sldId id="280" r:id="rId41"/>
    <p:sldId id="260" r:id="rId42"/>
    <p:sldId id="262" r:id="rId43"/>
  </p:sldIdLst>
  <p:sldSz cx="7315200" cy="41148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2" y="20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viewProps" Target="view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Click to move the slide</a:t>
            </a: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8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82" name="PlaceHolder 4"/>
          <p:cNvSpPr>
            <a:spLocks noGrp="1"/>
          </p:cNvSpPr>
          <p:nvPr>
            <p:ph type="dt" idx="5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83" name="PlaceHolder 5"/>
          <p:cNvSpPr>
            <a:spLocks noGrp="1"/>
          </p:cNvSpPr>
          <p:nvPr>
            <p:ph type="ftr" idx="5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84" name="PlaceHolder 6"/>
          <p:cNvSpPr>
            <a:spLocks noGrp="1"/>
          </p:cNvSpPr>
          <p:nvPr>
            <p:ph type="sldNum" idx="5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5CB1D19B-4FDC-42A3-9AAF-B5B359FDD319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sldNum" idx="55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083CC26-FBE7-4DB1-BC84-112D61AEA0E4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sldNum" idx="56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31E5123-4B66-4C66-A715-E983040700B8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0DE5D59-17CA-4602-8976-8B359D38F29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365760" y="962640"/>
            <a:ext cx="658332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2960DDBA-4FA8-46D5-A6F2-A87D499C05D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C18506A2-1C91-46C3-81E1-1ED6C78F790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365760" y="962640"/>
            <a:ext cx="321264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3739320" y="962640"/>
            <a:ext cx="321264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5"/>
          </p:nvPr>
        </p:nvSpPr>
        <p:spPr/>
        <p:txBody>
          <a:bodyPr/>
          <a:lstStyle/>
          <a:p>
            <a:fld id="{A89B133F-0B6E-40F8-B10A-F1A902218D8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8"/>
          </p:nvPr>
        </p:nvSpPr>
        <p:spPr/>
        <p:txBody>
          <a:bodyPr/>
          <a:lstStyle/>
          <a:p>
            <a:fld id="{FD011CD0-0339-4FC0-84DC-E07EA41F357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1"/>
          </p:nvPr>
        </p:nvSpPr>
        <p:spPr/>
        <p:txBody>
          <a:bodyPr/>
          <a:lstStyle/>
          <a:p>
            <a:fld id="{8CE3C4F0-06DB-4A93-A56E-7845E36CFC0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4"/>
          </p:nvPr>
        </p:nvSpPr>
        <p:spPr/>
        <p:txBody>
          <a:bodyPr/>
          <a:lstStyle/>
          <a:p>
            <a:fld id="{E22B29A6-F63F-4E04-9130-30D436D87F8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7"/>
          </p:nvPr>
        </p:nvSpPr>
        <p:spPr/>
        <p:txBody>
          <a:bodyPr/>
          <a:lstStyle/>
          <a:p>
            <a:fld id="{DAE97CCE-9A8D-4F35-A1E8-B05C5E7E7A7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lstStyle/>
          <a:p>
            <a:fld id="{B5A14893-18BC-418D-A0B8-BEC0FFBD54C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365760" y="962640"/>
            <a:ext cx="321264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3739320" y="962640"/>
            <a:ext cx="321264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09907D3-69F6-4CE8-A390-C0F43EED030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EAAA75A-563E-48A6-A47D-73E5F9A9C0B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365760" y="962640"/>
            <a:ext cx="658332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A160E2C3-784B-40BF-AD87-06FF68B3DCB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efau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F9A189C5-76A2-4E9D-9FFC-6EF4847D71F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Defau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3C529742-5B5D-41F6-AC25-6A8DB687B83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subTitle"/>
          </p:nvPr>
        </p:nvSpPr>
        <p:spPr>
          <a:xfrm>
            <a:off x="365760" y="962640"/>
            <a:ext cx="658332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60DC79CE-DFB7-4423-B4BA-E7783ABEAAC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633AFBBE-4F15-4148-B960-09CCFB16CDE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E4735BF9-0A5C-4270-A7A9-A7A674A43CDB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ftr" idx="1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B5898DB2-29AD-4B40-A311-7C646BF2E854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365760" y="962640"/>
            <a:ext cx="658296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</a:p>
        </p:txBody>
      </p:sp>
      <p:sp>
        <p:nvSpPr>
          <p:cNvPr id="45" name="PlaceHolder 3"/>
          <p:cNvSpPr>
            <a:spLocks noGrp="1"/>
          </p:cNvSpPr>
          <p:nvPr>
            <p:ph type="ftr" idx="28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46" name="PlaceHolder 4"/>
          <p:cNvSpPr>
            <a:spLocks noGrp="1"/>
          </p:cNvSpPr>
          <p:nvPr>
            <p:ph type="sldNum" idx="29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DD971DD9-BFCD-4F98-9E70-7F46F7C962BA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dt" idx="30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ftr" idx="31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51" name="PlaceHolder 2"/>
          <p:cNvSpPr>
            <a:spLocks noGrp="1"/>
          </p:cNvSpPr>
          <p:nvPr>
            <p:ph type="sldNum" idx="32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CA7BC343-6E9A-4C39-B87F-13E1FC6822D0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dt" idx="33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365760" y="962640"/>
            <a:ext cx="321228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0000" lnSpcReduction="10000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3739320" y="962640"/>
            <a:ext cx="321228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0000" lnSpcReduction="10000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</a:p>
        </p:txBody>
      </p:sp>
      <p:sp>
        <p:nvSpPr>
          <p:cNvPr id="56" name="PlaceHolder 4"/>
          <p:cNvSpPr>
            <a:spLocks noGrp="1"/>
          </p:cNvSpPr>
          <p:nvPr>
            <p:ph type="ftr" idx="34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57" name="PlaceHolder 5"/>
          <p:cNvSpPr>
            <a:spLocks noGrp="1"/>
          </p:cNvSpPr>
          <p:nvPr>
            <p:ph type="sldNum" idx="35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A32DB2E5-23F5-4168-B85A-EC60DEE46E50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6"/>
          <p:cNvSpPr>
            <a:spLocks noGrp="1"/>
          </p:cNvSpPr>
          <p:nvPr>
            <p:ph type="dt" idx="36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ftr" idx="37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3" name="PlaceHolder 2"/>
          <p:cNvSpPr>
            <a:spLocks noGrp="1"/>
          </p:cNvSpPr>
          <p:nvPr>
            <p:ph type="sldNum" idx="38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D37293CE-8AD1-475C-84FC-81E8F2B240AB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dt" idx="39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6" name="PlaceHolder 2"/>
          <p:cNvSpPr>
            <a:spLocks noGrp="1"/>
          </p:cNvSpPr>
          <p:nvPr>
            <p:ph type="ftr" idx="40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7" name="PlaceHolder 3"/>
          <p:cNvSpPr>
            <a:spLocks noGrp="1"/>
          </p:cNvSpPr>
          <p:nvPr>
            <p:ph type="sldNum" idx="41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CBBFC4A2-308C-45A2-B840-4657ABBAEE3F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dt" idx="42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ftr" idx="43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71" name="PlaceHolder 2"/>
          <p:cNvSpPr>
            <a:spLocks noGrp="1"/>
          </p:cNvSpPr>
          <p:nvPr>
            <p:ph type="sldNum" idx="44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6421172A-BE9F-4CA1-8284-F755DB1C7191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dt" idx="45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ftr" idx="46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74" name="PlaceHolder 2"/>
          <p:cNvSpPr>
            <a:spLocks noGrp="1"/>
          </p:cNvSpPr>
          <p:nvPr>
            <p:ph type="sldNum" idx="47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8D619F0F-E503-4E26-9A7C-4AC596C5BB5C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 idx="48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ftr" idx="49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sldNum" idx="50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DD1A7692-1E02-4B09-8341-1385DF73EC60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dt" idx="51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65760" y="962640"/>
            <a:ext cx="321228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0000" lnSpcReduction="10000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</a:p>
        </p:txBody>
      </p:sp>
      <p:sp>
        <p:nvSpPr>
          <p:cNvPr id="7" name="PlaceHolder 3"/>
          <p:cNvSpPr>
            <a:spLocks noGrp="1"/>
          </p:cNvSpPr>
          <p:nvPr>
            <p:ph type="body"/>
          </p:nvPr>
        </p:nvSpPr>
        <p:spPr>
          <a:xfrm>
            <a:off x="3739320" y="962640"/>
            <a:ext cx="321228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0000" lnSpcReduction="10000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</a:p>
        </p:txBody>
      </p:sp>
      <p:sp>
        <p:nvSpPr>
          <p:cNvPr id="8" name="PlaceHolder 4"/>
          <p:cNvSpPr>
            <a:spLocks noGrp="1"/>
          </p:cNvSpPr>
          <p:nvPr>
            <p:ph type="ftr" idx="4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9" name="PlaceHolder 5"/>
          <p:cNvSpPr>
            <a:spLocks noGrp="1"/>
          </p:cNvSpPr>
          <p:nvPr>
            <p:ph type="sldNum" idx="5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26E1BA26-2464-4C3B-A227-9C2EAECD7D17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6"/>
          <p:cNvSpPr>
            <a:spLocks noGrp="1"/>
          </p:cNvSpPr>
          <p:nvPr>
            <p:ph type="dt" idx="6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ftr" idx="7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5" name="PlaceHolder 2"/>
          <p:cNvSpPr>
            <a:spLocks noGrp="1"/>
          </p:cNvSpPr>
          <p:nvPr>
            <p:ph type="sldNum" idx="8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3903A2A4-02FC-44E5-A34C-1912D6C95C0A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dt" idx="9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365760" y="962640"/>
            <a:ext cx="658296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</a:p>
        </p:txBody>
      </p:sp>
      <p:sp>
        <p:nvSpPr>
          <p:cNvPr id="19" name="PlaceHolder 3"/>
          <p:cNvSpPr>
            <a:spLocks noGrp="1"/>
          </p:cNvSpPr>
          <p:nvPr>
            <p:ph type="ftr" idx="10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0" name="PlaceHolder 4"/>
          <p:cNvSpPr>
            <a:spLocks noGrp="1"/>
          </p:cNvSpPr>
          <p:nvPr>
            <p:ph type="sldNum" idx="11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3630D4A4-B7A2-41FC-A598-F886F8AAEDE9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dt" idx="12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ftr" idx="13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5" name="PlaceHolder 2"/>
          <p:cNvSpPr>
            <a:spLocks noGrp="1"/>
          </p:cNvSpPr>
          <p:nvPr>
            <p:ph type="sldNum" idx="14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F462FD13-7A28-4054-B5F9-74B64F63D2C1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dt" idx="15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ftr" idx="16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8" name="PlaceHolder 2"/>
          <p:cNvSpPr>
            <a:spLocks noGrp="1"/>
          </p:cNvSpPr>
          <p:nvPr>
            <p:ph type="sldNum" idx="17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36AD3C0B-18B1-4E8E-87C5-7CBB670F2258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dt" idx="18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1" name="PlaceHolder 2"/>
          <p:cNvSpPr>
            <a:spLocks noGrp="1"/>
          </p:cNvSpPr>
          <p:nvPr>
            <p:ph type="ftr" idx="19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32" name="PlaceHolder 3"/>
          <p:cNvSpPr>
            <a:spLocks noGrp="1"/>
          </p:cNvSpPr>
          <p:nvPr>
            <p:ph type="sldNum" idx="20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EEA86A2D-FD7D-4790-A37A-9FAE513FE846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dt" idx="21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365760" y="962640"/>
            <a:ext cx="658332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480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ftr" idx="22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38" name="PlaceHolder 2"/>
          <p:cNvSpPr>
            <a:spLocks noGrp="1"/>
          </p:cNvSpPr>
          <p:nvPr>
            <p:ph type="sldNum" idx="23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6D7A71AE-9F18-4C5B-9914-189413EC3FF8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dt" idx="24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ftr" idx="25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sldNum" idx="26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2A103C59-5025-4499-BE0E-682F9D61D559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 idx="27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2"/>
          <p:cNvSpPr/>
          <p:nvPr/>
        </p:nvSpPr>
        <p:spPr>
          <a:xfrm>
            <a:off x="0" y="0"/>
            <a:ext cx="73141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The Life of Christ in Stereo</a:t>
            </a: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" name="Picture 6"/>
          <p:cNvPicPr/>
          <p:nvPr/>
        </p:nvPicPr>
        <p:blipFill>
          <a:blip r:embed="rId3"/>
          <a:stretch/>
        </p:blipFill>
        <p:spPr>
          <a:xfrm>
            <a:off x="584280" y="602280"/>
            <a:ext cx="6145920" cy="3511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15F5EA-0185-6585-6801-9F77D2752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>
            <a:extLst>
              <a:ext uri="{FF2B5EF4-FFF2-40B4-BE49-F238E27FC236}">
                <a16:creationId xmlns:a16="http://schemas.microsoft.com/office/drawing/2014/main" id="{6082E218-4F85-035C-AC3C-7F64B42A9158}"/>
              </a:ext>
            </a:extLst>
          </p:cNvPr>
          <p:cNvSpPr/>
          <p:nvPr/>
        </p:nvSpPr>
        <p:spPr>
          <a:xfrm>
            <a:off x="100800" y="0"/>
            <a:ext cx="72820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A Centurion’s Extraordinary Faith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B39F228E-A8FF-E0C3-547A-F5C13DBD573D}"/>
              </a:ext>
            </a:extLst>
          </p:cNvPr>
          <p:cNvSpPr/>
          <p:nvPr/>
        </p:nvSpPr>
        <p:spPr>
          <a:xfrm>
            <a:off x="100800" y="469088"/>
            <a:ext cx="7282080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	1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“Verily, I say to you, not even in Israel have I found such </a:t>
            </a:r>
            <a:r>
              <a:rPr lang="en-GB" sz="2800" b="1" spc="-1" dirty="0">
                <a:solidFill>
                  <a:srgbClr val="00B050"/>
                </a:solidFill>
                <a:latin typeface="Arial"/>
              </a:rPr>
              <a:t>extraordinary faith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! And I say to YOU, that many shall come from the east and west, and dine with Abraham and Isaac and Jacob in the Kingdom of heaven; but the sons of the Kingdom shall be cast out into the outer darkness, where there shall be wailing…”</a:t>
            </a:r>
            <a:endParaRPr lang="en-US" sz="2800" b="1" spc="-1" dirty="0">
              <a:solidFill>
                <a:schemeClr val="dk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5569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9962C-9AB3-608F-B3D4-F18365B53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43F15-43E9-A703-7CE2-BBA196E54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2165"/>
            <a:ext cx="7315200" cy="3248658"/>
          </a:xfrm>
          <a:prstGeom prst="rect">
            <a:avLst/>
          </a:prstGeom>
        </p:spPr>
      </p:pic>
      <p:sp>
        <p:nvSpPr>
          <p:cNvPr id="2" name="Oval 8">
            <a:extLst>
              <a:ext uri="{FF2B5EF4-FFF2-40B4-BE49-F238E27FC236}">
                <a16:creationId xmlns:a16="http://schemas.microsoft.com/office/drawing/2014/main" id="{61E2D761-0FD9-56B2-60BC-40559D51D14E}"/>
              </a:ext>
            </a:extLst>
          </p:cNvPr>
          <p:cNvSpPr/>
          <p:nvPr/>
        </p:nvSpPr>
        <p:spPr>
          <a:xfrm>
            <a:off x="947651" y="590927"/>
            <a:ext cx="1950720" cy="58189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" name="Oval 8">
            <a:extLst>
              <a:ext uri="{FF2B5EF4-FFF2-40B4-BE49-F238E27FC236}">
                <a16:creationId xmlns:a16="http://schemas.microsoft.com/office/drawing/2014/main" id="{87F1303F-8EB3-6685-5542-7E83252E6FB0}"/>
              </a:ext>
            </a:extLst>
          </p:cNvPr>
          <p:cNvSpPr/>
          <p:nvPr/>
        </p:nvSpPr>
        <p:spPr>
          <a:xfrm>
            <a:off x="1393767" y="1812898"/>
            <a:ext cx="1402080" cy="58189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87AE0B51-1A86-A36C-FFBB-AD2AD65DD86B}"/>
              </a:ext>
            </a:extLst>
          </p:cNvPr>
          <p:cNvSpPr/>
          <p:nvPr/>
        </p:nvSpPr>
        <p:spPr>
          <a:xfrm>
            <a:off x="2620783" y="1797837"/>
            <a:ext cx="1302824" cy="58189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" name="Oval 8">
            <a:extLst>
              <a:ext uri="{FF2B5EF4-FFF2-40B4-BE49-F238E27FC236}">
                <a16:creationId xmlns:a16="http://schemas.microsoft.com/office/drawing/2014/main" id="{7A77553C-B9BB-9CF0-3760-B72C8F84EA59}"/>
              </a:ext>
            </a:extLst>
          </p:cNvPr>
          <p:cNvSpPr/>
          <p:nvPr/>
        </p:nvSpPr>
        <p:spPr>
          <a:xfrm>
            <a:off x="3933305" y="1787832"/>
            <a:ext cx="1265809" cy="58189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3B6B8EF9-B41C-26A8-9ACA-DFA4EF0F4D19}"/>
              </a:ext>
            </a:extLst>
          </p:cNvPr>
          <p:cNvSpPr/>
          <p:nvPr/>
        </p:nvSpPr>
        <p:spPr>
          <a:xfrm>
            <a:off x="5109556" y="1805972"/>
            <a:ext cx="1402080" cy="58189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894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DEFB19-FC55-17C9-AB19-2574A84EE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>
            <a:extLst>
              <a:ext uri="{FF2B5EF4-FFF2-40B4-BE49-F238E27FC236}">
                <a16:creationId xmlns:a16="http://schemas.microsoft.com/office/drawing/2014/main" id="{6E7E18D5-9377-7373-0EAD-F0A0FB98A567}"/>
              </a:ext>
            </a:extLst>
          </p:cNvPr>
          <p:cNvSpPr/>
          <p:nvPr/>
        </p:nvSpPr>
        <p:spPr>
          <a:xfrm>
            <a:off x="100800" y="0"/>
            <a:ext cx="72820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Kingdom of God/Heaven in the OT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C65848A7-F485-C3DF-8DD0-E6371C9CB8CE}"/>
              </a:ext>
            </a:extLst>
          </p:cNvPr>
          <p:cNvSpPr/>
          <p:nvPr/>
        </p:nvSpPr>
        <p:spPr>
          <a:xfrm>
            <a:off x="118260" y="599258"/>
            <a:ext cx="7247160" cy="32609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61800" indent="-361800" defTabSz="457200">
              <a:lnSpc>
                <a:spcPct val="100000"/>
              </a:lnSpc>
              <a:spcAft>
                <a:spcPts val="1200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Eternal</a:t>
            </a:r>
            <a:r>
              <a:rPr lang="en-US" sz="2800" b="1" strike="noStrike" spc="-1" dirty="0">
                <a:solidFill>
                  <a:srgbClr val="3465A4"/>
                </a:solidFill>
                <a:latin typeface="Arial"/>
              </a:rPr>
              <a:t>: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 </a:t>
            </a:r>
            <a:r>
              <a:rPr lang="en-GB" sz="2800" b="1" strike="noStrike" spc="-1" dirty="0">
                <a:solidFill>
                  <a:schemeClr val="dk1"/>
                </a:solidFill>
                <a:latin typeface="Arial"/>
              </a:rPr>
              <a:t>“His kingdom rules over all,” </a:t>
            </a:r>
            <a:r>
              <a:rPr lang="en-GB" sz="2800" strike="noStrike" spc="-1" dirty="0">
                <a:solidFill>
                  <a:schemeClr val="dk1"/>
                </a:solidFill>
                <a:latin typeface="Arial"/>
              </a:rPr>
              <a:t>Psalm 103:19.</a:t>
            </a:r>
            <a:endParaRPr lang="en-US" sz="2800" strike="noStrike" spc="-1" dirty="0">
              <a:solidFill>
                <a:srgbClr val="000000"/>
              </a:solidFill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Messianic: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“A son is given… 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Of h</a:t>
            </a:r>
            <a:r>
              <a:rPr lang="en-GB" sz="2800" b="1" strike="noStrike" spc="-1" dirty="0">
                <a:solidFill>
                  <a:schemeClr val="dk1"/>
                </a:solidFill>
                <a:latin typeface="Arial"/>
              </a:rPr>
              <a:t>is government and of peace there will be no end, on the throne of David and over his kingdom … forevermore,” </a:t>
            </a:r>
            <a:r>
              <a:rPr lang="en-GB" sz="2800" strike="noStrike" spc="-1" dirty="0">
                <a:solidFill>
                  <a:schemeClr val="dk1"/>
                </a:solidFill>
                <a:latin typeface="Arial"/>
              </a:rPr>
              <a:t>Isaiah 9:6-7</a:t>
            </a:r>
            <a:endParaRPr lang="en-US" sz="280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0266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3E144-89B0-A941-09EC-0A478EAB4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>
            <a:extLst>
              <a:ext uri="{FF2B5EF4-FFF2-40B4-BE49-F238E27FC236}">
                <a16:creationId xmlns:a16="http://schemas.microsoft.com/office/drawing/2014/main" id="{9761EFC5-CAE1-1844-8D98-D4601FDCAD68}"/>
              </a:ext>
            </a:extLst>
          </p:cNvPr>
          <p:cNvSpPr/>
          <p:nvPr/>
        </p:nvSpPr>
        <p:spPr>
          <a:xfrm>
            <a:off x="100800" y="0"/>
            <a:ext cx="72820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Kingdom of God/Heaven in the NT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DD760542-E2F7-879D-84B7-E32EDC5D468D}"/>
              </a:ext>
            </a:extLst>
          </p:cNvPr>
          <p:cNvSpPr/>
          <p:nvPr/>
        </p:nvSpPr>
        <p:spPr>
          <a:xfrm>
            <a:off x="68040" y="692247"/>
            <a:ext cx="7247160" cy="28300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61800" indent="-361800" defTabSz="457200">
              <a:spcAft>
                <a:spcPts val="1200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Present: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GB" sz="2800" b="1" strike="noStrike" spc="-1" dirty="0">
                <a:solidFill>
                  <a:schemeClr val="dk1"/>
                </a:solidFill>
                <a:latin typeface="Arial"/>
              </a:rPr>
              <a:t>“The kingdom of God is not a matter of eating and drinking but of righteousness and peace and joy in the Holy Spirit,” </a:t>
            </a:r>
            <a:r>
              <a:rPr lang="en-GB" sz="2800" strike="noStrike" spc="-1" dirty="0">
                <a:solidFill>
                  <a:schemeClr val="dk1"/>
                </a:solidFill>
                <a:latin typeface="Arial"/>
              </a:rPr>
              <a:t>Romans 14:17.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Future: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“</a:t>
            </a:r>
            <a:r>
              <a:rPr lang="en-GB" sz="2800" b="1" strike="noStrike" spc="-1" dirty="0">
                <a:solidFill>
                  <a:schemeClr val="dk1"/>
                </a:solidFill>
                <a:latin typeface="Arial"/>
              </a:rPr>
              <a:t>The kingdom of our God and the authority of his Christ,” </a:t>
            </a:r>
            <a:r>
              <a:rPr lang="en-GB" sz="2800" strike="noStrike" spc="-1" dirty="0">
                <a:solidFill>
                  <a:schemeClr val="dk1"/>
                </a:solidFill>
                <a:latin typeface="Arial"/>
              </a:rPr>
              <a:t>Rev. 12:10.</a:t>
            </a:r>
            <a:r>
              <a:rPr lang="en-US" sz="2800" strike="noStrike" spc="-1" dirty="0">
                <a:solidFill>
                  <a:schemeClr val="dk1"/>
                </a:solidFill>
                <a:latin typeface="Arial"/>
              </a:rPr>
              <a:t> </a:t>
            </a:r>
            <a:endParaRPr lang="en-US" sz="280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0774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22A26C-62B2-D78E-A723-BC2559FC5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>
            <a:extLst>
              <a:ext uri="{FF2B5EF4-FFF2-40B4-BE49-F238E27FC236}">
                <a16:creationId xmlns:a16="http://schemas.microsoft.com/office/drawing/2014/main" id="{0977EAA7-9705-71E4-4236-98DDBF14D4BF}"/>
              </a:ext>
            </a:extLst>
          </p:cNvPr>
          <p:cNvSpPr/>
          <p:nvPr/>
        </p:nvSpPr>
        <p:spPr>
          <a:xfrm>
            <a:off x="33120" y="0"/>
            <a:ext cx="72820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Jesus’ parable about the Kingdom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7B92A570-24F8-EAC2-C86D-E2BCC0C980BD}"/>
              </a:ext>
            </a:extLst>
          </p:cNvPr>
          <p:cNvSpPr/>
          <p:nvPr/>
        </p:nvSpPr>
        <p:spPr>
          <a:xfrm>
            <a:off x="100800" y="469088"/>
            <a:ext cx="7113600" cy="31070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		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“Hearken! Lo, the </a:t>
            </a:r>
            <a:r>
              <a:rPr lang="en-GB" sz="2800" b="1" spc="-1" dirty="0" err="1">
                <a:solidFill>
                  <a:schemeClr val="dk1"/>
                </a:solidFill>
                <a:latin typeface="Arial"/>
              </a:rPr>
              <a:t>sower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went forth to sow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his seed.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And it came to pass as he sowed, that some fell upon the roadside;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and it was trampled on, and the birds of the air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came and devoured it.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1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And some fell on the rocky places, </a:t>
            </a:r>
            <a:br>
              <a:rPr lang="en-GB" sz="2800" b="1" spc="-1" dirty="0">
                <a:solidFill>
                  <a:schemeClr val="dk1"/>
                </a:solidFill>
                <a:latin typeface="Arial"/>
              </a:rPr>
            </a:b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where it had not much earth; …</a:t>
            </a:r>
            <a:endParaRPr lang="en-US" sz="2800" b="1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7C399B-6529-D9D5-ACF1-2DB4A8BF2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69" y="521766"/>
            <a:ext cx="6471138" cy="359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51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AAE1EA-8F33-8451-671C-52AE87D5A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>
            <a:extLst>
              <a:ext uri="{FF2B5EF4-FFF2-40B4-BE49-F238E27FC236}">
                <a16:creationId xmlns:a16="http://schemas.microsoft.com/office/drawing/2014/main" id="{3B126D0F-1807-4D7F-B09A-77467828F196}"/>
              </a:ext>
            </a:extLst>
          </p:cNvPr>
          <p:cNvSpPr/>
          <p:nvPr/>
        </p:nvSpPr>
        <p:spPr>
          <a:xfrm>
            <a:off x="100800" y="0"/>
            <a:ext cx="72820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Jesus’ parable about the Kingdom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D31890BC-7CBC-897E-389D-7D8668D33B50}"/>
              </a:ext>
            </a:extLst>
          </p:cNvPr>
          <p:cNvSpPr/>
          <p:nvPr/>
        </p:nvSpPr>
        <p:spPr>
          <a:xfrm>
            <a:off x="100800" y="469088"/>
            <a:ext cx="7113600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		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“and it sprouted up at once, as it had no depth of earth, but when the sun rose, it was scorched, and because it had no root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and lacked moisture, </a:t>
            </a:r>
            <a:br>
              <a:rPr lang="en-GB" sz="2800" b="1" spc="-1" dirty="0">
                <a:solidFill>
                  <a:schemeClr val="dk1"/>
                </a:solidFill>
                <a:latin typeface="Arial"/>
              </a:rPr>
            </a:b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it withered away. And some fell into the midst of the thorns; and the thorns sprang up with it and choked it,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and it produced no returns.</a:t>
            </a:r>
            <a:endParaRPr lang="en-US" sz="2800" b="1" spc="-1" dirty="0">
              <a:solidFill>
                <a:schemeClr val="dk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296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F8B8C2-6260-496C-B5B4-AC9B9CCE5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>
            <a:extLst>
              <a:ext uri="{FF2B5EF4-FFF2-40B4-BE49-F238E27FC236}">
                <a16:creationId xmlns:a16="http://schemas.microsoft.com/office/drawing/2014/main" id="{4CD0D56D-4876-22B8-1B18-6B782EA55D15}"/>
              </a:ext>
            </a:extLst>
          </p:cNvPr>
          <p:cNvSpPr/>
          <p:nvPr/>
        </p:nvSpPr>
        <p:spPr>
          <a:xfrm>
            <a:off x="100800" y="0"/>
            <a:ext cx="72820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Jesus’ parable about the Kingdom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8C119ED8-6C8B-8FFA-31AF-F222CFF7198A}"/>
              </a:ext>
            </a:extLst>
          </p:cNvPr>
          <p:cNvSpPr/>
          <p:nvPr/>
        </p:nvSpPr>
        <p:spPr>
          <a:xfrm>
            <a:off x="100800" y="469088"/>
            <a:ext cx="7113600" cy="31070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		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“But some fell into the good soil; and growing up and increasing, </a:t>
            </a:r>
            <a:br>
              <a:rPr lang="en-GB" sz="2800" b="1" spc="-1" dirty="0">
                <a:solidFill>
                  <a:schemeClr val="dk1"/>
                </a:solidFill>
                <a:latin typeface="Arial"/>
              </a:rPr>
            </a:b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it brought forth results, some thirtyfold, some sixty, and some a hundredfold.” </a:t>
            </a: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And when he had said these things, he exclaimed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to them, “He who has ears to hear, let him hear!”</a:t>
            </a:r>
            <a:endParaRPr lang="en-US" sz="2800" b="1" spc="-1" dirty="0">
              <a:solidFill>
                <a:schemeClr val="dk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012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8772EA-882B-DEE2-3A16-7ABB49039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>
            <a:extLst>
              <a:ext uri="{FF2B5EF4-FFF2-40B4-BE49-F238E27FC236}">
                <a16:creationId xmlns:a16="http://schemas.microsoft.com/office/drawing/2014/main" id="{3B0CBF64-3C0B-D6CA-9BFD-343C7BC24F4D}"/>
              </a:ext>
            </a:extLst>
          </p:cNvPr>
          <p:cNvSpPr/>
          <p:nvPr/>
        </p:nvSpPr>
        <p:spPr>
          <a:xfrm>
            <a:off x="100800" y="0"/>
            <a:ext cx="72820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Jesus’ parable about the Kingdom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A0406914-1780-8855-D9C5-AEE3AF29651F}"/>
              </a:ext>
            </a:extLst>
          </p:cNvPr>
          <p:cNvSpPr/>
          <p:nvPr/>
        </p:nvSpPr>
        <p:spPr>
          <a:xfrm>
            <a:off x="100800" y="469088"/>
            <a:ext cx="6946386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			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Now when he was alone, they who were about him, with the twelve </a:t>
            </a:r>
            <a:br>
              <a:rPr lang="en-GB" sz="2800" b="1" spc="-1" dirty="0">
                <a:solidFill>
                  <a:schemeClr val="dk1"/>
                </a:solidFill>
                <a:latin typeface="Arial"/>
              </a:rPr>
            </a:b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1 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disciples, came and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asked him, saying, “What does this parable mean?</a:t>
            </a: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Then said he to them, “Do you not understand this parable? …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1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Hear therefore the parable of the </a:t>
            </a:r>
            <a:r>
              <a:rPr lang="en-GB" sz="2800" b="1" spc="-1" dirty="0" err="1">
                <a:solidFill>
                  <a:schemeClr val="dk1"/>
                </a:solidFill>
                <a:latin typeface="Arial"/>
              </a:rPr>
              <a:t>sower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; </a:t>
            </a:r>
            <a:br>
              <a:rPr lang="en-GB" sz="2800" b="1" spc="-1" dirty="0">
                <a:solidFill>
                  <a:schemeClr val="dk1"/>
                </a:solidFill>
                <a:latin typeface="Arial"/>
              </a:rPr>
            </a:b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the message of the parable is this: …</a:t>
            </a:r>
            <a:endParaRPr lang="en-US" sz="2800" b="1" spc="-1" dirty="0">
              <a:solidFill>
                <a:schemeClr val="dk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8062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46A17-300B-57D3-01AC-EFF43AD98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>
            <a:extLst>
              <a:ext uri="{FF2B5EF4-FFF2-40B4-BE49-F238E27FC236}">
                <a16:creationId xmlns:a16="http://schemas.microsoft.com/office/drawing/2014/main" id="{0AB03D4A-8079-DA3F-8DB2-A5C8F3B659E6}"/>
              </a:ext>
            </a:extLst>
          </p:cNvPr>
          <p:cNvSpPr/>
          <p:nvPr/>
        </p:nvSpPr>
        <p:spPr>
          <a:xfrm>
            <a:off x="100800" y="0"/>
            <a:ext cx="72820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Jesus’ parable about the Kingdom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A3806C72-1909-AF04-4197-6F614DF74628}"/>
              </a:ext>
            </a:extLst>
          </p:cNvPr>
          <p:cNvSpPr/>
          <p:nvPr/>
        </p:nvSpPr>
        <p:spPr>
          <a:xfrm>
            <a:off x="100800" y="469088"/>
            <a:ext cx="7282080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	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“The seed is the Word of God; … </a:t>
            </a:r>
            <a:br>
              <a:rPr lang="en-GB" sz="2800" b="1" spc="-1" dirty="0">
                <a:solidFill>
                  <a:schemeClr val="dk1"/>
                </a:solidFill>
                <a:latin typeface="Arial"/>
              </a:rPr>
            </a:b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1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When anyone hears the Word of the Kingdom and does not comprehend it, then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at once Satan,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1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the wicked one, comes and snatches away what was sown in his heart,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lest he should believe and be saved.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1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This is he who received seed upon the roadside.</a:t>
            </a:r>
            <a:endParaRPr lang="en-US" sz="2800" b="1" spc="-1" dirty="0">
              <a:solidFill>
                <a:schemeClr val="dk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6953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D6911E-C0AD-26BF-22DA-A6B268170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>
            <a:extLst>
              <a:ext uri="{FF2B5EF4-FFF2-40B4-BE49-F238E27FC236}">
                <a16:creationId xmlns:a16="http://schemas.microsoft.com/office/drawing/2014/main" id="{33A5A8C6-F9A2-DE0C-6EA5-8300729748A0}"/>
              </a:ext>
            </a:extLst>
          </p:cNvPr>
          <p:cNvSpPr/>
          <p:nvPr/>
        </p:nvSpPr>
        <p:spPr>
          <a:xfrm>
            <a:off x="100800" y="0"/>
            <a:ext cx="72820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Jesus’ parable about the Kingdom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96E18B40-A886-5D8E-BC14-B9921A91C041}"/>
              </a:ext>
            </a:extLst>
          </p:cNvPr>
          <p:cNvSpPr/>
          <p:nvPr/>
        </p:nvSpPr>
        <p:spPr>
          <a:xfrm>
            <a:off x="100800" y="469088"/>
            <a:ext cx="7177614" cy="26762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		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“And likewise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1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he who received seed on the rocky places, this is he who hears the Word and at once receives </a:t>
            </a:r>
            <a:br>
              <a:rPr lang="en-GB" sz="2800" b="1" spc="-1" dirty="0">
                <a:solidFill>
                  <a:schemeClr val="dk1"/>
                </a:solidFill>
                <a:latin typeface="Arial"/>
              </a:rPr>
            </a:b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it gladly; yet he has no root in himself, and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believes and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continues only a little while. </a:t>
            </a:r>
            <a:endParaRPr lang="en-US" sz="2800" b="1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283A14-0D2C-D200-3C6B-3E0696F74775}"/>
              </a:ext>
            </a:extLst>
          </p:cNvPr>
          <p:cNvSpPr txBox="1"/>
          <p:nvPr/>
        </p:nvSpPr>
        <p:spPr>
          <a:xfrm>
            <a:off x="95231" y="2585545"/>
            <a:ext cx="6752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	 Then later, when adversity arises, or persecution on account of the Word, he …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falls away.</a:t>
            </a:r>
            <a:endParaRPr lang="en-US" sz="2800" b="1" spc="-1" dirty="0">
              <a:solidFill>
                <a:schemeClr val="dk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4298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uild="p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22000"/>
          </a:blip>
          <a:stretch>
            <a:fillRect t="-988" b="-98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2"/>
          <p:cNvSpPr/>
          <p:nvPr/>
        </p:nvSpPr>
        <p:spPr>
          <a:xfrm>
            <a:off x="140040" y="0"/>
            <a:ext cx="653112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Session 5: Chapter 7, ##40–50</a:t>
            </a:r>
            <a:endParaRPr lang="en-US" sz="2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8" name="TextBox 3"/>
          <p:cNvSpPr/>
          <p:nvPr/>
        </p:nvSpPr>
        <p:spPr>
          <a:xfrm>
            <a:off x="140040" y="811403"/>
            <a:ext cx="725184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5680" indent="-35568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What did you learn that was new, helpful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, or important?</a:t>
            </a:r>
            <a:br>
              <a:rPr lang="en-US" sz="2800" b="1" spc="-1" dirty="0">
                <a:solidFill>
                  <a:schemeClr val="dk1"/>
                </a:solidFill>
                <a:latin typeface="Arial"/>
              </a:rPr>
            </a:br>
            <a:endParaRPr lang="en-US" sz="2800" dirty="0"/>
          </a:p>
          <a:p>
            <a:pPr marL="355680" indent="-35568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What questions do you have about what you read?</a:t>
            </a:r>
            <a:endParaRPr lang="en-US" sz="28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9" name="Picture 4"/>
          <p:cNvPicPr/>
          <p:nvPr/>
        </p:nvPicPr>
        <p:blipFill>
          <a:blip r:embed="rId4"/>
          <a:stretch/>
        </p:blipFill>
        <p:spPr>
          <a:xfrm>
            <a:off x="10510" y="-18360"/>
            <a:ext cx="2635560" cy="4133160"/>
          </a:xfrm>
          <a:prstGeom prst="rect">
            <a:avLst/>
          </a:prstGeom>
          <a:ln w="0">
            <a:noFill/>
          </a:ln>
        </p:spPr>
      </p:pic>
      <p:pic>
        <p:nvPicPr>
          <p:cNvPr id="90" name="Picture 6"/>
          <p:cNvPicPr/>
          <p:nvPr/>
        </p:nvPicPr>
        <p:blipFill>
          <a:blip r:embed="rId5"/>
          <a:stretch/>
        </p:blipFill>
        <p:spPr>
          <a:xfrm>
            <a:off x="2647150" y="-9000"/>
            <a:ext cx="2827440" cy="4123800"/>
          </a:xfrm>
          <a:prstGeom prst="rect">
            <a:avLst/>
          </a:prstGeom>
          <a:ln w="0">
            <a:noFill/>
          </a:ln>
        </p:spPr>
      </p:pic>
      <p:pic>
        <p:nvPicPr>
          <p:cNvPr id="91" name="Picture 5"/>
          <p:cNvPicPr/>
          <p:nvPr/>
        </p:nvPicPr>
        <p:blipFill>
          <a:blip r:embed="rId6"/>
          <a:stretch/>
        </p:blipFill>
        <p:spPr>
          <a:xfrm>
            <a:off x="5451190" y="-27720"/>
            <a:ext cx="1850760" cy="4113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8F1F28-AA01-9ACA-79E8-B625CAFFA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>
            <a:extLst>
              <a:ext uri="{FF2B5EF4-FFF2-40B4-BE49-F238E27FC236}">
                <a16:creationId xmlns:a16="http://schemas.microsoft.com/office/drawing/2014/main" id="{7DE3F613-F384-1205-FB9E-B39B2257D6DB}"/>
              </a:ext>
            </a:extLst>
          </p:cNvPr>
          <p:cNvSpPr/>
          <p:nvPr/>
        </p:nvSpPr>
        <p:spPr>
          <a:xfrm>
            <a:off x="100800" y="0"/>
            <a:ext cx="72820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Jesus’ parable about the Kingdom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914C332C-9AB3-EA09-3B50-EE519663A43C}"/>
              </a:ext>
            </a:extLst>
          </p:cNvPr>
          <p:cNvSpPr/>
          <p:nvPr/>
        </p:nvSpPr>
        <p:spPr>
          <a:xfrm>
            <a:off x="100800" y="437557"/>
            <a:ext cx="7177614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		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“He also who received seed among the thorns is he who,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on hearing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the Word,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goes his way;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and the cares </a:t>
            </a:r>
            <a:br>
              <a:rPr lang="en-GB" sz="2800" b="1" spc="-1" dirty="0">
                <a:solidFill>
                  <a:schemeClr val="dk1"/>
                </a:solidFill>
                <a:latin typeface="Arial"/>
              </a:rPr>
            </a:b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of this world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and the pleasures of life,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32BA18-F846-EA2D-60C6-F8DD580047AE}"/>
              </a:ext>
            </a:extLst>
          </p:cNvPr>
          <p:cNvSpPr txBox="1"/>
          <p:nvPr/>
        </p:nvSpPr>
        <p:spPr>
          <a:xfrm>
            <a:off x="100800" y="2170386"/>
            <a:ext cx="7113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the seductiveness of riches, and passionate desires for other things, enter in and choke the Word and it is made unfruitful …</a:t>
            </a:r>
            <a:endParaRPr lang="en-US" sz="2800" b="1" spc="-1" dirty="0">
              <a:solidFill>
                <a:schemeClr val="dk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0227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uild="p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944B1B-1A44-2ACC-FA2A-10BC6CBFE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>
            <a:extLst>
              <a:ext uri="{FF2B5EF4-FFF2-40B4-BE49-F238E27FC236}">
                <a16:creationId xmlns:a16="http://schemas.microsoft.com/office/drawing/2014/main" id="{62F854E1-692B-A9BD-B320-103B196A8671}"/>
              </a:ext>
            </a:extLst>
          </p:cNvPr>
          <p:cNvSpPr/>
          <p:nvPr/>
        </p:nvSpPr>
        <p:spPr>
          <a:xfrm>
            <a:off x="16560" y="0"/>
            <a:ext cx="72820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Jesus’ parable about the Kingdom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E1DA132C-0E9F-A74D-5F72-B05EC77429B1}"/>
              </a:ext>
            </a:extLst>
          </p:cNvPr>
          <p:cNvSpPr/>
          <p:nvPr/>
        </p:nvSpPr>
        <p:spPr>
          <a:xfrm>
            <a:off x="100800" y="437557"/>
            <a:ext cx="7177614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		1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“But he who received seed upon the good soil is he who,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hearing the Word in an honest and good heart,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welcomes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1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and understands it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and holds it fast,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3BE42F-D3F2-BC4C-4761-8FAC7C57D393}"/>
              </a:ext>
            </a:extLst>
          </p:cNvPr>
          <p:cNvSpPr txBox="1"/>
          <p:nvPr/>
        </p:nvSpPr>
        <p:spPr>
          <a:xfrm>
            <a:off x="132807" y="2170385"/>
            <a:ext cx="711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and with patience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1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bears fruit indeed and brings forth,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2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some thirtyfold, some sixty, and some a hundredfold.”</a:t>
            </a:r>
            <a:endParaRPr lang="en-US" sz="2800" b="1" spc="-1" dirty="0">
              <a:solidFill>
                <a:schemeClr val="dk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719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uild="p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C71648-542C-C3A9-915B-9EAFDD04D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>
            <a:extLst>
              <a:ext uri="{FF2B5EF4-FFF2-40B4-BE49-F238E27FC236}">
                <a16:creationId xmlns:a16="http://schemas.microsoft.com/office/drawing/2014/main" id="{37183CC2-DB91-F0A2-44AD-1C1C6D05FD49}"/>
              </a:ext>
            </a:extLst>
          </p:cNvPr>
          <p:cNvSpPr/>
          <p:nvPr/>
        </p:nvSpPr>
        <p:spPr>
          <a:xfrm>
            <a:off x="-3666" y="0"/>
            <a:ext cx="72820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Jesus’ answer to John the baptizer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F7B62E63-6452-9B35-7EFA-16B76ABB522B}"/>
              </a:ext>
            </a:extLst>
          </p:cNvPr>
          <p:cNvSpPr/>
          <p:nvPr/>
        </p:nvSpPr>
        <p:spPr>
          <a:xfrm>
            <a:off x="57012" y="654265"/>
            <a:ext cx="736099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		3 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Now the disciples of John brought him word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1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in the prison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of all these </a:t>
            </a:r>
            <a:br>
              <a:rPr lang="en-GB" sz="2800" b="1" spc="-1" dirty="0">
                <a:solidFill>
                  <a:schemeClr val="dk1"/>
                </a:solidFill>
                <a:latin typeface="Arial"/>
              </a:rPr>
            </a:b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1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works of the Messiah.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Then John, summoning a certain two of his disciples, sent them to Jesus, saying to him,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B0FDFA-8FB6-98F8-216C-0E1F1AC0BDDD}"/>
              </a:ext>
            </a:extLst>
          </p:cNvPr>
          <p:cNvSpPr txBox="1"/>
          <p:nvPr/>
        </p:nvSpPr>
        <p:spPr>
          <a:xfrm>
            <a:off x="57012" y="2794813"/>
            <a:ext cx="711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“Are you that One who is coming? Or are we to look for another?”</a:t>
            </a:r>
            <a:endParaRPr lang="en-US" sz="2800" b="1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2050" name="Picture 2" descr="Two of John the Baptist’s disciples visit him in prison">
            <a:extLst>
              <a:ext uri="{FF2B5EF4-FFF2-40B4-BE49-F238E27FC236}">
                <a16:creationId xmlns:a16="http://schemas.microsoft.com/office/drawing/2014/main" id="{4B8281E6-DFCE-619B-13D1-6C0CBBB33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342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uild="p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632467-E979-05A6-8832-2DE8B58E3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>
            <a:extLst>
              <a:ext uri="{FF2B5EF4-FFF2-40B4-BE49-F238E27FC236}">
                <a16:creationId xmlns:a16="http://schemas.microsoft.com/office/drawing/2014/main" id="{ADFAABD6-97BD-926B-2885-2A7157181906}"/>
              </a:ext>
            </a:extLst>
          </p:cNvPr>
          <p:cNvSpPr/>
          <p:nvPr/>
        </p:nvSpPr>
        <p:spPr>
          <a:xfrm>
            <a:off x="-3666" y="0"/>
            <a:ext cx="72820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Jesus’ answer to John the baptizer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A8CBE752-0A49-5D9F-3888-334BCDD10EF4}"/>
              </a:ext>
            </a:extLst>
          </p:cNvPr>
          <p:cNvSpPr/>
          <p:nvPr/>
        </p:nvSpPr>
        <p:spPr>
          <a:xfrm>
            <a:off x="100800" y="437557"/>
            <a:ext cx="7177614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		3 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But in that same hour he healed many from their diseases and afflictions and evil spirits, and to many who were blind he granted sight.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0B4C48-A704-36A6-CEA7-12BB9BB33C22}"/>
              </a:ext>
            </a:extLst>
          </p:cNvPr>
          <p:cNvSpPr txBox="1"/>
          <p:nvPr/>
        </p:nvSpPr>
        <p:spPr>
          <a:xfrm>
            <a:off x="132807" y="2186201"/>
            <a:ext cx="7113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So Jesus answering said to them, “Go and report to John the things you have seen and heard.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1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The blind are receiving sight, …</a:t>
            </a:r>
          </a:p>
        </p:txBody>
      </p:sp>
    </p:spTree>
    <p:extLst>
      <p:ext uri="{BB962C8B-B14F-4D97-AF65-F5344CB8AC3E}">
        <p14:creationId xmlns:p14="http://schemas.microsoft.com/office/powerpoint/2010/main" val="232330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uild="p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164666-86BF-090E-BEE7-D61B8346E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>
            <a:extLst>
              <a:ext uri="{FF2B5EF4-FFF2-40B4-BE49-F238E27FC236}">
                <a16:creationId xmlns:a16="http://schemas.microsoft.com/office/drawing/2014/main" id="{08F1295D-60D5-B2B9-6124-2BAE2E175ADF}"/>
              </a:ext>
            </a:extLst>
          </p:cNvPr>
          <p:cNvSpPr/>
          <p:nvPr/>
        </p:nvSpPr>
        <p:spPr>
          <a:xfrm>
            <a:off x="-3666" y="0"/>
            <a:ext cx="72820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Jesus’ answer to John the baptizer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C774D786-C154-747F-743D-C7E1B70D8C11}"/>
              </a:ext>
            </a:extLst>
          </p:cNvPr>
          <p:cNvSpPr/>
          <p:nvPr/>
        </p:nvSpPr>
        <p:spPr>
          <a:xfrm>
            <a:off x="100800" y="521766"/>
            <a:ext cx="7177614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the crippled are walking, the lepers are being cleansed, and the deaf are hearing, the dead are being raised, and the lowly are being told the Glad News.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EC640B-CDA9-ED26-39B9-381529A22D63}"/>
              </a:ext>
            </a:extLst>
          </p:cNvPr>
          <p:cNvSpPr txBox="1"/>
          <p:nvPr/>
        </p:nvSpPr>
        <p:spPr>
          <a:xfrm>
            <a:off x="132807" y="2299650"/>
            <a:ext cx="711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 And blessed is he who does not stumble because of Me!”</a:t>
            </a:r>
          </a:p>
        </p:txBody>
      </p:sp>
    </p:spTree>
    <p:extLst>
      <p:ext uri="{BB962C8B-B14F-4D97-AF65-F5344CB8AC3E}">
        <p14:creationId xmlns:p14="http://schemas.microsoft.com/office/powerpoint/2010/main" val="3428169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uild="p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2"/>
          <p:cNvSpPr/>
          <p:nvPr/>
        </p:nvSpPr>
        <p:spPr>
          <a:xfrm>
            <a:off x="185400" y="0"/>
            <a:ext cx="52772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3600" b="1" strike="noStrike" spc="-1">
                <a:solidFill>
                  <a:srgbClr val="0070C0"/>
                </a:solidFill>
                <a:latin typeface="Verdana"/>
                <a:ea typeface="Verdana"/>
              </a:rPr>
              <a:t>Assignment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TextBox 3"/>
          <p:cNvSpPr/>
          <p:nvPr/>
        </p:nvSpPr>
        <p:spPr>
          <a:xfrm>
            <a:off x="185400" y="702000"/>
            <a:ext cx="5277240" cy="31070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 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Visit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Arial"/>
              </a:rPr>
              <a:t>LOCIS.site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Read or listen </a:t>
            </a:r>
            <a:r>
              <a:rPr lang="en-US" sz="2800" b="1" strike="noStrike" spc="-1">
                <a:solidFill>
                  <a:srgbClr val="000000"/>
                </a:solidFill>
                <a:latin typeface="Arial"/>
              </a:rPr>
              <a:t>to </a:t>
            </a:r>
            <a:br>
              <a:rPr lang="en-US" sz="2800" b="1" strike="noStrike" spc="-1">
                <a:solidFill>
                  <a:srgbClr val="000000"/>
                </a:solidFill>
                <a:latin typeface="Arial"/>
              </a:rPr>
            </a:br>
            <a:r>
              <a:rPr lang="en-US" sz="2800" b="1" strike="noStrike" spc="-1">
                <a:solidFill>
                  <a:srgbClr val="000000"/>
                </a:solidFill>
                <a:latin typeface="Arial"/>
              </a:rPr>
              <a:t>chapters </a:t>
            </a:r>
            <a:r>
              <a:rPr lang="en-US" sz="2800" b="1" strike="noStrike" spc="-1">
                <a:solidFill>
                  <a:srgbClr val="C00000"/>
                </a:solidFill>
                <a:latin typeface="Arial"/>
              </a:rPr>
              <a:t>8 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&amp;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 9</a:t>
            </a:r>
            <a:r>
              <a:rPr lang="en-US" sz="2800" b="1" strike="noStrike" spc="-1">
                <a:solidFill>
                  <a:srgbClr val="000000"/>
                </a:solidFill>
                <a:latin typeface="Arial"/>
              </a:rPr>
              <a:t>, </a:t>
            </a:r>
            <a:br>
              <a:rPr lang="en-US" sz="2800" b="1" strike="noStrike" spc="-1">
                <a:solidFill>
                  <a:srgbClr val="000000"/>
                </a:solidFill>
                <a:latin typeface="Arial"/>
              </a:rPr>
            </a:br>
            <a:r>
              <a:rPr lang="en-US" sz="2800" b="1" strike="noStrike" spc="-1">
                <a:solidFill>
                  <a:srgbClr val="000000"/>
                </a:solidFill>
                <a:latin typeface="Arial"/>
              </a:rPr>
              <a:t>sections </a:t>
            </a:r>
            <a:r>
              <a:rPr lang="en-US" sz="2800" b="1" strike="noStrike" spc="-1">
                <a:solidFill>
                  <a:srgbClr val="C00000"/>
                </a:solidFill>
                <a:latin typeface="Arial"/>
              </a:rPr>
              <a:t>51</a:t>
            </a:r>
            <a:r>
              <a:rPr lang="en-US" sz="2800" b="1" strike="noStrike" spc="-1">
                <a:solidFill>
                  <a:srgbClr val="000000"/>
                </a:solidFill>
                <a:latin typeface="Arial"/>
              </a:rPr>
              <a:t> through </a:t>
            </a:r>
            <a:r>
              <a:rPr lang="en-US" sz="2800" b="1" strike="noStrike" spc="-1">
                <a:solidFill>
                  <a:srgbClr val="C00000"/>
                </a:solidFill>
                <a:latin typeface="Arial"/>
              </a:rPr>
              <a:t>56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Be ready to share your</a:t>
            </a:r>
            <a:br>
              <a:rPr sz="2800" dirty="0"/>
            </a:b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insights, queries</a:t>
            </a:r>
            <a:br>
              <a:rPr sz="2800" dirty="0"/>
            </a:b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and objections.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" name="Picture 5"/>
          <p:cNvPicPr/>
          <p:nvPr/>
        </p:nvPicPr>
        <p:blipFill>
          <a:blip r:embed="rId2"/>
          <a:stretch/>
        </p:blipFill>
        <p:spPr>
          <a:xfrm>
            <a:off x="5463720" y="0"/>
            <a:ext cx="1850760" cy="4113720"/>
          </a:xfrm>
          <a:prstGeom prst="rect">
            <a:avLst/>
          </a:prstGeom>
          <a:ln w="0">
            <a:noFill/>
          </a:ln>
        </p:spPr>
      </p:pic>
      <p:pic>
        <p:nvPicPr>
          <p:cNvPr id="103" name="Picture 7"/>
          <p:cNvPicPr/>
          <p:nvPr/>
        </p:nvPicPr>
        <p:blipFill>
          <a:blip r:embed="rId3"/>
          <a:stretch/>
        </p:blipFill>
        <p:spPr>
          <a:xfrm>
            <a:off x="3657600" y="2571840"/>
            <a:ext cx="1548360" cy="1541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A4F396-5042-067C-E602-04DAF6D20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>
            <a:extLst>
              <a:ext uri="{FF2B5EF4-FFF2-40B4-BE49-F238E27FC236}">
                <a16:creationId xmlns:a16="http://schemas.microsoft.com/office/drawing/2014/main" id="{82B06804-1A0C-D84F-00F7-ACBF67603AD6}"/>
              </a:ext>
            </a:extLst>
          </p:cNvPr>
          <p:cNvSpPr/>
          <p:nvPr/>
        </p:nvSpPr>
        <p:spPr>
          <a:xfrm>
            <a:off x="100800" y="0"/>
            <a:ext cx="72820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 err="1">
                <a:solidFill>
                  <a:srgbClr val="0070C0"/>
                </a:solidFill>
                <a:latin typeface="Verdana"/>
                <a:ea typeface="Verdana"/>
              </a:rPr>
              <a:t>Centurian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3C694675-858C-5B7B-F7A1-1AC6B26BDB97}"/>
              </a:ext>
            </a:extLst>
          </p:cNvPr>
          <p:cNvSpPr/>
          <p:nvPr/>
        </p:nvSpPr>
        <p:spPr>
          <a:xfrm>
            <a:off x="101880" y="521640"/>
            <a:ext cx="7247160" cy="179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...</a:t>
            </a:r>
            <a:r>
              <a:rPr lang="en-US" sz="2800" b="1" strike="noStrike" spc="-1" dirty="0">
                <a:solidFill>
                  <a:srgbClr val="3465A4"/>
                </a:solidFill>
                <a:latin typeface="Arial"/>
              </a:rPr>
              <a:t>: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..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.</a:t>
            </a:r>
            <a:endParaRPr lang="en-US" sz="2800" b="1" spc="-1" dirty="0">
              <a:solidFill>
                <a:schemeClr val="dk1"/>
              </a:solidFill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...: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..</a:t>
            </a:r>
            <a:r>
              <a:rPr lang="en-GB" sz="2800" b="1" strike="noStrike" spc="-1" dirty="0">
                <a:solidFill>
                  <a:schemeClr val="dk1"/>
                </a:solidFill>
                <a:latin typeface="Arial"/>
              </a:rPr>
              <a:t>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...: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..</a:t>
            </a:r>
            <a:r>
              <a:rPr lang="en-GB" sz="2800" b="1" strike="noStrike" spc="-1" dirty="0">
                <a:solidFill>
                  <a:schemeClr val="dk1"/>
                </a:solidFill>
                <a:latin typeface="Arial"/>
              </a:rPr>
              <a:t>.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...: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..</a:t>
            </a:r>
            <a:r>
              <a:rPr lang="en-GB" sz="2800" b="1" strike="noStrike" spc="-1" dirty="0">
                <a:solidFill>
                  <a:schemeClr val="dk1"/>
                </a:solidFill>
                <a:latin typeface="Arial"/>
              </a:rPr>
              <a:t>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3798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/>
          <p:cNvPicPr/>
          <p:nvPr/>
        </p:nvPicPr>
        <p:blipFill>
          <a:blip r:embed="rId2"/>
          <a:stretch/>
        </p:blipFill>
        <p:spPr>
          <a:xfrm>
            <a:off x="0" y="360"/>
            <a:ext cx="7314840" cy="4114440"/>
          </a:xfrm>
          <a:prstGeom prst="rect">
            <a:avLst/>
          </a:prstGeom>
          <a:ln w="0">
            <a:noFill/>
          </a:ln>
        </p:spPr>
      </p:pic>
      <p:sp>
        <p:nvSpPr>
          <p:cNvPr id="93" name="Oval 8"/>
          <p:cNvSpPr/>
          <p:nvPr/>
        </p:nvSpPr>
        <p:spPr>
          <a:xfrm>
            <a:off x="2743199" y="2249214"/>
            <a:ext cx="2953407" cy="18655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F19A76-FC69-F7CB-64EF-25926FE4EC4B}"/>
              </a:ext>
            </a:extLst>
          </p:cNvPr>
          <p:cNvSpPr txBox="1"/>
          <p:nvPr/>
        </p:nvSpPr>
        <p:spPr>
          <a:xfrm>
            <a:off x="28904" y="1329558"/>
            <a:ext cx="29534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Hills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Capernaum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Nain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Touring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Gadara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/>
          <p:cNvSpPr/>
          <p:nvPr/>
        </p:nvSpPr>
        <p:spPr>
          <a:xfrm>
            <a:off x="33120" y="0"/>
            <a:ext cx="6524589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Seven phases of Jesus’ Life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5"/>
          <p:cNvSpPr/>
          <p:nvPr/>
        </p:nvSpPr>
        <p:spPr>
          <a:xfrm>
            <a:off x="258582" y="442447"/>
            <a:ext cx="6955817" cy="35687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61800" indent="-361800" defTabSz="457200">
              <a:lnSpc>
                <a:spcPct val="100000"/>
              </a:lnSpc>
              <a:spcAft>
                <a:spcPts val="600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1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chemeClr val="bg1">
                    <a:lumMod val="65000"/>
                  </a:schemeClr>
                </a:solidFill>
                <a:latin typeface="Arial"/>
              </a:rPr>
              <a:t>Announced by heaven &amp; by John (1-3)</a:t>
            </a:r>
          </a:p>
          <a:p>
            <a:pPr marL="361800" indent="-361800" defTabSz="457200">
              <a:spcAft>
                <a:spcPts val="600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2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chemeClr val="bg1">
                    <a:lumMod val="65000"/>
                  </a:schemeClr>
                </a:solidFill>
                <a:latin typeface="Arial"/>
              </a:rPr>
              <a:t>Early teaching and miracles (4-5)</a:t>
            </a:r>
          </a:p>
          <a:p>
            <a:pPr marL="361800" indent="-361800" defTabSz="457200">
              <a:lnSpc>
                <a:spcPct val="100000"/>
              </a:lnSpc>
              <a:spcAft>
                <a:spcPts val="600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3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Public fame and favor (6-9)</a:t>
            </a:r>
            <a:endParaRPr lang="en-US" sz="2800" b="1" strike="noStrike" spc="-1" dirty="0">
              <a:solidFill>
                <a:srgbClr val="000000"/>
              </a:solidFill>
              <a:latin typeface="Arial"/>
            </a:endParaRPr>
          </a:p>
          <a:p>
            <a:pPr marL="361800" indent="-361800" defTabSz="457200">
              <a:spcAft>
                <a:spcPts val="600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4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chemeClr val="bg1">
                    <a:lumMod val="65000"/>
                  </a:schemeClr>
                </a:solidFill>
                <a:latin typeface="Arial"/>
              </a:rPr>
              <a:t>Early rejections (10-12)</a:t>
            </a:r>
            <a:endParaRPr lang="en-GB" sz="2800" b="1" spc="-1" dirty="0">
              <a:solidFill>
                <a:schemeClr val="bg1">
                  <a:lumMod val="65000"/>
                </a:schemeClr>
              </a:solidFill>
              <a:latin typeface="Arial"/>
            </a:endParaRPr>
          </a:p>
          <a:p>
            <a:pPr marL="361800" indent="-361800" defTabSz="457200">
              <a:spcAft>
                <a:spcPts val="600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5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chemeClr val="bg1">
                    <a:lumMod val="65000"/>
                  </a:schemeClr>
                </a:solidFill>
                <a:latin typeface="Arial"/>
              </a:rPr>
              <a:t>Moving towards the cross (13-17)</a:t>
            </a:r>
          </a:p>
          <a:p>
            <a:pPr marL="361800" indent="-361800" defTabSz="457200">
              <a:spcAft>
                <a:spcPts val="600"/>
              </a:spcAft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6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chemeClr val="bg1">
                    <a:lumMod val="65000"/>
                  </a:schemeClr>
                </a:solidFill>
                <a:latin typeface="Arial"/>
              </a:rPr>
              <a:t>Final days at Jerusalem (18-19)</a:t>
            </a:r>
          </a:p>
          <a:p>
            <a:pPr marL="361800" indent="-361800" defTabSz="457200"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7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chemeClr val="bg1">
                    <a:lumMod val="65000"/>
                  </a:schemeClr>
                </a:solidFill>
                <a:latin typeface="Arial"/>
              </a:rPr>
              <a:t>Crucifixion and resurrection (20-21)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4A37CD-FE2A-0A85-8390-E37E874AC21C}"/>
              </a:ext>
            </a:extLst>
          </p:cNvPr>
          <p:cNvSpPr/>
          <p:nvPr/>
        </p:nvSpPr>
        <p:spPr>
          <a:xfrm>
            <a:off x="152400" y="1471448"/>
            <a:ext cx="5297214" cy="48610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8AB7E7-AB88-17D2-9136-95D256234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09485" cy="4114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BD2113-E199-E5E7-5217-A7B5CA8B6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>
            <a:extLst>
              <a:ext uri="{FF2B5EF4-FFF2-40B4-BE49-F238E27FC236}">
                <a16:creationId xmlns:a16="http://schemas.microsoft.com/office/drawing/2014/main" id="{317972B8-D1E3-1E77-42C1-71F8CFCCFFAF}"/>
              </a:ext>
            </a:extLst>
          </p:cNvPr>
          <p:cNvSpPr/>
          <p:nvPr/>
        </p:nvSpPr>
        <p:spPr>
          <a:xfrm>
            <a:off x="33120" y="0"/>
            <a:ext cx="6881692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A Centurion’s Extraordinary Faith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4317B4C1-F8AF-0AAA-0E26-CEF223553AD7}"/>
              </a:ext>
            </a:extLst>
          </p:cNvPr>
          <p:cNvSpPr/>
          <p:nvPr/>
        </p:nvSpPr>
        <p:spPr>
          <a:xfrm>
            <a:off x="100800" y="674040"/>
            <a:ext cx="724716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		1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And when he had come down from the mountain, great multitudes followed him,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and he went into Capernaum.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F7DFCA1A-6945-6CC4-35A7-74F92D9FEED8}"/>
              </a:ext>
            </a:extLst>
          </p:cNvPr>
          <p:cNvSpPr/>
          <p:nvPr/>
        </p:nvSpPr>
        <p:spPr>
          <a:xfrm>
            <a:off x="135720" y="2057220"/>
            <a:ext cx="724716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		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Now a certain slave boy, who belonged to a centurion and was very dear to him, was sick and at the point of dying.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9406C-6254-C439-4282-4C9EC2DE8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66" y="4517005"/>
            <a:ext cx="6503139" cy="359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68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485BBC-68F2-4E25-6ED7-A64932B68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>
            <a:extLst>
              <a:ext uri="{FF2B5EF4-FFF2-40B4-BE49-F238E27FC236}">
                <a16:creationId xmlns:a16="http://schemas.microsoft.com/office/drawing/2014/main" id="{A1BF3EBF-4D97-1DAC-B82F-94094E8A4941}"/>
              </a:ext>
            </a:extLst>
          </p:cNvPr>
          <p:cNvSpPr/>
          <p:nvPr/>
        </p:nvSpPr>
        <p:spPr>
          <a:xfrm>
            <a:off x="100800" y="0"/>
            <a:ext cx="72820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Centurion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CCE5C2EF-E332-A890-DEF8-2E3A436C43BF}"/>
              </a:ext>
            </a:extLst>
          </p:cNvPr>
          <p:cNvSpPr/>
          <p:nvPr/>
        </p:nvSpPr>
        <p:spPr>
          <a:xfrm>
            <a:off x="124867" y="407985"/>
            <a:ext cx="7190333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Meaning </a:t>
            </a:r>
            <a:r>
              <a:rPr lang="en-US" sz="2800" b="1" strike="noStrike" spc="-1" dirty="0">
                <a:solidFill>
                  <a:srgbClr val="3465A4"/>
                </a:solidFill>
                <a:latin typeface="Arial"/>
              </a:rPr>
              <a:t>: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Officer over 100 men.</a:t>
            </a: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Authority: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Over 60 men.</a:t>
            </a: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Ethnicity: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Probably Greek Syrian.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Responsibly: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Recruit, train, command.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Career: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20 years.</a:t>
            </a:r>
            <a:endParaRPr lang="en-GB" sz="2800" b="1" strike="noStrike" spc="-1" dirty="0">
              <a:solidFill>
                <a:schemeClr val="dk1"/>
              </a:solidFill>
              <a:latin typeface="Arial"/>
            </a:endParaRPr>
          </a:p>
          <a:p>
            <a:pPr marL="361800" indent="-361800" defTabSz="457200"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Status: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Not allowed to marry.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  <a:p>
            <a:pPr marL="361800" indent="-361800" defTabSz="457200"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Reward: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Land and an income.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  <a:p>
            <a:pPr marL="361800" indent="-361800" defTabSz="457200"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Allowed: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Own slaves and hire servants.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 descr="Ten Centurions | Tactical Christianity">
            <a:extLst>
              <a:ext uri="{FF2B5EF4-FFF2-40B4-BE49-F238E27FC236}">
                <a16:creationId xmlns:a16="http://schemas.microsoft.com/office/drawing/2014/main" id="{4AE87206-B480-F810-7963-065156435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46" y="488059"/>
            <a:ext cx="5449907" cy="362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29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4400F3-F1CC-4A23-F64D-FC040C899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>
            <a:extLst>
              <a:ext uri="{FF2B5EF4-FFF2-40B4-BE49-F238E27FC236}">
                <a16:creationId xmlns:a16="http://schemas.microsoft.com/office/drawing/2014/main" id="{6A19F188-1631-866A-7DA5-687340ACC9F4}"/>
              </a:ext>
            </a:extLst>
          </p:cNvPr>
          <p:cNvSpPr/>
          <p:nvPr/>
        </p:nvSpPr>
        <p:spPr>
          <a:xfrm>
            <a:off x="100800" y="0"/>
            <a:ext cx="72820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A Centurion’s Extraordinary Faith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E6452A97-E651-65C5-A9BD-7ACB416DDF43}"/>
              </a:ext>
            </a:extLst>
          </p:cNvPr>
          <p:cNvSpPr/>
          <p:nvPr/>
        </p:nvSpPr>
        <p:spPr>
          <a:xfrm>
            <a:off x="100800" y="448067"/>
            <a:ext cx="724716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		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And the centurion, on hearing of Jesus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1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when he came into Capernaum, </a:t>
            </a:r>
            <a:br>
              <a:rPr lang="en-GB" sz="2800" b="1" spc="-1" dirty="0">
                <a:solidFill>
                  <a:schemeClr val="dk1"/>
                </a:solidFill>
                <a:latin typeface="Arial"/>
              </a:rPr>
            </a:b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sent to him some of the elders of the Jews, begging him to come and heal his servant,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1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and saying,</a:t>
            </a:r>
            <a:endParaRPr lang="en-US" sz="2800" b="1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63DA49B-26D1-B00C-1B3A-0C56128ABE61}"/>
              </a:ext>
            </a:extLst>
          </p:cNvPr>
          <p:cNvSpPr/>
          <p:nvPr/>
        </p:nvSpPr>
        <p:spPr>
          <a:xfrm>
            <a:off x="100800" y="2153886"/>
            <a:ext cx="724716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								 “</a:t>
            </a:r>
            <a:r>
              <a:rPr lang="en-GB" sz="2800" b="1" spc="-1" dirty="0">
                <a:solidFill>
                  <a:srgbClr val="00B050"/>
                </a:solidFill>
                <a:latin typeface="Arial"/>
              </a:rPr>
              <a:t>Lord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, my servant is at the house, lying paralyzed, in terrible torment.”</a:t>
            </a: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Lord</a:t>
            </a:r>
            <a:r>
              <a:rPr lang="en-US" sz="2800" b="1" strike="noStrike" spc="-1" dirty="0">
                <a:solidFill>
                  <a:srgbClr val="3465A4"/>
                </a:solidFill>
                <a:latin typeface="Arial"/>
              </a:rPr>
              <a:t>: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Honorific term for superiors.</a:t>
            </a:r>
          </a:p>
        </p:txBody>
      </p:sp>
    </p:spTree>
    <p:extLst>
      <p:ext uri="{BB962C8B-B14F-4D97-AF65-F5344CB8AC3E}">
        <p14:creationId xmlns:p14="http://schemas.microsoft.com/office/powerpoint/2010/main" val="3326479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C0AFD4-97A5-E899-C459-B2324B5D1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>
            <a:extLst>
              <a:ext uri="{FF2B5EF4-FFF2-40B4-BE49-F238E27FC236}">
                <a16:creationId xmlns:a16="http://schemas.microsoft.com/office/drawing/2014/main" id="{D1C8FFF8-8EFA-F9BB-DCB0-A92FF430960D}"/>
              </a:ext>
            </a:extLst>
          </p:cNvPr>
          <p:cNvSpPr/>
          <p:nvPr/>
        </p:nvSpPr>
        <p:spPr>
          <a:xfrm>
            <a:off x="100800" y="0"/>
            <a:ext cx="72820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A Centurion’s Extraordinary Faith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120C7617-97D0-A666-8678-0DC79DFC2046}"/>
              </a:ext>
            </a:extLst>
          </p:cNvPr>
          <p:cNvSpPr/>
          <p:nvPr/>
        </p:nvSpPr>
        <p:spPr>
          <a:xfrm>
            <a:off x="100800" y="469088"/>
            <a:ext cx="724716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		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But when he was now not far from the house, the centurion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1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in answer </a:t>
            </a: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sent friends to him, telling him, </a:t>
            </a:r>
            <a:endParaRPr lang="en-US" sz="2800" b="1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651CF2-7994-3973-AE76-E1D4594555E3}"/>
              </a:ext>
            </a:extLst>
          </p:cNvPr>
          <p:cNvSpPr txBox="1"/>
          <p:nvPr/>
        </p:nvSpPr>
        <p:spPr>
          <a:xfrm>
            <a:off x="100800" y="1313793"/>
            <a:ext cx="71049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				        “Trouble not, Lord, for I am </a:t>
            </a:r>
            <a:r>
              <a:rPr lang="en-GB" sz="2800" b="1" spc="-1" dirty="0">
                <a:solidFill>
                  <a:srgbClr val="00B050"/>
                </a:solidFill>
                <a:latin typeface="Arial"/>
              </a:rPr>
              <a:t>not worthy 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to have you come under my roof — for which reason I thought myself unfit to come to you. Instead, speak but a word, and my servant will be healed.</a:t>
            </a:r>
            <a:endParaRPr lang="en-US" sz="2800" b="1" spc="-1" dirty="0">
              <a:solidFill>
                <a:schemeClr val="dk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38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7FA720-2370-E9B5-FA72-BA84ACCA9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3">
            <a:extLst>
              <a:ext uri="{FF2B5EF4-FFF2-40B4-BE49-F238E27FC236}">
                <a16:creationId xmlns:a16="http://schemas.microsoft.com/office/drawing/2014/main" id="{18299818-0EF5-4724-7C9C-EAB54991D425}"/>
              </a:ext>
            </a:extLst>
          </p:cNvPr>
          <p:cNvSpPr/>
          <p:nvPr/>
        </p:nvSpPr>
        <p:spPr>
          <a:xfrm>
            <a:off x="100800" y="0"/>
            <a:ext cx="72820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A Centurion’s Extraordinary Faith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33CC3030-D8C6-82A2-5461-F0B7D3EB6D04}"/>
              </a:ext>
            </a:extLst>
          </p:cNvPr>
          <p:cNvSpPr/>
          <p:nvPr/>
        </p:nvSpPr>
        <p:spPr>
          <a:xfrm>
            <a:off x="100800" y="469088"/>
            <a:ext cx="7247160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baseline="30000" dirty="0">
                <a:solidFill>
                  <a:srgbClr val="C00000"/>
                </a:solidFill>
                <a:latin typeface="Arial"/>
              </a:rPr>
              <a:t>		3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“For I, too, am a man invested with </a:t>
            </a:r>
            <a:r>
              <a:rPr lang="en-GB" sz="2800" b="1" spc="-1" dirty="0">
                <a:solidFill>
                  <a:srgbClr val="00B050"/>
                </a:solidFill>
                <a:latin typeface="Arial"/>
              </a:rPr>
              <a:t>authority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, and have soldiers under myself and I say to one, ‘Go, ‘and he goes, and to another, ‘Come, ‘and he comes, and to my slave boy, ‘Do this, ‘and he does it.”</a:t>
            </a: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CA" sz="2800" b="1" spc="-1" dirty="0">
                <a:solidFill>
                  <a:schemeClr val="dk1"/>
                </a:solidFill>
                <a:latin typeface="Arial"/>
              </a:rPr>
              <a:t>		Now when Jesus heard these things, he marveled at him, and turning to the multitude behind him, said, …</a:t>
            </a:r>
            <a:endParaRPr lang="en-US" sz="2800" b="1" spc="-1" dirty="0">
              <a:solidFill>
                <a:schemeClr val="dk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7405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4872</TotalTime>
  <Words>1530</Words>
  <Application>Microsoft Office PowerPoint</Application>
  <PresentationFormat>Custom</PresentationFormat>
  <Paragraphs>89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26</vt:i4>
      </vt:variant>
    </vt:vector>
  </HeadingPairs>
  <TitlesOfParts>
    <vt:vector size="49" baseType="lpstr">
      <vt:lpstr>Arial</vt:lpstr>
      <vt:lpstr>Calibri</vt:lpstr>
      <vt:lpstr>Symbol</vt:lpstr>
      <vt:lpstr>Times New Roman</vt:lpstr>
      <vt:lpstr>Verdana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Galen Currah</dc:creator>
  <dc:description/>
  <cp:lastModifiedBy>Galen Currah</cp:lastModifiedBy>
  <cp:revision>227</cp:revision>
  <dcterms:created xsi:type="dcterms:W3CDTF">2023-02-25T21:04:15Z</dcterms:created>
  <dcterms:modified xsi:type="dcterms:W3CDTF">2025-02-09T00:10:54Z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9</vt:i4>
  </property>
  <property fmtid="{D5CDD505-2E9C-101B-9397-08002B2CF9AE}" pid="3" name="PresentationFormat">
    <vt:lpwstr>Custom</vt:lpwstr>
  </property>
  <property fmtid="{D5CDD505-2E9C-101B-9397-08002B2CF9AE}" pid="4" name="Slides">
    <vt:i4>16</vt:i4>
  </property>
</Properties>
</file>