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9" r:id="rId2"/>
    <p:sldId id="275" r:id="rId3"/>
    <p:sldId id="321" r:id="rId4"/>
    <p:sldId id="297" r:id="rId5"/>
    <p:sldId id="283" r:id="rId6"/>
    <p:sldId id="302" r:id="rId7"/>
    <p:sldId id="303" r:id="rId8"/>
    <p:sldId id="304" r:id="rId9"/>
    <p:sldId id="305" r:id="rId10"/>
    <p:sldId id="306" r:id="rId11"/>
    <p:sldId id="307" r:id="rId12"/>
    <p:sldId id="324" r:id="rId13"/>
    <p:sldId id="323" r:id="rId14"/>
    <p:sldId id="309" r:id="rId15"/>
    <p:sldId id="310" r:id="rId16"/>
    <p:sldId id="311" r:id="rId17"/>
    <p:sldId id="312" r:id="rId18"/>
    <p:sldId id="313" r:id="rId19"/>
    <p:sldId id="299" r:id="rId20"/>
    <p:sldId id="308" r:id="rId21"/>
    <p:sldId id="314" r:id="rId22"/>
    <p:sldId id="315" r:id="rId23"/>
    <p:sldId id="316" r:id="rId24"/>
    <p:sldId id="318" r:id="rId25"/>
    <p:sldId id="319" r:id="rId26"/>
    <p:sldId id="320" r:id="rId27"/>
    <p:sldId id="258" r:id="rId28"/>
  </p:sldIdLst>
  <p:sldSz cx="7315200" cy="411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23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195FF-8F86-54BB-EB87-7D403376B1B0}" name="Galen Currah" initials="GC" userId="b9acc8d0659c365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36" d="100"/>
          <a:sy n="136" d="100"/>
        </p:scale>
        <p:origin x="101" y="1805"/>
      </p:cViewPr>
      <p:guideLst>
        <p:guide orient="horz" pos="1296"/>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6DAF6-89DF-4B40-BB13-C4A7BC64E129}"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D0A28-8312-43BF-BE21-636AA0227AE4}" type="slidenum">
              <a:rPr lang="en-US" smtClean="0"/>
              <a:t>‹#›</a:t>
            </a:fld>
            <a:endParaRPr lang="en-US"/>
          </a:p>
        </p:txBody>
      </p:sp>
    </p:spTree>
    <p:extLst>
      <p:ext uri="{BB962C8B-B14F-4D97-AF65-F5344CB8AC3E}">
        <p14:creationId xmlns:p14="http://schemas.microsoft.com/office/powerpoint/2010/main" val="233089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2D0A28-8312-43BF-BE21-636AA0227AE4}" type="slidenum">
              <a:rPr lang="en-US" smtClean="0"/>
              <a:t>1</a:t>
            </a:fld>
            <a:endParaRPr lang="en-US"/>
          </a:p>
        </p:txBody>
      </p:sp>
    </p:spTree>
    <p:extLst>
      <p:ext uri="{BB962C8B-B14F-4D97-AF65-F5344CB8AC3E}">
        <p14:creationId xmlns:p14="http://schemas.microsoft.com/office/powerpoint/2010/main" val="297910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2D0A28-8312-43BF-BE21-636AA0227AE4}" type="slidenum">
              <a:rPr lang="en-US" smtClean="0"/>
              <a:t>2</a:t>
            </a:fld>
            <a:endParaRPr lang="en-US"/>
          </a:p>
        </p:txBody>
      </p:sp>
    </p:spTree>
    <p:extLst>
      <p:ext uri="{BB962C8B-B14F-4D97-AF65-F5344CB8AC3E}">
        <p14:creationId xmlns:p14="http://schemas.microsoft.com/office/powerpoint/2010/main" val="125268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73418"/>
            <a:ext cx="5486400" cy="1432560"/>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914400" y="2161223"/>
            <a:ext cx="5486400" cy="993457"/>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385621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228127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219075"/>
            <a:ext cx="1577340" cy="34871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219075"/>
            <a:ext cx="4640580" cy="3487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43273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673560"/>
            <a:ext cx="5485320" cy="14313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49" name="PlaceHolder 2"/>
          <p:cNvSpPr>
            <a:spLocks noGrp="1"/>
          </p:cNvSpPr>
          <p:nvPr>
            <p:ph/>
          </p:nvPr>
        </p:nvSpPr>
        <p:spPr>
          <a:xfrm>
            <a:off x="365760" y="962640"/>
            <a:ext cx="6583320" cy="23860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4" name="PlaceHolder 3"/>
          <p:cNvSpPr>
            <a:spLocks noGrp="1"/>
          </p:cNvSpPr>
          <p:nvPr>
            <p:ph type="ftr" idx="28"/>
          </p:nvPr>
        </p:nvSpPr>
        <p:spPr/>
        <p:txBody>
          <a:bodyPr/>
          <a:lstStyle/>
          <a:p>
            <a:r>
              <a:t>Footer</a:t>
            </a:r>
          </a:p>
        </p:txBody>
      </p:sp>
      <p:sp>
        <p:nvSpPr>
          <p:cNvPr id="5" name="PlaceHolder 4"/>
          <p:cNvSpPr>
            <a:spLocks noGrp="1"/>
          </p:cNvSpPr>
          <p:nvPr>
            <p:ph type="sldNum" idx="29"/>
          </p:nvPr>
        </p:nvSpPr>
        <p:spPr/>
        <p:txBody>
          <a:bodyPr/>
          <a:lstStyle/>
          <a:p>
            <a:fld id="{2960DDBA-4FA8-46D5-A6F2-A87D499C05D3}" type="slidenum">
              <a:t>‹#›</a:t>
            </a:fld>
            <a:endParaRPr/>
          </a:p>
        </p:txBody>
      </p:sp>
      <p:sp>
        <p:nvSpPr>
          <p:cNvPr id="6" name="PlaceHolder 5"/>
          <p:cNvSpPr>
            <a:spLocks noGrp="1"/>
          </p:cNvSpPr>
          <p:nvPr>
            <p:ph type="dt" idx="30"/>
          </p:nvPr>
        </p:nvSpPr>
        <p:spPr/>
        <p:txBody>
          <a:bodyPr/>
          <a:lstStyle/>
          <a:p>
            <a:endParaRPr/>
          </a:p>
        </p:txBody>
      </p:sp>
    </p:spTree>
    <p:extLst>
      <p:ext uri="{BB962C8B-B14F-4D97-AF65-F5344CB8AC3E}">
        <p14:creationId xmlns:p14="http://schemas.microsoft.com/office/powerpoint/2010/main" val="2590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216719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025843"/>
            <a:ext cx="6309360" cy="1711642"/>
          </a:xfrm>
        </p:spPr>
        <p:txBody>
          <a:bodyPr anchor="b"/>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99110" y="2753678"/>
            <a:ext cx="6309360" cy="900112"/>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CF0BF-C3A9-4D6C-BDB3-FC19FEA1CBB9}"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50127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CF0BF-C3A9-4D6C-BDB3-FC19FEA1CBB9}"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330473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219075"/>
            <a:ext cx="6309360" cy="7953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3" y="1008698"/>
            <a:ext cx="3094672"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503873" y="1503045"/>
            <a:ext cx="3094672"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1008698"/>
            <a:ext cx="3109913"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03320" y="1503045"/>
            <a:ext cx="3109913"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CF0BF-C3A9-4D6C-BDB3-FC19FEA1CBB9}"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128914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CCF0BF-C3A9-4D6C-BDB3-FC19FEA1CBB9}"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243415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CF0BF-C3A9-4D6C-BDB3-FC19FEA1CBB9}"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103822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274320"/>
            <a:ext cx="2359342" cy="960120"/>
          </a:xfrm>
        </p:spPr>
        <p:txBody>
          <a:bodyPr anchor="b"/>
          <a:lstStyle>
            <a:lvl1pPr>
              <a:defRPr sz="1920"/>
            </a:lvl1pPr>
          </a:lstStyle>
          <a:p>
            <a:r>
              <a:rPr lang="en-US"/>
              <a:t>Click to edit Master title style</a:t>
            </a:r>
            <a:endParaRPr lang="en-US" dirty="0"/>
          </a:p>
        </p:txBody>
      </p:sp>
      <p:sp>
        <p:nvSpPr>
          <p:cNvPr id="3" name="Content Placeholder 2"/>
          <p:cNvSpPr>
            <a:spLocks noGrp="1"/>
          </p:cNvSpPr>
          <p:nvPr>
            <p:ph idx="1"/>
          </p:nvPr>
        </p:nvSpPr>
        <p:spPr>
          <a:xfrm>
            <a:off x="3109913" y="592455"/>
            <a:ext cx="3703320" cy="292417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3CCF0BF-C3A9-4D6C-BDB3-FC19FEA1CBB9}"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138458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274320"/>
            <a:ext cx="2359342" cy="960120"/>
          </a:xfrm>
        </p:spPr>
        <p:txBody>
          <a:bodyPr anchor="b"/>
          <a:lstStyle>
            <a:lvl1pPr>
              <a:defRPr sz="1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592455"/>
            <a:ext cx="3703320" cy="2924175"/>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3CCF0BF-C3A9-4D6C-BDB3-FC19FEA1CBB9}"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373923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19075"/>
            <a:ext cx="6309360" cy="7953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095375"/>
            <a:ext cx="6309360" cy="2610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3813810"/>
            <a:ext cx="1645920" cy="219075"/>
          </a:xfrm>
          <a:prstGeom prst="rect">
            <a:avLst/>
          </a:prstGeom>
        </p:spPr>
        <p:txBody>
          <a:bodyPr vert="horz" lIns="91440" tIns="45720" rIns="91440" bIns="45720" rtlCol="0" anchor="ctr"/>
          <a:lstStyle>
            <a:lvl1pPr algn="l">
              <a:defRPr sz="720">
                <a:solidFill>
                  <a:schemeClr val="tx1">
                    <a:tint val="75000"/>
                  </a:schemeClr>
                </a:solidFill>
              </a:defRPr>
            </a:lvl1pPr>
          </a:lstStyle>
          <a:p>
            <a:fld id="{93CCF0BF-C3A9-4D6C-BDB3-FC19FEA1CBB9}" type="datetimeFigureOut">
              <a:rPr lang="en-US" smtClean="0"/>
              <a:t>2/19/2025</a:t>
            </a:fld>
            <a:endParaRPr lang="en-US"/>
          </a:p>
        </p:txBody>
      </p:sp>
      <p:sp>
        <p:nvSpPr>
          <p:cNvPr id="5" name="Footer Placeholder 4"/>
          <p:cNvSpPr>
            <a:spLocks noGrp="1"/>
          </p:cNvSpPr>
          <p:nvPr>
            <p:ph type="ftr" sz="quarter" idx="3"/>
          </p:nvPr>
        </p:nvSpPr>
        <p:spPr>
          <a:xfrm>
            <a:off x="2423160" y="3813810"/>
            <a:ext cx="2468880" cy="219075"/>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3813810"/>
            <a:ext cx="1645920" cy="219075"/>
          </a:xfrm>
          <a:prstGeom prst="rect">
            <a:avLst/>
          </a:prstGeom>
        </p:spPr>
        <p:txBody>
          <a:bodyPr vert="horz" lIns="91440" tIns="45720" rIns="91440" bIns="45720" rtlCol="0" anchor="ctr"/>
          <a:lstStyle>
            <a:lvl1pPr algn="r">
              <a:defRPr sz="720">
                <a:solidFill>
                  <a:schemeClr val="tx1">
                    <a:tint val="75000"/>
                  </a:schemeClr>
                </a:solidFill>
              </a:defRPr>
            </a:lvl1pPr>
          </a:lstStyle>
          <a:p>
            <a:fld id="{BC7056DE-DC01-4506-95B8-19EE7E39E1AE}" type="slidenum">
              <a:rPr lang="en-US" smtClean="0"/>
              <a:t>‹#›</a:t>
            </a:fld>
            <a:endParaRPr lang="en-US"/>
          </a:p>
        </p:txBody>
      </p:sp>
    </p:spTree>
    <p:extLst>
      <p:ext uri="{BB962C8B-B14F-4D97-AF65-F5344CB8AC3E}">
        <p14:creationId xmlns:p14="http://schemas.microsoft.com/office/powerpoint/2010/main" val="1253032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F4361EED-25BB-DE8C-DE94-E7D897A4E6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69512D-36FD-BE63-3DB6-1D196372B8FA}"/>
              </a:ext>
            </a:extLst>
          </p:cNvPr>
          <p:cNvSpPr txBox="1"/>
          <p:nvPr/>
        </p:nvSpPr>
        <p:spPr>
          <a:xfrm>
            <a:off x="0" y="-1"/>
            <a:ext cx="7315200" cy="646331"/>
          </a:xfrm>
          <a:prstGeom prst="rect">
            <a:avLst/>
          </a:prstGeom>
          <a:noFill/>
        </p:spPr>
        <p:txBody>
          <a:bodyPr wrap="square" rtlCol="0">
            <a:spAutoFit/>
          </a:bodyPr>
          <a:lstStyle/>
          <a:p>
            <a:pPr algn="ctr"/>
            <a:r>
              <a:rPr lang="en-US" sz="3600" b="1" dirty="0">
                <a:solidFill>
                  <a:srgbClr val="0070C0"/>
                </a:solidFill>
                <a:latin typeface="Verdana" panose="020B0604030504040204" pitchFamily="34" charset="0"/>
                <a:ea typeface="Verdana" panose="020B0604030504040204" pitchFamily="34" charset="0"/>
                <a:cs typeface="Arial" panose="020B0604020202020204" pitchFamily="34" charset="0"/>
              </a:rPr>
              <a:t>The Life of Christ in Stereo</a:t>
            </a:r>
            <a:endParaRPr lang="en-US" sz="3600" dirty="0">
              <a:solidFill>
                <a:srgbClr val="00B050"/>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149B1D9C-202A-CDC1-A829-70457E0915D0}"/>
              </a:ext>
            </a:extLst>
          </p:cNvPr>
          <p:cNvPicPr>
            <a:picLocks noChangeAspect="1"/>
          </p:cNvPicPr>
          <p:nvPr/>
        </p:nvPicPr>
        <p:blipFill>
          <a:blip r:embed="rId3"/>
          <a:stretch>
            <a:fillRect/>
          </a:stretch>
        </p:blipFill>
        <p:spPr>
          <a:xfrm>
            <a:off x="584126" y="602258"/>
            <a:ext cx="6146948" cy="3512542"/>
          </a:xfrm>
          <a:prstGeom prst="rect">
            <a:avLst/>
          </a:prstGeom>
        </p:spPr>
      </p:pic>
    </p:spTree>
    <p:extLst>
      <p:ext uri="{BB962C8B-B14F-4D97-AF65-F5344CB8AC3E}">
        <p14:creationId xmlns:p14="http://schemas.microsoft.com/office/powerpoint/2010/main" val="42690139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71937413-4430-7D1D-6A26-CD3B370FAD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8E7E82-25A0-7BEC-2455-A71EC6531647}"/>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5:14-15</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5F06CC2-D76D-9DE2-862D-672E98A323C3}"/>
              </a:ext>
            </a:extLst>
          </p:cNvPr>
          <p:cNvSpPr txBox="1"/>
          <p:nvPr/>
        </p:nvSpPr>
        <p:spPr>
          <a:xfrm>
            <a:off x="83128" y="462709"/>
            <a:ext cx="7281218" cy="1815882"/>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Later Jesus found him in the temple, and he said to him, </a:t>
            </a:r>
            <a:r>
              <a:rPr lang="en-GB" sz="2800" b="1" dirty="0">
                <a:solidFill>
                  <a:srgbClr val="C00000"/>
                </a:solidFill>
                <a:latin typeface="Arial" panose="020B0604020202020204" pitchFamily="34" charset="0"/>
                <a:cs typeface="Arial" panose="020B0604020202020204" pitchFamily="34" charset="0"/>
              </a:rPr>
              <a:t>“Behold, you have been healed; sin no more, lest some worse thing befall you.”</a:t>
            </a:r>
            <a:endParaRPr lang="en-US" sz="28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307CEAF-A0CF-23E5-5A56-3735B0A4D6FB}"/>
              </a:ext>
            </a:extLst>
          </p:cNvPr>
          <p:cNvSpPr txBox="1"/>
          <p:nvPr/>
        </p:nvSpPr>
        <p:spPr>
          <a:xfrm>
            <a:off x="134834" y="3079854"/>
            <a:ext cx="6871084"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Temple: </a:t>
            </a:r>
            <a:r>
              <a:rPr lang="en-US" sz="2800" b="1" dirty="0">
                <a:latin typeface="Arial" panose="020B0604020202020204" pitchFamily="34" charset="0"/>
                <a:cs typeface="Arial" panose="020B0604020202020204" pitchFamily="34" charset="0"/>
              </a:rPr>
              <a:t>Its vast courtyard.</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Sin … worse: </a:t>
            </a:r>
            <a:r>
              <a:rPr lang="en-US" sz="2800" b="1" dirty="0">
                <a:latin typeface="Arial" panose="020B0604020202020204" pitchFamily="34" charset="0"/>
                <a:cs typeface="Arial" panose="020B0604020202020204" pitchFamily="34" charset="0"/>
              </a:rPr>
              <a:t>Such as what?</a:t>
            </a:r>
          </a:p>
        </p:txBody>
      </p:sp>
      <p:sp>
        <p:nvSpPr>
          <p:cNvPr id="2" name="TextBox 1">
            <a:extLst>
              <a:ext uri="{FF2B5EF4-FFF2-40B4-BE49-F238E27FC236}">
                <a16:creationId xmlns:a16="http://schemas.microsoft.com/office/drawing/2014/main" id="{37A74A1B-337D-7EC7-76A1-82A87C4082F9}"/>
              </a:ext>
            </a:extLst>
          </p:cNvPr>
          <p:cNvSpPr txBox="1"/>
          <p:nvPr/>
        </p:nvSpPr>
        <p:spPr>
          <a:xfrm>
            <a:off x="83127" y="1740683"/>
            <a:ext cx="7030003" cy="1384995"/>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The man departed, and told the Jews that it was Jesus who had made him well.</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9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8EC41A62-42A2-9D01-0F1B-C82FA4810A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C4A047-64DD-201D-3E7C-16C78470884D}"/>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5:16</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0A85482-85D6-9F34-76FF-A8B5691E9DEC}"/>
              </a:ext>
            </a:extLst>
          </p:cNvPr>
          <p:cNvSpPr txBox="1"/>
          <p:nvPr/>
        </p:nvSpPr>
        <p:spPr>
          <a:xfrm>
            <a:off x="202069" y="457841"/>
            <a:ext cx="7281218" cy="1815882"/>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 For this reason the Jews continued persecuting Jesus and seeking to kill him, because he was doing such things on the Sabbath.</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F36D875-16A8-AA4A-C0BF-E8738246AC00}"/>
              </a:ext>
            </a:extLst>
          </p:cNvPr>
          <p:cNvSpPr txBox="1"/>
          <p:nvPr/>
        </p:nvSpPr>
        <p:spPr>
          <a:xfrm>
            <a:off x="242046" y="2273723"/>
            <a:ext cx="7073153" cy="1815882"/>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Jews: </a:t>
            </a:r>
            <a:r>
              <a:rPr lang="en-US" sz="2800" b="1" dirty="0">
                <a:latin typeface="Arial" panose="020B0604020202020204" pitchFamily="34" charset="0"/>
                <a:cs typeface="Arial" panose="020B0604020202020204" pitchFamily="34" charset="0"/>
              </a:rPr>
              <a:t>Or Judeans, religious leaders.</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Most Jews admired Jesus.</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Persecute: </a:t>
            </a:r>
            <a:r>
              <a:rPr lang="en-US" sz="2800" b="1" dirty="0">
                <a:latin typeface="Arial" panose="020B0604020202020204" pitchFamily="34" charset="0"/>
                <a:cs typeface="Arial" panose="020B0604020202020204" pitchFamily="34" charset="0"/>
              </a:rPr>
              <a:t>Prosecute hatefully.</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Kill: </a:t>
            </a:r>
            <a:r>
              <a:rPr lang="en-US" sz="2800" b="1" dirty="0">
                <a:latin typeface="Arial" panose="020B0604020202020204" pitchFamily="34" charset="0"/>
                <a:cs typeface="Arial" panose="020B0604020202020204" pitchFamily="34" charset="0"/>
              </a:rPr>
              <a:t>A major indicator of depravity.</a:t>
            </a:r>
          </a:p>
        </p:txBody>
      </p:sp>
    </p:spTree>
    <p:extLst>
      <p:ext uri="{BB962C8B-B14F-4D97-AF65-F5344CB8AC3E}">
        <p14:creationId xmlns:p14="http://schemas.microsoft.com/office/powerpoint/2010/main" val="6953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9ACA831B-8DE2-A5DF-C6CB-389AEFEBC4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0B5B737-621B-A931-1DA5-CFA57D1EF837}"/>
              </a:ext>
            </a:extLst>
          </p:cNvPr>
          <p:cNvSpPr txBox="1"/>
          <p:nvPr/>
        </p:nvSpPr>
        <p:spPr>
          <a:xfrm>
            <a:off x="148277"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5:17-18</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E2869BB-4D88-CB78-B7DF-FB94730B54FE}"/>
              </a:ext>
            </a:extLst>
          </p:cNvPr>
          <p:cNvSpPr txBox="1"/>
          <p:nvPr/>
        </p:nvSpPr>
        <p:spPr>
          <a:xfrm>
            <a:off x="76401" y="444395"/>
            <a:ext cx="7281218" cy="1384995"/>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 But Jesus answered them. </a:t>
            </a:r>
            <a:r>
              <a:rPr lang="en-GB" sz="2800" b="1" dirty="0">
                <a:solidFill>
                  <a:srgbClr val="C00000"/>
                </a:solidFill>
                <a:latin typeface="Arial" panose="020B0604020202020204" pitchFamily="34" charset="0"/>
                <a:cs typeface="Arial" panose="020B0604020202020204" pitchFamily="34" charset="0"/>
              </a:rPr>
              <a:t>“My Father is continuing to work until now; I, too, am working.”</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7BF9C8B-33E9-67CE-2DA7-38E0BC46655C}"/>
              </a:ext>
            </a:extLst>
          </p:cNvPr>
          <p:cNvSpPr txBox="1"/>
          <p:nvPr/>
        </p:nvSpPr>
        <p:spPr>
          <a:xfrm>
            <a:off x="105127" y="3474113"/>
            <a:ext cx="7252492" cy="523220"/>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Equal: </a:t>
            </a:r>
            <a:r>
              <a:rPr lang="en-US" sz="2800" b="1" i="1" dirty="0">
                <a:latin typeface="Arial" panose="020B0604020202020204" pitchFamily="34" charset="0"/>
                <a:cs typeface="Arial" panose="020B0604020202020204" pitchFamily="34" charset="0"/>
              </a:rPr>
              <a:t>isos</a:t>
            </a:r>
            <a:r>
              <a:rPr lang="en-US" sz="2800" b="1" dirty="0">
                <a:latin typeface="Arial" panose="020B0604020202020204" pitchFamily="34" charset="0"/>
                <a:cs typeface="Arial" panose="020B0604020202020204" pitchFamily="34" charset="0"/>
              </a:rPr>
              <a:t>, equivalent quality/quantity.</a:t>
            </a:r>
          </a:p>
        </p:txBody>
      </p:sp>
      <p:sp>
        <p:nvSpPr>
          <p:cNvPr id="3" name="TextBox 2">
            <a:extLst>
              <a:ext uri="{FF2B5EF4-FFF2-40B4-BE49-F238E27FC236}">
                <a16:creationId xmlns:a16="http://schemas.microsoft.com/office/drawing/2014/main" id="{6CC44208-545D-04E1-C07E-194C2301F280}"/>
              </a:ext>
            </a:extLst>
          </p:cNvPr>
          <p:cNvSpPr txBox="1"/>
          <p:nvPr/>
        </p:nvSpPr>
        <p:spPr>
          <a:xfrm>
            <a:off x="76401" y="1337983"/>
            <a:ext cx="7113131" cy="2246769"/>
          </a:xfrm>
          <a:prstGeom prst="rect">
            <a:avLst/>
          </a:prstGeom>
        </p:spPr>
        <p:txBody>
          <a:bodyPr wrap="square" rtlCol="0">
            <a:spAutoFit/>
          </a:bodyPr>
          <a:lstStyle/>
          <a:p>
            <a:r>
              <a:rPr lang="en-GB" sz="2800" b="1" dirty="0">
                <a:latin typeface="Arial" panose="020B0604020202020204" pitchFamily="34" charset="0"/>
                <a:cs typeface="Arial" panose="020B0604020202020204" pitchFamily="34" charset="0"/>
              </a:rPr>
              <a:t>			    The Jews because of this kept seeking all the more to kill him, for not only was he “breaking the Sabbath” but was also calling God his own Father, “making himself equal with God.”</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3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6DFB8E25-6AE7-E7AF-0B9D-21B770490E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DC820E-7245-18F5-E444-0DCC10BA3C16}"/>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5:19-20</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86ED63C0-E86A-D2B5-C960-501CB4F13FC2}"/>
              </a:ext>
            </a:extLst>
          </p:cNvPr>
          <p:cNvSpPr txBox="1"/>
          <p:nvPr/>
        </p:nvSpPr>
        <p:spPr>
          <a:xfrm>
            <a:off x="202069" y="457841"/>
            <a:ext cx="7281218" cy="2677656"/>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Jesus therefore answered and said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to them, “Verily, verily, I say to you, the Son can do nothing from himself, but only what he may see the Father doing; for whatever things He is doing, the Son does likewise. </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2A7CDB2-C985-4A77-EA27-0BC03A45AD11}"/>
              </a:ext>
            </a:extLst>
          </p:cNvPr>
          <p:cNvSpPr txBox="1"/>
          <p:nvPr/>
        </p:nvSpPr>
        <p:spPr>
          <a:xfrm>
            <a:off x="202069" y="2588555"/>
            <a:ext cx="6864360" cy="1384995"/>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For the Father loves the Son, and shows him all the things he himself is doing.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9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A0F7167E-91B6-F5B8-3C1B-0C5BB02ACB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29F918-90D5-1814-5C39-70584C10E7CB}"/>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5:20-21</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0D2B7992-A0B0-D3C0-67DD-61BB09CAF844}"/>
              </a:ext>
            </a:extLst>
          </p:cNvPr>
          <p:cNvSpPr txBox="1"/>
          <p:nvPr/>
        </p:nvSpPr>
        <p:spPr>
          <a:xfrm>
            <a:off x="202069" y="457841"/>
            <a:ext cx="7030003" cy="2246769"/>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“And greater works than these will he show him, so that you may marvel. For as the Father raises up the dead and makes them alive, so the Son also makes alive whom he will.</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F1FCA3C-D16F-8DC4-9D19-FAE844266208}"/>
              </a:ext>
            </a:extLst>
          </p:cNvPr>
          <p:cNvSpPr txBox="1"/>
          <p:nvPr/>
        </p:nvSpPr>
        <p:spPr>
          <a:xfrm>
            <a:off x="202069" y="2704610"/>
            <a:ext cx="6871084"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Query: </a:t>
            </a:r>
            <a:r>
              <a:rPr lang="en-US" sz="2800" b="1" dirty="0">
                <a:latin typeface="Arial" panose="020B0604020202020204" pitchFamily="34" charset="0"/>
                <a:cs typeface="Arial" panose="020B0604020202020204" pitchFamily="34" charset="0"/>
              </a:rPr>
              <a:t>Whom did the Father raise?</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Query: </a:t>
            </a:r>
            <a:r>
              <a:rPr lang="en-US" sz="2800" b="1" dirty="0">
                <a:latin typeface="Arial" panose="020B0604020202020204" pitchFamily="34" charset="0"/>
                <a:cs typeface="Arial" panose="020B0604020202020204" pitchFamily="34" charset="0"/>
              </a:rPr>
              <a:t>Whom will the Son raise?</a:t>
            </a:r>
          </a:p>
        </p:txBody>
      </p:sp>
    </p:spTree>
    <p:extLst>
      <p:ext uri="{BB962C8B-B14F-4D97-AF65-F5344CB8AC3E}">
        <p14:creationId xmlns:p14="http://schemas.microsoft.com/office/powerpoint/2010/main" val="30375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5E660998-8F23-3D60-B89F-ED423E3234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CF2587-FA66-F370-67AF-266226DC6B6D}"/>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5:22-23</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8CCA131E-21E6-B871-C1D2-A24443F1B862}"/>
              </a:ext>
            </a:extLst>
          </p:cNvPr>
          <p:cNvSpPr txBox="1"/>
          <p:nvPr/>
        </p:nvSpPr>
        <p:spPr>
          <a:xfrm>
            <a:off x="202069" y="457841"/>
            <a:ext cx="7030003" cy="1815882"/>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 “For not even is the Father judging anyone, but he has given all judgment to the Son, so that all men should </a:t>
            </a:r>
            <a:r>
              <a:rPr lang="en-GB" sz="2800" b="1" dirty="0" err="1">
                <a:latin typeface="Arial" panose="020B0604020202020204" pitchFamily="34" charset="0"/>
                <a:cs typeface="Arial" panose="020B0604020202020204" pitchFamily="34" charset="0"/>
              </a:rPr>
              <a:t>honor</a:t>
            </a:r>
            <a:r>
              <a:rPr lang="en-GB" sz="2800" b="1" dirty="0">
                <a:latin typeface="Arial" panose="020B0604020202020204" pitchFamily="34" charset="0"/>
                <a:cs typeface="Arial" panose="020B0604020202020204" pitchFamily="34" charset="0"/>
              </a:rPr>
              <a:t> the Son even as they </a:t>
            </a:r>
            <a:r>
              <a:rPr lang="en-GB" sz="2800" b="1" dirty="0" err="1">
                <a:latin typeface="Arial" panose="020B0604020202020204" pitchFamily="34" charset="0"/>
                <a:cs typeface="Arial" panose="020B0604020202020204" pitchFamily="34" charset="0"/>
              </a:rPr>
              <a:t>honor</a:t>
            </a:r>
            <a:r>
              <a:rPr lang="en-GB" sz="2800" b="1" dirty="0">
                <a:latin typeface="Arial" panose="020B0604020202020204" pitchFamily="34" charset="0"/>
                <a:cs typeface="Arial" panose="020B0604020202020204" pitchFamily="34" charset="0"/>
              </a:rPr>
              <a:t> the Father. </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E5127AB-0763-2C9B-AD7D-69DAB3F791E9}"/>
              </a:ext>
            </a:extLst>
          </p:cNvPr>
          <p:cNvSpPr txBox="1"/>
          <p:nvPr/>
        </p:nvSpPr>
        <p:spPr>
          <a:xfrm>
            <a:off x="202069" y="3045759"/>
            <a:ext cx="6871084"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Query: </a:t>
            </a:r>
            <a:r>
              <a:rPr lang="en-US" sz="2800" b="1" dirty="0">
                <a:latin typeface="Arial" panose="020B0604020202020204" pitchFamily="34" charset="0"/>
                <a:cs typeface="Arial" panose="020B0604020202020204" pitchFamily="34" charset="0"/>
              </a:rPr>
              <a:t>How do Jesus’ words make all religions invalid?</a:t>
            </a:r>
          </a:p>
        </p:txBody>
      </p:sp>
      <p:sp>
        <p:nvSpPr>
          <p:cNvPr id="3" name="TextBox 2">
            <a:extLst>
              <a:ext uri="{FF2B5EF4-FFF2-40B4-BE49-F238E27FC236}">
                <a16:creationId xmlns:a16="http://schemas.microsoft.com/office/drawing/2014/main" id="{08C626EE-508E-A3E8-5B57-AC82A2A7734C}"/>
              </a:ext>
            </a:extLst>
          </p:cNvPr>
          <p:cNvSpPr txBox="1"/>
          <p:nvPr/>
        </p:nvSpPr>
        <p:spPr>
          <a:xfrm>
            <a:off x="202069" y="2182688"/>
            <a:ext cx="6871084"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He who is not </a:t>
            </a:r>
            <a:r>
              <a:rPr lang="en-GB" sz="2800" b="1" dirty="0" err="1">
                <a:latin typeface="Arial" panose="020B0604020202020204" pitchFamily="34" charset="0"/>
                <a:cs typeface="Arial" panose="020B0604020202020204" pitchFamily="34" charset="0"/>
              </a:rPr>
              <a:t>honoring</a:t>
            </a:r>
            <a:r>
              <a:rPr lang="en-GB" sz="2800" b="1" dirty="0">
                <a:latin typeface="Arial" panose="020B0604020202020204" pitchFamily="34" charset="0"/>
                <a:cs typeface="Arial" panose="020B0604020202020204" pitchFamily="34" charset="0"/>
              </a:rPr>
              <a:t> the Son is not </a:t>
            </a:r>
            <a:r>
              <a:rPr lang="en-GB" sz="2800" b="1" dirty="0" err="1">
                <a:latin typeface="Arial" panose="020B0604020202020204" pitchFamily="34" charset="0"/>
                <a:cs typeface="Arial" panose="020B0604020202020204" pitchFamily="34" charset="0"/>
              </a:rPr>
              <a:t>honoring</a:t>
            </a:r>
            <a:r>
              <a:rPr lang="en-GB" sz="2800" b="1" dirty="0">
                <a:latin typeface="Arial" panose="020B0604020202020204" pitchFamily="34" charset="0"/>
                <a:cs typeface="Arial" panose="020B0604020202020204" pitchFamily="34" charset="0"/>
              </a:rPr>
              <a:t> the Father who sent him.</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56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2AE37A47-F917-6AAF-25F3-3BB052C11B6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237D2D-7F0E-6946-D66F-F2610A7AB401}"/>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5:24</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E9D1E3A0-F084-7A17-684B-259913FDE686}"/>
              </a:ext>
            </a:extLst>
          </p:cNvPr>
          <p:cNvSpPr txBox="1"/>
          <p:nvPr/>
        </p:nvSpPr>
        <p:spPr>
          <a:xfrm>
            <a:off x="202069" y="457841"/>
            <a:ext cx="7030003" cy="2246769"/>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“Verily, verily, I say to you, he who hears my Word and believes Him who sent me, has everlasting life and does not come into judgment but has passed out of death into life.</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E195606-2956-F4BF-3091-C159FF0A81EC}"/>
              </a:ext>
            </a:extLst>
          </p:cNvPr>
          <p:cNvSpPr txBox="1"/>
          <p:nvPr/>
        </p:nvSpPr>
        <p:spPr>
          <a:xfrm>
            <a:off x="202069" y="2602006"/>
            <a:ext cx="6871084" cy="1384995"/>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Death: </a:t>
            </a:r>
            <a:r>
              <a:rPr lang="en-US" sz="2800" b="1" dirty="0">
                <a:latin typeface="Arial" panose="020B0604020202020204" pitchFamily="34" charset="0"/>
                <a:cs typeface="Arial" panose="020B0604020202020204" pitchFamily="34" charset="0"/>
              </a:rPr>
              <a:t>What kind of death?</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Judgment: </a:t>
            </a:r>
            <a:r>
              <a:rPr lang="en-US" sz="2800" b="1" dirty="0">
                <a:latin typeface="Arial" panose="020B0604020202020204" pitchFamily="34" charset="0"/>
                <a:cs typeface="Arial" panose="020B0604020202020204" pitchFamily="34" charset="0"/>
              </a:rPr>
              <a:t>What kind of judgment?</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Life: </a:t>
            </a:r>
            <a:r>
              <a:rPr lang="en-US" sz="2800" b="1" dirty="0">
                <a:latin typeface="Arial" panose="020B0604020202020204" pitchFamily="34" charset="0"/>
                <a:cs typeface="Arial" panose="020B0604020202020204" pitchFamily="34" charset="0"/>
              </a:rPr>
              <a:t>What kind of life?</a:t>
            </a:r>
          </a:p>
        </p:txBody>
      </p:sp>
    </p:spTree>
    <p:extLst>
      <p:ext uri="{BB962C8B-B14F-4D97-AF65-F5344CB8AC3E}">
        <p14:creationId xmlns:p14="http://schemas.microsoft.com/office/powerpoint/2010/main" val="37584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ADEBCB37-0EB8-3F68-797A-540997A04DE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FE7E82-E244-C244-2666-088AF316F191}"/>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5:25-26</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BF8E2A16-5936-A6DE-4ECC-131E626F8390}"/>
              </a:ext>
            </a:extLst>
          </p:cNvPr>
          <p:cNvSpPr txBox="1"/>
          <p:nvPr/>
        </p:nvSpPr>
        <p:spPr>
          <a:xfrm>
            <a:off x="202069" y="457841"/>
            <a:ext cx="7030003" cy="1815882"/>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“Verily, verily, I say to you, that an hour is coming, and now is, when the dead will hear the voice of the Son of God, and those who have heard will live. </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A488AA7-52DC-5AB9-1B30-5AC981590094}"/>
              </a:ext>
            </a:extLst>
          </p:cNvPr>
          <p:cNvSpPr txBox="1"/>
          <p:nvPr/>
        </p:nvSpPr>
        <p:spPr>
          <a:xfrm>
            <a:off x="202068" y="3501005"/>
            <a:ext cx="7113131" cy="523220"/>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Son of God: </a:t>
            </a:r>
            <a:r>
              <a:rPr lang="en-US" sz="2800" b="1" dirty="0">
                <a:latin typeface="Arial" panose="020B0604020202020204" pitchFamily="34" charset="0"/>
                <a:cs typeface="Arial" panose="020B0604020202020204" pitchFamily="34" charset="0"/>
              </a:rPr>
              <a:t>A Jewish title for Messiah.</a:t>
            </a:r>
          </a:p>
        </p:txBody>
      </p:sp>
      <p:sp>
        <p:nvSpPr>
          <p:cNvPr id="3" name="TextBox 2">
            <a:extLst>
              <a:ext uri="{FF2B5EF4-FFF2-40B4-BE49-F238E27FC236}">
                <a16:creationId xmlns:a16="http://schemas.microsoft.com/office/drawing/2014/main" id="{DD5A6A24-A83A-CCF2-F3C8-E8B477C298D8}"/>
              </a:ext>
            </a:extLst>
          </p:cNvPr>
          <p:cNvSpPr txBox="1"/>
          <p:nvPr/>
        </p:nvSpPr>
        <p:spPr>
          <a:xfrm>
            <a:off x="202069" y="2191871"/>
            <a:ext cx="7030003" cy="1384995"/>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For as the Father has life in himself, so he granted the Son also to have life in himself;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26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F10F3238-0BAE-F5B9-F2FF-6ECBBF89A5E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FF77CE-81BB-C3EA-B192-2D3E82F2E821}"/>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5:27-29</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FFEA2C0B-9B8E-E5AF-8CF5-4729053EE9B1}"/>
              </a:ext>
            </a:extLst>
          </p:cNvPr>
          <p:cNvSpPr txBox="1"/>
          <p:nvPr/>
        </p:nvSpPr>
        <p:spPr>
          <a:xfrm>
            <a:off x="202069" y="457841"/>
            <a:ext cx="7030003" cy="3539430"/>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 and he gave him authority to administer judgment, because he is the Son of man. Marvel not at this, for an hour is coming when all who are in the graves will hear his voice and come forth, they who have done good unto resurrection of life, and they who have done evil unto resurrection of judgment.</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3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F6E912D9-798E-354B-FDDC-DECE5E07886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8D4676-5FC4-BE75-17EF-BBF12425C2EC}"/>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5:27-29</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E5564A74-C0CE-0BFF-2DAD-5E8071198BDA}"/>
              </a:ext>
            </a:extLst>
          </p:cNvPr>
          <p:cNvSpPr txBox="1"/>
          <p:nvPr/>
        </p:nvSpPr>
        <p:spPr>
          <a:xfrm>
            <a:off x="202069" y="523220"/>
            <a:ext cx="7193812" cy="3539430"/>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Hour: </a:t>
            </a:r>
            <a:r>
              <a:rPr lang="en-US" sz="2800" b="1" dirty="0">
                <a:latin typeface="Arial" panose="020B0604020202020204" pitchFamily="34" charset="0"/>
                <a:cs typeface="Arial" panose="020B0604020202020204" pitchFamily="34" charset="0"/>
              </a:rPr>
              <a:t>Any short period of time.</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Good: </a:t>
            </a:r>
            <a:r>
              <a:rPr lang="en-US" sz="2800" b="1" dirty="0">
                <a:latin typeface="Arial" panose="020B0604020202020204" pitchFamily="34" charset="0"/>
                <a:cs typeface="Arial" panose="020B0604020202020204" pitchFamily="34" charset="0"/>
              </a:rPr>
              <a:t>Greek, ‘the good things’.</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Bad: </a:t>
            </a:r>
            <a:r>
              <a:rPr lang="en-US" sz="2800" b="1" dirty="0">
                <a:latin typeface="Arial" panose="020B0604020202020204" pitchFamily="34" charset="0"/>
                <a:cs typeface="Arial" panose="020B0604020202020204" pitchFamily="34" charset="0"/>
              </a:rPr>
              <a:t>Greek, ‘the evil things’.</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Resurrection: </a:t>
            </a:r>
            <a:r>
              <a:rPr lang="en-US" sz="2800" b="1" dirty="0">
                <a:latin typeface="Arial" panose="020B0604020202020204" pitchFamily="34" charset="0"/>
                <a:cs typeface="Arial" panose="020B0604020202020204" pitchFamily="34" charset="0"/>
              </a:rPr>
              <a:t>Cause dead people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to come back to </a:t>
            </a:r>
            <a:r>
              <a:rPr lang="en-US" sz="2800" b="1">
                <a:latin typeface="Arial" panose="020B0604020202020204" pitchFamily="34" charset="0"/>
                <a:cs typeface="Arial" panose="020B0604020202020204" pitchFamily="34" charset="0"/>
              </a:rPr>
              <a:t>life forever.</a:t>
            </a:r>
            <a:endParaRPr lang="en-US" sz="2800" b="1" dirty="0">
              <a:latin typeface="Arial" panose="020B0604020202020204" pitchFamily="34" charset="0"/>
              <a:cs typeface="Arial" panose="020B0604020202020204" pitchFamily="34" charset="0"/>
            </a:endParaRP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Life: </a:t>
            </a:r>
            <a:r>
              <a:rPr lang="en-US" sz="2800" b="1" dirty="0">
                <a:latin typeface="Arial" panose="020B0604020202020204" pitchFamily="34" charset="0"/>
                <a:cs typeface="Arial" panose="020B0604020202020204" pitchFamily="34" charset="0"/>
              </a:rPr>
              <a:t>Live forever in your improved body in Jesus’ kingdom.</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Condemnation: </a:t>
            </a:r>
            <a:r>
              <a:rPr lang="en-US" sz="2800" b="1" dirty="0">
                <a:latin typeface="Arial" panose="020B0604020202020204" pitchFamily="34" charset="0"/>
                <a:cs typeface="Arial" panose="020B0604020202020204" pitchFamily="34" charset="0"/>
              </a:rPr>
              <a:t>Whatever you deserve.</a:t>
            </a:r>
          </a:p>
        </p:txBody>
      </p:sp>
    </p:spTree>
    <p:extLst>
      <p:ext uri="{BB962C8B-B14F-4D97-AF65-F5344CB8AC3E}">
        <p14:creationId xmlns:p14="http://schemas.microsoft.com/office/powerpoint/2010/main" val="2074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t="-1000" b="-1000"/>
          </a:stretch>
        </a:blipFill>
        <a:effectLst/>
      </p:bgPr>
    </p:bg>
    <p:spTree>
      <p:nvGrpSpPr>
        <p:cNvPr id="1" name="">
          <a:extLst>
            <a:ext uri="{FF2B5EF4-FFF2-40B4-BE49-F238E27FC236}">
              <a16:creationId xmlns:a16="http://schemas.microsoft.com/office/drawing/2014/main" id="{6FEFCCF5-2F96-C24C-BAE0-A1C27EA840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CA5AAD-4A47-1CF7-AAAD-528E0ED8807D}"/>
              </a:ext>
            </a:extLst>
          </p:cNvPr>
          <p:cNvSpPr txBox="1"/>
          <p:nvPr/>
        </p:nvSpPr>
        <p:spPr>
          <a:xfrm>
            <a:off x="139874" y="0"/>
            <a:ext cx="7175325"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Session 6: Chapter 8-9, ##51-56</a:t>
            </a:r>
            <a:endParaRPr lang="en-US" sz="2800" dirty="0">
              <a:solidFill>
                <a:srgbClr val="00B050"/>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64F17312-0D54-3E0F-6288-36047FFD7DBA}"/>
              </a:ext>
            </a:extLst>
          </p:cNvPr>
          <p:cNvSpPr txBox="1"/>
          <p:nvPr/>
        </p:nvSpPr>
        <p:spPr>
          <a:xfrm>
            <a:off x="139874" y="575077"/>
            <a:ext cx="7253019" cy="3108543"/>
          </a:xfrm>
          <a:prstGeom prst="rect">
            <a:avLst/>
          </a:prstGeom>
          <a:noFill/>
        </p:spPr>
        <p:txBody>
          <a:bodyPr wrap="square" rtlCol="0">
            <a:spAutoFit/>
          </a:bodyPr>
          <a:lstStyle/>
          <a:p>
            <a:pPr marL="355600" indent="-355600"/>
            <a:endParaRPr lang="en-US" sz="2800" b="1" dirty="0">
              <a:latin typeface="Arial" panose="020B0604020202020204" pitchFamily="34" charset="0"/>
              <a:cs typeface="Arial" panose="020B0604020202020204" pitchFamily="34" charset="0"/>
            </a:endParaRPr>
          </a:p>
          <a:p>
            <a:pPr marL="355680" indent="-355680">
              <a:tabLst>
                <a:tab pos="0" algn="l"/>
              </a:tabLst>
            </a:pPr>
            <a:r>
              <a:rPr lang="en-US" sz="2800" b="1" spc="-1" dirty="0">
                <a:solidFill>
                  <a:srgbClr val="C00000"/>
                </a:solidFill>
                <a:latin typeface="Arial"/>
              </a:rPr>
              <a:t>●</a:t>
            </a:r>
            <a:r>
              <a:rPr lang="en-US" sz="2800" b="1" spc="-1" dirty="0">
                <a:solidFill>
                  <a:schemeClr val="dk1"/>
                </a:solidFill>
                <a:latin typeface="Arial"/>
              </a:rPr>
              <a:t> What did you learn that was new, helpful, or important?</a:t>
            </a:r>
            <a:br>
              <a:rPr lang="en-US" sz="2800" b="1" spc="-1" dirty="0">
                <a:solidFill>
                  <a:schemeClr val="dk1"/>
                </a:solidFill>
                <a:latin typeface="Arial"/>
              </a:rPr>
            </a:br>
            <a:endParaRPr lang="en-US" sz="2800" dirty="0"/>
          </a:p>
          <a:p>
            <a:pPr marL="355680" indent="-355680">
              <a:tabLst>
                <a:tab pos="0" algn="l"/>
              </a:tabLst>
            </a:pPr>
            <a:r>
              <a:rPr lang="en-US" sz="2800" b="1" spc="-1" dirty="0">
                <a:solidFill>
                  <a:srgbClr val="C00000"/>
                </a:solidFill>
                <a:latin typeface="Arial"/>
              </a:rPr>
              <a:t>●</a:t>
            </a:r>
            <a:r>
              <a:rPr lang="en-US" sz="2800" b="1" spc="-1" dirty="0">
                <a:solidFill>
                  <a:schemeClr val="dk1"/>
                </a:solidFill>
                <a:latin typeface="Arial"/>
              </a:rPr>
              <a:t> What questions do you have about what you read?</a:t>
            </a:r>
            <a:endParaRPr lang="en-US" sz="2800" spc="-1" dirty="0">
              <a:solidFill>
                <a:srgbClr val="FFFFFF"/>
              </a:solidFill>
              <a:latin typeface="Arial"/>
            </a:endParaRPr>
          </a:p>
          <a:p>
            <a:pPr marL="355600" indent="-355600"/>
            <a:endParaRPr lang="en-US"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0D219D2-DB10-68FD-E26C-2499887D17C9}"/>
              </a:ext>
            </a:extLst>
          </p:cNvPr>
          <p:cNvPicPr>
            <a:picLocks noChangeAspect="1"/>
          </p:cNvPicPr>
          <p:nvPr/>
        </p:nvPicPr>
        <p:blipFill>
          <a:blip r:embed="rId4"/>
          <a:stretch>
            <a:fillRect/>
          </a:stretch>
        </p:blipFill>
        <p:spPr>
          <a:xfrm>
            <a:off x="10540" y="0"/>
            <a:ext cx="2636700" cy="4134243"/>
          </a:xfrm>
          <a:prstGeom prst="rect">
            <a:avLst/>
          </a:prstGeom>
        </p:spPr>
      </p:pic>
      <p:pic>
        <p:nvPicPr>
          <p:cNvPr id="7" name="Picture 6">
            <a:extLst>
              <a:ext uri="{FF2B5EF4-FFF2-40B4-BE49-F238E27FC236}">
                <a16:creationId xmlns:a16="http://schemas.microsoft.com/office/drawing/2014/main" id="{B1DD6DFC-06F6-E5C3-B4F7-238D3496EFA4}"/>
              </a:ext>
            </a:extLst>
          </p:cNvPr>
          <p:cNvPicPr>
            <a:picLocks noChangeAspect="1"/>
          </p:cNvPicPr>
          <p:nvPr/>
        </p:nvPicPr>
        <p:blipFill>
          <a:blip r:embed="rId5"/>
          <a:stretch>
            <a:fillRect/>
          </a:stretch>
        </p:blipFill>
        <p:spPr>
          <a:xfrm>
            <a:off x="2635030" y="-10404"/>
            <a:ext cx="2828510" cy="4124911"/>
          </a:xfrm>
          <a:prstGeom prst="rect">
            <a:avLst/>
          </a:prstGeom>
        </p:spPr>
      </p:pic>
      <p:pic>
        <p:nvPicPr>
          <p:cNvPr id="6" name="Picture 5">
            <a:extLst>
              <a:ext uri="{FF2B5EF4-FFF2-40B4-BE49-F238E27FC236}">
                <a16:creationId xmlns:a16="http://schemas.microsoft.com/office/drawing/2014/main" id="{165DC6BC-4CF9-3BEB-B77E-0DB42B7598D1}"/>
              </a:ext>
            </a:extLst>
          </p:cNvPr>
          <p:cNvPicPr>
            <a:picLocks noChangeAspect="1"/>
          </p:cNvPicPr>
          <p:nvPr/>
        </p:nvPicPr>
        <p:blipFill>
          <a:blip r:embed="rId6"/>
          <a:stretch>
            <a:fillRect/>
          </a:stretch>
        </p:blipFill>
        <p:spPr>
          <a:xfrm>
            <a:off x="5453000" y="-5349"/>
            <a:ext cx="1851660" cy="4114800"/>
          </a:xfrm>
          <a:prstGeom prst="rect">
            <a:avLst/>
          </a:prstGeom>
        </p:spPr>
      </p:pic>
    </p:spTree>
    <p:extLst>
      <p:ext uri="{BB962C8B-B14F-4D97-AF65-F5344CB8AC3E}">
        <p14:creationId xmlns:p14="http://schemas.microsoft.com/office/powerpoint/2010/main" val="3357639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72D72301-E6D5-FEEB-DC0E-812A6AF747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8EC1435-F769-692F-518B-21624F6FE1AA}"/>
              </a:ext>
            </a:extLst>
          </p:cNvPr>
          <p:cNvSpPr txBox="1"/>
          <p:nvPr/>
        </p:nvSpPr>
        <p:spPr>
          <a:xfrm>
            <a:off x="83128"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Four witnesses to Jesus</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B7EC9569-E2E0-55EA-4B15-9B00EA251EA0}"/>
              </a:ext>
            </a:extLst>
          </p:cNvPr>
          <p:cNvSpPr txBox="1"/>
          <p:nvPr/>
        </p:nvSpPr>
        <p:spPr>
          <a:xfrm>
            <a:off x="83128" y="523220"/>
            <a:ext cx="7388794" cy="3539430"/>
          </a:xfrm>
          <a:prstGeom prst="rect">
            <a:avLst/>
          </a:prstGeom>
          <a:noFill/>
        </p:spPr>
        <p:txBody>
          <a:bodyPr wrap="square" rtlCol="0">
            <a:spAutoFit/>
          </a:bodyPr>
          <a:lstStyle/>
          <a:p>
            <a:pPr marL="357188" indent="-357188"/>
            <a:r>
              <a:rPr lang="en-US" sz="2800" b="1" dirty="0">
                <a:latin typeface="Arial" panose="020B0604020202020204" pitchFamily="34" charset="0"/>
                <a:cs typeface="Arial" panose="020B0604020202020204" pitchFamily="34" charset="0"/>
              </a:rPr>
              <a:t>How Jesus knew that he was the Messiah.</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John: </a:t>
            </a:r>
            <a:r>
              <a:rPr lang="en-US" sz="2800" b="1" dirty="0">
                <a:latin typeface="Arial" panose="020B0604020202020204" pitchFamily="34" charset="0"/>
                <a:cs typeface="Arial" panose="020B0604020202020204" pitchFamily="34" charset="0"/>
              </a:rPr>
              <a:t>Identified Jesus as the one who baptizes in the Holy Spirit.</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Works: </a:t>
            </a:r>
            <a:r>
              <a:rPr lang="en-US" sz="2800" b="1" dirty="0">
                <a:latin typeface="Arial" panose="020B0604020202020204" pitchFamily="34" charset="0"/>
                <a:cs typeface="Arial" panose="020B0604020202020204" pitchFamily="34" charset="0"/>
              </a:rPr>
              <a:t>He was able to perform signs.</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God’s voice: </a:t>
            </a:r>
            <a:r>
              <a:rPr lang="en-US" sz="2800" b="1" dirty="0">
                <a:latin typeface="Arial" panose="020B0604020202020204" pitchFamily="34" charset="0"/>
                <a:cs typeface="Arial" panose="020B0604020202020204" pitchFamily="34" charset="0"/>
              </a:rPr>
              <a:t>Spoke to him at his baptism, sending him the Holy Spirit.</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Scriptures: </a:t>
            </a:r>
            <a:r>
              <a:rPr lang="en-US" sz="2800" b="1" dirty="0">
                <a:latin typeface="Arial" panose="020B0604020202020204" pitchFamily="34" charset="0"/>
                <a:cs typeface="Arial" panose="020B0604020202020204" pitchFamily="34" charset="0"/>
              </a:rPr>
              <a:t>Jesus was fulfilling OT prophecies about the Messiah.</a:t>
            </a:r>
          </a:p>
        </p:txBody>
      </p:sp>
    </p:spTree>
    <p:extLst>
      <p:ext uri="{BB962C8B-B14F-4D97-AF65-F5344CB8AC3E}">
        <p14:creationId xmlns:p14="http://schemas.microsoft.com/office/powerpoint/2010/main" val="32977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DA869DA6-CD76-8595-F435-8087C16D1D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48F3DE-1E1B-321D-C0D7-3680CFE4F6DF}"/>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5:30</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8219511F-EB59-C05F-03FD-B4A85B6E3EEB}"/>
              </a:ext>
            </a:extLst>
          </p:cNvPr>
          <p:cNvSpPr txBox="1"/>
          <p:nvPr/>
        </p:nvSpPr>
        <p:spPr>
          <a:xfrm>
            <a:off x="83128" y="471288"/>
            <a:ext cx="7030003" cy="2246769"/>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“From myself I can do nothing; according as I hear, I judge. And my judgment is righteous, because I seek not my own will but the will of the Father who sent me.</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24CAD3-F06A-C7EF-A1FB-FB23CFF8A716}"/>
              </a:ext>
            </a:extLst>
          </p:cNvPr>
          <p:cNvSpPr txBox="1"/>
          <p:nvPr/>
        </p:nvSpPr>
        <p:spPr>
          <a:xfrm>
            <a:off x="83128" y="2615453"/>
            <a:ext cx="7366708" cy="1384995"/>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Nothing: </a:t>
            </a:r>
            <a:r>
              <a:rPr lang="en-US" sz="2800" b="1" dirty="0">
                <a:latin typeface="Arial" panose="020B0604020202020204" pitchFamily="34" charset="0"/>
                <a:cs typeface="Arial" panose="020B0604020202020204" pitchFamily="34" charset="0"/>
              </a:rPr>
              <a:t>How is Jesus lesser than God?</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Because: </a:t>
            </a:r>
            <a:r>
              <a:rPr lang="en-US" sz="2800" b="1" dirty="0">
                <a:latin typeface="Arial" panose="020B0604020202020204" pitchFamily="34" charset="0"/>
                <a:cs typeface="Arial" panose="020B0604020202020204" pitchFamily="34" charset="0"/>
              </a:rPr>
              <a:t>What does this explain?</a:t>
            </a:r>
          </a:p>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Will: </a:t>
            </a:r>
            <a:r>
              <a:rPr lang="en-US" sz="2800" b="1" dirty="0">
                <a:latin typeface="Arial" panose="020B0604020202020204" pitchFamily="34" charset="0"/>
                <a:cs typeface="Arial" panose="020B0604020202020204" pitchFamily="34" charset="0"/>
              </a:rPr>
              <a:t>Revealed purpose or desire.</a:t>
            </a:r>
          </a:p>
        </p:txBody>
      </p:sp>
    </p:spTree>
    <p:extLst>
      <p:ext uri="{BB962C8B-B14F-4D97-AF65-F5344CB8AC3E}">
        <p14:creationId xmlns:p14="http://schemas.microsoft.com/office/powerpoint/2010/main" val="6577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AF7A2611-0F3B-9659-E2F8-C1658E4655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593BE5C-8AA3-E73B-CB93-7BCCC20F1365}"/>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5:31-33</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F0F15DB-806F-66AA-30D8-FB13ADC2AFE4}"/>
              </a:ext>
            </a:extLst>
          </p:cNvPr>
          <p:cNvSpPr txBox="1"/>
          <p:nvPr/>
        </p:nvSpPr>
        <p:spPr>
          <a:xfrm>
            <a:off x="83128" y="471288"/>
            <a:ext cx="7030003" cy="2677656"/>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If I testify in my own behalf, my testimony ‘is not true’? There is another who testifies of me, and I know that the witness which he bears of me is true; you yourselves have sent to John, and he has borne witness to the truth. </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9D55E5A-B756-1B86-05EA-D0B36528C28B}"/>
              </a:ext>
            </a:extLst>
          </p:cNvPr>
          <p:cNvSpPr txBox="1"/>
          <p:nvPr/>
        </p:nvSpPr>
        <p:spPr>
          <a:xfrm>
            <a:off x="67598" y="3086100"/>
            <a:ext cx="7247602"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John: </a:t>
            </a:r>
            <a:r>
              <a:rPr lang="en-US" sz="2800" b="1" dirty="0">
                <a:latin typeface="Arial" panose="020B0604020202020204" pitchFamily="34" charset="0"/>
                <a:cs typeface="Arial" panose="020B0604020202020204" pitchFamily="34" charset="0"/>
              </a:rPr>
              <a:t>What was John saying to crowds about Jesus?</a:t>
            </a:r>
          </a:p>
        </p:txBody>
      </p:sp>
    </p:spTree>
    <p:extLst>
      <p:ext uri="{BB962C8B-B14F-4D97-AF65-F5344CB8AC3E}">
        <p14:creationId xmlns:p14="http://schemas.microsoft.com/office/powerpoint/2010/main" val="16068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1997DD26-11FE-EF8B-1245-3BCD176C7C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24944B-C06A-0658-70B2-C633EE813319}"/>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5:34-35</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634844A-0137-D730-319B-A44859015E31}"/>
              </a:ext>
            </a:extLst>
          </p:cNvPr>
          <p:cNvSpPr txBox="1"/>
          <p:nvPr/>
        </p:nvSpPr>
        <p:spPr>
          <a:xfrm>
            <a:off x="83128" y="471288"/>
            <a:ext cx="7030003" cy="2677656"/>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Not that my credentials are from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a man, but I say these things that you might be saved. He was the lamp,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a burning and shining one, and you were willing to rejoice a short while in his light.</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99D33E6-0438-7639-A23E-13C5334C3205}"/>
              </a:ext>
            </a:extLst>
          </p:cNvPr>
          <p:cNvSpPr txBox="1"/>
          <p:nvPr/>
        </p:nvSpPr>
        <p:spPr>
          <a:xfrm>
            <a:off x="67598" y="3086100"/>
            <a:ext cx="7247602"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Saved: </a:t>
            </a:r>
            <a:r>
              <a:rPr lang="en-US" sz="2800" b="1" dirty="0">
                <a:latin typeface="Arial" panose="020B0604020202020204" pitchFamily="34" charset="0"/>
                <a:cs typeface="Arial" panose="020B0604020202020204" pitchFamily="34" charset="0"/>
              </a:rPr>
              <a:t>From what? And to what?</a:t>
            </a:r>
          </a:p>
          <a:p>
            <a:pPr marL="357188" indent="-357188"/>
            <a:r>
              <a:rPr lang="en-US" sz="2800" b="1" dirty="0">
                <a:latin typeface="Arial" panose="020B0604020202020204" pitchFamily="34" charset="0"/>
                <a:cs typeface="Arial" panose="020B0604020202020204" pitchFamily="34" charset="0"/>
              </a:rPr>
              <a:t>                 What in the immediate context?</a:t>
            </a:r>
          </a:p>
        </p:txBody>
      </p:sp>
    </p:spTree>
    <p:extLst>
      <p:ext uri="{BB962C8B-B14F-4D97-AF65-F5344CB8AC3E}">
        <p14:creationId xmlns:p14="http://schemas.microsoft.com/office/powerpoint/2010/main" val="15687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27729252-B7C5-85D1-93AD-DD1B42F72B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370E84-F9BD-1E40-6E08-F765EB1DD68E}"/>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5:36</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51C166A9-F2A8-9FEA-9F53-66504A3C283C}"/>
              </a:ext>
            </a:extLst>
          </p:cNvPr>
          <p:cNvSpPr txBox="1"/>
          <p:nvPr/>
        </p:nvSpPr>
        <p:spPr>
          <a:xfrm>
            <a:off x="83128" y="471288"/>
            <a:ext cx="7030003" cy="2246769"/>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“But I have a greater attestation than John’s; for the works which the Father gave me to accomplish, the very works which I am doing, bear witness of me that the Father has sent me.</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ECB7940-25F9-5B71-29BE-B7E3DBFD814B}"/>
              </a:ext>
            </a:extLst>
          </p:cNvPr>
          <p:cNvSpPr txBox="1"/>
          <p:nvPr/>
        </p:nvSpPr>
        <p:spPr>
          <a:xfrm>
            <a:off x="67598" y="2718057"/>
            <a:ext cx="7247602"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Works: </a:t>
            </a:r>
            <a:r>
              <a:rPr lang="en-US" sz="2800" b="1" dirty="0">
                <a:latin typeface="Arial" panose="020B0604020202020204" pitchFamily="34" charset="0"/>
                <a:cs typeface="Arial" panose="020B0604020202020204" pitchFamily="34" charset="0"/>
              </a:rPr>
              <a:t>What was Jesus doing in public which proved who he is?</a:t>
            </a:r>
          </a:p>
        </p:txBody>
      </p:sp>
    </p:spTree>
    <p:extLst>
      <p:ext uri="{BB962C8B-B14F-4D97-AF65-F5344CB8AC3E}">
        <p14:creationId xmlns:p14="http://schemas.microsoft.com/office/powerpoint/2010/main" val="28534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8DC604C3-0F06-4251-F40A-85925E53F2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350FE9-1541-2CBA-A698-8995BD4D0C98}"/>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5:37-38</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ECF129F8-3F80-5B10-7C27-5B00056C3007}"/>
              </a:ext>
            </a:extLst>
          </p:cNvPr>
          <p:cNvSpPr txBox="1"/>
          <p:nvPr/>
        </p:nvSpPr>
        <p:spPr>
          <a:xfrm>
            <a:off x="83128" y="471288"/>
            <a:ext cx="7030003" cy="2677656"/>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“And the Father who sent me has himself borne witness of me. His voice you have never heard and his form you have not seen — and his Word you do not have abiding in you, because the One whom He sent you believe not!</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D340B5-4176-3CA9-A767-DE83BE106196}"/>
              </a:ext>
            </a:extLst>
          </p:cNvPr>
          <p:cNvSpPr txBox="1"/>
          <p:nvPr/>
        </p:nvSpPr>
        <p:spPr>
          <a:xfrm>
            <a:off x="83128" y="3060957"/>
            <a:ext cx="7247602"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Works: </a:t>
            </a:r>
            <a:r>
              <a:rPr lang="en-US" sz="2800" b="1" dirty="0">
                <a:latin typeface="Arial" panose="020B0604020202020204" pitchFamily="34" charset="0"/>
                <a:cs typeface="Arial" panose="020B0604020202020204" pitchFamily="34" charset="0"/>
              </a:rPr>
              <a:t>Who had heard the Father’s voice, according to the Gospels?</a:t>
            </a:r>
          </a:p>
        </p:txBody>
      </p:sp>
    </p:spTree>
    <p:extLst>
      <p:ext uri="{BB962C8B-B14F-4D97-AF65-F5344CB8AC3E}">
        <p14:creationId xmlns:p14="http://schemas.microsoft.com/office/powerpoint/2010/main" val="40428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04AC7023-C774-C1FA-0244-0501ECDCF7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641729-774B-0F25-0E68-AB9D54217FE5}"/>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5:39</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736ECC7-68A2-CA72-D2D8-0C5738A6FF75}"/>
              </a:ext>
            </a:extLst>
          </p:cNvPr>
          <p:cNvSpPr txBox="1"/>
          <p:nvPr/>
        </p:nvSpPr>
        <p:spPr>
          <a:xfrm>
            <a:off x="83128" y="471288"/>
            <a:ext cx="7030003" cy="2246769"/>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“You search the Scriptures, because in them you think to have eternal life — and it is they that bear witness of Me! And you are unwilling to come to me that you might have life.</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D3AE390-70CE-0444-F2CB-ADA95EB3CF3F}"/>
              </a:ext>
            </a:extLst>
          </p:cNvPr>
          <p:cNvSpPr txBox="1"/>
          <p:nvPr/>
        </p:nvSpPr>
        <p:spPr>
          <a:xfrm>
            <a:off x="83128" y="2712291"/>
            <a:ext cx="7247602" cy="954107"/>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Works: </a:t>
            </a:r>
            <a:r>
              <a:rPr lang="en-US" sz="2800" b="1" dirty="0">
                <a:latin typeface="Arial" panose="020B0604020202020204" pitchFamily="34" charset="0"/>
                <a:cs typeface="Arial" panose="020B0604020202020204" pitchFamily="34" charset="0"/>
              </a:rPr>
              <a:t>Which OT texts can you cite which tell about the coming Messiah?</a:t>
            </a:r>
          </a:p>
        </p:txBody>
      </p:sp>
    </p:spTree>
    <p:extLst>
      <p:ext uri="{BB962C8B-B14F-4D97-AF65-F5344CB8AC3E}">
        <p14:creationId xmlns:p14="http://schemas.microsoft.com/office/powerpoint/2010/main" val="343765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AD5F30AE-C6C9-2E57-FB24-8600C7B286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FE693A-D1E0-4E60-081D-93F266AFB67A}"/>
              </a:ext>
            </a:extLst>
          </p:cNvPr>
          <p:cNvSpPr txBox="1"/>
          <p:nvPr/>
        </p:nvSpPr>
        <p:spPr>
          <a:xfrm>
            <a:off x="185348" y="-1"/>
            <a:ext cx="5278192"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Assignment</a:t>
            </a:r>
            <a:endParaRPr kumimoji="0" lang="en-US" sz="36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39AA5551-7CA4-F6F2-A04F-F0162C062264}"/>
              </a:ext>
            </a:extLst>
          </p:cNvPr>
          <p:cNvSpPr txBox="1"/>
          <p:nvPr/>
        </p:nvSpPr>
        <p:spPr>
          <a:xfrm>
            <a:off x="185349" y="701947"/>
            <a:ext cx="5278191" cy="3108543"/>
          </a:xfrm>
          <a:prstGeom prst="rect">
            <a:avLst/>
          </a:prstGeom>
          <a:noFill/>
        </p:spPr>
        <p:txBody>
          <a:bodyPr wrap="square" rtlCol="0">
            <a:spAutoFit/>
          </a:bodyPr>
          <a:lstStyle/>
          <a:p>
            <a:pPr marL="357188" marR="0" lvl="0" indent="-357188"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LOCIS.site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357188"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Read or listen to chapters</a:t>
            </a:r>
            <a:b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lang="en-US" sz="2800" b="1" dirty="0">
                <a:solidFill>
                  <a:srgbClr val="C00000"/>
                </a:solidFill>
                <a:latin typeface="Arial" panose="020B0604020202020204" pitchFamily="34" charset="0"/>
                <a:cs typeface="Arial" panose="020B0604020202020204" pitchFamily="34" charset="0"/>
              </a:rPr>
              <a:t>10</a:t>
            </a:r>
            <a:r>
              <a:rPr lang="en-US" sz="2800" b="1" dirty="0">
                <a:solidFill>
                  <a:prstClr val="black"/>
                </a:solidFill>
                <a:latin typeface="Arial" panose="020B0604020202020204" pitchFamily="34" charset="0"/>
                <a:cs typeface="Arial" panose="020B0604020202020204" pitchFamily="34" charset="0"/>
              </a:rPr>
              <a:t> &amp; </a:t>
            </a:r>
            <a:r>
              <a:rPr lang="en-US" sz="2800" b="1" dirty="0">
                <a:solidFill>
                  <a:srgbClr val="C00000"/>
                </a:solidFill>
                <a:latin typeface="Arial" panose="020B0604020202020204" pitchFamily="34" charset="0"/>
                <a:cs typeface="Arial" panose="020B0604020202020204" pitchFamily="34" charset="0"/>
              </a:rPr>
              <a:t>11</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sections </a:t>
            </a:r>
            <a:r>
              <a:rPr lang="en-US" sz="2800" b="1" dirty="0">
                <a:solidFill>
                  <a:srgbClr val="C00000"/>
                </a:solidFill>
                <a:latin typeface="Arial" panose="020B0604020202020204" pitchFamily="34" charset="0"/>
                <a:cs typeface="Arial" panose="020B0604020202020204" pitchFamily="34" charset="0"/>
              </a:rPr>
              <a:t>57</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through </a:t>
            </a:r>
            <a:r>
              <a:rPr lang="en-US" sz="2800" b="1" dirty="0">
                <a:solidFill>
                  <a:srgbClr val="C00000"/>
                </a:solidFill>
                <a:latin typeface="Arial" panose="020B0604020202020204" pitchFamily="34" charset="0"/>
                <a:cs typeface="Arial" panose="020B0604020202020204" pitchFamily="34" charset="0"/>
              </a:rPr>
              <a:t>63</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357188"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 ready to share your</a:t>
            </a:r>
            <a:b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insights,</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queries</a:t>
            </a:r>
            <a:b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and objections.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83000411-B3AA-0EA1-B758-B20B59BFF98D}"/>
              </a:ext>
            </a:extLst>
          </p:cNvPr>
          <p:cNvPicPr>
            <a:picLocks noChangeAspect="1"/>
          </p:cNvPicPr>
          <p:nvPr/>
        </p:nvPicPr>
        <p:blipFill>
          <a:blip r:embed="rId2"/>
          <a:stretch>
            <a:fillRect/>
          </a:stretch>
        </p:blipFill>
        <p:spPr>
          <a:xfrm>
            <a:off x="5463540" y="0"/>
            <a:ext cx="1851660" cy="4114800"/>
          </a:xfrm>
          <a:prstGeom prst="rect">
            <a:avLst/>
          </a:prstGeom>
        </p:spPr>
      </p:pic>
      <p:pic>
        <p:nvPicPr>
          <p:cNvPr id="8" name="Picture 7">
            <a:extLst>
              <a:ext uri="{FF2B5EF4-FFF2-40B4-BE49-F238E27FC236}">
                <a16:creationId xmlns:a16="http://schemas.microsoft.com/office/drawing/2014/main" id="{50F40C09-B243-AE12-FB93-4E43DE512AD1}"/>
              </a:ext>
            </a:extLst>
          </p:cNvPr>
          <p:cNvPicPr>
            <a:picLocks noChangeAspect="1"/>
          </p:cNvPicPr>
          <p:nvPr/>
        </p:nvPicPr>
        <p:blipFill>
          <a:blip r:embed="rId3"/>
          <a:stretch>
            <a:fillRect/>
          </a:stretch>
        </p:blipFill>
        <p:spPr>
          <a:xfrm>
            <a:off x="3657600" y="2571671"/>
            <a:ext cx="1549480" cy="1543129"/>
          </a:xfrm>
          <a:prstGeom prst="rect">
            <a:avLst/>
          </a:prstGeom>
        </p:spPr>
      </p:pic>
    </p:spTree>
    <p:extLst>
      <p:ext uri="{BB962C8B-B14F-4D97-AF65-F5344CB8AC3E}">
        <p14:creationId xmlns:p14="http://schemas.microsoft.com/office/powerpoint/2010/main" val="4148569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p:cNvGrpSpPr/>
        <p:nvPr/>
      </p:nvGrpSpPr>
      <p:grpSpPr>
        <a:xfrm>
          <a:off x="0" y="0"/>
          <a:ext cx="0" cy="0"/>
          <a:chOff x="0" y="0"/>
          <a:chExt cx="0" cy="0"/>
        </a:xfrm>
      </p:grpSpPr>
      <p:sp>
        <p:nvSpPr>
          <p:cNvPr id="98" name="TextBox 3"/>
          <p:cNvSpPr/>
          <p:nvPr/>
        </p:nvSpPr>
        <p:spPr>
          <a:xfrm>
            <a:off x="33120" y="0"/>
            <a:ext cx="652458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n-US" sz="2800" b="1" strike="noStrike" spc="-1" dirty="0">
                <a:solidFill>
                  <a:srgbClr val="0070C0"/>
                </a:solidFill>
                <a:latin typeface="Verdana"/>
                <a:ea typeface="Verdana"/>
              </a:rPr>
              <a:t>Seven phases of Jesus’ Life</a:t>
            </a:r>
            <a:endParaRPr lang="en-US" sz="2800" b="0" strike="noStrike" spc="-1" dirty="0">
              <a:solidFill>
                <a:srgbClr val="000000"/>
              </a:solidFill>
              <a:latin typeface="Arial"/>
            </a:endParaRPr>
          </a:p>
        </p:txBody>
      </p:sp>
      <p:sp>
        <p:nvSpPr>
          <p:cNvPr id="99" name="TextBox 5"/>
          <p:cNvSpPr/>
          <p:nvPr/>
        </p:nvSpPr>
        <p:spPr>
          <a:xfrm>
            <a:off x="258582" y="442447"/>
            <a:ext cx="6955817" cy="356875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61800" indent="-361800" defTabSz="457200">
              <a:lnSpc>
                <a:spcPct val="100000"/>
              </a:lnSpc>
              <a:spcAft>
                <a:spcPts val="600"/>
              </a:spcAft>
              <a:tabLst>
                <a:tab pos="0" algn="l"/>
              </a:tabLst>
            </a:pPr>
            <a:r>
              <a:rPr lang="en-US" sz="2800" b="1" strike="noStrike" spc="-1" dirty="0">
                <a:solidFill>
                  <a:srgbClr val="C00000"/>
                </a:solidFill>
                <a:latin typeface="Arial"/>
              </a:rPr>
              <a:t>1</a:t>
            </a:r>
            <a:r>
              <a:rPr lang="en-US" sz="2800" b="1" strike="noStrike" spc="-1" dirty="0">
                <a:solidFill>
                  <a:schemeClr val="dk1"/>
                </a:solidFill>
                <a:latin typeface="Arial"/>
              </a:rPr>
              <a:t> </a:t>
            </a:r>
            <a:r>
              <a:rPr lang="en-US" sz="2800" b="1" spc="-1" dirty="0">
                <a:solidFill>
                  <a:schemeClr val="bg1">
                    <a:lumMod val="65000"/>
                  </a:schemeClr>
                </a:solidFill>
                <a:latin typeface="Arial"/>
              </a:rPr>
              <a:t>Announced by heaven &amp; by John (1-3)</a:t>
            </a:r>
          </a:p>
          <a:p>
            <a:pPr marL="361800" indent="-361800" defTabSz="457200">
              <a:spcAft>
                <a:spcPts val="600"/>
              </a:spcAft>
              <a:tabLst>
                <a:tab pos="0" algn="l"/>
              </a:tabLst>
            </a:pPr>
            <a:r>
              <a:rPr lang="en-US" sz="2800" b="1" strike="noStrike" spc="-1" dirty="0">
                <a:solidFill>
                  <a:srgbClr val="C00000"/>
                </a:solidFill>
                <a:latin typeface="Arial"/>
              </a:rPr>
              <a:t>2</a:t>
            </a:r>
            <a:r>
              <a:rPr lang="en-US" sz="2800" b="1" strike="noStrike" spc="-1" dirty="0">
                <a:solidFill>
                  <a:schemeClr val="dk1"/>
                </a:solidFill>
                <a:latin typeface="Arial"/>
              </a:rPr>
              <a:t> </a:t>
            </a:r>
            <a:r>
              <a:rPr lang="en-US" sz="2800" b="1" spc="-1" dirty="0">
                <a:solidFill>
                  <a:schemeClr val="bg1">
                    <a:lumMod val="65000"/>
                  </a:schemeClr>
                </a:solidFill>
                <a:latin typeface="Arial"/>
              </a:rPr>
              <a:t>Early teaching and miracles (4-5)</a:t>
            </a:r>
          </a:p>
          <a:p>
            <a:pPr marL="361800" indent="-361800" defTabSz="457200">
              <a:lnSpc>
                <a:spcPct val="100000"/>
              </a:lnSpc>
              <a:spcAft>
                <a:spcPts val="600"/>
              </a:spcAft>
              <a:tabLst>
                <a:tab pos="0" algn="l"/>
              </a:tabLst>
            </a:pPr>
            <a:r>
              <a:rPr lang="en-US" sz="2800" b="1" strike="noStrike" spc="-1" dirty="0">
                <a:solidFill>
                  <a:srgbClr val="C00000"/>
                </a:solidFill>
                <a:latin typeface="Arial"/>
              </a:rPr>
              <a:t>3</a:t>
            </a:r>
            <a:r>
              <a:rPr lang="en-US" sz="2800" b="1" strike="noStrike" spc="-1" dirty="0">
                <a:solidFill>
                  <a:schemeClr val="dk1"/>
                </a:solidFill>
                <a:latin typeface="Arial"/>
              </a:rPr>
              <a:t> </a:t>
            </a:r>
            <a:r>
              <a:rPr lang="en-US" sz="2800" b="1" spc="-1" dirty="0">
                <a:solidFill>
                  <a:schemeClr val="dk1"/>
                </a:solidFill>
                <a:latin typeface="Arial"/>
              </a:rPr>
              <a:t>Public fame and favor (6-9)</a:t>
            </a:r>
            <a:endParaRPr lang="en-US" sz="2800" b="1" strike="noStrike" spc="-1" dirty="0">
              <a:solidFill>
                <a:srgbClr val="000000"/>
              </a:solidFill>
              <a:latin typeface="Arial"/>
            </a:endParaRPr>
          </a:p>
          <a:p>
            <a:pPr marL="361800" indent="-361800" defTabSz="457200">
              <a:spcAft>
                <a:spcPts val="600"/>
              </a:spcAft>
              <a:tabLst>
                <a:tab pos="0" algn="l"/>
              </a:tabLst>
            </a:pPr>
            <a:r>
              <a:rPr lang="en-US" sz="2800" b="1" strike="noStrike" spc="-1" dirty="0">
                <a:solidFill>
                  <a:srgbClr val="C00000"/>
                </a:solidFill>
                <a:latin typeface="Arial"/>
              </a:rPr>
              <a:t>4</a:t>
            </a:r>
            <a:r>
              <a:rPr lang="en-US" sz="2800" b="1" strike="noStrike" spc="-1" dirty="0">
                <a:solidFill>
                  <a:schemeClr val="dk1"/>
                </a:solidFill>
                <a:latin typeface="Arial"/>
              </a:rPr>
              <a:t> </a:t>
            </a:r>
            <a:r>
              <a:rPr lang="en-US" sz="2800" b="1" spc="-1" dirty="0">
                <a:solidFill>
                  <a:schemeClr val="bg1">
                    <a:lumMod val="65000"/>
                  </a:schemeClr>
                </a:solidFill>
                <a:latin typeface="Arial"/>
              </a:rPr>
              <a:t>Early rejections (10-12)</a:t>
            </a:r>
            <a:endParaRPr lang="en-GB" sz="2800" b="1" spc="-1" dirty="0">
              <a:solidFill>
                <a:schemeClr val="bg1">
                  <a:lumMod val="65000"/>
                </a:schemeClr>
              </a:solidFill>
              <a:latin typeface="Arial"/>
            </a:endParaRPr>
          </a:p>
          <a:p>
            <a:pPr marL="361800" indent="-361800" defTabSz="457200">
              <a:spcAft>
                <a:spcPts val="600"/>
              </a:spcAft>
              <a:tabLst>
                <a:tab pos="0" algn="l"/>
              </a:tabLst>
            </a:pPr>
            <a:r>
              <a:rPr lang="en-US" sz="2800" b="1" strike="noStrike" spc="-1" dirty="0">
                <a:solidFill>
                  <a:srgbClr val="C00000"/>
                </a:solidFill>
                <a:latin typeface="Arial"/>
              </a:rPr>
              <a:t>5</a:t>
            </a:r>
            <a:r>
              <a:rPr lang="en-US" sz="2800" b="1" strike="noStrike" spc="-1" dirty="0">
                <a:solidFill>
                  <a:schemeClr val="dk1"/>
                </a:solidFill>
                <a:latin typeface="Arial"/>
              </a:rPr>
              <a:t> </a:t>
            </a:r>
            <a:r>
              <a:rPr lang="en-US" sz="2800" b="1" spc="-1" dirty="0">
                <a:solidFill>
                  <a:schemeClr val="bg1">
                    <a:lumMod val="65000"/>
                  </a:schemeClr>
                </a:solidFill>
                <a:latin typeface="Arial"/>
              </a:rPr>
              <a:t>Moving towards the cross (13-17)</a:t>
            </a:r>
          </a:p>
          <a:p>
            <a:pPr marL="361800" indent="-361800" defTabSz="457200">
              <a:spcAft>
                <a:spcPts val="600"/>
              </a:spcAft>
              <a:tabLst>
                <a:tab pos="0" algn="l"/>
              </a:tabLst>
            </a:pPr>
            <a:r>
              <a:rPr lang="en-US" sz="2800" b="1" spc="-1" dirty="0">
                <a:solidFill>
                  <a:srgbClr val="C00000"/>
                </a:solidFill>
                <a:latin typeface="Arial"/>
              </a:rPr>
              <a:t>6</a:t>
            </a:r>
            <a:r>
              <a:rPr lang="en-US" sz="2800" b="1" strike="noStrike" spc="-1" dirty="0">
                <a:solidFill>
                  <a:schemeClr val="dk1"/>
                </a:solidFill>
                <a:latin typeface="Arial"/>
              </a:rPr>
              <a:t> </a:t>
            </a:r>
            <a:r>
              <a:rPr lang="en-US" sz="2800" b="1" spc="-1" dirty="0">
                <a:solidFill>
                  <a:schemeClr val="bg1">
                    <a:lumMod val="65000"/>
                  </a:schemeClr>
                </a:solidFill>
                <a:latin typeface="Arial"/>
              </a:rPr>
              <a:t>Final days at Jerusalem (18-19)</a:t>
            </a:r>
          </a:p>
          <a:p>
            <a:pPr marL="361800" indent="-361800" defTabSz="457200">
              <a:tabLst>
                <a:tab pos="0" algn="l"/>
              </a:tabLst>
            </a:pPr>
            <a:r>
              <a:rPr lang="en-US" sz="2800" b="1" spc="-1" dirty="0">
                <a:solidFill>
                  <a:srgbClr val="C00000"/>
                </a:solidFill>
                <a:latin typeface="Arial"/>
              </a:rPr>
              <a:t>7</a:t>
            </a:r>
            <a:r>
              <a:rPr lang="en-US" sz="2800" b="1" strike="noStrike" spc="-1" dirty="0">
                <a:solidFill>
                  <a:schemeClr val="dk1"/>
                </a:solidFill>
                <a:latin typeface="Arial"/>
              </a:rPr>
              <a:t> </a:t>
            </a:r>
            <a:r>
              <a:rPr lang="en-US" sz="2800" b="1" spc="-1" dirty="0">
                <a:solidFill>
                  <a:schemeClr val="bg1">
                    <a:lumMod val="65000"/>
                  </a:schemeClr>
                </a:solidFill>
                <a:latin typeface="Arial"/>
              </a:rPr>
              <a:t>Crucifixion and resurrection (20-21)</a:t>
            </a:r>
          </a:p>
        </p:txBody>
      </p:sp>
      <p:sp>
        <p:nvSpPr>
          <p:cNvPr id="2" name="Rectangle 1">
            <a:extLst>
              <a:ext uri="{FF2B5EF4-FFF2-40B4-BE49-F238E27FC236}">
                <a16:creationId xmlns:a16="http://schemas.microsoft.com/office/drawing/2014/main" id="{884A37CD-FE2A-0A85-8390-E37E874AC21C}"/>
              </a:ext>
            </a:extLst>
          </p:cNvPr>
          <p:cNvSpPr/>
          <p:nvPr/>
        </p:nvSpPr>
        <p:spPr>
          <a:xfrm>
            <a:off x="152400" y="1471448"/>
            <a:ext cx="5297214" cy="48610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ACA8B-1861-5231-1DEB-21C3555949C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5CE6D7C-98E9-C896-01C9-8974241DE2AA}"/>
              </a:ext>
            </a:extLst>
          </p:cNvPr>
          <p:cNvPicPr>
            <a:picLocks noChangeAspect="1"/>
          </p:cNvPicPr>
          <p:nvPr/>
        </p:nvPicPr>
        <p:blipFill>
          <a:blip r:embed="rId2"/>
          <a:srcRect l="871" r="760"/>
          <a:stretch/>
        </p:blipFill>
        <p:spPr>
          <a:xfrm>
            <a:off x="0" y="0"/>
            <a:ext cx="7315200" cy="4114800"/>
          </a:xfrm>
          <a:prstGeom prst="rect">
            <a:avLst/>
          </a:prstGeom>
        </p:spPr>
      </p:pic>
      <p:sp>
        <p:nvSpPr>
          <p:cNvPr id="8" name="Oval 7">
            <a:extLst>
              <a:ext uri="{FF2B5EF4-FFF2-40B4-BE49-F238E27FC236}">
                <a16:creationId xmlns:a16="http://schemas.microsoft.com/office/drawing/2014/main" id="{4F0EDF7E-87DA-04DF-AECC-8A9E35E08BA1}"/>
              </a:ext>
            </a:extLst>
          </p:cNvPr>
          <p:cNvSpPr/>
          <p:nvPr/>
        </p:nvSpPr>
        <p:spPr>
          <a:xfrm>
            <a:off x="2256701" y="-1"/>
            <a:ext cx="2130950" cy="80084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82206B1-C668-64B3-37AC-1E58243C072E}"/>
              </a:ext>
            </a:extLst>
          </p:cNvPr>
          <p:cNvSpPr/>
          <p:nvPr/>
        </p:nvSpPr>
        <p:spPr>
          <a:xfrm>
            <a:off x="1782813" y="2838638"/>
            <a:ext cx="2670796" cy="123133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48159B-8A37-498A-A874-9E44FDA83DD6}"/>
              </a:ext>
            </a:extLst>
          </p:cNvPr>
          <p:cNvSpPr txBox="1"/>
          <p:nvPr/>
        </p:nvSpPr>
        <p:spPr>
          <a:xfrm>
            <a:off x="4554527" y="3497159"/>
            <a:ext cx="2760673" cy="646331"/>
          </a:xfrm>
          <a:prstGeom prst="rect">
            <a:avLst/>
          </a:prstGeom>
          <a:noFill/>
        </p:spPr>
        <p:txBody>
          <a:bodyPr wrap="square" rtlCol="0">
            <a:spAutoFit/>
          </a:bodyPr>
          <a:lstStyle/>
          <a:p>
            <a:pPr algn="r"/>
            <a:r>
              <a:rPr lang="en-US" dirty="0">
                <a:solidFill>
                  <a:srgbClr val="0070C0"/>
                </a:solidFill>
              </a:rPr>
              <a:t>Life of Jesus Timeline</a:t>
            </a:r>
            <a:br>
              <a:rPr lang="en-US" dirty="0">
                <a:solidFill>
                  <a:srgbClr val="0070C0"/>
                </a:solidFill>
              </a:rPr>
            </a:br>
            <a:r>
              <a:rPr lang="en-US" dirty="0">
                <a:solidFill>
                  <a:srgbClr val="0070C0"/>
                </a:solidFill>
              </a:rPr>
              <a:t>Rose Publishing, 2020</a:t>
            </a:r>
          </a:p>
        </p:txBody>
      </p:sp>
      <p:cxnSp>
        <p:nvCxnSpPr>
          <p:cNvPr id="5" name="Straight Arrow Connector 4">
            <a:extLst>
              <a:ext uri="{FF2B5EF4-FFF2-40B4-BE49-F238E27FC236}">
                <a16:creationId xmlns:a16="http://schemas.microsoft.com/office/drawing/2014/main" id="{EA178BDE-7709-4B8A-52A8-58A76B57BF49}"/>
              </a:ext>
            </a:extLst>
          </p:cNvPr>
          <p:cNvCxnSpPr>
            <a:cxnSpLocks/>
          </p:cNvCxnSpPr>
          <p:nvPr/>
        </p:nvCxnSpPr>
        <p:spPr>
          <a:xfrm flipH="1">
            <a:off x="3150781" y="237461"/>
            <a:ext cx="279991" cy="3363432"/>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1EB2DC-66AE-D366-BC8E-2BE736608765}"/>
              </a:ext>
            </a:extLst>
          </p:cNvPr>
          <p:cNvCxnSpPr>
            <a:cxnSpLocks/>
          </p:cNvCxnSpPr>
          <p:nvPr/>
        </p:nvCxnSpPr>
        <p:spPr>
          <a:xfrm flipV="1">
            <a:off x="3030607" y="428847"/>
            <a:ext cx="198567" cy="3172046"/>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5E4C6E4-4FE6-B6E9-E53F-22AC8648435C}"/>
              </a:ext>
            </a:extLst>
          </p:cNvPr>
          <p:cNvGrpSpPr/>
          <p:nvPr/>
        </p:nvGrpSpPr>
        <p:grpSpPr>
          <a:xfrm>
            <a:off x="2565991" y="-65576"/>
            <a:ext cx="1512370" cy="1158965"/>
            <a:chOff x="399363" y="1483225"/>
            <a:chExt cx="1512370" cy="1158965"/>
          </a:xfrm>
        </p:grpSpPr>
        <p:sp>
          <p:nvSpPr>
            <p:cNvPr id="11" name="Arrow: Curved Down 10">
              <a:extLst>
                <a:ext uri="{FF2B5EF4-FFF2-40B4-BE49-F238E27FC236}">
                  <a16:creationId xmlns:a16="http://schemas.microsoft.com/office/drawing/2014/main" id="{6C386893-1C96-DE93-70D0-FDCC537B7CCE}"/>
                </a:ext>
              </a:extLst>
            </p:cNvPr>
            <p:cNvSpPr/>
            <p:nvPr/>
          </p:nvSpPr>
          <p:spPr>
            <a:xfrm>
              <a:off x="432677" y="1483225"/>
              <a:ext cx="1479056" cy="57417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Down 14">
              <a:extLst>
                <a:ext uri="{FF2B5EF4-FFF2-40B4-BE49-F238E27FC236}">
                  <a16:creationId xmlns:a16="http://schemas.microsoft.com/office/drawing/2014/main" id="{BFF7B09E-3405-A4D9-981A-13262AFE438D}"/>
                </a:ext>
              </a:extLst>
            </p:cNvPr>
            <p:cNvSpPr/>
            <p:nvPr/>
          </p:nvSpPr>
          <p:spPr>
            <a:xfrm rot="10800000">
              <a:off x="399363" y="2068015"/>
              <a:ext cx="1479055" cy="57417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8" name="Straight Arrow Connector 17">
            <a:extLst>
              <a:ext uri="{FF2B5EF4-FFF2-40B4-BE49-F238E27FC236}">
                <a16:creationId xmlns:a16="http://schemas.microsoft.com/office/drawing/2014/main" id="{36D35C4A-E51D-BEF4-3523-91BFC27CE91C}"/>
              </a:ext>
            </a:extLst>
          </p:cNvPr>
          <p:cNvCxnSpPr>
            <a:cxnSpLocks/>
          </p:cNvCxnSpPr>
          <p:nvPr/>
        </p:nvCxnSpPr>
        <p:spPr>
          <a:xfrm flipH="1">
            <a:off x="2874327" y="456892"/>
            <a:ext cx="79825" cy="3073117"/>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7C4BE81-71B0-6E1C-B7CD-83B83877C5D7}"/>
              </a:ext>
            </a:extLst>
          </p:cNvPr>
          <p:cNvSpPr txBox="1"/>
          <p:nvPr/>
        </p:nvSpPr>
        <p:spPr>
          <a:xfrm>
            <a:off x="5309667" y="318887"/>
            <a:ext cx="1952311" cy="1477328"/>
          </a:xfrm>
          <a:prstGeom prst="rect">
            <a:avLst/>
          </a:prstGeom>
          <a:noFill/>
        </p:spPr>
        <p:txBody>
          <a:bodyPr wrap="square" rtlCol="0">
            <a:spAutoFit/>
          </a:bodyPr>
          <a:lstStyle/>
          <a:p>
            <a:r>
              <a:rPr lang="en-US" b="1" dirty="0">
                <a:solidFill>
                  <a:srgbClr val="0070C0"/>
                </a:solidFill>
                <a:latin typeface="Verdana" panose="020B0604030504040204" pitchFamily="34" charset="0"/>
                <a:ea typeface="Verdana" panose="020B0604030504040204" pitchFamily="34" charset="0"/>
              </a:rPr>
              <a:t>● Galilee</a:t>
            </a:r>
          </a:p>
          <a:p>
            <a:r>
              <a:rPr lang="en-US" b="1" dirty="0">
                <a:solidFill>
                  <a:srgbClr val="0070C0"/>
                </a:solidFill>
                <a:latin typeface="Verdana" panose="020B0604030504040204" pitchFamily="34" charset="0"/>
                <a:ea typeface="Verdana" panose="020B0604030504040204" pitchFamily="34" charset="0"/>
              </a:rPr>
              <a:t>● Jerusalem</a:t>
            </a:r>
          </a:p>
          <a:p>
            <a:r>
              <a:rPr lang="en-US" b="1" dirty="0">
                <a:solidFill>
                  <a:srgbClr val="0070C0"/>
                </a:solidFill>
                <a:latin typeface="Verdana" panose="020B0604030504040204" pitchFamily="34" charset="0"/>
                <a:ea typeface="Verdana" panose="020B0604030504040204" pitchFamily="34" charset="0"/>
              </a:rPr>
              <a:t>● Return</a:t>
            </a:r>
          </a:p>
          <a:p>
            <a:r>
              <a:rPr lang="en-US" b="1" dirty="0">
                <a:solidFill>
                  <a:srgbClr val="0070C0"/>
                </a:solidFill>
                <a:latin typeface="Verdana" panose="020B0604030504040204" pitchFamily="34" charset="0"/>
                <a:ea typeface="Verdana" panose="020B0604030504040204" pitchFamily="34" charset="0"/>
              </a:rPr>
              <a:t>● 6 months</a:t>
            </a:r>
          </a:p>
          <a:p>
            <a:r>
              <a:rPr lang="en-US" b="1" dirty="0">
                <a:solidFill>
                  <a:srgbClr val="0070C0"/>
                </a:solidFill>
                <a:latin typeface="Verdana" panose="020B0604030504040204" pitchFamily="34" charset="0"/>
                <a:ea typeface="Verdana" panose="020B0604030504040204" pitchFamily="34" charset="0"/>
              </a:rPr>
              <a:t>● Passover</a:t>
            </a:r>
          </a:p>
        </p:txBody>
      </p:sp>
    </p:spTree>
    <p:extLst>
      <p:ext uri="{BB962C8B-B14F-4D97-AF65-F5344CB8AC3E}">
        <p14:creationId xmlns:p14="http://schemas.microsoft.com/office/powerpoint/2010/main" val="45492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ppt_w</p:attrName>
                                        </p:attrNameLst>
                                      </p:cBhvr>
                                      <p:tavLst>
                                        <p:tav tm="0" fmla="#ppt_w*sin(2.5*pi*$)">
                                          <p:val>
                                            <p:fltVal val="0"/>
                                          </p:val>
                                        </p:tav>
                                        <p:tav tm="100000">
                                          <p:val>
                                            <p:fltVal val="1"/>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 calcmode="lin" valueType="num">
                                      <p:cBhvr additive="base">
                                        <p:cTn id="4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xEl>
                                              <p:pRg st="1" end="1"/>
                                            </p:txEl>
                                          </p:spTgt>
                                        </p:tgtEl>
                                        <p:attrNameLst>
                                          <p:attrName>style.visibility</p:attrName>
                                        </p:attrNameLst>
                                      </p:cBhvr>
                                      <p:to>
                                        <p:strVal val="visible"/>
                                      </p:to>
                                    </p:set>
                                    <p:anim calcmode="lin" valueType="num">
                                      <p:cBhvr additive="base">
                                        <p:cTn id="50"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 calcmode="lin" valueType="num">
                                      <p:cBhvr additive="base">
                                        <p:cTn id="56"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xEl>
                                              <p:pRg st="3" end="3"/>
                                            </p:txEl>
                                          </p:spTgt>
                                        </p:tgtEl>
                                        <p:attrNameLst>
                                          <p:attrName>style.visibility</p:attrName>
                                        </p:attrNameLst>
                                      </p:cBhvr>
                                      <p:to>
                                        <p:strVal val="visible"/>
                                      </p:to>
                                    </p:set>
                                    <p:anim calcmode="lin" valueType="num">
                                      <p:cBhvr additive="base">
                                        <p:cTn id="62"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1">
                                            <p:txEl>
                                              <p:pRg st="4" end="4"/>
                                            </p:txEl>
                                          </p:spTgt>
                                        </p:tgtEl>
                                        <p:attrNameLst>
                                          <p:attrName>style.visibility</p:attrName>
                                        </p:attrNameLst>
                                      </p:cBhvr>
                                      <p:to>
                                        <p:strVal val="visible"/>
                                      </p:to>
                                    </p:set>
                                    <p:anim calcmode="lin" valueType="num">
                                      <p:cBhvr additive="base">
                                        <p:cTn id="6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8A2AC7-6ECA-ADE6-F671-23CF913DAE1F}"/>
              </a:ext>
            </a:extLst>
          </p:cNvPr>
          <p:cNvSpPr txBox="1"/>
          <p:nvPr/>
        </p:nvSpPr>
        <p:spPr>
          <a:xfrm>
            <a:off x="201838" y="-44879"/>
            <a:ext cx="4875046"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5:1-4</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6725616B-D75D-18C6-FE9A-FDE4DC580D8D}"/>
              </a:ext>
            </a:extLst>
          </p:cNvPr>
          <p:cNvSpPr txBox="1"/>
          <p:nvPr/>
        </p:nvSpPr>
        <p:spPr>
          <a:xfrm>
            <a:off x="120164" y="326978"/>
            <a:ext cx="7193812" cy="2246769"/>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There was a feast of the Jews, and Jesus went up to Jerusalem. Now there is in Jerusalem by the Sheep Gate a pool called in the Hebrew tongue Bethesda, which has five entrance-ways. </a:t>
            </a:r>
            <a:endParaRPr lang="en-US" sz="28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7E5B02F-A70E-97F5-0289-268A0BCDB53E}"/>
              </a:ext>
            </a:extLst>
          </p:cNvPr>
          <p:cNvSpPr txBox="1"/>
          <p:nvPr/>
        </p:nvSpPr>
        <p:spPr>
          <a:xfrm>
            <a:off x="120164" y="3283803"/>
            <a:ext cx="7275259" cy="830997"/>
          </a:xfrm>
          <a:prstGeom prst="rect">
            <a:avLst/>
          </a:prstGeom>
          <a:noFill/>
        </p:spPr>
        <p:txBody>
          <a:bodyPr wrap="square" rtlCol="0">
            <a:spAutoFit/>
          </a:bodyPr>
          <a:lstStyle/>
          <a:p>
            <a:pPr marL="357188" indent="-357188"/>
            <a:r>
              <a:rPr lang="en-US" sz="2400" b="1" dirty="0">
                <a:solidFill>
                  <a:srgbClr val="C00000"/>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Feast: </a:t>
            </a:r>
            <a:r>
              <a:rPr lang="en-US" sz="2400" b="1" dirty="0">
                <a:latin typeface="Arial" panose="020B0604020202020204" pitchFamily="34" charset="0"/>
                <a:cs typeface="Arial" panose="020B0604020202020204" pitchFamily="34" charset="0"/>
              </a:rPr>
              <a:t>Tabernacles, Autumn, 29 CE.</a:t>
            </a:r>
          </a:p>
          <a:p>
            <a:pPr marL="357188" indent="-357188"/>
            <a:r>
              <a:rPr lang="en-US" sz="2400" b="1" dirty="0">
                <a:solidFill>
                  <a:srgbClr val="C00000"/>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Verse 4: </a:t>
            </a:r>
            <a:r>
              <a:rPr lang="en-US" sz="2400" b="1" dirty="0">
                <a:latin typeface="Arial" panose="020B0604020202020204" pitchFamily="34" charset="0"/>
                <a:cs typeface="Arial" panose="020B0604020202020204" pitchFamily="34" charset="0"/>
              </a:rPr>
              <a:t>Spurious. 5</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-century insertion.</a:t>
            </a:r>
          </a:p>
        </p:txBody>
      </p:sp>
      <p:sp>
        <p:nvSpPr>
          <p:cNvPr id="3" name="TextBox 2">
            <a:extLst>
              <a:ext uri="{FF2B5EF4-FFF2-40B4-BE49-F238E27FC236}">
                <a16:creationId xmlns:a16="http://schemas.microsoft.com/office/drawing/2014/main" id="{37EF253A-7EFA-1524-AF1C-35FB062293E6}"/>
              </a:ext>
            </a:extLst>
          </p:cNvPr>
          <p:cNvSpPr txBox="1"/>
          <p:nvPr/>
        </p:nvSpPr>
        <p:spPr>
          <a:xfrm>
            <a:off x="120164" y="2009131"/>
            <a:ext cx="6789179" cy="1384995"/>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In these lay a crowd of afflicted folk, the blind, the crippled, the paralyzed, …</a:t>
            </a:r>
            <a:endParaRPr lang="en-US" sz="2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7A4AE3-15E1-5E3A-747C-57AB1F6CC71B}"/>
              </a:ext>
            </a:extLst>
          </p:cNvPr>
          <p:cNvPicPr>
            <a:picLocks noChangeAspect="1"/>
          </p:cNvPicPr>
          <p:nvPr/>
        </p:nvPicPr>
        <p:blipFill>
          <a:blip r:embed="rId2"/>
          <a:stretch>
            <a:fillRect/>
          </a:stretch>
        </p:blipFill>
        <p:spPr>
          <a:xfrm>
            <a:off x="776263" y="445225"/>
            <a:ext cx="5963059" cy="3669575"/>
          </a:xfrm>
          <a:prstGeom prst="rect">
            <a:avLst/>
          </a:prstGeom>
        </p:spPr>
      </p:pic>
    </p:spTree>
    <p:extLst>
      <p:ext uri="{BB962C8B-B14F-4D97-AF65-F5344CB8AC3E}">
        <p14:creationId xmlns:p14="http://schemas.microsoft.com/office/powerpoint/2010/main" val="9310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6DD51B8D-2618-3FF4-B24A-A8D5E95268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CD0EB86-514A-D573-53BD-8C1EBFF0B293}"/>
              </a:ext>
            </a:extLst>
          </p:cNvPr>
          <p:cNvSpPr txBox="1"/>
          <p:nvPr/>
        </p:nvSpPr>
        <p:spPr>
          <a:xfrm>
            <a:off x="202070" y="0"/>
            <a:ext cx="5923066"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5:5-6</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CC9C95DD-E3C8-1F5B-445F-E88808C8AE03}"/>
              </a:ext>
            </a:extLst>
          </p:cNvPr>
          <p:cNvSpPr txBox="1"/>
          <p:nvPr/>
        </p:nvSpPr>
        <p:spPr>
          <a:xfrm>
            <a:off x="121388" y="552108"/>
            <a:ext cx="7193812" cy="2677656"/>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A certain man was there who had been an invalid for thirty-eight years. Jesus saw him lying there and, knowing that he had been a long time in that plight, said to him, </a:t>
            </a:r>
            <a:r>
              <a:rPr lang="en-GB" sz="2800" b="1" dirty="0">
                <a:solidFill>
                  <a:srgbClr val="C00000"/>
                </a:solidFill>
                <a:latin typeface="Arial" panose="020B0604020202020204" pitchFamily="34" charset="0"/>
                <a:cs typeface="Arial" panose="020B0604020202020204" pitchFamily="34" charset="0"/>
              </a:rPr>
              <a:t>“Do you wish to get well?”</a:t>
            </a:r>
            <a:endParaRPr lang="en-US" sz="2800" b="1"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3A51B56-FDEB-C14C-4C11-8AE5A7999DE2}"/>
              </a:ext>
            </a:extLst>
          </p:cNvPr>
          <p:cNvSpPr txBox="1"/>
          <p:nvPr/>
        </p:nvSpPr>
        <p:spPr>
          <a:xfrm>
            <a:off x="121389" y="3229764"/>
            <a:ext cx="7193811" cy="523220"/>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Wish: </a:t>
            </a:r>
            <a:r>
              <a:rPr lang="en-US" sz="2800" b="1" dirty="0">
                <a:latin typeface="Arial" panose="020B0604020202020204" pitchFamily="34" charset="0"/>
                <a:cs typeface="Arial" panose="020B0604020202020204" pitchFamily="34" charset="0"/>
              </a:rPr>
              <a:t>Not everyone wishes to get well!</a:t>
            </a:r>
          </a:p>
        </p:txBody>
      </p:sp>
      <p:pic>
        <p:nvPicPr>
          <p:cNvPr id="2050" name="Picture 2">
            <a:extLst>
              <a:ext uri="{FF2B5EF4-FFF2-40B4-BE49-F238E27FC236}">
                <a16:creationId xmlns:a16="http://schemas.microsoft.com/office/drawing/2014/main" id="{765C3D9A-4780-8C85-86D2-857A78410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133" y="625288"/>
            <a:ext cx="4492934" cy="348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9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76B6961F-BB5A-1A2E-AE63-A5807CD07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DC8455-A5DE-423D-7D84-37B13C0F5D80}"/>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5:7-9</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F90110D7-C4E0-F9FF-A841-CA31B669CBA5}"/>
              </a:ext>
            </a:extLst>
          </p:cNvPr>
          <p:cNvSpPr txBox="1"/>
          <p:nvPr/>
        </p:nvSpPr>
        <p:spPr>
          <a:xfrm>
            <a:off x="83128" y="523220"/>
            <a:ext cx="7281218" cy="2246769"/>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The afflicted man answered him, “Sir, I have no man, when the water is troubled, to put me into the pool; and while I am coming someone else steps down before me. </a:t>
            </a:r>
            <a:endParaRPr lang="en-US" sz="28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5BC80C-75FB-8C08-1136-C6A3E87C4EE4}"/>
              </a:ext>
            </a:extLst>
          </p:cNvPr>
          <p:cNvSpPr txBox="1"/>
          <p:nvPr/>
        </p:nvSpPr>
        <p:spPr>
          <a:xfrm>
            <a:off x="107938" y="2218765"/>
            <a:ext cx="6871084" cy="1815882"/>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Jesus said to him, </a:t>
            </a:r>
            <a:r>
              <a:rPr lang="en-GB" sz="2800" b="1" dirty="0">
                <a:solidFill>
                  <a:srgbClr val="C00000"/>
                </a:solidFill>
                <a:latin typeface="Arial" panose="020B0604020202020204" pitchFamily="34" charset="0"/>
                <a:cs typeface="Arial" panose="020B0604020202020204" pitchFamily="34" charset="0"/>
              </a:rPr>
              <a:t>“Rise; take up your pallet and walk.” </a:t>
            </a:r>
            <a:r>
              <a:rPr lang="en-GB" sz="2800" b="1" dirty="0">
                <a:latin typeface="Arial" panose="020B0604020202020204" pitchFamily="34" charset="0"/>
                <a:cs typeface="Arial" panose="020B0604020202020204" pitchFamily="34" charset="0"/>
              </a:rPr>
              <a:t>And immediately the man was made well, and he picked up his pallet and started walking.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788BEC91-9D86-5923-843A-3C1DDE32DD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D68447-B553-EFA2-BD72-5545B6A6AD46}"/>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5:10-11</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2F85B85-806B-D70A-0302-ED74839E8964}"/>
              </a:ext>
            </a:extLst>
          </p:cNvPr>
          <p:cNvSpPr txBox="1"/>
          <p:nvPr/>
        </p:nvSpPr>
        <p:spPr>
          <a:xfrm>
            <a:off x="76461" y="455985"/>
            <a:ext cx="7281218" cy="1815882"/>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But that day was the Sabbath; so the Jews said to the healed man, ‘It is the Sabbath; it is unlawful for you to carry the pallet.”</a:t>
            </a:r>
            <a:endParaRPr lang="en-US" sz="28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1770093-0ACB-7DCE-5D25-D17465172334}"/>
              </a:ext>
            </a:extLst>
          </p:cNvPr>
          <p:cNvSpPr txBox="1"/>
          <p:nvPr/>
        </p:nvSpPr>
        <p:spPr>
          <a:xfrm>
            <a:off x="202069" y="3200876"/>
            <a:ext cx="6871084" cy="523220"/>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Sabbath: </a:t>
            </a:r>
            <a:r>
              <a:rPr lang="en-US" sz="2800" b="1" dirty="0">
                <a:latin typeface="Arial" panose="020B0604020202020204" pitchFamily="34" charset="0"/>
                <a:cs typeface="Arial" panose="020B0604020202020204" pitchFamily="34" charset="0"/>
              </a:rPr>
              <a:t>Jewish legal day of rest.</a:t>
            </a:r>
          </a:p>
        </p:txBody>
      </p:sp>
      <p:sp>
        <p:nvSpPr>
          <p:cNvPr id="2" name="TextBox 1">
            <a:extLst>
              <a:ext uri="{FF2B5EF4-FFF2-40B4-BE49-F238E27FC236}">
                <a16:creationId xmlns:a16="http://schemas.microsoft.com/office/drawing/2014/main" id="{94FB5ED2-F10D-24F9-3512-119F719634A5}"/>
              </a:ext>
            </a:extLst>
          </p:cNvPr>
          <p:cNvSpPr txBox="1"/>
          <p:nvPr/>
        </p:nvSpPr>
        <p:spPr>
          <a:xfrm>
            <a:off x="76461" y="1748143"/>
            <a:ext cx="6346649" cy="1384995"/>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He answered them, “The man who made me well, he said to me, ‘Take up your pallet and walk!’”</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7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1A0C5760-FFA1-0240-54D8-54C82E1E42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CC74D08-2136-9F76-2D6E-5D1F84C73A58}"/>
              </a:ext>
            </a:extLst>
          </p:cNvPr>
          <p:cNvSpPr txBox="1"/>
          <p:nvPr/>
        </p:nvSpPr>
        <p:spPr>
          <a:xfrm>
            <a:off x="202069" y="0"/>
            <a:ext cx="7030003" cy="523220"/>
          </a:xfrm>
          <a:prstGeom prst="rect">
            <a:avLst/>
          </a:prstGeom>
          <a:noFill/>
        </p:spPr>
        <p:txBody>
          <a:bodyPr wrap="square" rtlCol="0">
            <a:spAutoFit/>
          </a:bodyPr>
          <a:lstStyle/>
          <a:p>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John 5:12-13</a:t>
            </a:r>
            <a:endParaRPr lang="en-US" sz="2800" dirty="0">
              <a:solidFill>
                <a:srgbClr val="00B05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A028732-63E4-D167-DFD6-DC73008700BB}"/>
              </a:ext>
            </a:extLst>
          </p:cNvPr>
          <p:cNvSpPr txBox="1"/>
          <p:nvPr/>
        </p:nvSpPr>
        <p:spPr>
          <a:xfrm>
            <a:off x="83128" y="523220"/>
            <a:ext cx="7281218" cy="1384995"/>
          </a:xfrm>
          <a:prstGeom prst="rect">
            <a:avLst/>
          </a:prstGeom>
          <a:noFill/>
        </p:spPr>
        <p:txBody>
          <a:bodyPr wrap="square" rtlCol="0">
            <a:spAutoFit/>
          </a:bodyPr>
          <a:lstStyle/>
          <a:p>
            <a:pPr indent="538163"/>
            <a:r>
              <a:rPr lang="en-GB" sz="2800" b="1" dirty="0">
                <a:latin typeface="Arial" panose="020B0604020202020204" pitchFamily="34" charset="0"/>
                <a:cs typeface="Arial" panose="020B0604020202020204" pitchFamily="34" charset="0"/>
              </a:rPr>
              <a:t>They asked him therefore, “Who is this man who said to you, ‘Take up your pallet and walk’?”</a:t>
            </a:r>
            <a:endParaRPr lang="en-US" sz="28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61B084F-2FDB-EC70-8257-97C26DA4951E}"/>
              </a:ext>
            </a:extLst>
          </p:cNvPr>
          <p:cNvSpPr txBox="1"/>
          <p:nvPr/>
        </p:nvSpPr>
        <p:spPr>
          <a:xfrm>
            <a:off x="134833" y="3200876"/>
            <a:ext cx="6871084" cy="523220"/>
          </a:xfrm>
          <a:prstGeom prst="rect">
            <a:avLst/>
          </a:prstGeom>
          <a:noFill/>
        </p:spPr>
        <p:txBody>
          <a:bodyPr wrap="square" rtlCol="0">
            <a:spAutoFit/>
          </a:bodyPr>
          <a:lstStyle/>
          <a:p>
            <a:pPr marL="357188" indent="-357188"/>
            <a:r>
              <a:rPr lang="en-US" sz="2800" b="1"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Throng: </a:t>
            </a:r>
            <a:r>
              <a:rPr lang="en-US" sz="2800" b="1" dirty="0">
                <a:latin typeface="Arial" panose="020B0604020202020204" pitchFamily="34" charset="0"/>
                <a:cs typeface="Arial" panose="020B0604020202020204" pitchFamily="34" charset="0"/>
              </a:rPr>
              <a:t>Why did this matter?</a:t>
            </a:r>
          </a:p>
        </p:txBody>
      </p:sp>
      <p:sp>
        <p:nvSpPr>
          <p:cNvPr id="2" name="TextBox 1">
            <a:extLst>
              <a:ext uri="{FF2B5EF4-FFF2-40B4-BE49-F238E27FC236}">
                <a16:creationId xmlns:a16="http://schemas.microsoft.com/office/drawing/2014/main" id="{8768465B-BD4E-2FB5-2C5A-A1A2E8A333B8}"/>
              </a:ext>
            </a:extLst>
          </p:cNvPr>
          <p:cNvSpPr txBox="1"/>
          <p:nvPr/>
        </p:nvSpPr>
        <p:spPr>
          <a:xfrm>
            <a:off x="83128" y="1384994"/>
            <a:ext cx="7030003" cy="1815882"/>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But the healed man did not know who it was; for Jesus had betaken himself away, because of the throng in the place.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9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3857</TotalTime>
  <Words>1658</Words>
  <Application>Microsoft Office PowerPoint</Application>
  <PresentationFormat>Custom</PresentationFormat>
  <Paragraphs>114</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Galen Currah</dc:creator>
  <cp:lastModifiedBy>Galen Currah</cp:lastModifiedBy>
  <cp:revision>193</cp:revision>
  <dcterms:created xsi:type="dcterms:W3CDTF">2023-02-25T21:04:15Z</dcterms:created>
  <dcterms:modified xsi:type="dcterms:W3CDTF">2025-02-20T04:25:26Z</dcterms:modified>
</cp:coreProperties>
</file>