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9" r:id="rId2"/>
    <p:sldId id="275" r:id="rId3"/>
    <p:sldId id="321" r:id="rId4"/>
    <p:sldId id="297" r:id="rId5"/>
    <p:sldId id="283" r:id="rId6"/>
    <p:sldId id="322" r:id="rId7"/>
    <p:sldId id="323" r:id="rId8"/>
    <p:sldId id="324" r:id="rId9"/>
    <p:sldId id="326" r:id="rId10"/>
    <p:sldId id="327" r:id="rId11"/>
    <p:sldId id="338" r:id="rId12"/>
    <p:sldId id="339" r:id="rId13"/>
    <p:sldId id="328" r:id="rId14"/>
    <p:sldId id="325" r:id="rId15"/>
    <p:sldId id="329" r:id="rId16"/>
    <p:sldId id="330" r:id="rId17"/>
    <p:sldId id="331" r:id="rId18"/>
    <p:sldId id="332" r:id="rId19"/>
    <p:sldId id="333" r:id="rId20"/>
    <p:sldId id="334" r:id="rId21"/>
    <p:sldId id="335" r:id="rId22"/>
    <p:sldId id="336" r:id="rId23"/>
    <p:sldId id="337" r:id="rId24"/>
    <p:sldId id="258" r:id="rId25"/>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3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14" d="100"/>
          <a:sy n="114" d="100"/>
        </p:scale>
        <p:origin x="110" y="2856"/>
      </p:cViewPr>
      <p:guideLst>
        <p:guide orient="horz" pos="1296"/>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2/20/2025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dirty="0"/>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1</a:t>
            </a:fld>
            <a:endParaRPr lang="en-US" dirty="0"/>
          </a:p>
        </p:txBody>
      </p:sp>
    </p:spTree>
    <p:extLst>
      <p:ext uri="{BB962C8B-B14F-4D97-AF65-F5344CB8AC3E}">
        <p14:creationId xmlns:p14="http://schemas.microsoft.com/office/powerpoint/2010/main" val="297910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dirty="0"/>
          </a:p>
        </p:txBody>
      </p:sp>
    </p:spTree>
    <p:extLst>
      <p:ext uri="{BB962C8B-B14F-4D97-AF65-F5344CB8AC3E}">
        <p14:creationId xmlns:p14="http://schemas.microsoft.com/office/powerpoint/2010/main" val="125268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43273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914400" y="673560"/>
            <a:ext cx="5485320" cy="14313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9" name="PlaceHolder 2"/>
          <p:cNvSpPr>
            <a:spLocks noGrp="1"/>
          </p:cNvSpPr>
          <p:nvPr>
            <p:ph/>
          </p:nvPr>
        </p:nvSpPr>
        <p:spPr>
          <a:xfrm>
            <a:off x="365760" y="962640"/>
            <a:ext cx="658332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chemeClr val="dk1"/>
              </a:solidFill>
              <a:latin typeface="Calibri"/>
            </a:endParaRPr>
          </a:p>
        </p:txBody>
      </p:sp>
      <p:sp>
        <p:nvSpPr>
          <p:cNvPr id="4" name="PlaceHolder 3"/>
          <p:cNvSpPr>
            <a:spLocks noGrp="1"/>
          </p:cNvSpPr>
          <p:nvPr>
            <p:ph type="ftr" idx="28"/>
          </p:nvPr>
        </p:nvSpPr>
        <p:spPr/>
        <p:txBody>
          <a:bodyPr/>
          <a:lstStyle/>
          <a:p>
            <a:r>
              <a:rPr dirty="0"/>
              <a:t>Footer</a:t>
            </a:r>
          </a:p>
        </p:txBody>
      </p:sp>
      <p:sp>
        <p:nvSpPr>
          <p:cNvPr id="5" name="PlaceHolder 4"/>
          <p:cNvSpPr>
            <a:spLocks noGrp="1"/>
          </p:cNvSpPr>
          <p:nvPr>
            <p:ph type="sldNum" idx="29"/>
          </p:nvPr>
        </p:nvSpPr>
        <p:spPr/>
        <p:txBody>
          <a:bodyPr/>
          <a:lstStyle/>
          <a:p>
            <a:fld id="{2960DDBA-4FA8-46D5-A6F2-A87D499C05D3}" type="slidenum">
              <a:t>‹#›</a:t>
            </a:fld>
            <a:endParaRPr dirty="0"/>
          </a:p>
        </p:txBody>
      </p:sp>
      <p:sp>
        <p:nvSpPr>
          <p:cNvPr id="6" name="PlaceHolder 5"/>
          <p:cNvSpPr>
            <a:spLocks noGrp="1"/>
          </p:cNvSpPr>
          <p:nvPr>
            <p:ph type="dt" idx="30"/>
          </p:nvPr>
        </p:nvSpPr>
        <p:spPr/>
        <p:txBody>
          <a:bodyPr/>
          <a:lstStyle/>
          <a:p>
            <a:endParaRPr dirty="0"/>
          </a:p>
        </p:txBody>
      </p:sp>
    </p:spTree>
    <p:extLst>
      <p:ext uri="{BB962C8B-B14F-4D97-AF65-F5344CB8AC3E}">
        <p14:creationId xmlns:p14="http://schemas.microsoft.com/office/powerpoint/2010/main" val="25903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dirty="0"/>
              <a:t>Click icon to add picture</a:t>
            </a:r>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2/20/2025</a:t>
            </a:fld>
            <a:endParaRPr lang="en-US" dirty="0"/>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dirty="0"/>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4361EED-25BB-DE8C-DE94-E7D897A4E6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69512D-36FD-BE63-3DB6-1D196372B8FA}"/>
              </a:ext>
            </a:extLst>
          </p:cNvPr>
          <p:cNvSpPr txBox="1"/>
          <p:nvPr/>
        </p:nvSpPr>
        <p:spPr>
          <a:xfrm>
            <a:off x="0" y="-1"/>
            <a:ext cx="7315200" cy="646331"/>
          </a:xfrm>
          <a:prstGeom prst="rect">
            <a:avLst/>
          </a:prstGeom>
          <a:noFill/>
        </p:spPr>
        <p:txBody>
          <a:bodyPr wrap="square" rtlCol="0">
            <a:spAutoFit/>
          </a:bodyPr>
          <a:lstStyle/>
          <a:p>
            <a:pPr algn="ctr"/>
            <a:r>
              <a:rPr lang="en-US" sz="36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The Life of Christ in Stereo</a:t>
            </a:r>
            <a:endParaRPr lang="en-US" sz="3600" noProof="0" dirty="0">
              <a:solidFill>
                <a:srgbClr val="00B050"/>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149B1D9C-202A-CDC1-A829-70457E0915D0}"/>
              </a:ext>
            </a:extLst>
          </p:cNvPr>
          <p:cNvPicPr>
            <a:picLocks noChangeAspect="1"/>
          </p:cNvPicPr>
          <p:nvPr/>
        </p:nvPicPr>
        <p:blipFill>
          <a:blip r:embed="rId3"/>
          <a:stretch>
            <a:fillRect/>
          </a:stretch>
        </p:blipFill>
        <p:spPr>
          <a:xfrm>
            <a:off x="584126" y="602258"/>
            <a:ext cx="6146948" cy="3512542"/>
          </a:xfrm>
          <a:prstGeom prst="rect">
            <a:avLst/>
          </a:prstGeom>
        </p:spPr>
      </p:pic>
    </p:spTree>
    <p:extLst>
      <p:ext uri="{BB962C8B-B14F-4D97-AF65-F5344CB8AC3E}">
        <p14:creationId xmlns:p14="http://schemas.microsoft.com/office/powerpoint/2010/main" val="42690139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2000" r="-2000"/>
          </a:stretch>
        </a:blipFill>
        <a:effectLst/>
      </p:bgPr>
    </p:bg>
    <p:spTree>
      <p:nvGrpSpPr>
        <p:cNvPr id="1" name="">
          <a:extLst>
            <a:ext uri="{FF2B5EF4-FFF2-40B4-BE49-F238E27FC236}">
              <a16:creationId xmlns:a16="http://schemas.microsoft.com/office/drawing/2014/main" id="{E71E0C47-60A1-1031-C8E7-B60DD1FDA8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ACDB5A-2D1F-FF95-F069-DF7789F810FE}"/>
              </a:ext>
            </a:extLst>
          </p:cNvPr>
          <p:cNvSpPr txBox="1"/>
          <p:nvPr/>
        </p:nvSpPr>
        <p:spPr>
          <a:xfrm>
            <a:off x="120164" y="0"/>
            <a:ext cx="5811885"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Theories of the eucharist </a:t>
            </a:r>
          </a:p>
        </p:txBody>
      </p:sp>
      <p:sp>
        <p:nvSpPr>
          <p:cNvPr id="2" name="TextBox 1">
            <a:extLst>
              <a:ext uri="{FF2B5EF4-FFF2-40B4-BE49-F238E27FC236}">
                <a16:creationId xmlns:a16="http://schemas.microsoft.com/office/drawing/2014/main" id="{01EA71B9-759D-DACF-42D8-4B0F8316C14C}"/>
              </a:ext>
            </a:extLst>
          </p:cNvPr>
          <p:cNvSpPr txBox="1"/>
          <p:nvPr/>
        </p:nvSpPr>
        <p:spPr>
          <a:xfrm>
            <a:off x="120164" y="523220"/>
            <a:ext cx="7195036" cy="2677656"/>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B050"/>
                </a:solidFill>
                <a:latin typeface="Arial" panose="020B0604020202020204" pitchFamily="34" charset="0"/>
                <a:cs typeface="Arial" panose="020B0604020202020204" pitchFamily="34" charset="0"/>
              </a:rPr>
              <a:t>Tran</a:t>
            </a:r>
            <a:r>
              <a:rPr lang="en-US" sz="2800" b="1" noProof="0" dirty="0">
                <a:solidFill>
                  <a:srgbClr val="0070C0"/>
                </a:solidFill>
                <a:latin typeface="Arial" panose="020B0604020202020204" pitchFamily="34" charset="0"/>
                <a:cs typeface="Arial" panose="020B0604020202020204" pitchFamily="34" charset="0"/>
              </a:rPr>
              <a:t>substantiation: </a:t>
            </a:r>
            <a:r>
              <a:rPr lang="en-US" sz="2800" b="1" noProof="0" dirty="0">
                <a:latin typeface="Arial" panose="020B0604020202020204" pitchFamily="34" charset="0"/>
                <a:cs typeface="Arial" panose="020B0604020202020204" pitchFamily="34" charset="0"/>
              </a:rPr>
              <a:t>The bread and wine become Jesus’ flesh and blood</a:t>
            </a:r>
            <a:r>
              <a:rPr lang="en-US" sz="2800" b="1" dirty="0">
                <a:latin typeface="Arial" panose="020B0604020202020204" pitchFamily="34" charset="0"/>
                <a:cs typeface="Arial" panose="020B0604020202020204" pitchFamily="34" charset="0"/>
              </a:rPr>
              <a:t>. </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B050"/>
                </a:solidFill>
                <a:latin typeface="Arial" panose="020B0604020202020204" pitchFamily="34" charset="0"/>
                <a:cs typeface="Arial" panose="020B0604020202020204" pitchFamily="34" charset="0"/>
              </a:rPr>
              <a:t>Con</a:t>
            </a:r>
            <a:r>
              <a:rPr lang="en-US" sz="2800" b="1" dirty="0">
                <a:solidFill>
                  <a:srgbClr val="0070C0"/>
                </a:solidFill>
                <a:latin typeface="Arial" panose="020B0604020202020204" pitchFamily="34" charset="0"/>
                <a:cs typeface="Arial" panose="020B0604020202020204" pitchFamily="34" charset="0"/>
              </a:rPr>
              <a:t>substantiation: </a:t>
            </a:r>
            <a:r>
              <a:rPr lang="en-US" sz="2800" b="1" dirty="0">
                <a:latin typeface="Arial" panose="020B0604020202020204" pitchFamily="34" charset="0"/>
                <a:cs typeface="Arial" panose="020B0604020202020204" pitchFamily="34" charset="0"/>
              </a:rPr>
              <a:t>Jesus’ flesh and blood accompany the bread and wine.</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B050"/>
                </a:solidFill>
                <a:latin typeface="Arial" panose="020B0604020202020204" pitchFamily="34" charset="0"/>
                <a:cs typeface="Arial" panose="020B0604020202020204" pitchFamily="34" charset="0"/>
              </a:rPr>
              <a:t>Non</a:t>
            </a:r>
            <a:r>
              <a:rPr lang="en-US" sz="2800" b="1" dirty="0">
                <a:solidFill>
                  <a:srgbClr val="0070C0"/>
                </a:solidFill>
                <a:latin typeface="Arial" panose="020B0604020202020204" pitchFamily="34" charset="0"/>
                <a:cs typeface="Arial" panose="020B0604020202020204" pitchFamily="34" charset="0"/>
              </a:rPr>
              <a:t>substantiation: </a:t>
            </a:r>
            <a:r>
              <a:rPr lang="en-US" sz="2800" b="1" dirty="0">
                <a:latin typeface="Arial" panose="020B0604020202020204" pitchFamily="34" charset="0"/>
                <a:cs typeface="Arial" panose="020B0604020202020204" pitchFamily="34" charset="0"/>
              </a:rPr>
              <a:t>The bread and wine are symbols of Jesus’ flesh and blood. </a:t>
            </a:r>
            <a:endParaRPr lang="en-US" sz="2800"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7CE70F1-A415-463A-2F9F-2FEA1E613BCB}"/>
              </a:ext>
            </a:extLst>
          </p:cNvPr>
          <p:cNvSpPr txBox="1"/>
          <p:nvPr/>
        </p:nvSpPr>
        <p:spPr>
          <a:xfrm>
            <a:off x="190734" y="3160693"/>
            <a:ext cx="7004301"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All theories agree that it is a memorial of Jesus instead of a Passover sheep.</a:t>
            </a:r>
          </a:p>
        </p:txBody>
      </p:sp>
      <p:pic>
        <p:nvPicPr>
          <p:cNvPr id="8" name="Picture 7">
            <a:extLst>
              <a:ext uri="{FF2B5EF4-FFF2-40B4-BE49-F238E27FC236}">
                <a16:creationId xmlns:a16="http://schemas.microsoft.com/office/drawing/2014/main" id="{7D82B015-3B14-7E9E-8B85-9FEA3441DC4B}"/>
              </a:ext>
            </a:extLst>
          </p:cNvPr>
          <p:cNvPicPr>
            <a:picLocks noChangeAspect="1"/>
          </p:cNvPicPr>
          <p:nvPr/>
        </p:nvPicPr>
        <p:blipFill>
          <a:blip r:embed="rId3"/>
          <a:stretch>
            <a:fillRect/>
          </a:stretch>
        </p:blipFill>
        <p:spPr>
          <a:xfrm>
            <a:off x="0" y="0"/>
            <a:ext cx="7315200" cy="4114799"/>
          </a:xfrm>
          <a:prstGeom prst="rect">
            <a:avLst/>
          </a:prstGeom>
        </p:spPr>
      </p:pic>
    </p:spTree>
    <p:extLst>
      <p:ext uri="{BB962C8B-B14F-4D97-AF65-F5344CB8AC3E}">
        <p14:creationId xmlns:p14="http://schemas.microsoft.com/office/powerpoint/2010/main" val="39953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 b="-1000"/>
          </a:stretch>
        </a:blipFill>
        <a:effectLst/>
      </p:bgPr>
    </p:bg>
    <p:spTree>
      <p:nvGrpSpPr>
        <p:cNvPr id="1" name="">
          <a:extLst>
            <a:ext uri="{FF2B5EF4-FFF2-40B4-BE49-F238E27FC236}">
              <a16:creationId xmlns:a16="http://schemas.microsoft.com/office/drawing/2014/main" id="{753182CD-31B9-CFD8-EEA5-6BC576800C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9EE46F-B8DF-383F-AF09-7D073AFE12C9}"/>
              </a:ext>
            </a:extLst>
          </p:cNvPr>
          <p:cNvSpPr txBox="1"/>
          <p:nvPr/>
        </p:nvSpPr>
        <p:spPr>
          <a:xfrm>
            <a:off x="201838" y="0"/>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Enjoy the Lord’s table!</a:t>
            </a:r>
          </a:p>
        </p:txBody>
      </p:sp>
      <p:sp>
        <p:nvSpPr>
          <p:cNvPr id="6" name="TextBox 5">
            <a:extLst>
              <a:ext uri="{FF2B5EF4-FFF2-40B4-BE49-F238E27FC236}">
                <a16:creationId xmlns:a16="http://schemas.microsoft.com/office/drawing/2014/main" id="{D47FC7BF-DF71-FF15-864A-366F7CFEE95D}"/>
              </a:ext>
            </a:extLst>
          </p:cNvPr>
          <p:cNvSpPr txBox="1"/>
          <p:nvPr/>
        </p:nvSpPr>
        <p:spPr>
          <a:xfrm>
            <a:off x="114486" y="576911"/>
            <a:ext cx="7254506" cy="1815882"/>
          </a:xfrm>
          <a:prstGeom prst="rect">
            <a:avLst/>
          </a:prstGeom>
          <a:noFill/>
        </p:spPr>
        <p:txBody>
          <a:bodyPr wrap="square" rtlCol="0">
            <a:spAutoFit/>
          </a:bodyPr>
          <a:lstStyle/>
          <a:p>
            <a:pPr indent="450850"/>
            <a:r>
              <a:rPr lang="en-GB" sz="2800" b="1" dirty="0">
                <a:latin typeface="Arial" panose="020B0604020202020204" pitchFamily="34" charset="0"/>
                <a:cs typeface="Arial" panose="020B0604020202020204" pitchFamily="34" charset="0"/>
              </a:rPr>
              <a:t>“The cup of blessing that we bless,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is a participation in the blood of Christ. The bread that we break is a participation in the body of Christ!” </a:t>
            </a:r>
            <a:r>
              <a:rPr lang="en-GB" sz="2800" dirty="0">
                <a:latin typeface="Arial" panose="020B0604020202020204" pitchFamily="34" charset="0"/>
                <a:cs typeface="Arial" panose="020B0604020202020204" pitchFamily="34" charset="0"/>
              </a:rPr>
              <a:t>1 Cor. 10.16</a:t>
            </a:r>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B16289-1CE8-36EC-0BEC-34D8773F82C5}"/>
              </a:ext>
            </a:extLst>
          </p:cNvPr>
          <p:cNvSpPr txBox="1"/>
          <p:nvPr/>
        </p:nvSpPr>
        <p:spPr>
          <a:xfrm>
            <a:off x="114486" y="2446484"/>
            <a:ext cx="7254506" cy="1384995"/>
          </a:xfrm>
          <a:prstGeom prst="rect">
            <a:avLst/>
          </a:prstGeom>
          <a:noFill/>
        </p:spPr>
        <p:txBody>
          <a:bodyPr wrap="square" rtlCol="0">
            <a:spAutoFit/>
          </a:bodyPr>
          <a:lstStyle/>
          <a:p>
            <a:pPr indent="450850"/>
            <a:r>
              <a:rPr lang="en-US" sz="2800" b="1" dirty="0">
                <a:solidFill>
                  <a:srgbClr val="0070C0"/>
                </a:solidFill>
                <a:latin typeface="Arial" panose="020B0604020202020204" pitchFamily="34" charset="0"/>
                <a:cs typeface="Arial" panose="020B0604020202020204" pitchFamily="34" charset="0"/>
              </a:rPr>
              <a:t>Let the Holy Spirit minister to you as you partake of the Lord’s Table. Enjoy forgiveness and renewed life!</a:t>
            </a:r>
          </a:p>
        </p:txBody>
      </p:sp>
      <p:pic>
        <p:nvPicPr>
          <p:cNvPr id="7" name="Picture 6">
            <a:extLst>
              <a:ext uri="{FF2B5EF4-FFF2-40B4-BE49-F238E27FC236}">
                <a16:creationId xmlns:a16="http://schemas.microsoft.com/office/drawing/2014/main" id="{3360A642-C265-2ED2-51F9-287D008459C4}"/>
              </a:ext>
            </a:extLst>
          </p:cNvPr>
          <p:cNvPicPr>
            <a:picLocks noChangeAspect="1"/>
          </p:cNvPicPr>
          <p:nvPr/>
        </p:nvPicPr>
        <p:blipFill>
          <a:blip r:embed="rId3"/>
          <a:stretch>
            <a:fillRect/>
          </a:stretch>
        </p:blipFill>
        <p:spPr>
          <a:xfrm>
            <a:off x="6243" y="-1"/>
            <a:ext cx="7308957" cy="4180279"/>
          </a:xfrm>
          <a:prstGeom prst="rect">
            <a:avLst/>
          </a:prstGeom>
        </p:spPr>
      </p:pic>
    </p:spTree>
    <p:extLst>
      <p:ext uri="{BB962C8B-B14F-4D97-AF65-F5344CB8AC3E}">
        <p14:creationId xmlns:p14="http://schemas.microsoft.com/office/powerpoint/2010/main" val="10157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DEBD598-6D80-8EBC-F583-10AE1F98CA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04F228-FDB4-6986-5167-E96D6C4E938A}"/>
              </a:ext>
            </a:extLst>
          </p:cNvPr>
          <p:cNvSpPr txBox="1"/>
          <p:nvPr/>
        </p:nvSpPr>
        <p:spPr>
          <a:xfrm>
            <a:off x="201838" y="0"/>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#58, p 82</a:t>
            </a:r>
          </a:p>
        </p:txBody>
      </p:sp>
      <p:sp>
        <p:nvSpPr>
          <p:cNvPr id="6" name="TextBox 5">
            <a:extLst>
              <a:ext uri="{FF2B5EF4-FFF2-40B4-BE49-F238E27FC236}">
                <a16:creationId xmlns:a16="http://schemas.microsoft.com/office/drawing/2014/main" id="{7CE8381E-A164-5D38-27EA-CE54C7BC0F91}"/>
              </a:ext>
            </a:extLst>
          </p:cNvPr>
          <p:cNvSpPr txBox="1"/>
          <p:nvPr/>
        </p:nvSpPr>
        <p:spPr>
          <a:xfrm>
            <a:off x="114486" y="437963"/>
            <a:ext cx="7254506" cy="1815882"/>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4</a:t>
            </a:r>
            <a:r>
              <a:rPr lang="en-US" sz="2800" b="1" noProof="0" dirty="0">
                <a:latin typeface="Arial" panose="020B0604020202020204" pitchFamily="34" charset="0"/>
                <a:cs typeface="Arial" panose="020B0604020202020204" pitchFamily="34" charset="0"/>
              </a:rPr>
              <a:t> Even after these things Jesus kept going about in Galilee for he was unwilling to go about in </a:t>
            </a:r>
            <a:r>
              <a:rPr lang="en-US" sz="2800" b="1" noProof="0" dirty="0">
                <a:solidFill>
                  <a:srgbClr val="00B050"/>
                </a:solidFill>
                <a:latin typeface="Arial" panose="020B0604020202020204" pitchFamily="34" charset="0"/>
                <a:cs typeface="Arial" panose="020B0604020202020204" pitchFamily="34" charset="0"/>
              </a:rPr>
              <a:t>Judea</a:t>
            </a:r>
            <a:r>
              <a:rPr lang="en-US" sz="2800" b="1" noProof="0" dirty="0">
                <a:latin typeface="Arial" panose="020B0604020202020204" pitchFamily="34" charset="0"/>
                <a:cs typeface="Arial" panose="020B0604020202020204" pitchFamily="34" charset="0"/>
              </a:rPr>
              <a:t>, because the </a:t>
            </a:r>
            <a:r>
              <a:rPr lang="en-US" sz="2800" b="1" noProof="0" dirty="0">
                <a:solidFill>
                  <a:srgbClr val="00B050"/>
                </a:solidFill>
                <a:latin typeface="Arial" panose="020B0604020202020204" pitchFamily="34" charset="0"/>
                <a:cs typeface="Arial" panose="020B0604020202020204" pitchFamily="34" charset="0"/>
              </a:rPr>
              <a:t>Jews</a:t>
            </a:r>
            <a:r>
              <a:rPr lang="en-US" sz="2800" b="1" noProof="0" dirty="0">
                <a:latin typeface="Arial" panose="020B0604020202020204" pitchFamily="34" charset="0"/>
                <a:cs typeface="Arial" panose="020B0604020202020204" pitchFamily="34" charset="0"/>
              </a:rPr>
              <a:t> were seeking to kill him.</a:t>
            </a:r>
          </a:p>
        </p:txBody>
      </p:sp>
      <p:sp>
        <p:nvSpPr>
          <p:cNvPr id="2" name="TextBox 1">
            <a:extLst>
              <a:ext uri="{FF2B5EF4-FFF2-40B4-BE49-F238E27FC236}">
                <a16:creationId xmlns:a16="http://schemas.microsoft.com/office/drawing/2014/main" id="{EDA2892D-1939-F6C5-DC51-A66FB2391303}"/>
              </a:ext>
            </a:extLst>
          </p:cNvPr>
          <p:cNvSpPr txBox="1"/>
          <p:nvPr/>
        </p:nvSpPr>
        <p:spPr>
          <a:xfrm>
            <a:off x="93733" y="3504704"/>
            <a:ext cx="7275259"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Jerusalem: </a:t>
            </a:r>
            <a:r>
              <a:rPr lang="en-US" sz="2800" b="1" noProof="0" dirty="0">
                <a:latin typeface="Arial" panose="020B0604020202020204" pitchFamily="34" charset="0"/>
                <a:cs typeface="Arial" panose="020B0604020202020204" pitchFamily="34" charset="0"/>
              </a:rPr>
              <a:t>Investigate fake messiahs.</a:t>
            </a:r>
          </a:p>
        </p:txBody>
      </p:sp>
      <p:sp>
        <p:nvSpPr>
          <p:cNvPr id="3" name="TextBox 2">
            <a:extLst>
              <a:ext uri="{FF2B5EF4-FFF2-40B4-BE49-F238E27FC236}">
                <a16:creationId xmlns:a16="http://schemas.microsoft.com/office/drawing/2014/main" id="{9F1E7AA7-FF60-C72B-FE74-A03BF23D9952}"/>
              </a:ext>
            </a:extLst>
          </p:cNvPr>
          <p:cNvSpPr txBox="1"/>
          <p:nvPr/>
        </p:nvSpPr>
        <p:spPr>
          <a:xfrm>
            <a:off x="120164" y="2212042"/>
            <a:ext cx="7254506" cy="1384995"/>
          </a:xfrm>
          <a:prstGeom prst="rect">
            <a:avLst/>
          </a:prstGeom>
          <a:noFill/>
        </p:spPr>
        <p:txBody>
          <a:bodyPr wrap="square" rtlCol="0">
            <a:spAutoFit/>
          </a:bodyPr>
          <a:lstStyle/>
          <a:p>
            <a:r>
              <a:rPr lang="en-US" sz="2800" b="1" baseline="30000" noProof="0" dirty="0">
                <a:solidFill>
                  <a:srgbClr val="C00000"/>
                </a:solidFill>
                <a:latin typeface="Arial" panose="020B0604020202020204" pitchFamily="34" charset="0"/>
                <a:cs typeface="Arial" panose="020B0604020202020204" pitchFamily="34" charset="0"/>
              </a:rPr>
              <a:t>	2</a:t>
            </a:r>
            <a:r>
              <a:rPr lang="en-US" sz="2800" b="1" noProof="0" dirty="0">
                <a:latin typeface="Arial" panose="020B0604020202020204" pitchFamily="34" charset="0"/>
                <a:cs typeface="Arial" panose="020B0604020202020204" pitchFamily="34" charset="0"/>
              </a:rPr>
              <a:t> Then there assembled about him the Pharisees, and some of the scribes, who had come from </a:t>
            </a:r>
            <a:r>
              <a:rPr lang="en-US" sz="2800" b="1" noProof="0" dirty="0">
                <a:solidFill>
                  <a:srgbClr val="00B050"/>
                </a:solidFill>
                <a:latin typeface="Arial" panose="020B0604020202020204" pitchFamily="34" charset="0"/>
                <a:cs typeface="Arial" panose="020B0604020202020204" pitchFamily="34" charset="0"/>
              </a:rPr>
              <a:t>Jerusalem</a:t>
            </a:r>
            <a:r>
              <a:rPr lang="en-US" sz="2800" b="1" noProof="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86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7DC0A92-325E-A53F-B6EE-452FC1CAD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DFB7DA-4C57-9A80-0367-18833B2DBECB}"/>
              </a:ext>
            </a:extLst>
          </p:cNvPr>
          <p:cNvSpPr txBox="1"/>
          <p:nvPr/>
        </p:nvSpPr>
        <p:spPr>
          <a:xfrm>
            <a:off x="120164" y="0"/>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#58, p 82</a:t>
            </a:r>
            <a:endParaRPr lang="en-US" sz="2800" noProof="0" dirty="0">
              <a:solidFill>
                <a:srgbClr val="00B050"/>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351BCFF-9ED8-D3EE-37E4-8ADA1AE2D13E}"/>
              </a:ext>
            </a:extLst>
          </p:cNvPr>
          <p:cNvSpPr txBox="1"/>
          <p:nvPr/>
        </p:nvSpPr>
        <p:spPr>
          <a:xfrm>
            <a:off x="94035" y="481345"/>
            <a:ext cx="7193812" cy="2246769"/>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The Pharisees and the scribes accordingly asked him.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“Why do your disciples disregard the tradition of the elders? For they do not purify their hands before eating.”</a:t>
            </a:r>
          </a:p>
        </p:txBody>
      </p:sp>
      <p:sp>
        <p:nvSpPr>
          <p:cNvPr id="3" name="TextBox 2">
            <a:extLst>
              <a:ext uri="{FF2B5EF4-FFF2-40B4-BE49-F238E27FC236}">
                <a16:creationId xmlns:a16="http://schemas.microsoft.com/office/drawing/2014/main" id="{6E956A90-3FE1-EC9F-8FBF-02D13480EB45}"/>
              </a:ext>
            </a:extLst>
          </p:cNvPr>
          <p:cNvSpPr txBox="1"/>
          <p:nvPr/>
        </p:nvSpPr>
        <p:spPr>
          <a:xfrm>
            <a:off x="94035" y="2202407"/>
            <a:ext cx="7563178" cy="1815882"/>
          </a:xfrm>
          <a:prstGeom prst="rect">
            <a:avLst/>
          </a:prstGeom>
          <a:noFill/>
        </p:spPr>
        <p:txBody>
          <a:bodyPr wrap="square" rtlCol="0">
            <a:spAutoFit/>
          </a:bodyPr>
          <a:lstStyle/>
          <a:p>
            <a:r>
              <a:rPr lang="en-US" sz="2800" b="1" baseline="30000" noProof="0" dirty="0">
                <a:solidFill>
                  <a:srgbClr val="C00000"/>
                </a:solidFill>
                <a:latin typeface="Arial" panose="020B0604020202020204" pitchFamily="34" charset="0"/>
                <a:cs typeface="Arial" panose="020B0604020202020204" pitchFamily="34" charset="0"/>
              </a:rPr>
              <a:t>								 2</a:t>
            </a:r>
            <a:r>
              <a:rPr lang="en-US" sz="2800" b="1" noProof="0" dirty="0">
                <a:latin typeface="Arial" panose="020B0604020202020204" pitchFamily="34" charset="0"/>
                <a:cs typeface="Arial" panose="020B0604020202020204" pitchFamily="34" charset="0"/>
              </a:rPr>
              <a:t> But he … said to them,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a:t>
            </a:r>
            <a:r>
              <a:rPr lang="en-US" sz="2800" b="1" noProof="0" dirty="0">
                <a:solidFill>
                  <a:srgbClr val="C00000"/>
                </a:solidFill>
                <a:latin typeface="Arial" panose="020B0604020202020204" pitchFamily="34" charset="0"/>
                <a:cs typeface="Arial" panose="020B0604020202020204" pitchFamily="34" charset="0"/>
              </a:rPr>
              <a:t>“You hypocrites! … disregarding the commandment of God you hold to the tradition of men!”</a:t>
            </a:r>
          </a:p>
        </p:txBody>
      </p:sp>
    </p:spTree>
    <p:extLst>
      <p:ext uri="{BB962C8B-B14F-4D97-AF65-F5344CB8AC3E}">
        <p14:creationId xmlns:p14="http://schemas.microsoft.com/office/powerpoint/2010/main" val="67998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92C1C51-5760-3B14-2FB4-A6FD9E1DD3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A26643-ABAB-11E7-EA11-5FAB45DCF1AB}"/>
              </a:ext>
            </a:extLst>
          </p:cNvPr>
          <p:cNvSpPr txBox="1"/>
          <p:nvPr/>
        </p:nvSpPr>
        <p:spPr>
          <a:xfrm>
            <a:off x="161000" y="0"/>
            <a:ext cx="719358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The Jew Trypho, early 2</a:t>
            </a:r>
            <a:r>
              <a:rPr lang="en-US" sz="2800" b="1" baseline="30000" noProof="0" dirty="0">
                <a:solidFill>
                  <a:srgbClr val="0070C0"/>
                </a:solidFill>
                <a:latin typeface="Verdana" panose="020B0604030504040204" pitchFamily="34" charset="0"/>
                <a:ea typeface="Verdana" panose="020B0604030504040204" pitchFamily="34" charset="0"/>
                <a:cs typeface="Arial" panose="020B0604020202020204" pitchFamily="34" charset="0"/>
              </a:rPr>
              <a:t>nd</a:t>
            </a:r>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 century</a:t>
            </a:r>
            <a:endParaRPr lang="en-US" sz="2800" noProof="0" dirty="0">
              <a:solidFill>
                <a:srgbClr val="00B050"/>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935ACD2-5AF8-810C-E787-91896B8869EC}"/>
              </a:ext>
            </a:extLst>
          </p:cNvPr>
          <p:cNvSpPr txBox="1"/>
          <p:nvPr/>
        </p:nvSpPr>
        <p:spPr>
          <a:xfrm>
            <a:off x="120164" y="481345"/>
            <a:ext cx="7193812" cy="2677656"/>
          </a:xfrm>
          <a:prstGeom prst="rect">
            <a:avLst/>
          </a:prstGeom>
          <a:noFill/>
        </p:spPr>
        <p:txBody>
          <a:bodyPr wrap="square" rtlCol="0">
            <a:spAutoFit/>
          </a:bodyPr>
          <a:lstStyle/>
          <a:p>
            <a:pPr indent="538163"/>
            <a:r>
              <a:rPr lang="en-US" sz="2800" b="1" noProof="0" dirty="0">
                <a:latin typeface="Arial" panose="020B0604020202020204" pitchFamily="34" charset="0"/>
                <a:cs typeface="Arial" panose="020B0604020202020204" pitchFamily="34" charset="0"/>
              </a:rPr>
              <a:t>“Sir, these and such like passages </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of Scripture </a:t>
            </a:r>
            <a:r>
              <a:rPr lang="en-US" sz="2800" noProof="0" dirty="0">
                <a:latin typeface="Arial" panose="020B0604020202020204" pitchFamily="34" charset="0"/>
                <a:cs typeface="Arial" panose="020B0604020202020204" pitchFamily="34" charset="0"/>
              </a:rPr>
              <a:t>[Dan. 7:9-28, etc.] </a:t>
            </a:r>
            <a:r>
              <a:rPr lang="en-US" sz="2800" b="1" noProof="0" dirty="0">
                <a:latin typeface="Arial" panose="020B0604020202020204" pitchFamily="34" charset="0"/>
                <a:cs typeface="Arial" panose="020B0604020202020204" pitchFamily="34" charset="0"/>
              </a:rPr>
              <a:t>compel us to await one who is great and glorious, and takes over the everlasting kingdom from the Ancient of Days as the Son of Man.</a:t>
            </a:r>
          </a:p>
        </p:txBody>
      </p:sp>
      <p:sp>
        <p:nvSpPr>
          <p:cNvPr id="3" name="TextBox 2">
            <a:extLst>
              <a:ext uri="{FF2B5EF4-FFF2-40B4-BE49-F238E27FC236}">
                <a16:creationId xmlns:a16="http://schemas.microsoft.com/office/drawing/2014/main" id="{092D8AB7-7851-6922-6717-6830A1638029}"/>
              </a:ext>
            </a:extLst>
          </p:cNvPr>
          <p:cNvSpPr txBox="1"/>
          <p:nvPr/>
        </p:nvSpPr>
        <p:spPr>
          <a:xfrm>
            <a:off x="140695" y="2625119"/>
            <a:ext cx="7193586"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Your so-called Messiah is without honour and glory, and is … under  the curse…, for he  was crucified.”</a:t>
            </a:r>
          </a:p>
        </p:txBody>
      </p:sp>
    </p:spTree>
    <p:extLst>
      <p:ext uri="{BB962C8B-B14F-4D97-AF65-F5344CB8AC3E}">
        <p14:creationId xmlns:p14="http://schemas.microsoft.com/office/powerpoint/2010/main" val="219916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BE4B73E-AAC8-87B9-60CD-964AC210CF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49A1B9-5743-4640-B300-2D23460F880B}"/>
              </a:ext>
            </a:extLst>
          </p:cNvPr>
          <p:cNvSpPr txBox="1"/>
          <p:nvPr/>
        </p:nvSpPr>
        <p:spPr>
          <a:xfrm>
            <a:off x="201838" y="0"/>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#62, p 86</a:t>
            </a:r>
          </a:p>
        </p:txBody>
      </p:sp>
      <p:sp>
        <p:nvSpPr>
          <p:cNvPr id="6" name="TextBox 5">
            <a:extLst>
              <a:ext uri="{FF2B5EF4-FFF2-40B4-BE49-F238E27FC236}">
                <a16:creationId xmlns:a16="http://schemas.microsoft.com/office/drawing/2014/main" id="{28032BA2-8D68-10E7-3627-DA9BD284476A}"/>
              </a:ext>
            </a:extLst>
          </p:cNvPr>
          <p:cNvSpPr txBox="1"/>
          <p:nvPr/>
        </p:nvSpPr>
        <p:spPr>
          <a:xfrm>
            <a:off x="201838" y="481345"/>
            <a:ext cx="7193812" cy="2246769"/>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Jesus …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with his disciples went to the district of Dalmanutha,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to the neighborhood of Magdala. </a:t>
            </a:r>
          </a:p>
          <a:p>
            <a:pPr indent="538163"/>
            <a:r>
              <a:rPr lang="en-US" sz="2800" b="1" noProof="0" dirty="0">
                <a:latin typeface="Arial" panose="020B0604020202020204" pitchFamily="34" charset="0"/>
                <a:cs typeface="Arial" panose="020B0604020202020204" pitchFamily="34" charset="0"/>
              </a:rPr>
              <a:t>Then came forth to him the Pharisees and Sadducees, </a:t>
            </a:r>
          </a:p>
        </p:txBody>
      </p:sp>
      <p:sp>
        <p:nvSpPr>
          <p:cNvPr id="3" name="TextBox 2">
            <a:extLst>
              <a:ext uri="{FF2B5EF4-FFF2-40B4-BE49-F238E27FC236}">
                <a16:creationId xmlns:a16="http://schemas.microsoft.com/office/drawing/2014/main" id="{48CFEEF1-8FA1-5D92-E5D6-FED3BA8C4D31}"/>
              </a:ext>
            </a:extLst>
          </p:cNvPr>
          <p:cNvSpPr txBox="1"/>
          <p:nvPr/>
        </p:nvSpPr>
        <p:spPr>
          <a:xfrm>
            <a:off x="201838" y="2176784"/>
            <a:ext cx="7275259" cy="1815882"/>
          </a:xfrm>
          <a:prstGeom prst="rect">
            <a:avLst/>
          </a:prstGeom>
          <a:noFill/>
        </p:spPr>
        <p:txBody>
          <a:bodyPr wrap="square" rtlCol="0">
            <a:spAutoFit/>
          </a:bodyPr>
          <a:lstStyle/>
          <a:p>
            <a:r>
              <a:rPr lang="en-US" sz="2800" b="1" baseline="30000" noProof="0" dirty="0">
                <a:solidFill>
                  <a:srgbClr val="C00000"/>
                </a:solidFill>
                <a:latin typeface="Arial" panose="020B0604020202020204" pitchFamily="34" charset="0"/>
                <a:cs typeface="Arial" panose="020B0604020202020204" pitchFamily="34" charset="0"/>
              </a:rPr>
              <a:t>						2</a:t>
            </a:r>
            <a:r>
              <a:rPr lang="en-US" sz="2800" b="1" noProof="0" dirty="0">
                <a:latin typeface="Arial" panose="020B0604020202020204" pitchFamily="34" charset="0"/>
                <a:cs typeface="Arial" panose="020B0604020202020204" pitchFamily="34" charset="0"/>
              </a:rPr>
              <a:t> and they began to cavil </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at him, demanding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that he show them </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a miraculous </a:t>
            </a:r>
            <a:r>
              <a:rPr lang="en-US" sz="2800" b="1" noProof="0" dirty="0">
                <a:solidFill>
                  <a:srgbClr val="00B050"/>
                </a:solidFill>
                <a:latin typeface="Arial" panose="020B0604020202020204" pitchFamily="34" charset="0"/>
                <a:cs typeface="Arial" panose="020B0604020202020204" pitchFamily="34" charset="0"/>
              </a:rPr>
              <a:t>sign from heaven</a:t>
            </a:r>
            <a:r>
              <a:rPr lang="en-US" sz="2800" b="1" noProof="0" dirty="0">
                <a:latin typeface="Arial" panose="020B0604020202020204" pitchFamily="34" charset="0"/>
                <a:cs typeface="Arial" panose="020B0604020202020204" pitchFamily="34" charset="0"/>
              </a:rPr>
              <a:t>,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making a test of him.</a:t>
            </a:r>
          </a:p>
        </p:txBody>
      </p:sp>
    </p:spTree>
    <p:extLst>
      <p:ext uri="{BB962C8B-B14F-4D97-AF65-F5344CB8AC3E}">
        <p14:creationId xmlns:p14="http://schemas.microsoft.com/office/powerpoint/2010/main" val="30915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1712C92-474E-10FD-9B47-C7D113CD17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8FB25B-2F06-A65A-7621-D661086348D3}"/>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#62, p 86</a:t>
            </a:r>
          </a:p>
        </p:txBody>
      </p:sp>
      <p:sp>
        <p:nvSpPr>
          <p:cNvPr id="6" name="TextBox 5">
            <a:extLst>
              <a:ext uri="{FF2B5EF4-FFF2-40B4-BE49-F238E27FC236}">
                <a16:creationId xmlns:a16="http://schemas.microsoft.com/office/drawing/2014/main" id="{30EB6CCB-CF7C-91F8-09AB-A8BC698814B5}"/>
              </a:ext>
            </a:extLst>
          </p:cNvPr>
          <p:cNvSpPr txBox="1"/>
          <p:nvPr/>
        </p:nvSpPr>
        <p:spPr>
          <a:xfrm>
            <a:off x="39942" y="479298"/>
            <a:ext cx="7275258" cy="1384995"/>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solidFill>
                  <a:srgbClr val="C00000"/>
                </a:solidFill>
                <a:latin typeface="Arial" panose="020B0604020202020204" pitchFamily="34" charset="0"/>
                <a:cs typeface="Arial" panose="020B0604020202020204" pitchFamily="34" charset="0"/>
              </a:rPr>
              <a:t> “You hypocrites, the face of the sky you indeed know how to read, but the signs of the times you cannot recognize!”</a:t>
            </a:r>
          </a:p>
        </p:txBody>
      </p:sp>
      <p:sp>
        <p:nvSpPr>
          <p:cNvPr id="2" name="TextBox 1">
            <a:extLst>
              <a:ext uri="{FF2B5EF4-FFF2-40B4-BE49-F238E27FC236}">
                <a16:creationId xmlns:a16="http://schemas.microsoft.com/office/drawing/2014/main" id="{FD5EF6A0-031C-0272-0CB8-A4A416C64594}"/>
              </a:ext>
            </a:extLst>
          </p:cNvPr>
          <p:cNvSpPr txBox="1"/>
          <p:nvPr/>
        </p:nvSpPr>
        <p:spPr>
          <a:xfrm>
            <a:off x="13448" y="2680283"/>
            <a:ext cx="7275259" cy="1384995"/>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Signs: </a:t>
            </a:r>
            <a:r>
              <a:rPr lang="en-US" sz="2800" b="1" noProof="0" dirty="0">
                <a:latin typeface="Arial" panose="020B0604020202020204" pitchFamily="34" charset="0"/>
                <a:cs typeface="Arial" panose="020B0604020202020204" pitchFamily="34" charset="0"/>
              </a:rPr>
              <a:t>Point to a greater reality.</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Times: </a:t>
            </a:r>
            <a:r>
              <a:rPr lang="en-US" sz="2800" b="1" noProof="0" dirty="0">
                <a:latin typeface="Arial" panose="020B0604020202020204" pitchFamily="34" charset="0"/>
                <a:cs typeface="Arial" panose="020B0604020202020204" pitchFamily="34" charset="0"/>
              </a:rPr>
              <a:t>Same Greek words as in the Greek OT (Septuagint) Daniel 9:24-26.</a:t>
            </a:r>
            <a:endParaRPr lang="en-US" sz="24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A42994D-CE68-D1FD-B730-A386D585A454}"/>
              </a:ext>
            </a:extLst>
          </p:cNvPr>
          <p:cNvSpPr txBox="1"/>
          <p:nvPr/>
        </p:nvSpPr>
        <p:spPr>
          <a:xfrm>
            <a:off x="39941" y="1766520"/>
            <a:ext cx="6789179" cy="954107"/>
          </a:xfrm>
          <a:prstGeom prst="rect">
            <a:avLst/>
          </a:prstGeom>
          <a:noFill/>
        </p:spPr>
        <p:txBody>
          <a:bodyPr wrap="square" rtlCol="0">
            <a:spAutoFit/>
          </a:bodyPr>
          <a:lstStyle/>
          <a:p>
            <a:r>
              <a:rPr lang="en-US" sz="2800" b="1" noProof="0" dirty="0">
                <a:solidFill>
                  <a:srgbClr val="C00000"/>
                </a:solidFill>
                <a:latin typeface="Arial" panose="020B0604020202020204" pitchFamily="34" charset="0"/>
                <a:cs typeface="Arial" panose="020B0604020202020204" pitchFamily="34" charset="0"/>
              </a:rPr>
              <a:t>… No sign will be given … but the sign of the prophet Jonah.”</a:t>
            </a:r>
          </a:p>
        </p:txBody>
      </p:sp>
    </p:spTree>
    <p:extLst>
      <p:ext uri="{BB962C8B-B14F-4D97-AF65-F5344CB8AC3E}">
        <p14:creationId xmlns:p14="http://schemas.microsoft.com/office/powerpoint/2010/main" val="253815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4FE18B3-C932-6F22-1364-6D6DE613101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37D0179-B0D7-C182-E7C3-DD4EC76A42D4}"/>
              </a:ext>
            </a:extLst>
          </p:cNvPr>
          <p:cNvPicPr>
            <a:picLocks noChangeAspect="1"/>
          </p:cNvPicPr>
          <p:nvPr/>
        </p:nvPicPr>
        <p:blipFill>
          <a:blip r:embed="rId2"/>
          <a:stretch>
            <a:fillRect/>
          </a:stretch>
        </p:blipFill>
        <p:spPr>
          <a:xfrm>
            <a:off x="0" y="0"/>
            <a:ext cx="7315200" cy="4114800"/>
          </a:xfrm>
          <a:prstGeom prst="rect">
            <a:avLst/>
          </a:prstGeom>
        </p:spPr>
      </p:pic>
      <p:sp>
        <p:nvSpPr>
          <p:cNvPr id="11" name="Rectangle 10">
            <a:extLst>
              <a:ext uri="{FF2B5EF4-FFF2-40B4-BE49-F238E27FC236}">
                <a16:creationId xmlns:a16="http://schemas.microsoft.com/office/drawing/2014/main" id="{EC5E5998-F26D-C7E3-8855-2899F0AAA9D7}"/>
              </a:ext>
            </a:extLst>
          </p:cNvPr>
          <p:cNvSpPr/>
          <p:nvPr/>
        </p:nvSpPr>
        <p:spPr>
          <a:xfrm>
            <a:off x="100852" y="558053"/>
            <a:ext cx="5580529" cy="33617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1127D60D-A332-3FE3-43B8-A822CE025E4F}"/>
              </a:ext>
            </a:extLst>
          </p:cNvPr>
          <p:cNvSpPr/>
          <p:nvPr/>
        </p:nvSpPr>
        <p:spPr>
          <a:xfrm>
            <a:off x="2440641" y="2107826"/>
            <a:ext cx="4417359" cy="33617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7685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9EB37F9-7623-45E1-D1C7-5A08A31A8D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ED089F-FBC9-3EA1-26E4-0CED26B2920B}"/>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8754D823-2A11-29D9-A1E3-A1EEFF62BFF8}"/>
              </a:ext>
            </a:extLst>
          </p:cNvPr>
          <p:cNvSpPr txBox="1"/>
          <p:nvPr/>
        </p:nvSpPr>
        <p:spPr>
          <a:xfrm>
            <a:off x="121388" y="458906"/>
            <a:ext cx="7193812" cy="1384995"/>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Then Jesus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arose from that place and journeyed off into the region of Tyre and Sidon. </a:t>
            </a:r>
          </a:p>
        </p:txBody>
      </p:sp>
      <p:sp>
        <p:nvSpPr>
          <p:cNvPr id="2" name="TextBox 1">
            <a:extLst>
              <a:ext uri="{FF2B5EF4-FFF2-40B4-BE49-F238E27FC236}">
                <a16:creationId xmlns:a16="http://schemas.microsoft.com/office/drawing/2014/main" id="{D6553DA1-9DD3-6787-9C16-1952D8909A2D}"/>
              </a:ext>
            </a:extLst>
          </p:cNvPr>
          <p:cNvSpPr txBox="1"/>
          <p:nvPr/>
        </p:nvSpPr>
        <p:spPr>
          <a:xfrm>
            <a:off x="120164" y="3057634"/>
            <a:ext cx="7275259"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Canaanite: </a:t>
            </a:r>
            <a:r>
              <a:rPr lang="en-US" sz="2800" b="1" noProof="0" dirty="0">
                <a:latin typeface="Arial" panose="020B0604020202020204" pitchFamily="34" charset="0"/>
                <a:cs typeface="Arial" panose="020B0604020202020204" pitchFamily="34" charset="0"/>
              </a:rPr>
              <a:t>Original pagans.</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Unclean: </a:t>
            </a:r>
            <a:r>
              <a:rPr lang="en-US" sz="2800" b="1" noProof="0" dirty="0">
                <a:latin typeface="Arial" panose="020B0604020202020204" pitchFamily="34" charset="0"/>
                <a:cs typeface="Arial" panose="020B0604020202020204" pitchFamily="34" charset="0"/>
              </a:rPr>
              <a:t>Something had defiled her.</a:t>
            </a:r>
            <a:endParaRPr lang="en-US" sz="24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F6909C6-BAB6-B6F2-9278-66525AAC1C1A}"/>
              </a:ext>
            </a:extLst>
          </p:cNvPr>
          <p:cNvSpPr txBox="1"/>
          <p:nvPr/>
        </p:nvSpPr>
        <p:spPr>
          <a:xfrm>
            <a:off x="120164" y="1311191"/>
            <a:ext cx="6932818" cy="1815882"/>
          </a:xfrm>
          <a:prstGeom prst="rect">
            <a:avLst/>
          </a:prstGeom>
          <a:noFill/>
        </p:spPr>
        <p:txBody>
          <a:bodyPr wrap="square" rtlCol="0">
            <a:spAutoFit/>
          </a:bodyPr>
          <a:lstStyle/>
          <a:p>
            <a:r>
              <a:rPr lang="en-US" sz="2800" b="1" baseline="30000" noProof="0" dirty="0">
                <a:solidFill>
                  <a:srgbClr val="C00000"/>
                </a:solidFill>
                <a:latin typeface="Arial" panose="020B0604020202020204" pitchFamily="34" charset="0"/>
                <a:cs typeface="Arial" panose="020B0604020202020204" pitchFamily="34" charset="0"/>
              </a:rPr>
              <a:t>			        1</a:t>
            </a:r>
            <a:r>
              <a:rPr lang="en-US" sz="2800" b="1" noProof="0" dirty="0">
                <a:latin typeface="Arial" panose="020B0604020202020204" pitchFamily="34" charset="0"/>
                <a:cs typeface="Arial" panose="020B0604020202020204" pitchFamily="34" charset="0"/>
              </a:rPr>
              <a:t> A Canaanite woman of that region,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whose small daughter had an unclean spirit, having heard of him came and fell at his feet. </a:t>
            </a:r>
          </a:p>
        </p:txBody>
      </p:sp>
      <p:pic>
        <p:nvPicPr>
          <p:cNvPr id="7" name="Picture 6">
            <a:extLst>
              <a:ext uri="{FF2B5EF4-FFF2-40B4-BE49-F238E27FC236}">
                <a16:creationId xmlns:a16="http://schemas.microsoft.com/office/drawing/2014/main" id="{0919A94A-B256-46B0-2863-34C0C31C7CE0}"/>
              </a:ext>
            </a:extLst>
          </p:cNvPr>
          <p:cNvPicPr>
            <a:picLocks noChangeAspect="1"/>
          </p:cNvPicPr>
          <p:nvPr/>
        </p:nvPicPr>
        <p:blipFill>
          <a:blip r:embed="rId2"/>
          <a:stretch>
            <a:fillRect/>
          </a:stretch>
        </p:blipFill>
        <p:spPr>
          <a:xfrm>
            <a:off x="3377565" y="0"/>
            <a:ext cx="3937635" cy="4114800"/>
          </a:xfrm>
          <a:prstGeom prst="rect">
            <a:avLst/>
          </a:prstGeom>
        </p:spPr>
      </p:pic>
      <p:sp>
        <p:nvSpPr>
          <p:cNvPr id="8" name="Oval 7">
            <a:extLst>
              <a:ext uri="{FF2B5EF4-FFF2-40B4-BE49-F238E27FC236}">
                <a16:creationId xmlns:a16="http://schemas.microsoft.com/office/drawing/2014/main" id="{13C9178A-CB2B-4F4F-F4A0-E2B670C8D026}"/>
              </a:ext>
            </a:extLst>
          </p:cNvPr>
          <p:cNvSpPr/>
          <p:nvPr/>
        </p:nvSpPr>
        <p:spPr>
          <a:xfrm rot="1691086">
            <a:off x="4037034" y="-15236"/>
            <a:ext cx="1485673" cy="24543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628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par>
                                <p:cTn id="15" presetID="2" presetClass="exit" presetSubtype="4" fill="hold" grpId="1" nodeType="with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additive="base">
                                        <p:cTn id="3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7E04B24-7AB0-597D-1C90-988B8A3E278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BA8040-4BA9-6829-3FE1-648CC9CBC4D4}"/>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53425155-9793-D019-FD6C-295879A249D6}"/>
              </a:ext>
            </a:extLst>
          </p:cNvPr>
          <p:cNvSpPr txBox="1"/>
          <p:nvPr/>
        </p:nvSpPr>
        <p:spPr>
          <a:xfrm>
            <a:off x="121388" y="478341"/>
            <a:ext cx="7193812" cy="1384995"/>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And the woman was a </a:t>
            </a:r>
            <a:r>
              <a:rPr lang="en-US" sz="2800" b="1" noProof="0" dirty="0">
                <a:solidFill>
                  <a:srgbClr val="00B050"/>
                </a:solidFill>
                <a:latin typeface="Arial" panose="020B0604020202020204" pitchFamily="34" charset="0"/>
                <a:cs typeface="Arial" panose="020B0604020202020204" pitchFamily="34" charset="0"/>
              </a:rPr>
              <a:t>Gentile</a:t>
            </a:r>
            <a:r>
              <a:rPr lang="en-US" sz="2800" b="1" noProof="0" dirty="0">
                <a:latin typeface="Arial" panose="020B0604020202020204" pitchFamily="34" charset="0"/>
                <a:cs typeface="Arial" panose="020B0604020202020204" pitchFamily="34" charset="0"/>
              </a:rPr>
              <a:t>, a </a:t>
            </a:r>
            <a:r>
              <a:rPr lang="en-US" sz="2800" b="1" noProof="0" dirty="0">
                <a:solidFill>
                  <a:srgbClr val="00B050"/>
                </a:solidFill>
                <a:latin typeface="Arial" panose="020B0604020202020204" pitchFamily="34" charset="0"/>
                <a:cs typeface="Arial" panose="020B0604020202020204" pitchFamily="34" charset="0"/>
              </a:rPr>
              <a:t>Syro-Phoenician</a:t>
            </a:r>
            <a:r>
              <a:rPr lang="en-US" sz="2800" b="1" noProof="0" dirty="0">
                <a:latin typeface="Arial" panose="020B0604020202020204" pitchFamily="34" charset="0"/>
                <a:cs typeface="Arial" panose="020B0604020202020204" pitchFamily="34" charset="0"/>
              </a:rPr>
              <a:t> by race,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but she cried to him, saying, </a:t>
            </a:r>
          </a:p>
        </p:txBody>
      </p:sp>
      <p:sp>
        <p:nvSpPr>
          <p:cNvPr id="2" name="TextBox 1">
            <a:extLst>
              <a:ext uri="{FF2B5EF4-FFF2-40B4-BE49-F238E27FC236}">
                <a16:creationId xmlns:a16="http://schemas.microsoft.com/office/drawing/2014/main" id="{2889F29E-6D64-A954-459B-42CC9C28EC6A}"/>
              </a:ext>
            </a:extLst>
          </p:cNvPr>
          <p:cNvSpPr txBox="1"/>
          <p:nvPr/>
        </p:nvSpPr>
        <p:spPr>
          <a:xfrm>
            <a:off x="120164" y="2682352"/>
            <a:ext cx="7275259" cy="1384995"/>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Gentile: </a:t>
            </a:r>
            <a:r>
              <a:rPr lang="en-US" sz="2800" b="1" noProof="0" dirty="0">
                <a:latin typeface="Arial" panose="020B0604020202020204" pitchFamily="34" charset="0"/>
                <a:cs typeface="Arial" panose="020B0604020202020204" pitchFamily="34" charset="0"/>
              </a:rPr>
              <a:t>Syro-Phoenician.</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Son of David: </a:t>
            </a:r>
            <a:r>
              <a:rPr lang="en-US" sz="2800" b="1" noProof="0" dirty="0">
                <a:latin typeface="Arial" panose="020B0604020202020204" pitchFamily="34" charset="0"/>
                <a:cs typeface="Arial" panose="020B0604020202020204" pitchFamily="34" charset="0"/>
              </a:rPr>
              <a:t>Jewish Messiah.</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Demon: </a:t>
            </a:r>
            <a:r>
              <a:rPr lang="en-US" sz="2800" b="1" noProof="0" dirty="0">
                <a:latin typeface="Arial" panose="020B0604020202020204" pitchFamily="34" charset="0"/>
                <a:cs typeface="Arial" panose="020B0604020202020204" pitchFamily="34" charset="0"/>
              </a:rPr>
              <a:t>Local folk know the difference.</a:t>
            </a:r>
          </a:p>
        </p:txBody>
      </p:sp>
      <p:sp>
        <p:nvSpPr>
          <p:cNvPr id="3" name="TextBox 2">
            <a:extLst>
              <a:ext uri="{FF2B5EF4-FFF2-40B4-BE49-F238E27FC236}">
                <a16:creationId xmlns:a16="http://schemas.microsoft.com/office/drawing/2014/main" id="{AC8DAF8F-EBB4-E96C-9AE7-50B7411A5A73}"/>
              </a:ext>
            </a:extLst>
          </p:cNvPr>
          <p:cNvSpPr txBox="1"/>
          <p:nvPr/>
        </p:nvSpPr>
        <p:spPr>
          <a:xfrm>
            <a:off x="120164" y="1364902"/>
            <a:ext cx="6789179"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“Have pity on me. Lord. Son of David. My daughter is sorely afflicted with a demon.”</a:t>
            </a:r>
          </a:p>
        </p:txBody>
      </p:sp>
    </p:spTree>
    <p:extLst>
      <p:ext uri="{BB962C8B-B14F-4D97-AF65-F5344CB8AC3E}">
        <p14:creationId xmlns:p14="http://schemas.microsoft.com/office/powerpoint/2010/main" val="326263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000" b="-1000"/>
          </a:stretch>
        </a:blipFill>
        <a:effectLst/>
      </p:bgPr>
    </p:bg>
    <p:spTree>
      <p:nvGrpSpPr>
        <p:cNvPr id="1" name="">
          <a:extLst>
            <a:ext uri="{FF2B5EF4-FFF2-40B4-BE49-F238E27FC236}">
              <a16:creationId xmlns:a16="http://schemas.microsoft.com/office/drawing/2014/main" id="{6FEFCCF5-2F96-C24C-BAE0-A1C27EA840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CA5AAD-4A47-1CF7-AAAD-528E0ED8807D}"/>
              </a:ext>
            </a:extLst>
          </p:cNvPr>
          <p:cNvSpPr txBox="1"/>
          <p:nvPr/>
        </p:nvSpPr>
        <p:spPr>
          <a:xfrm>
            <a:off x="98774" y="0"/>
            <a:ext cx="7294119"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Session 7: LOCIS Chapters 10 &amp; 11</a:t>
            </a:r>
            <a:endParaRPr lang="en-US" sz="2800" noProof="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4F17312-0D54-3E0F-6288-36047FFD7DBA}"/>
              </a:ext>
            </a:extLst>
          </p:cNvPr>
          <p:cNvSpPr txBox="1"/>
          <p:nvPr/>
        </p:nvSpPr>
        <p:spPr>
          <a:xfrm>
            <a:off x="139874" y="575077"/>
            <a:ext cx="7253019" cy="3108543"/>
          </a:xfrm>
          <a:prstGeom prst="rect">
            <a:avLst/>
          </a:prstGeom>
          <a:noFill/>
        </p:spPr>
        <p:txBody>
          <a:bodyPr wrap="square" rtlCol="0">
            <a:spAutoFit/>
          </a:bodyPr>
          <a:lstStyle/>
          <a:p>
            <a:pPr marL="355600" indent="-355600"/>
            <a:endParaRPr lang="en-US" sz="2800" b="1" noProof="0" dirty="0">
              <a:latin typeface="Arial" panose="020B0604020202020204" pitchFamily="34" charset="0"/>
              <a:cs typeface="Arial" panose="020B0604020202020204" pitchFamily="34" charset="0"/>
            </a:endParaRPr>
          </a:p>
          <a:p>
            <a:pPr marL="355680" indent="-355680">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did you learn that was new, helpful, or important?</a:t>
            </a:r>
            <a:br>
              <a:rPr lang="en-US" sz="2800" b="1" spc="-1" noProof="0" dirty="0">
                <a:solidFill>
                  <a:schemeClr val="dk1"/>
                </a:solidFill>
                <a:latin typeface="Arial"/>
              </a:rPr>
            </a:br>
            <a:endParaRPr lang="en-US" sz="2800" noProof="0" dirty="0"/>
          </a:p>
          <a:p>
            <a:pPr marL="355680" indent="-355680">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questions do you have about what you read?</a:t>
            </a:r>
            <a:endParaRPr lang="en-US" sz="2800" spc="-1" noProof="0" dirty="0">
              <a:solidFill>
                <a:srgbClr val="FFFFFF"/>
              </a:solidFill>
              <a:latin typeface="Arial"/>
            </a:endParaRPr>
          </a:p>
          <a:p>
            <a:pPr marL="355600" indent="-355600"/>
            <a:endParaRPr lang="en-US" sz="2800" b="1" noProof="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0D219D2-DB10-68FD-E26C-2499887D17C9}"/>
              </a:ext>
            </a:extLst>
          </p:cNvPr>
          <p:cNvPicPr>
            <a:picLocks noChangeAspect="1"/>
          </p:cNvPicPr>
          <p:nvPr/>
        </p:nvPicPr>
        <p:blipFill>
          <a:blip r:embed="rId4"/>
          <a:stretch>
            <a:fillRect/>
          </a:stretch>
        </p:blipFill>
        <p:spPr>
          <a:xfrm>
            <a:off x="0" y="-19443"/>
            <a:ext cx="2636700" cy="4134243"/>
          </a:xfrm>
          <a:prstGeom prst="rect">
            <a:avLst/>
          </a:prstGeom>
        </p:spPr>
      </p:pic>
      <p:pic>
        <p:nvPicPr>
          <p:cNvPr id="7" name="Picture 6">
            <a:extLst>
              <a:ext uri="{FF2B5EF4-FFF2-40B4-BE49-F238E27FC236}">
                <a16:creationId xmlns:a16="http://schemas.microsoft.com/office/drawing/2014/main" id="{B1DD6DFC-06F6-E5C3-B4F7-238D3496EFA4}"/>
              </a:ext>
            </a:extLst>
          </p:cNvPr>
          <p:cNvPicPr>
            <a:picLocks noChangeAspect="1"/>
          </p:cNvPicPr>
          <p:nvPr/>
        </p:nvPicPr>
        <p:blipFill>
          <a:blip r:embed="rId5"/>
          <a:stretch>
            <a:fillRect/>
          </a:stretch>
        </p:blipFill>
        <p:spPr>
          <a:xfrm>
            <a:off x="2624490" y="-29847"/>
            <a:ext cx="2828510" cy="4124911"/>
          </a:xfrm>
          <a:prstGeom prst="rect">
            <a:avLst/>
          </a:prstGeom>
        </p:spPr>
      </p:pic>
      <p:pic>
        <p:nvPicPr>
          <p:cNvPr id="6" name="Picture 5">
            <a:extLst>
              <a:ext uri="{FF2B5EF4-FFF2-40B4-BE49-F238E27FC236}">
                <a16:creationId xmlns:a16="http://schemas.microsoft.com/office/drawing/2014/main" id="{165DC6BC-4CF9-3BEB-B77E-0DB42B7598D1}"/>
              </a:ext>
            </a:extLst>
          </p:cNvPr>
          <p:cNvPicPr>
            <a:picLocks noChangeAspect="1"/>
          </p:cNvPicPr>
          <p:nvPr/>
        </p:nvPicPr>
        <p:blipFill>
          <a:blip r:embed="rId6"/>
          <a:stretch>
            <a:fillRect/>
          </a:stretch>
        </p:blipFill>
        <p:spPr>
          <a:xfrm>
            <a:off x="5442460" y="-24792"/>
            <a:ext cx="1851660" cy="4114800"/>
          </a:xfrm>
          <a:prstGeom prst="rect">
            <a:avLst/>
          </a:prstGeom>
        </p:spPr>
      </p:pic>
    </p:spTree>
    <p:extLst>
      <p:ext uri="{BB962C8B-B14F-4D97-AF65-F5344CB8AC3E}">
        <p14:creationId xmlns:p14="http://schemas.microsoft.com/office/powerpoint/2010/main" val="3357639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D99392C-EFD3-5CF1-78DC-F6FDC7D485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69FEAF-1A42-01DD-86EF-9B05CC5E5C18}"/>
              </a:ext>
            </a:extLst>
          </p:cNvPr>
          <p:cNvSpPr txBox="1"/>
          <p:nvPr/>
        </p:nvSpPr>
        <p:spPr>
          <a:xfrm>
            <a:off x="174942"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041BD6B2-503F-2253-C815-96DC575A660D}"/>
              </a:ext>
            </a:extLst>
          </p:cNvPr>
          <p:cNvSpPr txBox="1"/>
          <p:nvPr/>
        </p:nvSpPr>
        <p:spPr>
          <a:xfrm>
            <a:off x="94492" y="458906"/>
            <a:ext cx="7361900" cy="1815882"/>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And she begged him to cast out </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the demon from her daughter.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But he answered her not a word; and his disciples came and besought him, saying, </a:t>
            </a:r>
          </a:p>
        </p:txBody>
      </p:sp>
      <p:sp>
        <p:nvSpPr>
          <p:cNvPr id="2" name="TextBox 1">
            <a:extLst>
              <a:ext uri="{FF2B5EF4-FFF2-40B4-BE49-F238E27FC236}">
                <a16:creationId xmlns:a16="http://schemas.microsoft.com/office/drawing/2014/main" id="{45E8A803-95D5-C27E-6A2C-82031F500F29}"/>
              </a:ext>
            </a:extLst>
          </p:cNvPr>
          <p:cNvSpPr txBox="1"/>
          <p:nvPr/>
        </p:nvSpPr>
        <p:spPr>
          <a:xfrm>
            <a:off x="94493" y="2650826"/>
            <a:ext cx="6588694" cy="1384995"/>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Begged: </a:t>
            </a:r>
            <a:r>
              <a:rPr lang="en-US" sz="2800" b="1" noProof="0" dirty="0">
                <a:latin typeface="Arial" panose="020B0604020202020204" pitchFamily="34" charset="0"/>
                <a:cs typeface="Arial" panose="020B0604020202020204" pitchFamily="34" charset="0"/>
              </a:rPr>
              <a:t>Insistent prayer. Try it. </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Answered: </a:t>
            </a:r>
            <a:r>
              <a:rPr lang="en-US" sz="2800" b="1" noProof="0" dirty="0">
                <a:latin typeface="Arial" panose="020B0604020202020204" pitchFamily="34" charset="0"/>
                <a:cs typeface="Arial" panose="020B0604020202020204" pitchFamily="34" charset="0"/>
              </a:rPr>
              <a:t>Why not?</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Dismiss: </a:t>
            </a:r>
            <a:r>
              <a:rPr lang="en-US" sz="2800" b="1" noProof="0" dirty="0">
                <a:latin typeface="Arial" panose="020B0604020202020204" pitchFamily="34" charset="0"/>
                <a:cs typeface="Arial" panose="020B0604020202020204" pitchFamily="34" charset="0"/>
              </a:rPr>
              <a:t>Attitude towards pagans.</a:t>
            </a:r>
            <a:endParaRPr lang="en-US" sz="24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3AFE979-8869-DA46-3FC8-6EC3AF67CB34}"/>
              </a:ext>
            </a:extLst>
          </p:cNvPr>
          <p:cNvSpPr txBox="1"/>
          <p:nvPr/>
        </p:nvSpPr>
        <p:spPr>
          <a:xfrm>
            <a:off x="76889" y="2194520"/>
            <a:ext cx="7107630" cy="523220"/>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“Dismiss her, for she is crying after us.”</a:t>
            </a:r>
          </a:p>
        </p:txBody>
      </p:sp>
    </p:spTree>
    <p:extLst>
      <p:ext uri="{BB962C8B-B14F-4D97-AF65-F5344CB8AC3E}">
        <p14:creationId xmlns:p14="http://schemas.microsoft.com/office/powerpoint/2010/main" val="20237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a:extLst>
            <a:ext uri="{FF2B5EF4-FFF2-40B4-BE49-F238E27FC236}">
              <a16:creationId xmlns:a16="http://schemas.microsoft.com/office/drawing/2014/main" id="{DF6A99FB-1252-5BF9-49CB-E2E32EFAC80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E530E0B-8D05-5A11-4760-EC1DD0BE7BB5}"/>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1614CCDA-146F-4537-FAFB-2559A63249DC}"/>
              </a:ext>
            </a:extLst>
          </p:cNvPr>
          <p:cNvSpPr txBox="1"/>
          <p:nvPr/>
        </p:nvSpPr>
        <p:spPr>
          <a:xfrm>
            <a:off x="121388" y="458906"/>
            <a:ext cx="7073648" cy="1384995"/>
          </a:xfrm>
          <a:prstGeom prst="rect">
            <a:avLst/>
          </a:prstGeom>
          <a:noFill/>
        </p:spPr>
        <p:txBody>
          <a:bodyPr wrap="square" rtlCol="0">
            <a:spAutoFit/>
          </a:bodyPr>
          <a:lstStyle/>
          <a:p>
            <a:pPr indent="538163"/>
            <a:r>
              <a:rPr lang="en-US" sz="2800" b="1" noProof="0" dirty="0">
                <a:latin typeface="Arial" panose="020B0604020202020204" pitchFamily="34" charset="0"/>
                <a:cs typeface="Arial" panose="020B0604020202020204" pitchFamily="34" charset="0"/>
              </a:rPr>
              <a:t>Then he answering said, </a:t>
            </a:r>
            <a:r>
              <a:rPr lang="en-US" sz="2800" b="1" noProof="0" dirty="0">
                <a:solidFill>
                  <a:srgbClr val="C00000"/>
                </a:solidFill>
                <a:latin typeface="Arial" panose="020B0604020202020204" pitchFamily="34" charset="0"/>
                <a:cs typeface="Arial" panose="020B0604020202020204" pitchFamily="34" charset="0"/>
              </a:rPr>
              <a:t>“I was not sent but to the lost sheep of the house of Israel.”</a:t>
            </a:r>
          </a:p>
        </p:txBody>
      </p:sp>
      <p:sp>
        <p:nvSpPr>
          <p:cNvPr id="2" name="TextBox 1">
            <a:extLst>
              <a:ext uri="{FF2B5EF4-FFF2-40B4-BE49-F238E27FC236}">
                <a16:creationId xmlns:a16="http://schemas.microsoft.com/office/drawing/2014/main" id="{8EA64EDA-941C-DEBE-DB42-3E6C8BAADCB7}"/>
              </a:ext>
            </a:extLst>
          </p:cNvPr>
          <p:cNvSpPr txBox="1"/>
          <p:nvPr/>
        </p:nvSpPr>
        <p:spPr>
          <a:xfrm>
            <a:off x="120165" y="2227383"/>
            <a:ext cx="7195036" cy="1815882"/>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Answer: </a:t>
            </a:r>
            <a:r>
              <a:rPr lang="en-US" sz="2800" b="1" noProof="0" dirty="0">
                <a:latin typeface="Arial" panose="020B0604020202020204" pitchFamily="34" charset="0"/>
                <a:cs typeface="Arial" panose="020B0604020202020204" pitchFamily="34" charset="0"/>
              </a:rPr>
              <a:t>To whom?</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Lost: </a:t>
            </a:r>
            <a:r>
              <a:rPr lang="en-US" sz="2800" b="1" noProof="0" dirty="0">
                <a:latin typeface="Arial" panose="020B0604020202020204" pitchFamily="34" charset="0"/>
                <a:cs typeface="Arial" panose="020B0604020202020204" pitchFamily="34" charset="0"/>
              </a:rPr>
              <a:t>To whom?</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Obeisance: </a:t>
            </a:r>
            <a:r>
              <a:rPr lang="en-US" sz="2800" b="1" noProof="0" dirty="0">
                <a:latin typeface="Arial" panose="020B0604020202020204" pitchFamily="34" charset="0"/>
                <a:cs typeface="Arial" panose="020B0604020202020204" pitchFamily="34" charset="0"/>
              </a:rPr>
              <a:t>Bow down before authority.</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Help: </a:t>
            </a:r>
            <a:r>
              <a:rPr lang="en-US" sz="2800" b="1" noProof="0" dirty="0">
                <a:latin typeface="Arial" panose="020B0604020202020204" pitchFamily="34" charset="0"/>
                <a:cs typeface="Arial" panose="020B0604020202020204" pitchFamily="34" charset="0"/>
              </a:rPr>
              <a:t>Whom? Why herself?</a:t>
            </a:r>
          </a:p>
        </p:txBody>
      </p:sp>
      <p:sp>
        <p:nvSpPr>
          <p:cNvPr id="3" name="TextBox 2">
            <a:extLst>
              <a:ext uri="{FF2B5EF4-FFF2-40B4-BE49-F238E27FC236}">
                <a16:creationId xmlns:a16="http://schemas.microsoft.com/office/drawing/2014/main" id="{2ABAFA33-82AC-1A1B-4A1F-9D05FBA9CB96}"/>
              </a:ext>
            </a:extLst>
          </p:cNvPr>
          <p:cNvSpPr txBox="1"/>
          <p:nvPr/>
        </p:nvSpPr>
        <p:spPr>
          <a:xfrm>
            <a:off x="120165" y="1300172"/>
            <a:ext cx="6502512" cy="954107"/>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But she made obeisance to him, saying, “Lord, help me!”</a:t>
            </a:r>
          </a:p>
        </p:txBody>
      </p:sp>
      <p:sp>
        <p:nvSpPr>
          <p:cNvPr id="5" name="AutoShape 2" descr="La leçon de l'Autre (également pour Jésus) - L'Osservatore Romano">
            <a:extLst>
              <a:ext uri="{FF2B5EF4-FFF2-40B4-BE49-F238E27FC236}">
                <a16:creationId xmlns:a16="http://schemas.microsoft.com/office/drawing/2014/main" id="{6DA94C1B-80E0-8FD9-0D51-F7A29482908F}"/>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pic>
        <p:nvPicPr>
          <p:cNvPr id="4100" name="Picture 4" descr="La leçon de l'Autre (également pour Jésus) - L'Osservatore Romano">
            <a:extLst>
              <a:ext uri="{FF2B5EF4-FFF2-40B4-BE49-F238E27FC236}">
                <a16:creationId xmlns:a16="http://schemas.microsoft.com/office/drawing/2014/main" id="{9179B671-13B7-4650-A53E-0E4B1A36A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0"/>
                                        </p:tgtEl>
                                        <p:attrNameLst>
                                          <p:attrName>ppt_x</p:attrName>
                                        </p:attrNameLst>
                                      </p:cBhvr>
                                      <p:tavLst>
                                        <p:tav tm="0">
                                          <p:val>
                                            <p:strVal val="ppt_x"/>
                                          </p:val>
                                        </p:tav>
                                        <p:tav tm="100000">
                                          <p:val>
                                            <p:strVal val="ppt_x"/>
                                          </p:val>
                                        </p:tav>
                                      </p:tavLst>
                                    </p:anim>
                                    <p:anim calcmode="lin" valueType="num">
                                      <p:cBhvr additive="base">
                                        <p:cTn id="7" dur="500"/>
                                        <p:tgtEl>
                                          <p:spTgt spid="4100"/>
                                        </p:tgtEl>
                                        <p:attrNameLst>
                                          <p:attrName>ppt_y</p:attrName>
                                        </p:attrNameLst>
                                      </p:cBhvr>
                                      <p:tavLst>
                                        <p:tav tm="0">
                                          <p:val>
                                            <p:strVal val="ppt_y"/>
                                          </p:val>
                                        </p:tav>
                                        <p:tav tm="100000">
                                          <p:val>
                                            <p:strVal val="1+ppt_h/2"/>
                                          </p:val>
                                        </p:tav>
                                      </p:tavLst>
                                    </p:anim>
                                    <p:set>
                                      <p:cBhvr>
                                        <p:cTn id="8" dur="1" fill="hold">
                                          <p:stCondLst>
                                            <p:cond delay="499"/>
                                          </p:stCondLst>
                                        </p:cTn>
                                        <p:tgtEl>
                                          <p:spTgt spid="410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 calcmode="lin" valueType="num">
                                      <p:cBhvr additive="base">
                                        <p:cTn id="3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additive="base">
                                        <p:cTn id="4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B4C78DF-F7B4-4B52-506E-22B7404701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53F320-0BE5-BD30-7593-0541E17D525F}"/>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2872D8C7-6CB3-4B9D-BC47-07058E0E322A}"/>
              </a:ext>
            </a:extLst>
          </p:cNvPr>
          <p:cNvSpPr txBox="1"/>
          <p:nvPr/>
        </p:nvSpPr>
        <p:spPr>
          <a:xfrm>
            <a:off x="208796" y="458906"/>
            <a:ext cx="7193812" cy="1815882"/>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And Jesus said to her, </a:t>
            </a:r>
            <a:r>
              <a:rPr lang="en-US" sz="2800" b="1" noProof="0" dirty="0">
                <a:solidFill>
                  <a:srgbClr val="C00000"/>
                </a:solidFill>
                <a:latin typeface="Arial" panose="020B0604020202020204" pitchFamily="34" charset="0"/>
                <a:cs typeface="Arial" panose="020B0604020202020204" pitchFamily="34" charset="0"/>
              </a:rPr>
              <a:t>“Let the children get filled up first; for it is not good to take the children’s bread and throw it to the little dogs.” </a:t>
            </a:r>
          </a:p>
        </p:txBody>
      </p:sp>
      <p:sp>
        <p:nvSpPr>
          <p:cNvPr id="3" name="TextBox 2">
            <a:extLst>
              <a:ext uri="{FF2B5EF4-FFF2-40B4-BE49-F238E27FC236}">
                <a16:creationId xmlns:a16="http://schemas.microsoft.com/office/drawing/2014/main" id="{413B6CDB-96D5-26D9-4DD1-B670B27E3289}"/>
              </a:ext>
            </a:extLst>
          </p:cNvPr>
          <p:cNvSpPr txBox="1"/>
          <p:nvPr/>
        </p:nvSpPr>
        <p:spPr>
          <a:xfrm>
            <a:off x="208796" y="1730918"/>
            <a:ext cx="6789179" cy="2246769"/>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But she answered and said to him, “Oh yes, Lord! For even the little dogs eat of the children’s crumbs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that fall from their masters ‘table.”</a:t>
            </a:r>
          </a:p>
        </p:txBody>
      </p:sp>
    </p:spTree>
    <p:extLst>
      <p:ext uri="{BB962C8B-B14F-4D97-AF65-F5344CB8AC3E}">
        <p14:creationId xmlns:p14="http://schemas.microsoft.com/office/powerpoint/2010/main" val="237920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1D647EA-CEDA-6EED-E479-100E5D32D9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3801CD-5164-5A81-EF8E-11282D9C39F6}"/>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11, #59, p 84</a:t>
            </a:r>
          </a:p>
        </p:txBody>
      </p:sp>
      <p:sp>
        <p:nvSpPr>
          <p:cNvPr id="6" name="TextBox 5">
            <a:extLst>
              <a:ext uri="{FF2B5EF4-FFF2-40B4-BE49-F238E27FC236}">
                <a16:creationId xmlns:a16="http://schemas.microsoft.com/office/drawing/2014/main" id="{45014280-6386-87D0-01FE-179B31468A39}"/>
              </a:ext>
            </a:extLst>
          </p:cNvPr>
          <p:cNvSpPr txBox="1"/>
          <p:nvPr/>
        </p:nvSpPr>
        <p:spPr>
          <a:xfrm>
            <a:off x="121388" y="458906"/>
            <a:ext cx="7193812" cy="1384995"/>
          </a:xfrm>
          <a:prstGeom prst="rect">
            <a:avLst/>
          </a:prstGeom>
          <a:noFill/>
        </p:spPr>
        <p:txBody>
          <a:bodyPr wrap="square" rtlCol="0">
            <a:spAutoFit/>
          </a:bodyPr>
          <a:lstStyle/>
          <a:p>
            <a:pPr indent="538163"/>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Then Jesus answering said to her, </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“O woman, great is your faith!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For this answer </a:t>
            </a:r>
            <a:r>
              <a:rPr lang="en-US" sz="2800" b="1" baseline="30000"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your request is granted. </a:t>
            </a:r>
          </a:p>
        </p:txBody>
      </p:sp>
      <p:sp>
        <p:nvSpPr>
          <p:cNvPr id="2" name="TextBox 1">
            <a:extLst>
              <a:ext uri="{FF2B5EF4-FFF2-40B4-BE49-F238E27FC236}">
                <a16:creationId xmlns:a16="http://schemas.microsoft.com/office/drawing/2014/main" id="{21A0359A-B614-3E88-FE2B-5CAF503AE4FB}"/>
              </a:ext>
            </a:extLst>
          </p:cNvPr>
          <p:cNvSpPr txBox="1"/>
          <p:nvPr/>
        </p:nvSpPr>
        <p:spPr>
          <a:xfrm>
            <a:off x="120164" y="2668250"/>
            <a:ext cx="7275259" cy="144655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Faith: </a:t>
            </a:r>
            <a:r>
              <a:rPr lang="en-US" sz="2800" b="1" noProof="0" dirty="0">
                <a:latin typeface="Arial" panose="020B0604020202020204" pitchFamily="34" charset="0"/>
                <a:cs typeface="Arial" panose="020B0604020202020204" pitchFamily="34" charset="0"/>
              </a:rPr>
              <a:t>Subject? Or object?</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Great: </a:t>
            </a:r>
            <a:r>
              <a:rPr lang="en-US" sz="2800" b="1" noProof="0" dirty="0">
                <a:latin typeface="Arial" panose="020B0604020202020204" pitchFamily="34" charset="0"/>
                <a:cs typeface="Arial" panose="020B0604020202020204" pitchFamily="34" charset="0"/>
              </a:rPr>
              <a:t>What did she believe? Trust</a:t>
            </a:r>
            <a:r>
              <a:rPr lang="en-US" sz="3200" b="1" noProof="0" dirty="0">
                <a:latin typeface="Arial" panose="020B0604020202020204" pitchFamily="34" charset="0"/>
                <a:cs typeface="Arial" panose="020B0604020202020204" pitchFamily="34" charset="0"/>
              </a:rPr>
              <a:t>?</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Request: </a:t>
            </a:r>
            <a:r>
              <a:rPr lang="en-US" sz="2800" b="1" noProof="0" dirty="0">
                <a:latin typeface="Arial" panose="020B0604020202020204" pitchFamily="34" charset="0"/>
                <a:cs typeface="Arial" panose="020B0604020202020204" pitchFamily="34" charset="0"/>
              </a:rPr>
              <a:t>What was her attitude?</a:t>
            </a:r>
          </a:p>
        </p:txBody>
      </p:sp>
      <p:sp>
        <p:nvSpPr>
          <p:cNvPr id="3" name="TextBox 2">
            <a:extLst>
              <a:ext uri="{FF2B5EF4-FFF2-40B4-BE49-F238E27FC236}">
                <a16:creationId xmlns:a16="http://schemas.microsoft.com/office/drawing/2014/main" id="{1E8BA807-483D-6C04-760E-B3E08CD9FE13}"/>
              </a:ext>
            </a:extLst>
          </p:cNvPr>
          <p:cNvSpPr txBox="1"/>
          <p:nvPr/>
        </p:nvSpPr>
        <p:spPr>
          <a:xfrm>
            <a:off x="120164" y="1303031"/>
            <a:ext cx="7193812" cy="1384995"/>
          </a:xfrm>
          <a:prstGeom prst="rect">
            <a:avLst/>
          </a:prstGeom>
          <a:noFill/>
        </p:spPr>
        <p:txBody>
          <a:bodyPr wrap="square" rtlCol="0">
            <a:spAutoFit/>
          </a:bodyPr>
          <a:lstStyle/>
          <a:p>
            <a:r>
              <a:rPr lang="en-US" sz="2800" b="1" baseline="30000" noProof="0" dirty="0">
                <a:solidFill>
                  <a:srgbClr val="C00000"/>
                </a:solidFill>
                <a:latin typeface="Arial" panose="020B0604020202020204" pitchFamily="34" charset="0"/>
                <a:cs typeface="Arial" panose="020B0604020202020204" pitchFamily="34" charset="0"/>
              </a:rPr>
              <a:t>												</a:t>
            </a:r>
            <a:r>
              <a:rPr lang="en-US" sz="2800" b="1" noProof="0" dirty="0">
                <a:solidFill>
                  <a:srgbClr val="C00000"/>
                </a:solidFill>
                <a:latin typeface="Arial" panose="020B0604020202020204" pitchFamily="34" charset="0"/>
                <a:cs typeface="Arial" panose="020B0604020202020204" pitchFamily="34" charset="0"/>
              </a:rPr>
              <a:t>  </a:t>
            </a:r>
            <a:r>
              <a:rPr lang="en-US" sz="2800" b="1" baseline="30000"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Go your way; the demon has gone out from your daughter.”</a:t>
            </a:r>
          </a:p>
        </p:txBody>
      </p:sp>
    </p:spTree>
    <p:extLst>
      <p:ext uri="{BB962C8B-B14F-4D97-AF65-F5344CB8AC3E}">
        <p14:creationId xmlns:p14="http://schemas.microsoft.com/office/powerpoint/2010/main" val="4865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D5F30AE-C6C9-2E57-FB24-8600C7B28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FE693A-D1E0-4E60-081D-93F266AFB67A}"/>
              </a:ext>
            </a:extLst>
          </p:cNvPr>
          <p:cNvSpPr txBox="1"/>
          <p:nvPr/>
        </p:nvSpPr>
        <p:spPr>
          <a:xfrm>
            <a:off x="185348" y="-1"/>
            <a:ext cx="5278192"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rPr>
              <a:t>Assignment</a:t>
            </a:r>
            <a:endParaRPr kumimoji="0" lang="en-US" sz="36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39AA5551-7CA4-F6F2-A04F-F0162C062264}"/>
              </a:ext>
            </a:extLst>
          </p:cNvPr>
          <p:cNvSpPr txBox="1"/>
          <p:nvPr/>
        </p:nvSpPr>
        <p:spPr>
          <a:xfrm>
            <a:off x="185349" y="701947"/>
            <a:ext cx="5635588" cy="2677656"/>
          </a:xfrm>
          <a:prstGeom prst="rect">
            <a:avLst/>
          </a:prstGeom>
          <a:noFill/>
        </p:spPr>
        <p:txBody>
          <a:bodyPr wrap="square" rtlCol="0">
            <a:spAutoFit/>
          </a:bodyPr>
          <a:lstStyle/>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LOCIS.site</a:t>
            </a: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Read or listen to chapter </a:t>
            </a:r>
            <a:r>
              <a:rPr lang="en-US" sz="2800" b="1" noProof="0" dirty="0">
                <a:solidFill>
                  <a:srgbClr val="C00000"/>
                </a:solidFill>
                <a:latin typeface="Arial" panose="020B0604020202020204" pitchFamily="34" charset="0"/>
                <a:cs typeface="Arial" panose="020B0604020202020204" pitchFamily="34" charset="0"/>
              </a:rPr>
              <a:t>12</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sections </a:t>
            </a:r>
            <a:r>
              <a:rPr lang="en-US" sz="2800" b="1" noProof="0" dirty="0">
                <a:solidFill>
                  <a:srgbClr val="C00000"/>
                </a:solidFill>
                <a:latin typeface="Arial" panose="020B0604020202020204" pitchFamily="34" charset="0"/>
                <a:cs typeface="Arial" panose="020B0604020202020204" pitchFamily="34" charset="0"/>
              </a:rPr>
              <a:t>64</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through </a:t>
            </a:r>
            <a:r>
              <a:rPr lang="en-US" sz="2800" b="1" noProof="0" dirty="0">
                <a:solidFill>
                  <a:srgbClr val="C00000"/>
                </a:solidFill>
                <a:latin typeface="Arial" panose="020B0604020202020204" pitchFamily="34" charset="0"/>
                <a:cs typeface="Arial" panose="020B0604020202020204" pitchFamily="34" charset="0"/>
              </a:rPr>
              <a:t>70</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ready to share your</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insights,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queries</a:t>
            </a:r>
            <a:b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and objections.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3000411-B3AA-0EA1-B758-B20B59BFF98D}"/>
              </a:ext>
            </a:extLst>
          </p:cNvPr>
          <p:cNvPicPr>
            <a:picLocks noChangeAspect="1"/>
          </p:cNvPicPr>
          <p:nvPr/>
        </p:nvPicPr>
        <p:blipFill>
          <a:blip r:embed="rId2"/>
          <a:stretch>
            <a:fillRect/>
          </a:stretch>
        </p:blipFill>
        <p:spPr>
          <a:xfrm>
            <a:off x="5463540" y="0"/>
            <a:ext cx="1851660" cy="4114800"/>
          </a:xfrm>
          <a:prstGeom prst="rect">
            <a:avLst/>
          </a:prstGeom>
        </p:spPr>
      </p:pic>
      <p:pic>
        <p:nvPicPr>
          <p:cNvPr id="8" name="Picture 7">
            <a:extLst>
              <a:ext uri="{FF2B5EF4-FFF2-40B4-BE49-F238E27FC236}">
                <a16:creationId xmlns:a16="http://schemas.microsoft.com/office/drawing/2014/main" id="{50F40C09-B243-AE12-FB93-4E43DE512AD1}"/>
              </a:ext>
            </a:extLst>
          </p:cNvPr>
          <p:cNvPicPr>
            <a:picLocks noChangeAspect="1"/>
          </p:cNvPicPr>
          <p:nvPr/>
        </p:nvPicPr>
        <p:blipFill>
          <a:blip r:embed="rId3"/>
          <a:stretch>
            <a:fillRect/>
          </a:stretch>
        </p:blipFill>
        <p:spPr>
          <a:xfrm>
            <a:off x="3657600" y="2571671"/>
            <a:ext cx="1549480" cy="1543129"/>
          </a:xfrm>
          <a:prstGeom prst="rect">
            <a:avLst/>
          </a:prstGeom>
        </p:spPr>
      </p:pic>
    </p:spTree>
    <p:extLst>
      <p:ext uri="{BB962C8B-B14F-4D97-AF65-F5344CB8AC3E}">
        <p14:creationId xmlns:p14="http://schemas.microsoft.com/office/powerpoint/2010/main" val="414856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8" name="TextBox 3"/>
          <p:cNvSpPr/>
          <p:nvPr/>
        </p:nvSpPr>
        <p:spPr>
          <a:xfrm>
            <a:off x="33120" y="0"/>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Seven phases of Jesus’ Life</a:t>
            </a:r>
            <a:endParaRPr lang="en-US" sz="2800" b="0" strike="noStrike" spc="-1" noProof="0" dirty="0">
              <a:solidFill>
                <a:srgbClr val="000000"/>
              </a:solidFill>
              <a:latin typeface="Arial"/>
            </a:endParaRPr>
          </a:p>
        </p:txBody>
      </p:sp>
      <p:sp>
        <p:nvSpPr>
          <p:cNvPr id="99" name="TextBox 5"/>
          <p:cNvSpPr/>
          <p:nvPr/>
        </p:nvSpPr>
        <p:spPr>
          <a:xfrm>
            <a:off x="258582" y="442447"/>
            <a:ext cx="6955817"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61800" indent="-361800" defTabSz="457200">
              <a:lnSpc>
                <a:spcPct val="100000"/>
              </a:lnSpc>
              <a:spcAft>
                <a:spcPts val="600"/>
              </a:spcAft>
              <a:tabLst>
                <a:tab pos="0" algn="l"/>
              </a:tabLst>
            </a:pPr>
            <a:r>
              <a:rPr lang="en-US" sz="2800" b="1" strike="noStrike" spc="-1" noProof="0" dirty="0">
                <a:solidFill>
                  <a:srgbClr val="C00000"/>
                </a:solidFill>
                <a:latin typeface="Arial"/>
              </a:rPr>
              <a:t>1</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Announced by heaven &amp; by John (1-3)</a:t>
            </a:r>
          </a:p>
          <a:p>
            <a:pPr marL="361800" indent="-361800" defTabSz="457200">
              <a:spcAft>
                <a:spcPts val="600"/>
              </a:spcAft>
              <a:tabLst>
                <a:tab pos="0" algn="l"/>
              </a:tabLst>
            </a:pPr>
            <a:r>
              <a:rPr lang="en-US" sz="2800" b="1" strike="noStrike" spc="-1" noProof="0" dirty="0">
                <a:solidFill>
                  <a:srgbClr val="C00000"/>
                </a:solidFill>
                <a:latin typeface="Arial"/>
              </a:rPr>
              <a:t>2</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Early teaching and miracles (4-5)</a:t>
            </a:r>
          </a:p>
          <a:p>
            <a:pPr marL="361800" indent="-361800">
              <a:lnSpc>
                <a:spcPct val="100000"/>
              </a:lnSpc>
              <a:spcAft>
                <a:spcPts val="600"/>
              </a:spcAft>
              <a:tabLst>
                <a:tab pos="0" algn="l"/>
              </a:tabLst>
            </a:pPr>
            <a:r>
              <a:rPr lang="en-US" sz="2800" b="1" strike="noStrike" spc="-1" noProof="0" dirty="0">
                <a:solidFill>
                  <a:srgbClr val="C00000"/>
                </a:solidFill>
                <a:latin typeface="Arial"/>
              </a:rPr>
              <a:t>3</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Public fame and favor (6-9)</a:t>
            </a:r>
          </a:p>
          <a:p>
            <a:pPr marL="361800" indent="-361800" defTabSz="457200">
              <a:spcAft>
                <a:spcPts val="600"/>
              </a:spcAft>
              <a:tabLst>
                <a:tab pos="0" algn="l"/>
              </a:tabLst>
            </a:pPr>
            <a:r>
              <a:rPr lang="en-US" sz="2800" b="1" strike="noStrike" spc="-1" noProof="0" dirty="0">
                <a:solidFill>
                  <a:srgbClr val="C00000"/>
                </a:solidFill>
                <a:latin typeface="Arial"/>
              </a:rPr>
              <a:t>4</a:t>
            </a:r>
            <a:r>
              <a:rPr lang="en-US" sz="2800" b="1" strike="noStrike" spc="-1" noProof="0" dirty="0">
                <a:solidFill>
                  <a:schemeClr val="dk1"/>
                </a:solidFill>
                <a:latin typeface="Arial"/>
              </a:rPr>
              <a:t> </a:t>
            </a:r>
            <a:r>
              <a:rPr lang="en-US" sz="2800" b="1" spc="-1" noProof="0" dirty="0">
                <a:solidFill>
                  <a:schemeClr val="dk1"/>
                </a:solidFill>
                <a:latin typeface="Arial"/>
              </a:rPr>
              <a:t>Early rejections (10-12)</a:t>
            </a:r>
          </a:p>
          <a:p>
            <a:pPr marL="361800" indent="-361800" defTabSz="457200">
              <a:spcAft>
                <a:spcPts val="600"/>
              </a:spcAft>
              <a:tabLst>
                <a:tab pos="0" algn="l"/>
              </a:tabLst>
            </a:pPr>
            <a:r>
              <a:rPr lang="en-US" sz="2800" b="1" strike="noStrike" spc="-1" noProof="0" dirty="0">
                <a:solidFill>
                  <a:srgbClr val="C00000"/>
                </a:solidFill>
                <a:latin typeface="Arial"/>
              </a:rPr>
              <a:t>5</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Moving towards the cross (13-17)</a:t>
            </a:r>
          </a:p>
          <a:p>
            <a:pPr marL="361800" indent="-361800" defTabSz="457200">
              <a:spcAft>
                <a:spcPts val="600"/>
              </a:spcAft>
              <a:tabLst>
                <a:tab pos="0" algn="l"/>
              </a:tabLst>
            </a:pPr>
            <a:r>
              <a:rPr lang="en-US" sz="2800" b="1" spc="-1" noProof="0" dirty="0">
                <a:solidFill>
                  <a:srgbClr val="C00000"/>
                </a:solidFill>
                <a:latin typeface="Arial"/>
              </a:rPr>
              <a:t>6</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Final days at Jerusalem (18-19)</a:t>
            </a:r>
          </a:p>
          <a:p>
            <a:pPr marL="361800" indent="-361800" defTabSz="457200">
              <a:tabLst>
                <a:tab pos="0" algn="l"/>
              </a:tabLst>
            </a:pPr>
            <a:r>
              <a:rPr lang="en-US" sz="2800" b="1" spc="-1" noProof="0" dirty="0">
                <a:solidFill>
                  <a:srgbClr val="C00000"/>
                </a:solidFill>
                <a:latin typeface="Arial"/>
              </a:rPr>
              <a:t>7</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Crucifixion and resurrection (20-21)</a:t>
            </a:r>
          </a:p>
        </p:txBody>
      </p:sp>
      <p:sp>
        <p:nvSpPr>
          <p:cNvPr id="2" name="Rectangle 1">
            <a:extLst>
              <a:ext uri="{FF2B5EF4-FFF2-40B4-BE49-F238E27FC236}">
                <a16:creationId xmlns:a16="http://schemas.microsoft.com/office/drawing/2014/main" id="{884A37CD-FE2A-0A85-8390-E37E874AC21C}"/>
              </a:ext>
            </a:extLst>
          </p:cNvPr>
          <p:cNvSpPr/>
          <p:nvPr/>
        </p:nvSpPr>
        <p:spPr>
          <a:xfrm>
            <a:off x="214108" y="2006328"/>
            <a:ext cx="4425210" cy="48610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CA8B-1861-5231-1DEB-21C3555949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CE6D7C-98E9-C896-01C9-8974241DE2AA}"/>
              </a:ext>
            </a:extLst>
          </p:cNvPr>
          <p:cNvPicPr>
            <a:picLocks noChangeAspect="1"/>
          </p:cNvPicPr>
          <p:nvPr/>
        </p:nvPicPr>
        <p:blipFill>
          <a:blip r:embed="rId2"/>
          <a:srcRect l="871" r="760"/>
          <a:stretch/>
        </p:blipFill>
        <p:spPr>
          <a:xfrm>
            <a:off x="0" y="28690"/>
            <a:ext cx="7315200" cy="4114800"/>
          </a:xfrm>
          <a:prstGeom prst="rect">
            <a:avLst/>
          </a:prstGeom>
        </p:spPr>
      </p:pic>
      <p:sp>
        <p:nvSpPr>
          <p:cNvPr id="8" name="Oval 7">
            <a:extLst>
              <a:ext uri="{FF2B5EF4-FFF2-40B4-BE49-F238E27FC236}">
                <a16:creationId xmlns:a16="http://schemas.microsoft.com/office/drawing/2014/main" id="{4F0EDF7E-87DA-04DF-AECC-8A9E35E08BA1}"/>
              </a:ext>
            </a:extLst>
          </p:cNvPr>
          <p:cNvSpPr/>
          <p:nvPr/>
        </p:nvSpPr>
        <p:spPr>
          <a:xfrm>
            <a:off x="2256701" y="-1"/>
            <a:ext cx="2130950" cy="80084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982206B1-C668-64B3-37AC-1E58243C072E}"/>
              </a:ext>
            </a:extLst>
          </p:cNvPr>
          <p:cNvSpPr/>
          <p:nvPr/>
        </p:nvSpPr>
        <p:spPr>
          <a:xfrm>
            <a:off x="1782813" y="2838638"/>
            <a:ext cx="2670796" cy="123133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A248159B-8A37-498A-A874-9E44FDA83DD6}"/>
              </a:ext>
            </a:extLst>
          </p:cNvPr>
          <p:cNvSpPr txBox="1"/>
          <p:nvPr/>
        </p:nvSpPr>
        <p:spPr>
          <a:xfrm>
            <a:off x="4554527" y="3497159"/>
            <a:ext cx="2760673" cy="646331"/>
          </a:xfrm>
          <a:prstGeom prst="rect">
            <a:avLst/>
          </a:prstGeom>
          <a:noFill/>
        </p:spPr>
        <p:txBody>
          <a:bodyPr wrap="square" rtlCol="0">
            <a:spAutoFit/>
          </a:bodyPr>
          <a:lstStyle/>
          <a:p>
            <a:pPr algn="r"/>
            <a:r>
              <a:rPr lang="en-US" noProof="0" dirty="0">
                <a:solidFill>
                  <a:srgbClr val="0070C0"/>
                </a:solidFill>
              </a:rPr>
              <a:t>Life of Jesus Timeline</a:t>
            </a:r>
            <a:br>
              <a:rPr lang="en-US" noProof="0" dirty="0">
                <a:solidFill>
                  <a:srgbClr val="0070C0"/>
                </a:solidFill>
              </a:rPr>
            </a:br>
            <a:r>
              <a:rPr lang="en-US" noProof="0" dirty="0">
                <a:solidFill>
                  <a:srgbClr val="0070C0"/>
                </a:solidFill>
              </a:rPr>
              <a:t>Rose Publishing, 2020</a:t>
            </a:r>
          </a:p>
        </p:txBody>
      </p:sp>
      <p:cxnSp>
        <p:nvCxnSpPr>
          <p:cNvPr id="14" name="Straight Arrow Connector 13">
            <a:extLst>
              <a:ext uri="{FF2B5EF4-FFF2-40B4-BE49-F238E27FC236}">
                <a16:creationId xmlns:a16="http://schemas.microsoft.com/office/drawing/2014/main" id="{9A1EB2DC-66AE-D366-BC8E-2BE736608765}"/>
              </a:ext>
            </a:extLst>
          </p:cNvPr>
          <p:cNvCxnSpPr>
            <a:cxnSpLocks/>
          </p:cNvCxnSpPr>
          <p:nvPr/>
        </p:nvCxnSpPr>
        <p:spPr>
          <a:xfrm flipV="1">
            <a:off x="3030607" y="428847"/>
            <a:ext cx="198567" cy="3172046"/>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7C4BE81-71B0-6E1C-B7CD-83B83877C5D7}"/>
              </a:ext>
            </a:extLst>
          </p:cNvPr>
          <p:cNvSpPr txBox="1"/>
          <p:nvPr/>
        </p:nvSpPr>
        <p:spPr>
          <a:xfrm>
            <a:off x="5362889" y="331764"/>
            <a:ext cx="1952311" cy="1754326"/>
          </a:xfrm>
          <a:prstGeom prst="rect">
            <a:avLst/>
          </a:prstGeom>
          <a:noFill/>
        </p:spPr>
        <p:txBody>
          <a:bodyPr wrap="square" rtlCol="0">
            <a:spAutoFit/>
          </a:bodyPr>
          <a:lstStyle/>
          <a:p>
            <a:r>
              <a:rPr lang="en-US" b="1" noProof="0" dirty="0">
                <a:solidFill>
                  <a:srgbClr val="0070C0"/>
                </a:solidFill>
                <a:latin typeface="Verdana" panose="020B0604030504040204" pitchFamily="34" charset="0"/>
                <a:ea typeface="Verdana" panose="020B0604030504040204" pitchFamily="34" charset="0"/>
              </a:rPr>
              <a:t>● Judeans</a:t>
            </a:r>
          </a:p>
          <a:p>
            <a:r>
              <a:rPr lang="en-US" b="1" noProof="0" dirty="0">
                <a:solidFill>
                  <a:srgbClr val="0070C0"/>
                </a:solidFill>
                <a:latin typeface="Verdana" panose="020B0604030504040204" pitchFamily="34" charset="0"/>
                <a:ea typeface="Verdana" panose="020B0604030504040204" pitchFamily="34" charset="0"/>
              </a:rPr>
              <a:t>● Scribes</a:t>
            </a:r>
          </a:p>
          <a:p>
            <a:r>
              <a:rPr lang="en-US" b="1" noProof="0" dirty="0">
                <a:solidFill>
                  <a:srgbClr val="0070C0"/>
                </a:solidFill>
                <a:latin typeface="Verdana" panose="020B0604030504040204" pitchFamily="34" charset="0"/>
                <a:ea typeface="Verdana" panose="020B0604030504040204" pitchFamily="34" charset="0"/>
              </a:rPr>
              <a:t>● Pharisees</a:t>
            </a:r>
          </a:p>
          <a:p>
            <a:r>
              <a:rPr lang="en-US" b="1" noProof="0" dirty="0">
                <a:solidFill>
                  <a:srgbClr val="0070C0"/>
                </a:solidFill>
                <a:latin typeface="Verdana" panose="020B0604030504040204" pitchFamily="34" charset="0"/>
                <a:ea typeface="Verdana" panose="020B0604030504040204" pitchFamily="34" charset="0"/>
              </a:rPr>
              <a:t>● Sadducees</a:t>
            </a:r>
          </a:p>
          <a:p>
            <a:r>
              <a:rPr lang="en-US" b="1" noProof="0" dirty="0">
                <a:solidFill>
                  <a:srgbClr val="0070C0"/>
                </a:solidFill>
                <a:latin typeface="Verdana" panose="020B0604030504040204" pitchFamily="34" charset="0"/>
                <a:ea typeface="Verdana" panose="020B0604030504040204" pitchFamily="34" charset="0"/>
              </a:rPr>
              <a:t>● Disciples</a:t>
            </a:r>
          </a:p>
          <a:p>
            <a:endParaRPr lang="en-US" b="1" noProof="0"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5492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2" end="2"/>
                                            </p:txEl>
                                          </p:spTgt>
                                        </p:tgtEl>
                                        <p:attrNameLst>
                                          <p:attrName>style.visibility</p:attrName>
                                        </p:attrNameLst>
                                      </p:cBhvr>
                                      <p:to>
                                        <p:strVal val="visible"/>
                                      </p:to>
                                    </p:set>
                                    <p:anim calcmode="lin" valueType="num">
                                      <p:cBhvr additive="base">
                                        <p:cTn id="37"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 calcmode="lin" valueType="num">
                                      <p:cBhvr additive="base">
                                        <p:cTn id="43"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xEl>
                                              <p:pRg st="4" end="4"/>
                                            </p:txEl>
                                          </p:spTgt>
                                        </p:tgtEl>
                                        <p:attrNameLst>
                                          <p:attrName>style.visibility</p:attrName>
                                        </p:attrNameLst>
                                      </p:cBhvr>
                                      <p:to>
                                        <p:strVal val="visible"/>
                                      </p:to>
                                    </p:set>
                                    <p:anim calcmode="lin" valueType="num">
                                      <p:cBhvr additive="base">
                                        <p:cTn id="4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EC8854-ECC0-9D12-BD45-5101CB97E039}"/>
              </a:ext>
            </a:extLst>
          </p:cNvPr>
          <p:cNvPicPr>
            <a:picLocks noChangeAspect="1"/>
          </p:cNvPicPr>
          <p:nvPr/>
        </p:nvPicPr>
        <p:blipFill>
          <a:blip r:embed="rId2"/>
          <a:stretch>
            <a:fillRect/>
          </a:stretch>
        </p:blipFill>
        <p:spPr>
          <a:xfrm>
            <a:off x="964826" y="0"/>
            <a:ext cx="5385547" cy="4114800"/>
          </a:xfrm>
          <a:prstGeom prst="rect">
            <a:avLst/>
          </a:prstGeom>
        </p:spPr>
      </p:pic>
    </p:spTree>
    <p:extLst>
      <p:ext uri="{BB962C8B-B14F-4D97-AF65-F5344CB8AC3E}">
        <p14:creationId xmlns:p14="http://schemas.microsoft.com/office/powerpoint/2010/main" val="93107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7BC6D8B-8436-338F-D242-AFDB52C3A0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9CBDB3-C81C-37D0-7C05-C2E89A5C8917}"/>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#57, p 80</a:t>
            </a:r>
          </a:p>
        </p:txBody>
      </p:sp>
      <p:sp>
        <p:nvSpPr>
          <p:cNvPr id="6" name="TextBox 5">
            <a:extLst>
              <a:ext uri="{FF2B5EF4-FFF2-40B4-BE49-F238E27FC236}">
                <a16:creationId xmlns:a16="http://schemas.microsoft.com/office/drawing/2014/main" id="{92D0529A-A6CC-73D6-5118-6BCC3147A98E}"/>
              </a:ext>
            </a:extLst>
          </p:cNvPr>
          <p:cNvSpPr txBox="1"/>
          <p:nvPr/>
        </p:nvSpPr>
        <p:spPr>
          <a:xfrm>
            <a:off x="120164" y="444787"/>
            <a:ext cx="7193812" cy="954107"/>
          </a:xfrm>
          <a:prstGeom prst="rect">
            <a:avLst/>
          </a:prstGeom>
          <a:noFill/>
        </p:spPr>
        <p:txBody>
          <a:bodyPr wrap="square" rtlCol="0">
            <a:spAutoFit/>
          </a:bodyPr>
          <a:lstStyle/>
          <a:p>
            <a:pPr indent="538163"/>
            <a:r>
              <a:rPr lang="en-US" sz="2400" b="1" baseline="30000" noProof="0" dirty="0">
                <a:solidFill>
                  <a:srgbClr val="C00000"/>
                </a:solidFill>
                <a:latin typeface="Arial" panose="020B0604020202020204" pitchFamily="34" charset="0"/>
                <a:cs typeface="Arial" panose="020B0604020202020204" pitchFamily="34" charset="0"/>
              </a:rPr>
              <a:t>4</a:t>
            </a:r>
            <a:r>
              <a:rPr lang="en-US" sz="2800" b="1" noProof="0" dirty="0">
                <a:latin typeface="Arial" panose="020B0604020202020204" pitchFamily="34" charset="0"/>
                <a:cs typeface="Arial" panose="020B0604020202020204" pitchFamily="34" charset="0"/>
              </a:rPr>
              <a:t> And Jesus said to them, </a:t>
            </a:r>
            <a:r>
              <a:rPr lang="en-US" sz="2800" b="1" noProof="0" dirty="0">
                <a:solidFill>
                  <a:srgbClr val="C00000"/>
                </a:solidFill>
                <a:latin typeface="Arial" panose="020B0604020202020204" pitchFamily="34" charset="0"/>
                <a:cs typeface="Arial" panose="020B0604020202020204" pitchFamily="34" charset="0"/>
              </a:rPr>
              <a:t>“I am the Bread of life.”</a:t>
            </a:r>
            <a:r>
              <a:rPr lang="en-US" sz="2800" b="1" noProof="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14DE5F-4EAC-9EE8-F042-BAC19DE68E8E}"/>
              </a:ext>
            </a:extLst>
          </p:cNvPr>
          <p:cNvSpPr txBox="1"/>
          <p:nvPr/>
        </p:nvSpPr>
        <p:spPr>
          <a:xfrm>
            <a:off x="120164" y="2986113"/>
            <a:ext cx="7193812"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Jews: </a:t>
            </a:r>
            <a:r>
              <a:rPr lang="en-US" sz="2800" b="1" noProof="0" dirty="0">
                <a:latin typeface="Arial" panose="020B0604020202020204" pitchFamily="34" charset="0"/>
                <a:cs typeface="Arial" panose="020B0604020202020204" pitchFamily="34" charset="0"/>
              </a:rPr>
              <a:t>Leaders from Judea province.</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Joseph: </a:t>
            </a:r>
            <a:r>
              <a:rPr lang="en-US" sz="2800" b="1" noProof="0" dirty="0">
                <a:latin typeface="Arial" panose="020B0604020202020204" pitchFamily="34" charset="0"/>
                <a:cs typeface="Arial" panose="020B0604020202020204" pitchFamily="34" charset="0"/>
              </a:rPr>
              <a:t>An ordinary man.</a:t>
            </a:r>
          </a:p>
        </p:txBody>
      </p:sp>
      <p:sp>
        <p:nvSpPr>
          <p:cNvPr id="3" name="TextBox 2">
            <a:extLst>
              <a:ext uri="{FF2B5EF4-FFF2-40B4-BE49-F238E27FC236}">
                <a16:creationId xmlns:a16="http://schemas.microsoft.com/office/drawing/2014/main" id="{8C73E405-96F3-4806-7316-700302D2E74A}"/>
              </a:ext>
            </a:extLst>
          </p:cNvPr>
          <p:cNvSpPr txBox="1"/>
          <p:nvPr/>
        </p:nvSpPr>
        <p:spPr>
          <a:xfrm>
            <a:off x="120163" y="799815"/>
            <a:ext cx="7352111" cy="2246769"/>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The Jews ‘began therefore to mutter against him, because he said, “I am the Bread which came down out of heaven,” and they kept saying, “He is Jesus, the son of Joseph!”</a:t>
            </a:r>
          </a:p>
        </p:txBody>
      </p:sp>
      <p:pic>
        <p:nvPicPr>
          <p:cNvPr id="7" name="Picture 6">
            <a:extLst>
              <a:ext uri="{FF2B5EF4-FFF2-40B4-BE49-F238E27FC236}">
                <a16:creationId xmlns:a16="http://schemas.microsoft.com/office/drawing/2014/main" id="{B175978E-721E-7DA7-122B-1C366B7283C3}"/>
              </a:ext>
            </a:extLst>
          </p:cNvPr>
          <p:cNvPicPr>
            <a:picLocks noChangeAspect="1"/>
          </p:cNvPicPr>
          <p:nvPr/>
        </p:nvPicPr>
        <p:blipFill>
          <a:blip r:embed="rId2"/>
          <a:stretch>
            <a:fillRect/>
          </a:stretch>
        </p:blipFill>
        <p:spPr>
          <a:xfrm>
            <a:off x="4234156" y="0"/>
            <a:ext cx="3079820" cy="4114800"/>
          </a:xfrm>
          <a:prstGeom prst="rect">
            <a:avLst/>
          </a:prstGeom>
        </p:spPr>
      </p:pic>
    </p:spTree>
    <p:extLst>
      <p:ext uri="{BB962C8B-B14F-4D97-AF65-F5344CB8AC3E}">
        <p14:creationId xmlns:p14="http://schemas.microsoft.com/office/powerpoint/2010/main" val="19133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a:extLst>
            <a:ext uri="{FF2B5EF4-FFF2-40B4-BE49-F238E27FC236}">
              <a16:creationId xmlns:a16="http://schemas.microsoft.com/office/drawing/2014/main" id="{28FB40E1-C27E-2AC1-489E-C4EDB4D741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AAF207-C1EF-DC6D-7FA4-DD54983F6539}"/>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#57, p 81</a:t>
            </a:r>
          </a:p>
        </p:txBody>
      </p:sp>
      <p:sp>
        <p:nvSpPr>
          <p:cNvPr id="6" name="TextBox 5">
            <a:extLst>
              <a:ext uri="{FF2B5EF4-FFF2-40B4-BE49-F238E27FC236}">
                <a16:creationId xmlns:a16="http://schemas.microsoft.com/office/drawing/2014/main" id="{18D40553-E6C4-2DFD-AFEB-A42C23E2189D}"/>
              </a:ext>
            </a:extLst>
          </p:cNvPr>
          <p:cNvSpPr txBox="1"/>
          <p:nvPr/>
        </p:nvSpPr>
        <p:spPr>
          <a:xfrm>
            <a:off x="120164" y="458906"/>
            <a:ext cx="7193812" cy="1815882"/>
          </a:xfrm>
          <a:prstGeom prst="rect">
            <a:avLst/>
          </a:prstGeom>
          <a:noFill/>
        </p:spPr>
        <p:txBody>
          <a:bodyPr wrap="square" rtlCol="0">
            <a:spAutoFit/>
          </a:bodyPr>
          <a:lstStyle/>
          <a:p>
            <a:pPr indent="538163"/>
            <a:r>
              <a:rPr lang="en-US" sz="2800" b="1" noProof="0" dirty="0">
                <a:solidFill>
                  <a:srgbClr val="C00000"/>
                </a:solidFill>
                <a:latin typeface="Arial" panose="020B0604020202020204" pitchFamily="34" charset="0"/>
                <a:cs typeface="Arial" panose="020B0604020202020204" pitchFamily="34" charset="0"/>
              </a:rPr>
              <a:t>“I am the Living Bread which came down out of heaven. If anyone eat of this Bread, he shall live forever. Moreover, the Bread that I will give is my flesh…”</a:t>
            </a:r>
          </a:p>
        </p:txBody>
      </p:sp>
      <p:sp>
        <p:nvSpPr>
          <p:cNvPr id="2" name="TextBox 1">
            <a:extLst>
              <a:ext uri="{FF2B5EF4-FFF2-40B4-BE49-F238E27FC236}">
                <a16:creationId xmlns:a16="http://schemas.microsoft.com/office/drawing/2014/main" id="{7EDA1F39-CB86-7F40-8C1B-C8E9D44E9616}"/>
              </a:ext>
            </a:extLst>
          </p:cNvPr>
          <p:cNvSpPr txBox="1"/>
          <p:nvPr/>
        </p:nvSpPr>
        <p:spPr>
          <a:xfrm>
            <a:off x="120164" y="3463158"/>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Flesh: </a:t>
            </a:r>
            <a:r>
              <a:rPr lang="en-US" sz="2800" b="1" noProof="0" dirty="0">
                <a:latin typeface="Arial" panose="020B0604020202020204" pitchFamily="34" charset="0"/>
                <a:cs typeface="Arial" panose="020B0604020202020204" pitchFamily="34" charset="0"/>
              </a:rPr>
              <a:t>Metaphor = Food becomes life.</a:t>
            </a:r>
          </a:p>
        </p:txBody>
      </p:sp>
      <p:sp>
        <p:nvSpPr>
          <p:cNvPr id="3" name="TextBox 2">
            <a:extLst>
              <a:ext uri="{FF2B5EF4-FFF2-40B4-BE49-F238E27FC236}">
                <a16:creationId xmlns:a16="http://schemas.microsoft.com/office/drawing/2014/main" id="{4C9CDC92-2D2B-102A-C341-CE16BE0FFFE0}"/>
              </a:ext>
            </a:extLst>
          </p:cNvPr>
          <p:cNvSpPr txBox="1"/>
          <p:nvPr/>
        </p:nvSpPr>
        <p:spPr>
          <a:xfrm>
            <a:off x="120164" y="2170496"/>
            <a:ext cx="6789179"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The Jews therefore began to dispute with one another, saying. “He cannot give us his flesh to eat?”</a:t>
            </a:r>
          </a:p>
        </p:txBody>
      </p:sp>
      <p:sp>
        <p:nvSpPr>
          <p:cNvPr id="5" name="AutoShape 2" descr="Easy flat bread – Andy Cooks">
            <a:extLst>
              <a:ext uri="{FF2B5EF4-FFF2-40B4-BE49-F238E27FC236}">
                <a16:creationId xmlns:a16="http://schemas.microsoft.com/office/drawing/2014/main" id="{BFA47CED-2154-3286-E557-116C58417CCF}"/>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pic>
        <p:nvPicPr>
          <p:cNvPr id="1028" name="Picture 4" descr="Easy flat bread – Andy Cooks">
            <a:extLst>
              <a:ext uri="{FF2B5EF4-FFF2-40B4-BE49-F238E27FC236}">
                <a16:creationId xmlns:a16="http://schemas.microsoft.com/office/drawing/2014/main" id="{5D310B88-D422-588A-EB25-1A0E7E9C6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97" y="420099"/>
            <a:ext cx="5552146" cy="369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8"/>
                                        </p:tgtEl>
                                        <p:attrNameLst>
                                          <p:attrName>ppt_x</p:attrName>
                                        </p:attrNameLst>
                                      </p:cBhvr>
                                      <p:tavLst>
                                        <p:tav tm="0">
                                          <p:val>
                                            <p:strVal val="ppt_x"/>
                                          </p:val>
                                        </p:tav>
                                        <p:tav tm="100000">
                                          <p:val>
                                            <p:strVal val="ppt_x"/>
                                          </p:val>
                                        </p:tav>
                                      </p:tavLst>
                                    </p:anim>
                                    <p:anim calcmode="lin" valueType="num">
                                      <p:cBhvr additive="base">
                                        <p:cTn id="7" dur="500"/>
                                        <p:tgtEl>
                                          <p:spTgt spid="1028"/>
                                        </p:tgtEl>
                                        <p:attrNameLst>
                                          <p:attrName>ppt_y</p:attrName>
                                        </p:attrNameLst>
                                      </p:cBhvr>
                                      <p:tavLst>
                                        <p:tav tm="0">
                                          <p:val>
                                            <p:strVal val="ppt_y"/>
                                          </p:val>
                                        </p:tav>
                                        <p:tav tm="100000">
                                          <p:val>
                                            <p:strVal val="1+ppt_h/2"/>
                                          </p:val>
                                        </p:tav>
                                      </p:tavLst>
                                    </p:anim>
                                    <p:set>
                                      <p:cBhvr>
                                        <p:cTn id="8" dur="1" fill="hold">
                                          <p:stCondLst>
                                            <p:cond delay="499"/>
                                          </p:stCondLst>
                                        </p:cTn>
                                        <p:tgtEl>
                                          <p:spTgt spid="102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6000" r="-6000"/>
          </a:stretch>
        </a:blipFill>
        <a:effectLst/>
      </p:bgPr>
    </p:bg>
    <p:spTree>
      <p:nvGrpSpPr>
        <p:cNvPr id="1" name="">
          <a:extLst>
            <a:ext uri="{FF2B5EF4-FFF2-40B4-BE49-F238E27FC236}">
              <a16:creationId xmlns:a16="http://schemas.microsoft.com/office/drawing/2014/main" id="{A0387D9B-F457-76EB-25FE-AF4E64CB75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58ED3E-8933-E142-14CF-5402584236CD}"/>
              </a:ext>
            </a:extLst>
          </p:cNvPr>
          <p:cNvSpPr txBox="1"/>
          <p:nvPr/>
        </p:nvSpPr>
        <p:spPr>
          <a:xfrm>
            <a:off x="201838" y="-44879"/>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#57, p 81</a:t>
            </a:r>
          </a:p>
        </p:txBody>
      </p:sp>
      <p:sp>
        <p:nvSpPr>
          <p:cNvPr id="6" name="TextBox 5">
            <a:extLst>
              <a:ext uri="{FF2B5EF4-FFF2-40B4-BE49-F238E27FC236}">
                <a16:creationId xmlns:a16="http://schemas.microsoft.com/office/drawing/2014/main" id="{5A762F6A-BE4B-AAD7-049A-EDBF5D4E0DF9}"/>
              </a:ext>
            </a:extLst>
          </p:cNvPr>
          <p:cNvSpPr txBox="1"/>
          <p:nvPr/>
        </p:nvSpPr>
        <p:spPr>
          <a:xfrm>
            <a:off x="100193" y="454434"/>
            <a:ext cx="7193812" cy="1384995"/>
          </a:xfrm>
          <a:prstGeom prst="rect">
            <a:avLst/>
          </a:prstGeom>
          <a:noFill/>
        </p:spPr>
        <p:txBody>
          <a:bodyPr wrap="square" rtlCol="0">
            <a:spAutoFit/>
          </a:bodyPr>
          <a:lstStyle/>
          <a:p>
            <a:pPr indent="538163"/>
            <a:r>
              <a:rPr lang="en-US" sz="2800" b="1" noProof="0" dirty="0">
                <a:solidFill>
                  <a:srgbClr val="C00000"/>
                </a:solidFill>
                <a:latin typeface="Arial" panose="020B0604020202020204" pitchFamily="34" charset="0"/>
                <a:cs typeface="Arial" panose="020B0604020202020204" pitchFamily="34" charset="0"/>
              </a:rPr>
              <a:t>“My flesh is food indeed and my blood is drink indeed… He who eats this Bread shall live forever.”</a:t>
            </a:r>
          </a:p>
        </p:txBody>
      </p:sp>
      <p:sp>
        <p:nvSpPr>
          <p:cNvPr id="2" name="TextBox 1">
            <a:extLst>
              <a:ext uri="{FF2B5EF4-FFF2-40B4-BE49-F238E27FC236}">
                <a16:creationId xmlns:a16="http://schemas.microsoft.com/office/drawing/2014/main" id="{9E87CF1E-7652-50BB-7CE4-A86912676EB4}"/>
              </a:ext>
            </a:extLst>
          </p:cNvPr>
          <p:cNvSpPr txBox="1"/>
          <p:nvPr/>
        </p:nvSpPr>
        <p:spPr>
          <a:xfrm>
            <a:off x="100981" y="3032643"/>
            <a:ext cx="7113362"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Live: </a:t>
            </a:r>
            <a:r>
              <a:rPr lang="en-US" sz="2800" b="1" noProof="0" dirty="0">
                <a:latin typeface="Arial" panose="020B0604020202020204" pitchFamily="34" charset="0"/>
                <a:cs typeface="Arial" panose="020B0604020202020204" pitchFamily="34" charset="0"/>
              </a:rPr>
              <a:t>Now, heaven, raised, kingdom.</a:t>
            </a:r>
          </a:p>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Disciples: </a:t>
            </a:r>
            <a:r>
              <a:rPr lang="en-US" sz="2800" b="1" noProof="0" dirty="0">
                <a:latin typeface="Arial" panose="020B0604020202020204" pitchFamily="34" charset="0"/>
                <a:cs typeface="Arial" panose="020B0604020202020204" pitchFamily="34" charset="0"/>
              </a:rPr>
              <a:t>Some followers turn away.</a:t>
            </a:r>
          </a:p>
        </p:txBody>
      </p:sp>
      <p:sp>
        <p:nvSpPr>
          <p:cNvPr id="3" name="TextBox 2">
            <a:extLst>
              <a:ext uri="{FF2B5EF4-FFF2-40B4-BE49-F238E27FC236}">
                <a16:creationId xmlns:a16="http://schemas.microsoft.com/office/drawing/2014/main" id="{D62E3C2E-B924-5BE1-7907-DF0A9EF7B4A3}"/>
              </a:ext>
            </a:extLst>
          </p:cNvPr>
          <p:cNvSpPr txBox="1"/>
          <p:nvPr/>
        </p:nvSpPr>
        <p:spPr>
          <a:xfrm>
            <a:off x="100193" y="1306897"/>
            <a:ext cx="7052982"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 Many of his disciples therefore … said, “This is a difficult message; who can accept it?”</a:t>
            </a:r>
          </a:p>
        </p:txBody>
      </p:sp>
      <p:sp>
        <p:nvSpPr>
          <p:cNvPr id="5" name="TextBox 4">
            <a:extLst>
              <a:ext uri="{FF2B5EF4-FFF2-40B4-BE49-F238E27FC236}">
                <a16:creationId xmlns:a16="http://schemas.microsoft.com/office/drawing/2014/main" id="{C95BA05B-3376-6473-1556-D6BCE1DC8548}"/>
              </a:ext>
            </a:extLst>
          </p:cNvPr>
          <p:cNvSpPr txBox="1"/>
          <p:nvPr/>
        </p:nvSpPr>
        <p:spPr>
          <a:xfrm>
            <a:off x="110905" y="2600658"/>
            <a:ext cx="7295230" cy="523220"/>
          </a:xfrm>
          <a:prstGeom prst="rect">
            <a:avLst/>
          </a:prstGeom>
          <a:noFill/>
        </p:spPr>
        <p:txBody>
          <a:bodyPr wrap="square" rtlCol="0">
            <a:spAutoFit/>
          </a:bodyPr>
          <a:lstStyle/>
          <a:p>
            <a:r>
              <a:rPr lang="en-US" sz="2800" b="1" noProof="0" dirty="0">
                <a:solidFill>
                  <a:srgbClr val="C00000"/>
                </a:solidFill>
                <a:latin typeface="Arial" panose="020B0604020202020204" pitchFamily="34" charset="0"/>
                <a:cs typeface="Arial" panose="020B0604020202020204" pitchFamily="34" charset="0"/>
              </a:rPr>
              <a:t>“There are some of you who believe not!”</a:t>
            </a:r>
          </a:p>
        </p:txBody>
      </p:sp>
      <p:sp>
        <p:nvSpPr>
          <p:cNvPr id="8" name="AutoShape 2" descr="Questions des lecteurs : Quand Jésus a institué le Repas du Seigneur, où  étaient les 70 disciples qu'il avait envoyés prêcher précédemment ?  L'avaient-ils abandonné ?">
            <a:extLst>
              <a:ext uri="{FF2B5EF4-FFF2-40B4-BE49-F238E27FC236}">
                <a16:creationId xmlns:a16="http://schemas.microsoft.com/office/drawing/2014/main" id="{BE55E23D-4412-13D7-2005-FEA216821BC0}"/>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pic>
        <p:nvPicPr>
          <p:cNvPr id="2052" name="Picture 4" descr="Questions des lecteurs : Quand Jésus a institué le Repas du Seigneur, où  étaient les 70 disciples qu'il avait envoyés prêcher précédemment ?  L'avaient-ils abandonné ?">
            <a:extLst>
              <a:ext uri="{FF2B5EF4-FFF2-40B4-BE49-F238E27FC236}">
                <a16:creationId xmlns:a16="http://schemas.microsoft.com/office/drawing/2014/main" id="{9E6120F6-7347-2FB9-4C84-5B4A2EEE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 y="478341"/>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2"/>
                                        </p:tgtEl>
                                        <p:attrNameLst>
                                          <p:attrName>ppt_x</p:attrName>
                                        </p:attrNameLst>
                                      </p:cBhvr>
                                      <p:tavLst>
                                        <p:tav tm="0">
                                          <p:val>
                                            <p:strVal val="ppt_x"/>
                                          </p:val>
                                        </p:tav>
                                        <p:tav tm="100000">
                                          <p:val>
                                            <p:strVal val="ppt_x"/>
                                          </p:val>
                                        </p:tav>
                                      </p:tavLst>
                                    </p:anim>
                                    <p:anim calcmode="lin" valueType="num">
                                      <p:cBhvr additive="base">
                                        <p:cTn id="7" dur="500"/>
                                        <p:tgtEl>
                                          <p:spTgt spid="2052"/>
                                        </p:tgtEl>
                                        <p:attrNameLst>
                                          <p:attrName>ppt_y</p:attrName>
                                        </p:attrNameLst>
                                      </p:cBhvr>
                                      <p:tavLst>
                                        <p:tav tm="0">
                                          <p:val>
                                            <p:strVal val="ppt_y"/>
                                          </p:val>
                                        </p:tav>
                                        <p:tav tm="100000">
                                          <p:val>
                                            <p:strVal val="1+ppt_h/2"/>
                                          </p:val>
                                        </p:tav>
                                      </p:tavLst>
                                    </p:anim>
                                    <p:set>
                                      <p:cBhvr>
                                        <p:cTn id="8" dur="1" fill="hold">
                                          <p:stCondLst>
                                            <p:cond delay="499"/>
                                          </p:stCondLst>
                                        </p:cTn>
                                        <p:tgtEl>
                                          <p:spTgt spid="205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6000" b="-16000"/>
          </a:stretch>
        </a:blipFill>
        <a:effectLst/>
      </p:bgPr>
    </p:bg>
    <p:spTree>
      <p:nvGrpSpPr>
        <p:cNvPr id="1" name="">
          <a:extLst>
            <a:ext uri="{FF2B5EF4-FFF2-40B4-BE49-F238E27FC236}">
              <a16:creationId xmlns:a16="http://schemas.microsoft.com/office/drawing/2014/main" id="{63689B69-BFDE-10FE-FA8E-4150766E04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727A52-CFC0-4B72-B3C5-3702FC85D18D}"/>
              </a:ext>
            </a:extLst>
          </p:cNvPr>
          <p:cNvSpPr txBox="1"/>
          <p:nvPr/>
        </p:nvSpPr>
        <p:spPr>
          <a:xfrm>
            <a:off x="201838" y="0"/>
            <a:ext cx="4875046"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LOCIS 10, #57, p 81</a:t>
            </a:r>
          </a:p>
        </p:txBody>
      </p:sp>
      <p:sp>
        <p:nvSpPr>
          <p:cNvPr id="6" name="TextBox 5">
            <a:extLst>
              <a:ext uri="{FF2B5EF4-FFF2-40B4-BE49-F238E27FC236}">
                <a16:creationId xmlns:a16="http://schemas.microsoft.com/office/drawing/2014/main" id="{B0F37C0F-421C-E63A-5314-E173E2960C7C}"/>
              </a:ext>
            </a:extLst>
          </p:cNvPr>
          <p:cNvSpPr txBox="1"/>
          <p:nvPr/>
        </p:nvSpPr>
        <p:spPr>
          <a:xfrm>
            <a:off x="121388" y="518108"/>
            <a:ext cx="7193812" cy="1815882"/>
          </a:xfrm>
          <a:prstGeom prst="rect">
            <a:avLst/>
          </a:prstGeom>
          <a:noFill/>
        </p:spPr>
        <p:txBody>
          <a:bodyPr wrap="square" rtlCol="0">
            <a:spAutoFit/>
          </a:bodyPr>
          <a:lstStyle/>
          <a:p>
            <a:pPr indent="538163"/>
            <a:r>
              <a:rPr lang="en-US" sz="2800" b="1" noProof="0" dirty="0">
                <a:latin typeface="Arial" panose="020B0604020202020204" pitchFamily="34" charset="0"/>
                <a:cs typeface="Arial" panose="020B0604020202020204" pitchFamily="34" charset="0"/>
              </a:rPr>
              <a:t>From that time many of his disciples turned back and no longer went about with him. Jesus therefore said to the twelve, </a:t>
            </a:r>
            <a:r>
              <a:rPr lang="en-US" sz="2800" b="1" noProof="0" dirty="0">
                <a:solidFill>
                  <a:srgbClr val="C00000"/>
                </a:solidFill>
                <a:latin typeface="Arial" panose="020B0604020202020204" pitchFamily="34" charset="0"/>
                <a:cs typeface="Arial" panose="020B0604020202020204" pitchFamily="34" charset="0"/>
              </a:rPr>
              <a:t>“Do you also wish to go away?”</a:t>
            </a:r>
          </a:p>
        </p:txBody>
      </p:sp>
      <p:sp>
        <p:nvSpPr>
          <p:cNvPr id="2" name="TextBox 1">
            <a:extLst>
              <a:ext uri="{FF2B5EF4-FFF2-40B4-BE49-F238E27FC236}">
                <a16:creationId xmlns:a16="http://schemas.microsoft.com/office/drawing/2014/main" id="{DE06B400-5B47-B830-18F8-191375169B04}"/>
              </a:ext>
            </a:extLst>
          </p:cNvPr>
          <p:cNvSpPr txBox="1"/>
          <p:nvPr/>
        </p:nvSpPr>
        <p:spPr>
          <a:xfrm>
            <a:off x="121388" y="3522143"/>
            <a:ext cx="7141773"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Life: </a:t>
            </a:r>
            <a:r>
              <a:rPr lang="en-US" sz="2800" b="1" noProof="0" dirty="0">
                <a:latin typeface="Arial" panose="020B0604020202020204" pitchFamily="34" charset="0"/>
                <a:cs typeface="Arial" panose="020B0604020202020204" pitchFamily="34" charset="0"/>
              </a:rPr>
              <a:t>Jesus alone gives everlasting life.</a:t>
            </a:r>
          </a:p>
        </p:txBody>
      </p:sp>
      <p:sp>
        <p:nvSpPr>
          <p:cNvPr id="3" name="TextBox 2">
            <a:extLst>
              <a:ext uri="{FF2B5EF4-FFF2-40B4-BE49-F238E27FC236}">
                <a16:creationId xmlns:a16="http://schemas.microsoft.com/office/drawing/2014/main" id="{EC330FD9-9397-D1D6-E0A2-DE87D9E69A1E}"/>
              </a:ext>
            </a:extLst>
          </p:cNvPr>
          <p:cNvSpPr txBox="1"/>
          <p:nvPr/>
        </p:nvSpPr>
        <p:spPr>
          <a:xfrm>
            <a:off x="121388" y="2211697"/>
            <a:ext cx="7193812"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Then Simon Peter answered him, “Lord, to whom shall we go? You have words of eternal life!”</a:t>
            </a:r>
          </a:p>
        </p:txBody>
      </p:sp>
      <p:pic>
        <p:nvPicPr>
          <p:cNvPr id="3074" name="Picture 2" descr="Many Disciples Desert Jesus | Disciple 4 Christ">
            <a:extLst>
              <a:ext uri="{FF2B5EF4-FFF2-40B4-BE49-F238E27FC236}">
                <a16:creationId xmlns:a16="http://schemas.microsoft.com/office/drawing/2014/main" id="{BA5C8A20-0D8D-73F3-0EC9-FDA59A409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85" y="513419"/>
            <a:ext cx="4875046" cy="359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4415</TotalTime>
  <Words>1455</Words>
  <Application>Microsoft Office PowerPoint</Application>
  <PresentationFormat>Custom</PresentationFormat>
  <Paragraphs>104</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218</cp:revision>
  <dcterms:created xsi:type="dcterms:W3CDTF">2023-02-25T21:04:15Z</dcterms:created>
  <dcterms:modified xsi:type="dcterms:W3CDTF">2025-02-21T02:45:00Z</dcterms:modified>
</cp:coreProperties>
</file>