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9" r:id="rId2"/>
    <p:sldId id="275" r:id="rId3"/>
    <p:sldId id="321" r:id="rId4"/>
    <p:sldId id="297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5" r:id="rId18"/>
    <p:sldId id="336" r:id="rId19"/>
    <p:sldId id="337" r:id="rId20"/>
    <p:sldId id="338" r:id="rId21"/>
    <p:sldId id="339" r:id="rId22"/>
    <p:sldId id="342" r:id="rId23"/>
    <p:sldId id="340" r:id="rId24"/>
    <p:sldId id="258" r:id="rId25"/>
    <p:sldId id="341" r:id="rId26"/>
    <p:sldId id="283" r:id="rId27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6" y="1210"/>
      </p:cViewPr>
      <p:guideLst>
        <p:guide orient="horz" pos="1296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6DAF6-89DF-4B40-BB13-C4A7BC64E12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D0A28-8312-43BF-BE21-636AA0227A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9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D0A28-8312-43BF-BE21-636AA0227A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0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D0A28-8312-43BF-BE21-636AA0227A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8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673560"/>
            <a:ext cx="5485320" cy="143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65760" y="962640"/>
            <a:ext cx="658332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2960DDBA-4FA8-46D5-A6F2-A87D499C05D3}" type="slidenum">
              <a:t>‹#›</a:t>
            </a:fld>
            <a:endParaRPr dirty="0"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3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361EED-25BB-DE8C-DE94-E7D897A4E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9512D-36FD-BE63-3DB6-1D196372B8FA}"/>
              </a:ext>
            </a:extLst>
          </p:cNvPr>
          <p:cNvSpPr txBox="1"/>
          <p:nvPr/>
        </p:nvSpPr>
        <p:spPr>
          <a:xfrm>
            <a:off x="0" y="-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Life of Christ in Stereo</a:t>
            </a:r>
            <a:endParaRPr lang="en-US" sz="3600" noProof="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9B1D9C-202A-CDC1-A829-70457E091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6" y="602258"/>
            <a:ext cx="6146948" cy="35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139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15639-1A88-719C-9744-BE95CF72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423FFC-DC2B-5DC2-BF1B-BD790B70EF15}"/>
              </a:ext>
            </a:extLst>
          </p:cNvPr>
          <p:cNvSpPr txBox="1"/>
          <p:nvPr/>
        </p:nvSpPr>
        <p:spPr>
          <a:xfrm>
            <a:off x="120164" y="444787"/>
            <a:ext cx="7193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Then Jesus said to them again, “I am going away, and you will look for me but will die in your sin. Where I am going you cannot come… 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3F66-EF25-C7A5-9D12-928B2F4A01FD}"/>
              </a:ext>
            </a:extLst>
          </p:cNvPr>
          <p:cNvSpPr txBox="1"/>
          <p:nvPr/>
        </p:nvSpPr>
        <p:spPr>
          <a:xfrm>
            <a:off x="120164" y="1716542"/>
            <a:ext cx="7352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  23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“You people are from this world; I am not from this world.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Thus I told you that you will die in your sins. For unless you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 that I am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he, you will die in your sins.”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295E4-3BC4-B733-3D16-F61B4A3107D6}"/>
              </a:ext>
            </a:extLst>
          </p:cNvPr>
          <p:cNvSpPr txBox="1"/>
          <p:nvPr/>
        </p:nvSpPr>
        <p:spPr>
          <a:xfrm>
            <a:off x="60694" y="0"/>
            <a:ext cx="71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#68 = John 8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</p:spTree>
    <p:extLst>
      <p:ext uri="{BB962C8B-B14F-4D97-AF65-F5344CB8AC3E}">
        <p14:creationId xmlns:p14="http://schemas.microsoft.com/office/powerpoint/2010/main" val="35062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6CF32B-1F3B-EB32-38A7-E70262BEF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8FC8CF-2B01-90EC-89FA-BF712DB1FE00}"/>
              </a:ext>
            </a:extLst>
          </p:cNvPr>
          <p:cNvSpPr txBox="1"/>
          <p:nvPr/>
        </p:nvSpPr>
        <p:spPr>
          <a:xfrm>
            <a:off x="120164" y="10306"/>
            <a:ext cx="706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Exodus chapter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D0A2C-6AF0-F138-7A77-3ED183245AE5}"/>
              </a:ext>
            </a:extLst>
          </p:cNvPr>
          <p:cNvSpPr txBox="1"/>
          <p:nvPr/>
        </p:nvSpPr>
        <p:spPr>
          <a:xfrm>
            <a:off x="188611" y="478662"/>
            <a:ext cx="7193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God said to Moses, “I AM that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 AM.” And he said, “You must say this to the Israelites, ‘I AM has sent me to you.’”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E73F2B-D433-F306-9E46-27F4E33C939A}"/>
              </a:ext>
            </a:extLst>
          </p:cNvPr>
          <p:cNvSpPr txBox="1"/>
          <p:nvPr/>
        </p:nvSpPr>
        <p:spPr>
          <a:xfrm>
            <a:off x="188611" y="1857725"/>
            <a:ext cx="7193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Hebrew: </a:t>
            </a:r>
            <a:r>
              <a:rPr lang="he-IL" sz="2800" b="1" dirty="0">
                <a:latin typeface="Arial" panose="020B0604020202020204" pitchFamily="34" charset="0"/>
              </a:rPr>
              <a:t>אֶהְיֶה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ʔ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ehyeh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“I-am who I-am”.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Septuagint: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Ἐγώ εἰμι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ὁ ὤν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egō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eimi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ōn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7188" indent="-357188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“I AM the Existing One… </a:t>
            </a:r>
          </a:p>
          <a:p>
            <a:pPr marL="357188" indent="-357188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Say, ‘The Existing-One sent me’.”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he Great I AM – Church Sermon Series Ideas">
            <a:extLst>
              <a:ext uri="{FF2B5EF4-FFF2-40B4-BE49-F238E27FC236}">
                <a16:creationId xmlns:a16="http://schemas.microsoft.com/office/drawing/2014/main" id="{6E400A79-BECD-03DB-2356-57E86C0A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7" y="625184"/>
            <a:ext cx="5807000" cy="32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9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3C8C1-C1BD-0C4D-D759-D805BCD75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AEEE79-CFC5-515A-EB29-C92C3AD4F43A}"/>
              </a:ext>
            </a:extLst>
          </p:cNvPr>
          <p:cNvSpPr txBox="1"/>
          <p:nvPr/>
        </p:nvSpPr>
        <p:spPr>
          <a:xfrm>
            <a:off x="120164" y="444787"/>
            <a:ext cx="7193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Then Jesus said, “When you lift up the Son of Man, then you will know that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 am he…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And the one who sent me is with me. He has not left me alone, because I always do those things that please him.”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B0B4E-EBA6-9018-E13F-C804C3868016}"/>
              </a:ext>
            </a:extLst>
          </p:cNvPr>
          <p:cNvSpPr txBox="1"/>
          <p:nvPr/>
        </p:nvSpPr>
        <p:spPr>
          <a:xfrm>
            <a:off x="121388" y="3455851"/>
            <a:ext cx="71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 up: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On cross, from tomb, into sky.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D9409-A9DB-D88D-9CEE-5F55B83ED8AE}"/>
              </a:ext>
            </a:extLst>
          </p:cNvPr>
          <p:cNvSpPr txBox="1"/>
          <p:nvPr/>
        </p:nvSpPr>
        <p:spPr>
          <a:xfrm>
            <a:off x="120165" y="2557410"/>
            <a:ext cx="7195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While he was saying these things, many people believed in him.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E9751-0669-21C4-E462-7F2196D539E0}"/>
              </a:ext>
            </a:extLst>
          </p:cNvPr>
          <p:cNvSpPr txBox="1"/>
          <p:nvPr/>
        </p:nvSpPr>
        <p:spPr>
          <a:xfrm>
            <a:off x="60694" y="0"/>
            <a:ext cx="71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#68 = John 8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</p:spTree>
    <p:extLst>
      <p:ext uri="{BB962C8B-B14F-4D97-AF65-F5344CB8AC3E}">
        <p14:creationId xmlns:p14="http://schemas.microsoft.com/office/powerpoint/2010/main" val="1815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43D55-B5C3-4E9A-D96A-511193BA6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20D1F1-2371-37A8-C5CD-D843F0A85C42}"/>
              </a:ext>
            </a:extLst>
          </p:cNvPr>
          <p:cNvSpPr txBox="1"/>
          <p:nvPr/>
        </p:nvSpPr>
        <p:spPr>
          <a:xfrm>
            <a:off x="126260" y="444787"/>
            <a:ext cx="7193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If anyone obeys my teaching,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he will never see death.”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60A690-B364-8CC3-2073-6D71DD0AD650}"/>
              </a:ext>
            </a:extLst>
          </p:cNvPr>
          <p:cNvSpPr txBox="1"/>
          <p:nvPr/>
        </p:nvSpPr>
        <p:spPr>
          <a:xfrm>
            <a:off x="120164" y="3510916"/>
            <a:ext cx="71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Liar? Lunatic? Or Lord?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63F53-8AB7-7377-4A4E-84427716E741}"/>
              </a:ext>
            </a:extLst>
          </p:cNvPr>
          <p:cNvSpPr txBox="1"/>
          <p:nvPr/>
        </p:nvSpPr>
        <p:spPr>
          <a:xfrm>
            <a:off x="126260" y="846725"/>
            <a:ext cx="7188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   52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Then the Judeans responded… “Both Abraham and the prophets died…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Who do you claim to be?” ...  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0713F-E9DE-3564-EB59-6C2F5796F54C}"/>
              </a:ext>
            </a:extLst>
          </p:cNvPr>
          <p:cNvSpPr txBox="1"/>
          <p:nvPr/>
        </p:nvSpPr>
        <p:spPr>
          <a:xfrm>
            <a:off x="120164" y="0"/>
            <a:ext cx="71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#68 = John 8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F6A65-A034-9616-7DD8-6F73FCDB233A}"/>
              </a:ext>
            </a:extLst>
          </p:cNvPr>
          <p:cNvSpPr txBox="1"/>
          <p:nvPr/>
        </p:nvSpPr>
        <p:spPr>
          <a:xfrm>
            <a:off x="126261" y="2125921"/>
            <a:ext cx="7188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58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Jesus said to them,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“I tell you the solemn truth, before Abraham came into existence, I am!” 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1200D-BA9C-DF13-63C0-A4ABB0C88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9905B4-E209-ABA8-4699-9D6B1579EB7C}"/>
              </a:ext>
            </a:extLst>
          </p:cNvPr>
          <p:cNvSpPr txBox="1"/>
          <p:nvPr/>
        </p:nvSpPr>
        <p:spPr>
          <a:xfrm>
            <a:off x="201838" y="0"/>
            <a:ext cx="711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#68 = John 8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7CF09-288F-063C-394D-7863D1DFA52F}"/>
              </a:ext>
            </a:extLst>
          </p:cNvPr>
          <p:cNvSpPr txBox="1"/>
          <p:nvPr/>
        </p:nvSpPr>
        <p:spPr>
          <a:xfrm>
            <a:off x="120164" y="444787"/>
            <a:ext cx="7193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Then they picked up stones to throw at Jesus, but he was hidden from them and went out from the temple area.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5792B-306D-99C5-065D-12E7AC7ADADA}"/>
              </a:ext>
            </a:extLst>
          </p:cNvPr>
          <p:cNvSpPr txBox="1"/>
          <p:nvPr/>
        </p:nvSpPr>
        <p:spPr>
          <a:xfrm>
            <a:off x="120164" y="1829782"/>
            <a:ext cx="42384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Warnin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inscri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“No stranger is to enter within the balustrade round the temple and enclosure. Whoever is caught will be himself responsible for his ensuing death.”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—Wikipedia</a:t>
            </a:r>
            <a:endParaRPr lang="en-US" sz="20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42F84A8-4F53-F8C1-5947-03CE4F7D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0" y="1817699"/>
            <a:ext cx="2955336" cy="229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0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43755-EC58-2C60-D8F8-7E1B22D86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685146-0E7F-4A1B-4F36-7793F8AB11D4}"/>
              </a:ext>
            </a:extLst>
          </p:cNvPr>
          <p:cNvSpPr txBox="1"/>
          <p:nvPr/>
        </p:nvSpPr>
        <p:spPr>
          <a:xfrm>
            <a:off x="201838" y="0"/>
            <a:ext cx="711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#69 = John 9 </a:t>
            </a:r>
            <a:r>
              <a:rPr lang="en-GB" sz="2800" b="1" i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  <a:endParaRPr lang="en-US" sz="2800" b="1" i="1" noProof="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48D2D-585C-0E9A-E4E8-759872438761}"/>
              </a:ext>
            </a:extLst>
          </p:cNvPr>
          <p:cNvSpPr txBox="1"/>
          <p:nvPr/>
        </p:nvSpPr>
        <p:spPr>
          <a:xfrm>
            <a:off x="0" y="444787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Now as Jesus was passing by,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he saw a man who had been blind from birth.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His disciples asked him, “Rabbi, who committed the sin that caused him to be born blind, this man or his parents?”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3EE5F-FE34-606D-016A-5D8D0DC9FAAD}"/>
              </a:ext>
            </a:extLst>
          </p:cNvPr>
          <p:cNvSpPr txBox="1"/>
          <p:nvPr/>
        </p:nvSpPr>
        <p:spPr>
          <a:xfrm>
            <a:off x="40139" y="2541026"/>
            <a:ext cx="7192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Jesus answered, “Neither this man nor his parents sinned, but </a:t>
            </a: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[let]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acts of God be revealed!” </a:t>
            </a:r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8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hina</a:t>
            </a:r>
            <a:r>
              <a:rPr lang="en-GB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+subjunctive</a:t>
            </a:r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2800" noProof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tories of Hope (Part 3) – The Blind Son — Ken Winter">
            <a:extLst>
              <a:ext uri="{FF2B5EF4-FFF2-40B4-BE49-F238E27FC236}">
                <a16:creationId xmlns:a16="http://schemas.microsoft.com/office/drawing/2014/main" id="{451935AE-FE24-3FCD-00B3-550B8D4D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31361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042BDF-6AB2-571D-B962-60FBD679C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82751D-3476-11EE-6959-3CCD7BD28B51}"/>
              </a:ext>
            </a:extLst>
          </p:cNvPr>
          <p:cNvSpPr txBox="1"/>
          <p:nvPr/>
        </p:nvSpPr>
        <p:spPr>
          <a:xfrm>
            <a:off x="201838" y="0"/>
            <a:ext cx="711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#69 = John 9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D6292-3911-FDB1-8CDA-F4E53DCBBA6A}"/>
              </a:ext>
            </a:extLst>
          </p:cNvPr>
          <p:cNvSpPr txBox="1"/>
          <p:nvPr/>
        </p:nvSpPr>
        <p:spPr>
          <a:xfrm>
            <a:off x="120163" y="444787"/>
            <a:ext cx="72346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As long as I am in the world, I am the light of the world.”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Having said this, he spat on the ground and made some mud with the saliva. He smeared the mud on the blind man’s eyes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and said to him, “Go wash in the pool of Siloam” … 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49A246-2B9A-A737-AE68-85645BA2B181}"/>
              </a:ext>
            </a:extLst>
          </p:cNvPr>
          <p:cNvSpPr txBox="1"/>
          <p:nvPr/>
        </p:nvSpPr>
        <p:spPr>
          <a:xfrm>
            <a:off x="161001" y="4605363"/>
            <a:ext cx="7193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62AD2-F3E4-EE9E-AB5F-5E87F9DF20DC}"/>
              </a:ext>
            </a:extLst>
          </p:cNvPr>
          <p:cNvSpPr txBox="1"/>
          <p:nvPr/>
        </p:nvSpPr>
        <p:spPr>
          <a:xfrm>
            <a:off x="201838" y="2553770"/>
            <a:ext cx="7112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													So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blind man went away and washed, and came back seeing.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7C92D9-BE3C-66EC-23B6-13CB6EE1D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762D72-8125-BF4D-B76C-E7B2463B9783}"/>
              </a:ext>
            </a:extLst>
          </p:cNvPr>
          <p:cNvSpPr txBox="1"/>
          <p:nvPr/>
        </p:nvSpPr>
        <p:spPr>
          <a:xfrm>
            <a:off x="201838" y="0"/>
            <a:ext cx="711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#69 = John 9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E833D-4427-5CEE-C3C6-C9A818FD33AE}"/>
              </a:ext>
            </a:extLst>
          </p:cNvPr>
          <p:cNvSpPr txBox="1"/>
          <p:nvPr/>
        </p:nvSpPr>
        <p:spPr>
          <a:xfrm>
            <a:off x="120164" y="444787"/>
            <a:ext cx="7193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Then the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neighbors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and the people who had seen him previously as a beggar began saying, “Is this not the man who used to sit and beg?”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Some people said, “This is the man!” while others said, “No, but he looks like him.”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B98FD-ADDF-0B72-D227-1862D8934E82}"/>
              </a:ext>
            </a:extLst>
          </p:cNvPr>
          <p:cNvSpPr txBox="1"/>
          <p:nvPr/>
        </p:nvSpPr>
        <p:spPr>
          <a:xfrm>
            <a:off x="120164" y="3007370"/>
            <a:ext cx="735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man himself kept insisting, “I am !” </a:t>
            </a: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8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egō</a:t>
            </a:r>
            <a:r>
              <a:rPr lang="en-GB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eimi</a:t>
            </a: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EB9F0B-554C-3FBC-5D73-CCC2B9123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E94C63-71DC-E605-5F8F-26D409B8346B}"/>
              </a:ext>
            </a:extLst>
          </p:cNvPr>
          <p:cNvSpPr txBox="1"/>
          <p:nvPr/>
        </p:nvSpPr>
        <p:spPr>
          <a:xfrm>
            <a:off x="120164" y="0"/>
            <a:ext cx="71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#70 = John 10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B16F9-7DC8-6F64-D60A-FC29580D2F78}"/>
              </a:ext>
            </a:extLst>
          </p:cNvPr>
          <p:cNvSpPr txBox="1"/>
          <p:nvPr/>
        </p:nvSpPr>
        <p:spPr>
          <a:xfrm>
            <a:off x="120164" y="444787"/>
            <a:ext cx="7193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 give them eternal life, and they will never perish; no one will snatch them from my hand. 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25FB3-EEF3-5A83-D18C-DA3584BEC1B5}"/>
              </a:ext>
            </a:extLst>
          </p:cNvPr>
          <p:cNvSpPr txBox="1"/>
          <p:nvPr/>
        </p:nvSpPr>
        <p:spPr>
          <a:xfrm>
            <a:off x="120164" y="3156942"/>
            <a:ext cx="71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neuter pronoun ≠ same person.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40F81-FEC3-914D-E201-7F2E58578BF0}"/>
              </a:ext>
            </a:extLst>
          </p:cNvPr>
          <p:cNvSpPr txBox="1"/>
          <p:nvPr/>
        </p:nvSpPr>
        <p:spPr>
          <a:xfrm>
            <a:off x="120164" y="1338827"/>
            <a:ext cx="7352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My Father, who has given them to me, is greater than all, and no one can snatch them from my Father’s hand.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The Father and I are one.”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1F3503-D4F3-F0DE-0E95-E46A98458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BC9DA8-FC58-9FC9-5CFE-C70BCE65D1A9}"/>
              </a:ext>
            </a:extLst>
          </p:cNvPr>
          <p:cNvSpPr txBox="1"/>
          <p:nvPr/>
        </p:nvSpPr>
        <p:spPr>
          <a:xfrm>
            <a:off x="120164" y="0"/>
            <a:ext cx="71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#70 = John 10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8BDCD-DF0B-4F1F-1FFA-90E3FB6C925C}"/>
              </a:ext>
            </a:extLst>
          </p:cNvPr>
          <p:cNvSpPr txBox="1"/>
          <p:nvPr/>
        </p:nvSpPr>
        <p:spPr>
          <a:xfrm>
            <a:off x="120164" y="444787"/>
            <a:ext cx="7193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Jewish leaders replied, “We are not going to stone you for a good deed but for blasphemy, because you, a man, are claiming to be God.”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639B1-C436-4054-F3B0-F116B92EE2D3}"/>
              </a:ext>
            </a:extLst>
          </p:cNvPr>
          <p:cNvSpPr txBox="1"/>
          <p:nvPr/>
        </p:nvSpPr>
        <p:spPr>
          <a:xfrm>
            <a:off x="60694" y="2228402"/>
            <a:ext cx="7193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Kill with heavy stones.</a:t>
            </a:r>
          </a:p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Blasphemy: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To insult God or to lie about him.</a:t>
            </a:r>
          </a:p>
          <a:p>
            <a:pPr marL="357188" indent="-357188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They understood Jesus’ intent.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FCCF5-2F96-C24C-BAE0-A1C27EA84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A5AAD-4A47-1CF7-AAAD-528E0ED8807D}"/>
              </a:ext>
            </a:extLst>
          </p:cNvPr>
          <p:cNvSpPr txBox="1"/>
          <p:nvPr/>
        </p:nvSpPr>
        <p:spPr>
          <a:xfrm>
            <a:off x="0" y="0"/>
            <a:ext cx="739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Session 8: </a:t>
            </a:r>
            <a:r>
              <a:rPr lang="en-US" sz="2800" b="1" noProof="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US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Chapter 12, 64-70</a:t>
            </a:r>
            <a:endParaRPr lang="en-US" sz="2800" noProof="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17312-0D54-3E0F-6288-36047FFD7DBA}"/>
              </a:ext>
            </a:extLst>
          </p:cNvPr>
          <p:cNvSpPr txBox="1"/>
          <p:nvPr/>
        </p:nvSpPr>
        <p:spPr>
          <a:xfrm>
            <a:off x="139874" y="575077"/>
            <a:ext cx="72530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80" indent="-355680">
              <a:tabLst>
                <a:tab pos="0" algn="l"/>
              </a:tabLst>
            </a:pPr>
            <a:r>
              <a:rPr lang="en-US" sz="2800" b="1" spc="-1" noProof="0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pc="-1" noProof="0" dirty="0">
                <a:solidFill>
                  <a:schemeClr val="dk1"/>
                </a:solidFill>
                <a:latin typeface="Arial"/>
              </a:rPr>
              <a:t> What did you learn that was new, helpful, or important?</a:t>
            </a:r>
            <a:br>
              <a:rPr lang="en-US" sz="2800" b="1" spc="-1" noProof="0" dirty="0">
                <a:solidFill>
                  <a:schemeClr val="dk1"/>
                </a:solidFill>
                <a:latin typeface="Arial"/>
              </a:rPr>
            </a:br>
            <a:endParaRPr lang="en-US" sz="2800" noProof="0" dirty="0"/>
          </a:p>
          <a:p>
            <a:pPr marL="355680" indent="-355680">
              <a:tabLst>
                <a:tab pos="0" algn="l"/>
              </a:tabLst>
            </a:pPr>
            <a:r>
              <a:rPr lang="en-US" sz="2800" b="1" spc="-1" noProof="0" dirty="0">
                <a:solidFill>
                  <a:srgbClr val="C00000"/>
                </a:solidFill>
                <a:latin typeface="Arial"/>
              </a:rPr>
              <a:t>●</a:t>
            </a:r>
            <a:r>
              <a:rPr lang="en-US" sz="2800" b="1" spc="-1" noProof="0" dirty="0">
                <a:solidFill>
                  <a:schemeClr val="dk1"/>
                </a:solidFill>
                <a:latin typeface="Arial"/>
              </a:rPr>
              <a:t> What questions do you have about what you read?</a:t>
            </a:r>
            <a:endParaRPr lang="en-US" sz="2800" spc="-1" noProof="0" dirty="0">
              <a:solidFill>
                <a:srgbClr val="FFFFFF"/>
              </a:solidFill>
              <a:latin typeface="Arial"/>
            </a:endParaRPr>
          </a:p>
          <a:p>
            <a:pPr marL="355600" indent="-355600"/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219D2-DB10-68FD-E26C-2499887D1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0" y="-19443"/>
            <a:ext cx="2636700" cy="4134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D6DFC-06F6-E5C3-B4F7-238D3496E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570" y="-29847"/>
            <a:ext cx="2828510" cy="4124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5DC6BC-4CF9-3BEB-B77E-0DB42B759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460" y="-24792"/>
            <a:ext cx="18516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3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7E7FB5-A6A0-D99F-B0D9-5493783DB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CE4E4A-C614-2AED-9941-865DC3D86D3E}"/>
              </a:ext>
            </a:extLst>
          </p:cNvPr>
          <p:cNvSpPr txBox="1"/>
          <p:nvPr/>
        </p:nvSpPr>
        <p:spPr>
          <a:xfrm>
            <a:off x="0" y="0"/>
            <a:ext cx="731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#70 = John 10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  <a:endParaRPr lang="en-US" sz="2800" b="1" noProof="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0F249-03A7-E551-CE93-28E7CF66476F}"/>
              </a:ext>
            </a:extLst>
          </p:cNvPr>
          <p:cNvSpPr txBox="1"/>
          <p:nvPr/>
        </p:nvSpPr>
        <p:spPr>
          <a:xfrm>
            <a:off x="120164" y="444787"/>
            <a:ext cx="7193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Jesus answered, “Is it not written in your law, ‘I said, you are gods’?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935B9-063F-0389-BFEB-33517474EC4C}"/>
              </a:ext>
            </a:extLst>
          </p:cNvPr>
          <p:cNvSpPr txBox="1"/>
          <p:nvPr/>
        </p:nvSpPr>
        <p:spPr>
          <a:xfrm>
            <a:off x="121388" y="3214776"/>
            <a:ext cx="71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Psalm 82:6; 86:8; </a:t>
            </a:r>
            <a:r>
              <a:rPr lang="en-US" sz="28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Deut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32:8 (DSS)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D8F62-F241-DE66-B3E0-DF26ADDA1F63}"/>
              </a:ext>
            </a:extLst>
          </p:cNvPr>
          <p:cNvSpPr txBox="1"/>
          <p:nvPr/>
        </p:nvSpPr>
        <p:spPr>
          <a:xfrm>
            <a:off x="120164" y="1398894"/>
            <a:ext cx="68390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“Do you say about the one whom the Father set apart and sent into the world, ‘You are blaspheming,’ because I said, ‘I am the Son of God’?”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82A1C-78AF-1AFB-B856-80BB7658D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8089F2-2907-AB82-39C2-7ACB9DF56392}"/>
              </a:ext>
            </a:extLst>
          </p:cNvPr>
          <p:cNvSpPr txBox="1"/>
          <p:nvPr/>
        </p:nvSpPr>
        <p:spPr>
          <a:xfrm>
            <a:off x="201838" y="0"/>
            <a:ext cx="711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Psalm 82:6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F4394-EAB0-E483-CA17-5EC5DB2EE429}"/>
              </a:ext>
            </a:extLst>
          </p:cNvPr>
          <p:cNvSpPr txBox="1"/>
          <p:nvPr/>
        </p:nvSpPr>
        <p:spPr>
          <a:xfrm>
            <a:off x="120164" y="444787"/>
            <a:ext cx="7193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has taken his place in the divine council; in the midst of the </a:t>
            </a: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he holds judgment…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8F58D-D8FB-99BF-705D-EE83B426B013}"/>
              </a:ext>
            </a:extLst>
          </p:cNvPr>
          <p:cNvSpPr txBox="1"/>
          <p:nvPr/>
        </p:nvSpPr>
        <p:spPr>
          <a:xfrm>
            <a:off x="201838" y="2841333"/>
            <a:ext cx="7193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Elohim with </a:t>
            </a:r>
            <a:r>
              <a:rPr lang="en-US" sz="28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singlular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verb.</a:t>
            </a:r>
          </a:p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gods: </a:t>
            </a:r>
            <a:r>
              <a:rPr lang="en-US" sz="28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elohim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with plural modifiers.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420AF-AB14-DD7A-2D56-1B4EDF69F4CD}"/>
              </a:ext>
            </a:extLst>
          </p:cNvPr>
          <p:cNvSpPr txBox="1"/>
          <p:nvPr/>
        </p:nvSpPr>
        <p:spPr>
          <a:xfrm>
            <a:off x="201838" y="1795790"/>
            <a:ext cx="735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	I said, "You are </a:t>
            </a: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sons of the </a:t>
            </a: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High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all of you;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D6681-381F-6F5A-D5F2-5D1B1CC1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ABC17-9EF3-0DA4-3B34-52FC250136DE}"/>
              </a:ext>
            </a:extLst>
          </p:cNvPr>
          <p:cNvSpPr txBox="1"/>
          <p:nvPr/>
        </p:nvSpPr>
        <p:spPr>
          <a:xfrm>
            <a:off x="201838" y="0"/>
            <a:ext cx="711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Psalm 86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E6360-2B75-B497-F67D-79335886DA6B}"/>
              </a:ext>
            </a:extLst>
          </p:cNvPr>
          <p:cNvSpPr txBox="1"/>
          <p:nvPr/>
        </p:nvSpPr>
        <p:spPr>
          <a:xfrm>
            <a:off x="120164" y="444787"/>
            <a:ext cx="7193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There is none like you among the </a:t>
            </a: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O Lord </a:t>
            </a: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[Adonay]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nor are there any works like yours.</a:t>
            </a:r>
          </a:p>
          <a:p>
            <a:pPr indent="538163"/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E2F32E-AFE1-537A-98A8-153B88C6A140}"/>
              </a:ext>
            </a:extLst>
          </p:cNvPr>
          <p:cNvSpPr txBox="1"/>
          <p:nvPr/>
        </p:nvSpPr>
        <p:spPr>
          <a:xfrm>
            <a:off x="201839" y="2320791"/>
            <a:ext cx="6952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High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gave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[to]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nations their inheritance, … according to the number of </a:t>
            </a: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sons of God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[DSS, LXX].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D4F9B-1A7C-35B9-A031-C3BD8D74C5F4}"/>
              </a:ext>
            </a:extLst>
          </p:cNvPr>
          <p:cNvSpPr txBox="1"/>
          <p:nvPr/>
        </p:nvSpPr>
        <p:spPr>
          <a:xfrm>
            <a:off x="161001" y="1859280"/>
            <a:ext cx="711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Deuteronomy 32</a:t>
            </a:r>
          </a:p>
        </p:txBody>
      </p:sp>
    </p:spTree>
    <p:extLst>
      <p:ext uri="{BB962C8B-B14F-4D97-AF65-F5344CB8AC3E}">
        <p14:creationId xmlns:p14="http://schemas.microsoft.com/office/powerpoint/2010/main" val="10591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24B3F-8449-67EE-C081-92245C173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52539-E3CF-FDA6-3BA3-E944D7EA49CB}"/>
              </a:ext>
            </a:extLst>
          </p:cNvPr>
          <p:cNvSpPr txBox="1"/>
          <p:nvPr/>
        </p:nvSpPr>
        <p:spPr>
          <a:xfrm>
            <a:off x="120164" y="0"/>
            <a:ext cx="71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#70 = John 10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  <a:endParaRPr lang="en-US" sz="2800" b="1" noProof="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10A9AE-09B0-588F-D59A-0C26049474BE}"/>
              </a:ext>
            </a:extLst>
          </p:cNvPr>
          <p:cNvSpPr txBox="1"/>
          <p:nvPr/>
        </p:nvSpPr>
        <p:spPr>
          <a:xfrm>
            <a:off x="120164" y="444787"/>
            <a:ext cx="7193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Even if you do not believe me, believe the deeds, so that you may come to know and understand that I am in the Father and the Father is in me.”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13768C-3EDB-E0FD-86FA-F99BC073AF31}"/>
              </a:ext>
            </a:extLst>
          </p:cNvPr>
          <p:cNvSpPr txBox="1"/>
          <p:nvPr/>
        </p:nvSpPr>
        <p:spPr>
          <a:xfrm>
            <a:off x="120164" y="3050438"/>
            <a:ext cx="7193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Deeds: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Healing the lame and the blind.</a:t>
            </a:r>
          </a:p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Purpose, action, or metaphysical?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A760D-050E-CFC4-AC27-6483B121AB65}"/>
              </a:ext>
            </a:extLst>
          </p:cNvPr>
          <p:cNvSpPr txBox="1"/>
          <p:nvPr/>
        </p:nvSpPr>
        <p:spPr>
          <a:xfrm>
            <a:off x="120164" y="1711610"/>
            <a:ext cx="7352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												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Then they attempted again to seize him, but he escaped their clutches.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5F30AE-C6C9-2E57-FB24-8600C7B28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FE693A-D1E0-4E60-081D-93F266AFB67A}"/>
              </a:ext>
            </a:extLst>
          </p:cNvPr>
          <p:cNvSpPr txBox="1"/>
          <p:nvPr/>
        </p:nvSpPr>
        <p:spPr>
          <a:xfrm>
            <a:off x="185348" y="-1"/>
            <a:ext cx="527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Assignment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A5551-7CA4-F6F2-A04F-F0162C062264}"/>
              </a:ext>
            </a:extLst>
          </p:cNvPr>
          <p:cNvSpPr txBox="1"/>
          <p:nvPr/>
        </p:nvSpPr>
        <p:spPr>
          <a:xfrm>
            <a:off x="185349" y="701947"/>
            <a:ext cx="5635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marR="0" lvl="0" indent="-357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LOCIS.site</a:t>
            </a:r>
          </a:p>
          <a:p>
            <a:pPr marL="357188" marR="0" lvl="0" indent="-357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Read or listen to chapters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&amp; 14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sections </a:t>
            </a:r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71–91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marR="0" lvl="0" indent="-357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 ready to share your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insights,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queries</a:t>
            </a:r>
            <a:b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objections.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00411-B3AA-0EA1-B758-B20B59BF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540" y="0"/>
            <a:ext cx="1851660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F40C09-B243-AE12-FB93-4E43DE512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571671"/>
            <a:ext cx="1549480" cy="15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69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FA680-C77F-3621-E00A-564031C02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1A1666-6F50-B2D6-3706-77674E6B9150}"/>
              </a:ext>
            </a:extLst>
          </p:cNvPr>
          <p:cNvSpPr txBox="1"/>
          <p:nvPr/>
        </p:nvSpPr>
        <p:spPr>
          <a:xfrm>
            <a:off x="201838" y="0"/>
            <a:ext cx="711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91ECF-9318-34A7-F50B-27120A1A54FA}"/>
              </a:ext>
            </a:extLst>
          </p:cNvPr>
          <p:cNvSpPr txBox="1"/>
          <p:nvPr/>
        </p:nvSpPr>
        <p:spPr>
          <a:xfrm>
            <a:off x="120164" y="444787"/>
            <a:ext cx="71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915983-6018-8651-17EB-458E229840A3}"/>
              </a:ext>
            </a:extLst>
          </p:cNvPr>
          <p:cNvSpPr txBox="1"/>
          <p:nvPr/>
        </p:nvSpPr>
        <p:spPr>
          <a:xfrm>
            <a:off x="120164" y="2986113"/>
            <a:ext cx="7193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DBA5C-9229-A635-C488-0995337328D3}"/>
              </a:ext>
            </a:extLst>
          </p:cNvPr>
          <p:cNvSpPr txBox="1"/>
          <p:nvPr/>
        </p:nvSpPr>
        <p:spPr>
          <a:xfrm>
            <a:off x="201838" y="1795790"/>
            <a:ext cx="735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	…</a:t>
            </a:r>
          </a:p>
        </p:txBody>
      </p:sp>
    </p:spTree>
    <p:extLst>
      <p:ext uri="{BB962C8B-B14F-4D97-AF65-F5344CB8AC3E}">
        <p14:creationId xmlns:p14="http://schemas.microsoft.com/office/powerpoint/2010/main" val="15622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07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3"/>
          <p:cNvSpPr/>
          <p:nvPr/>
        </p:nvSpPr>
        <p:spPr>
          <a:xfrm>
            <a:off x="33120" y="0"/>
            <a:ext cx="652458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strike="noStrike" spc="-1" noProof="0" dirty="0">
                <a:solidFill>
                  <a:srgbClr val="0070C0"/>
                </a:solidFill>
                <a:latin typeface="Verdana"/>
                <a:ea typeface="Verdana"/>
              </a:rPr>
              <a:t>Seven phases of Jesus’ Life</a:t>
            </a:r>
            <a:endParaRPr lang="en-US" sz="2800" b="0" strike="noStrike" spc="-1" noProof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Box 5"/>
          <p:cNvSpPr/>
          <p:nvPr/>
        </p:nvSpPr>
        <p:spPr>
          <a:xfrm>
            <a:off x="258582" y="442447"/>
            <a:ext cx="6955817" cy="35687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61800" indent="-361800" defTabSz="45720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800" b="1" strike="noStrike" spc="-1" noProof="0" dirty="0">
                <a:solidFill>
                  <a:srgbClr val="C00000"/>
                </a:solidFill>
                <a:latin typeface="Arial"/>
              </a:rPr>
              <a:t>1</a:t>
            </a:r>
            <a:r>
              <a:rPr lang="en-US" sz="2800" b="1" strike="noStrike" spc="-1" noProof="0" dirty="0">
                <a:solidFill>
                  <a:schemeClr val="dk1"/>
                </a:solidFill>
                <a:latin typeface="Arial"/>
              </a:rPr>
              <a:t> </a:t>
            </a:r>
            <a:r>
              <a:rPr lang="en-US" sz="2800" b="1" spc="-1" noProof="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Announced by heaven &amp; by John (1-3)</a:t>
            </a:r>
          </a:p>
          <a:p>
            <a:pPr marL="361800" indent="-361800" defTabSz="457200">
              <a:spcAft>
                <a:spcPts val="600"/>
              </a:spcAft>
              <a:tabLst>
                <a:tab pos="0" algn="l"/>
              </a:tabLst>
            </a:pPr>
            <a:r>
              <a:rPr lang="en-US" sz="2800" b="1" strike="noStrike" spc="-1" noProof="0" dirty="0">
                <a:solidFill>
                  <a:srgbClr val="C00000"/>
                </a:solidFill>
                <a:latin typeface="Arial"/>
              </a:rPr>
              <a:t>2</a:t>
            </a:r>
            <a:r>
              <a:rPr lang="en-US" sz="2800" b="1" strike="noStrike" spc="-1" noProof="0" dirty="0">
                <a:solidFill>
                  <a:schemeClr val="dk1"/>
                </a:solidFill>
                <a:latin typeface="Arial"/>
              </a:rPr>
              <a:t> </a:t>
            </a:r>
            <a:r>
              <a:rPr lang="en-US" sz="2800" b="1" spc="-1" noProof="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Early teaching and miracles (4-5)</a:t>
            </a:r>
          </a:p>
          <a:p>
            <a:pPr marL="361800" indent="-36180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800" b="1" strike="noStrike" spc="-1" noProof="0" dirty="0">
                <a:solidFill>
                  <a:srgbClr val="C00000"/>
                </a:solidFill>
                <a:latin typeface="Arial"/>
              </a:rPr>
              <a:t>3</a:t>
            </a:r>
            <a:r>
              <a:rPr lang="en-US" sz="2800" b="1" strike="noStrike" spc="-1" noProof="0" dirty="0">
                <a:solidFill>
                  <a:schemeClr val="dk1"/>
                </a:solidFill>
                <a:latin typeface="Arial"/>
              </a:rPr>
              <a:t> </a:t>
            </a:r>
            <a:r>
              <a:rPr lang="en-US" sz="2800" b="1" spc="-1" noProof="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Public fame and favor (6-9)</a:t>
            </a:r>
          </a:p>
          <a:p>
            <a:pPr marL="361800" indent="-361800" defTabSz="457200">
              <a:spcAft>
                <a:spcPts val="600"/>
              </a:spcAft>
              <a:tabLst>
                <a:tab pos="0" algn="l"/>
              </a:tabLst>
            </a:pPr>
            <a:r>
              <a:rPr lang="en-US" sz="2800" b="1" strike="noStrike" spc="-1" noProof="0" dirty="0">
                <a:solidFill>
                  <a:srgbClr val="C00000"/>
                </a:solidFill>
                <a:latin typeface="Arial"/>
              </a:rPr>
              <a:t>4</a:t>
            </a:r>
            <a:r>
              <a:rPr lang="en-US" sz="2800" b="1" strike="noStrike" spc="-1" noProof="0" dirty="0">
                <a:solidFill>
                  <a:schemeClr val="dk1"/>
                </a:solidFill>
                <a:latin typeface="Arial"/>
              </a:rPr>
              <a:t> </a:t>
            </a:r>
            <a:r>
              <a:rPr lang="en-US" sz="2800" b="1" spc="-1" noProof="0" dirty="0">
                <a:solidFill>
                  <a:schemeClr val="dk1"/>
                </a:solidFill>
                <a:latin typeface="Arial"/>
              </a:rPr>
              <a:t>Early rejections (10-12)</a:t>
            </a:r>
          </a:p>
          <a:p>
            <a:pPr marL="361800" indent="-361800" defTabSz="457200">
              <a:spcAft>
                <a:spcPts val="600"/>
              </a:spcAft>
              <a:tabLst>
                <a:tab pos="0" algn="l"/>
              </a:tabLst>
            </a:pPr>
            <a:r>
              <a:rPr lang="en-US" sz="2800" b="1" strike="noStrike" spc="-1" noProof="0" dirty="0">
                <a:solidFill>
                  <a:srgbClr val="C00000"/>
                </a:solidFill>
                <a:latin typeface="Arial"/>
              </a:rPr>
              <a:t>5</a:t>
            </a:r>
            <a:r>
              <a:rPr lang="en-US" sz="2800" b="1" strike="noStrike" spc="-1" noProof="0" dirty="0">
                <a:solidFill>
                  <a:schemeClr val="dk1"/>
                </a:solidFill>
                <a:latin typeface="Arial"/>
              </a:rPr>
              <a:t> </a:t>
            </a:r>
            <a:r>
              <a:rPr lang="en-US" sz="2800" b="1" spc="-1" noProof="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Moving towards the cross (13-17)</a:t>
            </a:r>
          </a:p>
          <a:p>
            <a:pPr marL="361800" indent="-361800" defTabSz="457200">
              <a:spcAft>
                <a:spcPts val="600"/>
              </a:spcAft>
              <a:tabLst>
                <a:tab pos="0" algn="l"/>
              </a:tabLst>
            </a:pPr>
            <a:r>
              <a:rPr lang="en-US" sz="2800" b="1" spc="-1" noProof="0" dirty="0">
                <a:solidFill>
                  <a:srgbClr val="C00000"/>
                </a:solidFill>
                <a:latin typeface="Arial"/>
              </a:rPr>
              <a:t>6</a:t>
            </a:r>
            <a:r>
              <a:rPr lang="en-US" sz="2800" b="1" strike="noStrike" spc="-1" noProof="0" dirty="0">
                <a:solidFill>
                  <a:schemeClr val="dk1"/>
                </a:solidFill>
                <a:latin typeface="Arial"/>
              </a:rPr>
              <a:t> </a:t>
            </a:r>
            <a:r>
              <a:rPr lang="en-US" sz="2800" b="1" spc="-1" noProof="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Final days at Jerusalem (18-19)</a:t>
            </a:r>
          </a:p>
          <a:p>
            <a:pPr marL="361800" indent="-361800" defTabSz="457200">
              <a:tabLst>
                <a:tab pos="0" algn="l"/>
              </a:tabLst>
            </a:pPr>
            <a:r>
              <a:rPr lang="en-US" sz="2800" b="1" spc="-1" noProof="0" dirty="0">
                <a:solidFill>
                  <a:srgbClr val="C00000"/>
                </a:solidFill>
                <a:latin typeface="Arial"/>
              </a:rPr>
              <a:t>7</a:t>
            </a:r>
            <a:r>
              <a:rPr lang="en-US" sz="2800" b="1" strike="noStrike" spc="-1" noProof="0" dirty="0">
                <a:solidFill>
                  <a:schemeClr val="dk1"/>
                </a:solidFill>
                <a:latin typeface="Arial"/>
              </a:rPr>
              <a:t> </a:t>
            </a:r>
            <a:r>
              <a:rPr lang="en-US" sz="2800" b="1" spc="-1" noProof="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Crucifixion and resurrection (20-21)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4A37CD-FE2A-0A85-8390-E37E874AC21C}"/>
              </a:ext>
            </a:extLst>
          </p:cNvPr>
          <p:cNvSpPr/>
          <p:nvPr/>
        </p:nvSpPr>
        <p:spPr>
          <a:xfrm>
            <a:off x="214108" y="2006328"/>
            <a:ext cx="4425210" cy="48610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ACA8B-1861-5231-1DEB-21C355594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CE6D7C-98E9-C896-01C9-8974241DE2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1" r="760"/>
          <a:stretch/>
        </p:blipFill>
        <p:spPr>
          <a:xfrm>
            <a:off x="0" y="-8907"/>
            <a:ext cx="7315200" cy="4114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F0EDF7E-87DA-04DF-AECC-8A9E35E08BA1}"/>
              </a:ext>
            </a:extLst>
          </p:cNvPr>
          <p:cNvSpPr/>
          <p:nvPr/>
        </p:nvSpPr>
        <p:spPr>
          <a:xfrm>
            <a:off x="2256701" y="-1"/>
            <a:ext cx="2130950" cy="8008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2206B1-C668-64B3-37AC-1E58243C072E}"/>
              </a:ext>
            </a:extLst>
          </p:cNvPr>
          <p:cNvSpPr/>
          <p:nvPr/>
        </p:nvSpPr>
        <p:spPr>
          <a:xfrm>
            <a:off x="1782813" y="2838638"/>
            <a:ext cx="2670796" cy="12313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8159B-8A37-498A-A874-9E44FDA83DD6}"/>
              </a:ext>
            </a:extLst>
          </p:cNvPr>
          <p:cNvSpPr txBox="1"/>
          <p:nvPr/>
        </p:nvSpPr>
        <p:spPr>
          <a:xfrm>
            <a:off x="4554527" y="3497159"/>
            <a:ext cx="276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noProof="0" dirty="0">
                <a:solidFill>
                  <a:srgbClr val="0070C0"/>
                </a:solidFill>
              </a:rPr>
              <a:t>Life of Jesus Timeline</a:t>
            </a:r>
            <a:br>
              <a:rPr lang="en-US" noProof="0" dirty="0">
                <a:solidFill>
                  <a:srgbClr val="0070C0"/>
                </a:solidFill>
              </a:rPr>
            </a:br>
            <a:r>
              <a:rPr lang="en-US" noProof="0" dirty="0">
                <a:solidFill>
                  <a:srgbClr val="0070C0"/>
                </a:solidFill>
              </a:rPr>
              <a:t>Rose Publishing, 2020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1EB2DC-66AE-D366-BC8E-2BE736608765}"/>
              </a:ext>
            </a:extLst>
          </p:cNvPr>
          <p:cNvCxnSpPr>
            <a:cxnSpLocks/>
          </p:cNvCxnSpPr>
          <p:nvPr/>
        </p:nvCxnSpPr>
        <p:spPr>
          <a:xfrm flipH="1">
            <a:off x="3022270" y="415636"/>
            <a:ext cx="320634" cy="3265715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7C4BE81-71B0-6E1C-B7CD-83B83877C5D7}"/>
              </a:ext>
            </a:extLst>
          </p:cNvPr>
          <p:cNvSpPr txBox="1"/>
          <p:nvPr/>
        </p:nvSpPr>
        <p:spPr>
          <a:xfrm>
            <a:off x="5362889" y="331764"/>
            <a:ext cx="1952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● Judea</a:t>
            </a:r>
          </a:p>
          <a:p>
            <a:r>
              <a:rPr lang="en-US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● Tabernacles</a:t>
            </a:r>
          </a:p>
          <a:p>
            <a:r>
              <a:rPr lang="en-US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● Judeans</a:t>
            </a:r>
          </a:p>
          <a:p>
            <a:r>
              <a:rPr lang="en-US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● Pharisees</a:t>
            </a:r>
          </a:p>
          <a:p>
            <a:r>
              <a:rPr lang="en-US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● “I AM”</a:t>
            </a:r>
          </a:p>
          <a:p>
            <a:endParaRPr lang="en-US" b="1" noProof="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BC6D8B-8436-338F-D242-AFDB52C3A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9CBDB3-C81C-37D0-7C05-C2E89A5C8917}"/>
              </a:ext>
            </a:extLst>
          </p:cNvPr>
          <p:cNvSpPr txBox="1"/>
          <p:nvPr/>
        </p:nvSpPr>
        <p:spPr>
          <a:xfrm>
            <a:off x="201838" y="0"/>
            <a:ext cx="711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US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#64 = John 7 </a:t>
            </a:r>
            <a:r>
              <a:rPr lang="en-US" sz="2800" b="1" i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0529A-A6CC-73D6-5118-6BCC3147A98E}"/>
              </a:ext>
            </a:extLst>
          </p:cNvPr>
          <p:cNvSpPr txBox="1"/>
          <p:nvPr/>
        </p:nvSpPr>
        <p:spPr>
          <a:xfrm>
            <a:off x="120164" y="444787"/>
            <a:ext cx="7193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Now the Jewish Feast of Shelters was near.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3E405-96F3-4806-7316-700302D2E74A}"/>
              </a:ext>
            </a:extLst>
          </p:cNvPr>
          <p:cNvSpPr txBox="1"/>
          <p:nvPr/>
        </p:nvSpPr>
        <p:spPr>
          <a:xfrm>
            <a:off x="120164" y="1423244"/>
            <a:ext cx="7074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When his brothers had gone up to the feast, then Jesus himself also went up, not openly but in secret.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So the Jewish leaders were looking for him at the feast, asking, “Where is he?”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arvest of Harmony: Exploring the Rich Traditions of the Feast of  Tabernacles">
            <a:extLst>
              <a:ext uri="{FF2B5EF4-FFF2-40B4-BE49-F238E27FC236}">
                <a16:creationId xmlns:a16="http://schemas.microsoft.com/office/drawing/2014/main" id="{B03F2929-5D34-96E0-0DBB-A768F505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53" y="523220"/>
            <a:ext cx="5389908" cy="359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BEE169-B24C-FF58-FAA6-17079B935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974A81-FEC7-AD19-42A8-F4553BC7DA9C}"/>
              </a:ext>
            </a:extLst>
          </p:cNvPr>
          <p:cNvSpPr txBox="1"/>
          <p:nvPr/>
        </p:nvSpPr>
        <p:spPr>
          <a:xfrm>
            <a:off x="60694" y="0"/>
            <a:ext cx="71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#65 = John 7 </a:t>
            </a:r>
            <a:r>
              <a:rPr lang="en-GB" sz="2800" b="1" i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1CD1E-5A5E-2546-BAB0-BCC4CA33C0E3}"/>
              </a:ext>
            </a:extLst>
          </p:cNvPr>
          <p:cNvSpPr txBox="1"/>
          <p:nvPr/>
        </p:nvSpPr>
        <p:spPr>
          <a:xfrm>
            <a:off x="120164" y="444787"/>
            <a:ext cx="7193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When the feast was half over, Jesus went up to the temple courts and began to teach…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1615A-5111-F90A-C09F-C7893AC2D2A6}"/>
              </a:ext>
            </a:extLst>
          </p:cNvPr>
          <p:cNvSpPr txBox="1"/>
          <p:nvPr/>
        </p:nvSpPr>
        <p:spPr>
          <a:xfrm>
            <a:off x="142367" y="1220182"/>
            <a:ext cx="71121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16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My teaching is not from me, but from the one who sent me.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If anyone wants to do God’s will, he will know about my teaching, whether it is from God or whether I speak from my own authority.”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2CA55-90E4-9DA9-8A34-9667184B3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3CE7A5-11B1-FE9E-E208-647CE59FCEF8}"/>
              </a:ext>
            </a:extLst>
          </p:cNvPr>
          <p:cNvSpPr txBox="1"/>
          <p:nvPr/>
        </p:nvSpPr>
        <p:spPr>
          <a:xfrm>
            <a:off x="120164" y="444787"/>
            <a:ext cx="7193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chief priests and the Pharisees sent officers to arrest him.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Then Jesus said, “I will be with you for only a little while longer, and then I am going to the one who sent me. 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540319-EE0E-B89A-FDCB-697DCE72ADA3}"/>
              </a:ext>
            </a:extLst>
          </p:cNvPr>
          <p:cNvSpPr txBox="1"/>
          <p:nvPr/>
        </p:nvSpPr>
        <p:spPr>
          <a:xfrm>
            <a:off x="121388" y="3535025"/>
            <a:ext cx="71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Fake tombs of Jesus.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17795-F4C5-A8DE-4250-EE8AEE7C07F4}"/>
              </a:ext>
            </a:extLst>
          </p:cNvPr>
          <p:cNvSpPr txBox="1"/>
          <p:nvPr/>
        </p:nvSpPr>
        <p:spPr>
          <a:xfrm>
            <a:off x="120164" y="2150030"/>
            <a:ext cx="7352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You will look for me but will not find me, and where I am you cannot come.”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D8B45-4DDF-FFF6-2EA8-8404CB4950F6}"/>
              </a:ext>
            </a:extLst>
          </p:cNvPr>
          <p:cNvSpPr txBox="1"/>
          <p:nvPr/>
        </p:nvSpPr>
        <p:spPr>
          <a:xfrm>
            <a:off x="60694" y="0"/>
            <a:ext cx="71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#65 = John 7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</p:spTree>
    <p:extLst>
      <p:ext uri="{BB962C8B-B14F-4D97-AF65-F5344CB8AC3E}">
        <p14:creationId xmlns:p14="http://schemas.microsoft.com/office/powerpoint/2010/main" val="315383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788F57-17A2-9CF0-7228-8217A59FE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41A0B9-D667-9C3B-8AC1-82F2D82EAD8F}"/>
              </a:ext>
            </a:extLst>
          </p:cNvPr>
          <p:cNvSpPr txBox="1"/>
          <p:nvPr/>
        </p:nvSpPr>
        <p:spPr>
          <a:xfrm>
            <a:off x="71396" y="444787"/>
            <a:ext cx="7193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On the last day of the feast,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greatest day, Jesus stood up and shouted out, “If anyone is thirsty, let him come to me, and </a:t>
            </a:r>
            <a:r>
              <a:rPr lang="en-GB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let the one who believes in me drink.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F0FDD-DB56-E1D7-9172-70AA98819A44}"/>
              </a:ext>
            </a:extLst>
          </p:cNvPr>
          <p:cNvSpPr txBox="1"/>
          <p:nvPr/>
        </p:nvSpPr>
        <p:spPr>
          <a:xfrm>
            <a:off x="71396" y="3475866"/>
            <a:ext cx="718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From whom? I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saiah 58:11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71E8B-D262-7637-D951-D80A1E95882F}"/>
              </a:ext>
            </a:extLst>
          </p:cNvPr>
          <p:cNvSpPr txBox="1"/>
          <p:nvPr/>
        </p:nvSpPr>
        <p:spPr>
          <a:xfrm>
            <a:off x="59204" y="2157927"/>
            <a:ext cx="7425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Just as the scripture says, ‘From within him will flow rivers of living water.’”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31643-E05F-6C30-D861-9E7AFBFFD846}"/>
              </a:ext>
            </a:extLst>
          </p:cNvPr>
          <p:cNvSpPr txBox="1"/>
          <p:nvPr/>
        </p:nvSpPr>
        <p:spPr>
          <a:xfrm>
            <a:off x="60694" y="0"/>
            <a:ext cx="71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#66 = John 7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  <p:pic>
        <p:nvPicPr>
          <p:cNvPr id="2050" name="Picture 2" descr="Season Of Our Joy">
            <a:extLst>
              <a:ext uri="{FF2B5EF4-FFF2-40B4-BE49-F238E27FC236}">
                <a16:creationId xmlns:a16="http://schemas.microsoft.com/office/drawing/2014/main" id="{865F3D9F-B0A0-0000-8DE7-137A4F6C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28" y="487900"/>
            <a:ext cx="4048882" cy="362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E5ED9A-1FC9-5872-EFE3-4C6B13878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41CB54-5DD2-C8F9-6647-4C5D989F4342}"/>
              </a:ext>
            </a:extLst>
          </p:cNvPr>
          <p:cNvSpPr txBox="1"/>
          <p:nvPr/>
        </p:nvSpPr>
        <p:spPr>
          <a:xfrm>
            <a:off x="120164" y="444787"/>
            <a:ext cx="7193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en-US" sz="2400" b="1" baseline="30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(Now he said this about the Spirit, whom those who believed in him were going to receive, for the Spirit had not yet been given, 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EA409-3690-1492-FFEC-483419431272}"/>
              </a:ext>
            </a:extLst>
          </p:cNvPr>
          <p:cNvSpPr txBox="1"/>
          <p:nvPr/>
        </p:nvSpPr>
        <p:spPr>
          <a:xfrm>
            <a:off x="120164" y="2674976"/>
            <a:ext cx="7193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God living in and amongst us.</a:t>
            </a:r>
          </a:p>
          <a:p>
            <a:pPr marL="357188" indent="-3571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Glorified: 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Resurrected and ascended.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DB2FB-C81B-EA5A-1E12-660050CA4BA5}"/>
              </a:ext>
            </a:extLst>
          </p:cNvPr>
          <p:cNvSpPr txBox="1"/>
          <p:nvPr/>
        </p:nvSpPr>
        <p:spPr>
          <a:xfrm>
            <a:off x="120164" y="1720869"/>
            <a:ext cx="735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				    because Jesus was not yet glorified.)</a:t>
            </a:r>
            <a:endParaRPr lang="en-U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9B14C-BD7B-9FDC-7660-4CAC74EEAEE9}"/>
              </a:ext>
            </a:extLst>
          </p:cNvPr>
          <p:cNvSpPr txBox="1"/>
          <p:nvPr/>
        </p:nvSpPr>
        <p:spPr>
          <a:xfrm>
            <a:off x="60694" y="0"/>
            <a:ext cx="719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LOCIS</a:t>
            </a:r>
            <a:r>
              <a:rPr lang="en-GB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#66 = John 7 </a:t>
            </a:r>
            <a:r>
              <a:rPr lang="en-GB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NETbible.org</a:t>
            </a:r>
          </a:p>
        </p:txBody>
      </p:sp>
    </p:spTree>
    <p:extLst>
      <p:ext uri="{BB962C8B-B14F-4D97-AF65-F5344CB8AC3E}">
        <p14:creationId xmlns:p14="http://schemas.microsoft.com/office/powerpoint/2010/main" val="35025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4764</TotalTime>
  <Words>1709</Words>
  <Application>Microsoft Office PowerPoint</Application>
  <PresentationFormat>Custom</PresentationFormat>
  <Paragraphs>109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237</cp:revision>
  <dcterms:created xsi:type="dcterms:W3CDTF">2023-02-25T21:04:15Z</dcterms:created>
  <dcterms:modified xsi:type="dcterms:W3CDTF">2025-02-27T14:51:41Z</dcterms:modified>
</cp:coreProperties>
</file>