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9" r:id="rId2"/>
    <p:sldId id="275" r:id="rId3"/>
    <p:sldId id="321" r:id="rId4"/>
    <p:sldId id="297" r:id="rId5"/>
    <p:sldId id="343" r:id="rId6"/>
    <p:sldId id="344" r:id="rId7"/>
    <p:sldId id="345" r:id="rId8"/>
    <p:sldId id="283" r:id="rId9"/>
    <p:sldId id="322" r:id="rId10"/>
    <p:sldId id="342" r:id="rId11"/>
    <p:sldId id="358" r:id="rId12"/>
    <p:sldId id="346" r:id="rId13"/>
    <p:sldId id="347" r:id="rId14"/>
    <p:sldId id="350" r:id="rId15"/>
    <p:sldId id="351" r:id="rId16"/>
    <p:sldId id="352" r:id="rId17"/>
    <p:sldId id="341" r:id="rId18"/>
    <p:sldId id="353" r:id="rId19"/>
    <p:sldId id="354" r:id="rId20"/>
    <p:sldId id="356" r:id="rId21"/>
    <p:sldId id="355" r:id="rId22"/>
    <p:sldId id="357" r:id="rId23"/>
    <p:sldId id="359" r:id="rId24"/>
    <p:sldId id="361" r:id="rId25"/>
    <p:sldId id="349" r:id="rId26"/>
    <p:sldId id="258" r:id="rId27"/>
    <p:sldId id="360" r:id="rId28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" y="1834"/>
      </p:cViewPr>
      <p:guideLst>
        <p:guide orient="horz" pos="1296"/>
        <p:guide pos="23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DAF6-89DF-4B40-BB13-C4A7BC64E12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D0A28-8312-43BF-BE21-636AA0227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9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0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8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2960DDBA-4FA8-46D5-A6F2-A87D499C05D3}" type="slidenum">
              <a:t>‹#›</a:t>
            </a:fld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03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61EED-25BB-DE8C-DE94-E7D897A4E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69512D-36FD-BE63-3DB6-1D196372B8FA}"/>
              </a:ext>
            </a:extLst>
          </p:cNvPr>
          <p:cNvSpPr txBox="1"/>
          <p:nvPr/>
        </p:nvSpPr>
        <p:spPr>
          <a:xfrm>
            <a:off x="0" y="-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Life of Christ in Stereo</a:t>
            </a:r>
            <a:endParaRPr lang="en-US" sz="3600" noProof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B1D9C-202A-CDC1-A829-70457E09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26" y="602258"/>
            <a:ext cx="6146948" cy="3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1391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086E46-7280-05EE-54AD-5A6AC5A1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416C9-307C-389A-0F82-109C7F539F36}"/>
              </a:ext>
            </a:extLst>
          </p:cNvPr>
          <p:cNvSpPr txBox="1"/>
          <p:nvPr/>
        </p:nvSpPr>
        <p:spPr>
          <a:xfrm>
            <a:off x="201838" y="0"/>
            <a:ext cx="711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Who was/is Jesus?</a:t>
            </a:r>
            <a:endParaRPr lang="en-US" sz="2800" b="1" i="1" noProof="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17675-CE6A-217B-4226-6A3983360FE9}"/>
              </a:ext>
            </a:extLst>
          </p:cNvPr>
          <p:cNvSpPr txBox="1"/>
          <p:nvPr/>
        </p:nvSpPr>
        <p:spPr>
          <a:xfrm>
            <a:off x="144388" y="2238092"/>
            <a:ext cx="7170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Religions: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Prophet, holy man, master.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Cults: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Angel, deified man, avatar.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Atheists: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Did not exist. Deluded rabbi.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Messiah, Savior, and Lord.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3AACE-0D9A-A420-971C-DE1907ED8F84}"/>
              </a:ext>
            </a:extLst>
          </p:cNvPr>
          <p:cNvSpPr txBox="1"/>
          <p:nvPr/>
        </p:nvSpPr>
        <p:spPr>
          <a:xfrm>
            <a:off x="201838" y="523220"/>
            <a:ext cx="68113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“Some say John the Baptist,” they answered. “Others say Elijah, and still others say Jeremiah, or that some ancient prophet has reappeared.”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2E730-C53E-3FFB-254B-59067567D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92BD38-70D0-F727-16D2-59EB6020D77D}"/>
              </a:ext>
            </a:extLst>
          </p:cNvPr>
          <p:cNvSpPr txBox="1"/>
          <p:nvPr/>
        </p:nvSpPr>
        <p:spPr>
          <a:xfrm>
            <a:off x="121388" y="253489"/>
            <a:ext cx="7193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“But you,” he said to them—”who do you say I am?”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41203-69BD-18AA-7F4D-8F4C072E522A}"/>
              </a:ext>
            </a:extLst>
          </p:cNvPr>
          <p:cNvSpPr txBox="1"/>
          <p:nvPr/>
        </p:nvSpPr>
        <p:spPr>
          <a:xfrm>
            <a:off x="175028" y="2230209"/>
            <a:ext cx="6961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Anointed son of King David.</a:t>
            </a: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God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A title for the Messiah whom God himself promised to send.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868D6-2D95-7321-59D5-BAC0223C9C56}"/>
              </a:ext>
            </a:extLst>
          </p:cNvPr>
          <p:cNvSpPr txBox="1"/>
          <p:nvPr/>
        </p:nvSpPr>
        <p:spPr>
          <a:xfrm>
            <a:off x="120165" y="1198452"/>
            <a:ext cx="7193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Simon Peter answered, “You are the Messiah, the Son of the living God.”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0E7DC-1483-8253-178F-90F1BC6F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2872D4-8050-8631-E588-CCD799C34733}"/>
              </a:ext>
            </a:extLst>
          </p:cNvPr>
          <p:cNvSpPr txBox="1"/>
          <p:nvPr/>
        </p:nvSpPr>
        <p:spPr>
          <a:xfrm>
            <a:off x="132727" y="0"/>
            <a:ext cx="7182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“Blessed are you, Simon son of Jonah!” Jesus said. “Flesh and blood did not reveal this to you, but my Father in heaven.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2EA16-E206-E3C3-0951-D5232DD4DD52}"/>
              </a:ext>
            </a:extLst>
          </p:cNvPr>
          <p:cNvSpPr txBox="1"/>
          <p:nvPr/>
        </p:nvSpPr>
        <p:spPr>
          <a:xfrm>
            <a:off x="54348" y="2711623"/>
            <a:ext cx="7324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Peter/rock: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Petros /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(Mt. Hermon).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Gates of Hell: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Pagan g</a:t>
            </a:r>
            <a:r>
              <a:rPr lang="en-US" sz="28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ods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and demons.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Church: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OT = Israel; NT = All Christians.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909B3-A290-6E49-14FE-C9ADE6BA6FE8}"/>
              </a:ext>
            </a:extLst>
          </p:cNvPr>
          <p:cNvSpPr txBox="1"/>
          <p:nvPr/>
        </p:nvSpPr>
        <p:spPr>
          <a:xfrm>
            <a:off x="132727" y="1284768"/>
            <a:ext cx="7182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	 And I tell you that you are Peter, and on this rock I will build my church. All the gates of hell will not overcome it.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07C55-73A1-EBFE-4717-9C9EA1890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" y="-18182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85255-F1DA-CC57-0751-6959A1EE1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37099-5073-41FC-2AB5-A37E9ACF3AC4}"/>
              </a:ext>
            </a:extLst>
          </p:cNvPr>
          <p:cNvSpPr txBox="1"/>
          <p:nvPr/>
        </p:nvSpPr>
        <p:spPr>
          <a:xfrm>
            <a:off x="132727" y="41832"/>
            <a:ext cx="71824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give you the keys to the kingdom of heaven. Whatever you bind on earth will have been bound in heaven, and what-ever you release on earth will have been released in heaven.”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928BC-32DA-10A0-B5EC-D0F1901BF88F}"/>
              </a:ext>
            </a:extLst>
          </p:cNvPr>
          <p:cNvSpPr txBox="1"/>
          <p:nvPr/>
        </p:nvSpPr>
        <p:spPr>
          <a:xfrm>
            <a:off x="132727" y="2257086"/>
            <a:ext cx="7324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Allow in the faithful.</a:t>
            </a: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Kingdom: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Messiah’s future government.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Bind/loose: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Bind demons, loose people.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Earth/heaven: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Divine authority.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AE2D8-77D2-B111-421F-5E994CEAA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9" y="0"/>
            <a:ext cx="6182868" cy="412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438F3-07FD-9361-254E-35F4AC312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F49D5-773C-B1B7-3B2E-6525D0F11A4F}"/>
              </a:ext>
            </a:extLst>
          </p:cNvPr>
          <p:cNvSpPr txBox="1"/>
          <p:nvPr/>
        </p:nvSpPr>
        <p:spPr>
          <a:xfrm>
            <a:off x="132727" y="0"/>
            <a:ext cx="7182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18:18ff.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“Truly, I say to you, whatever you bind on earth shall be bound in heaven, and whatever you loose on earth shall be loosed in heaven.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0B466-9FD2-7753-93BC-F666759EBEB7}"/>
              </a:ext>
            </a:extLst>
          </p:cNvPr>
          <p:cNvSpPr txBox="1"/>
          <p:nvPr/>
        </p:nvSpPr>
        <p:spPr>
          <a:xfrm>
            <a:off x="61639" y="3084187"/>
            <a:ext cx="7324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Plural = you apostles, or you all.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Ask and watch for answers.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83243-08C7-EEC6-297B-4E0DAA0FE145}"/>
              </a:ext>
            </a:extLst>
          </p:cNvPr>
          <p:cNvSpPr txBox="1"/>
          <p:nvPr/>
        </p:nvSpPr>
        <p:spPr>
          <a:xfrm>
            <a:off x="132725" y="1699192"/>
            <a:ext cx="7182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Again I say to you, if two of you agree on earth about anything they ask, it will be done for them by my Father in heaven.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DA713-B047-9C23-5EC8-D8EF6A19D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070DC3-B545-F491-3C50-5DD9AB482272}"/>
              </a:ext>
            </a:extLst>
          </p:cNvPr>
          <p:cNvSpPr txBox="1"/>
          <p:nvPr/>
        </p:nvSpPr>
        <p:spPr>
          <a:xfrm>
            <a:off x="234974" y="1978806"/>
            <a:ext cx="711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This had been his central claim!</a:t>
            </a:r>
            <a:endParaRPr lang="en-US" sz="2800" b="1" noProof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awaited King.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Man: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conqueror.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Servant: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Who suffers for our sins.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81BA2-60B6-68A7-BE8E-07AFCD48CB08}"/>
              </a:ext>
            </a:extLst>
          </p:cNvPr>
          <p:cNvSpPr txBox="1"/>
          <p:nvPr/>
        </p:nvSpPr>
        <p:spPr>
          <a:xfrm>
            <a:off x="234975" y="593811"/>
            <a:ext cx="6911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At that time he strictly warned his disciples to tell no one that he was the Messiah.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E41A2-ADCC-88E5-1818-1DFA55831362}"/>
              </a:ext>
            </a:extLst>
          </p:cNvPr>
          <p:cNvSpPr txBox="1"/>
          <p:nvPr/>
        </p:nvSpPr>
        <p:spPr>
          <a:xfrm>
            <a:off x="201838" y="0"/>
            <a:ext cx="711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LOCIS</a:t>
            </a:r>
            <a:r>
              <a:rPr lang="en-US" sz="2800" b="1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#71, Mt 16, Mk 8, Lk 9</a:t>
            </a:r>
            <a:endParaRPr lang="en-US" sz="2800" b="1" i="1" noProof="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520097-5315-D4B4-DCAE-135B8040C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C3A6D-AA46-72CC-48C9-B62A7F64387D}"/>
              </a:ext>
            </a:extLst>
          </p:cNvPr>
          <p:cNvSpPr txBox="1"/>
          <p:nvPr/>
        </p:nvSpPr>
        <p:spPr>
          <a:xfrm>
            <a:off x="132727" y="0"/>
            <a:ext cx="7182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From that time on Jesus began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 tell his disciples that he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travel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 Jerusalem.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3BB7C-32EA-F121-7B30-A166A421C56E}"/>
              </a:ext>
            </a:extLst>
          </p:cNvPr>
          <p:cNvSpPr txBox="1"/>
          <p:nvPr/>
        </p:nvSpPr>
        <p:spPr>
          <a:xfrm>
            <a:off x="132725" y="3524387"/>
            <a:ext cx="357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for?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0CB62-B25D-4472-94AC-0CC06816AA9C}"/>
              </a:ext>
            </a:extLst>
          </p:cNvPr>
          <p:cNvSpPr txBox="1"/>
          <p:nvPr/>
        </p:nvSpPr>
        <p:spPr>
          <a:xfrm>
            <a:off x="132726" y="846731"/>
            <a:ext cx="71824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			 “The Son of Man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suffer many things and be rejected by the elders and chief priests and teachers of the law. He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be killed, and on the third day be raised again.” He said all this publicly.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ED2CD-B1ED-CB1B-6F18-6B17C35B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DFA680-C77F-3621-E00A-564031C02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891ECF-9318-34A7-F50B-27120A1A54FA}"/>
              </a:ext>
            </a:extLst>
          </p:cNvPr>
          <p:cNvSpPr txBox="1"/>
          <p:nvPr/>
        </p:nvSpPr>
        <p:spPr>
          <a:xfrm>
            <a:off x="194553" y="51363"/>
            <a:ext cx="66827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Six days later Jesus took Peter and James and his brother John up on a high mountain so they could pray by themselves.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15983-6018-8651-17EB-458E229840A3}"/>
              </a:ext>
            </a:extLst>
          </p:cNvPr>
          <p:cNvSpPr txBox="1"/>
          <p:nvPr/>
        </p:nvSpPr>
        <p:spPr>
          <a:xfrm>
            <a:off x="162128" y="2678441"/>
            <a:ext cx="7153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Hermon, where the ‘sons of God came down, corrupted human beings and fathered Nephilim giants.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DBA5C-9229-A635-C488-0995337328D3}"/>
              </a:ext>
            </a:extLst>
          </p:cNvPr>
          <p:cNvSpPr txBox="1"/>
          <p:nvPr/>
        </p:nvSpPr>
        <p:spPr>
          <a:xfrm>
            <a:off x="194553" y="1364902"/>
            <a:ext cx="699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				             As he was praying, his appearance changed and he was transformed before their eyes.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08D93-A9ED-FE9E-16A2-5CD91A25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6B1898-00B8-D641-3856-5B9A0111343D}"/>
              </a:ext>
            </a:extLst>
          </p:cNvPr>
          <p:cNvSpPr txBox="1"/>
          <p:nvPr/>
        </p:nvSpPr>
        <p:spPr>
          <a:xfrm>
            <a:off x="121388" y="174062"/>
            <a:ext cx="7072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Suddenly two men—Moses and Elijah—appeared before them.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77E38-117A-B8D5-7C2E-B42AE122737B}"/>
              </a:ext>
            </a:extLst>
          </p:cNvPr>
          <p:cNvSpPr txBox="1"/>
          <p:nvPr/>
        </p:nvSpPr>
        <p:spPr>
          <a:xfrm>
            <a:off x="121388" y="2409489"/>
            <a:ext cx="7193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Moses: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Law. Predicted final prophet.</a:t>
            </a: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Elijah: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Was to appear again before the final Messenger came.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Mal. 4:5f (3:23f)</a:t>
            </a:r>
            <a:endParaRPr lang="en-US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7ED21-D963-3503-D981-2DE03FD5D7E5}"/>
              </a:ext>
            </a:extLst>
          </p:cNvPr>
          <p:cNvSpPr txBox="1"/>
          <p:nvPr/>
        </p:nvSpPr>
        <p:spPr>
          <a:xfrm>
            <a:off x="121389" y="593607"/>
            <a:ext cx="7148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									  They also were shining, and they talked with Jesus about his coming departure which would occur in Jerusalem.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e Transfiguration of Jesus | Life of Jesus">
            <a:extLst>
              <a:ext uri="{FF2B5EF4-FFF2-40B4-BE49-F238E27FC236}">
                <a16:creationId xmlns:a16="http://schemas.microsoft.com/office/drawing/2014/main" id="{B5E0B8E9-4823-3E5D-2291-3F788686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1D3038-C781-A9B6-08F0-EB1CD7C7E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7CC77-A445-B3DE-770D-B5B067B63D5D}"/>
              </a:ext>
            </a:extLst>
          </p:cNvPr>
          <p:cNvSpPr txBox="1"/>
          <p:nvPr/>
        </p:nvSpPr>
        <p:spPr>
          <a:xfrm>
            <a:off x="121388" y="174580"/>
            <a:ext cx="7193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Even as he was speaking, a bright cloud appeared overhead and covered them. They grew more frightened as the cloud enveloped them. 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BE0B5-FFEA-107D-A7D1-855C9875E868}"/>
              </a:ext>
            </a:extLst>
          </p:cNvPr>
          <p:cNvSpPr txBox="1"/>
          <p:nvPr/>
        </p:nvSpPr>
        <p:spPr>
          <a:xfrm>
            <a:off x="121387" y="2816836"/>
            <a:ext cx="7350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Presence of God’s glory.</a:t>
            </a: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Their faith will soon be challenged.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9EB21-FC7A-BB02-E4A4-B8B4D6329419}"/>
              </a:ext>
            </a:extLst>
          </p:cNvPr>
          <p:cNvSpPr txBox="1"/>
          <p:nvPr/>
        </p:nvSpPr>
        <p:spPr>
          <a:xfrm>
            <a:off x="120164" y="1431841"/>
            <a:ext cx="7352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						   Suddenly a voice from the cloud said, “This is my beloved Son, in whom I delight. Listen to him!”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6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EFCCF5-2F96-C24C-BAE0-A1C27EA8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A5AAD-4A47-1CF7-AAAD-528E0ED8807D}"/>
              </a:ext>
            </a:extLst>
          </p:cNvPr>
          <p:cNvSpPr txBox="1"/>
          <p:nvPr/>
        </p:nvSpPr>
        <p:spPr>
          <a:xfrm>
            <a:off x="0" y="0"/>
            <a:ext cx="739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Session 9: </a:t>
            </a:r>
            <a:r>
              <a:rPr lang="en-US" sz="2800" b="1" noProof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LOCIS</a:t>
            </a:r>
            <a:r>
              <a:rPr lang="en-US" sz="2800" b="1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Chapters 13 &amp; 14</a:t>
            </a:r>
            <a:endParaRPr lang="en-US" sz="2800" noProof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17312-0D54-3E0F-6288-36047FFD7DBA}"/>
              </a:ext>
            </a:extLst>
          </p:cNvPr>
          <p:cNvSpPr txBox="1"/>
          <p:nvPr/>
        </p:nvSpPr>
        <p:spPr>
          <a:xfrm>
            <a:off x="127591" y="585774"/>
            <a:ext cx="71876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March AD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through July AD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  <a:p>
            <a:pPr marL="355600" indent="-355600"/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80" indent="-355680">
              <a:tabLst>
                <a:tab pos="0" algn="l"/>
              </a:tabLst>
            </a:pPr>
            <a:r>
              <a:rPr lang="en-US" sz="2800" b="1" spc="-1" noProof="0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noProof="0" dirty="0">
                <a:solidFill>
                  <a:schemeClr val="dk1"/>
                </a:solidFill>
                <a:latin typeface="Arial"/>
              </a:rPr>
              <a:t> What did you learn that was new, helpful, or important?</a:t>
            </a:r>
            <a:br>
              <a:rPr lang="en-US" sz="2800" b="1" spc="-1" noProof="0" dirty="0">
                <a:solidFill>
                  <a:schemeClr val="dk1"/>
                </a:solidFill>
                <a:latin typeface="Arial"/>
              </a:rPr>
            </a:br>
            <a:endParaRPr lang="en-US" sz="2800" noProof="0" dirty="0"/>
          </a:p>
          <a:p>
            <a:pPr marL="355680" indent="-355680">
              <a:tabLst>
                <a:tab pos="0" algn="l"/>
              </a:tabLst>
            </a:pPr>
            <a:r>
              <a:rPr lang="en-US" sz="2800" b="1" spc="-1" noProof="0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noProof="0" dirty="0">
                <a:solidFill>
                  <a:schemeClr val="dk1"/>
                </a:solidFill>
                <a:latin typeface="Arial"/>
              </a:rPr>
              <a:t> What questions do you have about what you read?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219D2-DB10-68FD-E26C-2499887D1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"/>
            <a:ext cx="2636700" cy="4134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D6DFC-06F6-E5C3-B4F7-238D3496E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595" y="10111"/>
            <a:ext cx="2828510" cy="4124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DC6BC-4CF9-3BEB-B77E-0DB42B759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000" y="-10111"/>
            <a:ext cx="18516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5750EB-83AB-CF75-BCA6-49F59B6B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B2940-EF5C-646A-52B2-CDAE9987A1C1}"/>
              </a:ext>
            </a:extLst>
          </p:cNvPr>
          <p:cNvSpPr txBox="1"/>
          <p:nvPr/>
        </p:nvSpPr>
        <p:spPr>
          <a:xfrm>
            <a:off x="120164" y="0"/>
            <a:ext cx="7193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As they made their way down the mountain, Jesus told them not to tell anyone what they had seen until the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Son of Man had risen from the dead.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4D605-05ED-5DC6-51C9-1848869E135F}"/>
              </a:ext>
            </a:extLst>
          </p:cNvPr>
          <p:cNvSpPr txBox="1"/>
          <p:nvPr/>
        </p:nvSpPr>
        <p:spPr>
          <a:xfrm>
            <a:off x="120164" y="1756879"/>
            <a:ext cx="7352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So they kept quiet, telling no one at the time what they had seen and what Jesus had said. Among themselves they discussed what “rising from the dead” might mean.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1FF6F-7A3B-C556-5CAB-22449D249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FDFB8-4B0A-2251-4A74-19AADFA7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082F07-2F1F-CA1B-7703-ED674A481350}"/>
              </a:ext>
            </a:extLst>
          </p:cNvPr>
          <p:cNvSpPr txBox="1"/>
          <p:nvPr/>
        </p:nvSpPr>
        <p:spPr>
          <a:xfrm>
            <a:off x="121387" y="-1545"/>
            <a:ext cx="6948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They also asked Jesus, “Why do the teachers of the law say that Elijah must come first?”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F03B0-C194-CB93-33E4-13B769E7298F}"/>
              </a:ext>
            </a:extLst>
          </p:cNvPr>
          <p:cNvSpPr txBox="1"/>
          <p:nvPr/>
        </p:nvSpPr>
        <p:spPr>
          <a:xfrm>
            <a:off x="121387" y="1292769"/>
            <a:ext cx="71938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“Elijah is certainly coming first,” he answered, “and he will put all things in order. … Elijah already has come, yet they failed to recognize him and instead did to him anything they wanted—just as it was predicted.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6CC67-4E94-C7E6-EFA5-714F74FF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F8EEA-EAC8-078E-D598-B76F3C10E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17B16F-41F6-EA2B-DBF0-D056E6CF7BF9}"/>
              </a:ext>
            </a:extLst>
          </p:cNvPr>
          <p:cNvSpPr txBox="1"/>
          <p:nvPr/>
        </p:nvSpPr>
        <p:spPr>
          <a:xfrm>
            <a:off x="121388" y="0"/>
            <a:ext cx="7193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They will subject the Son of Man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sort of suffering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. Do you remember what is predicted about the Son of Man? It is written that he will suffer many things and be despised.”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B01F2-3562-ED72-718A-437933CE5BFA}"/>
              </a:ext>
            </a:extLst>
          </p:cNvPr>
          <p:cNvSpPr txBox="1"/>
          <p:nvPr/>
        </p:nvSpPr>
        <p:spPr>
          <a:xfrm>
            <a:off x="97270" y="3492081"/>
            <a:ext cx="719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How did he suffer?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C2135-73F6-D2C2-3220-C8DCC2F63104}"/>
              </a:ext>
            </a:extLst>
          </p:cNvPr>
          <p:cNvSpPr txBox="1"/>
          <p:nvPr/>
        </p:nvSpPr>
        <p:spPr>
          <a:xfrm>
            <a:off x="97270" y="2155329"/>
            <a:ext cx="712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Finally the disciples understood that he had spoken to them about John the Baptist.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25CC5B-2241-0EA2-F410-AB1862205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528611-AA77-1A32-BE2F-6757DC439DF6}"/>
              </a:ext>
            </a:extLst>
          </p:cNvPr>
          <p:cNvSpPr txBox="1"/>
          <p:nvPr/>
        </p:nvSpPr>
        <p:spPr>
          <a:xfrm>
            <a:off x="201838" y="0"/>
            <a:ext cx="711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 Biblical titles for Messiah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58864-6E80-F693-242D-FE822550CC5D}"/>
              </a:ext>
            </a:extLst>
          </p:cNvPr>
          <p:cNvSpPr txBox="1"/>
          <p:nvPr/>
        </p:nvSpPr>
        <p:spPr>
          <a:xfrm>
            <a:off x="201838" y="523220"/>
            <a:ext cx="719381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1200"/>
              </a:spcAft>
            </a:pPr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Anointed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Messiah/Christ.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Sam 2:10.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spcAft>
                <a:spcPts val="1200"/>
              </a:spcAft>
            </a:pPr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Jer. 23:5</a:t>
            </a:r>
          </a:p>
          <a:p>
            <a:pPr marL="357188" indent="-357188"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Hos. 3:5</a:t>
            </a:r>
          </a:p>
          <a:p>
            <a:pPr marL="357188" indent="-357188"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Isa. 9:6</a:t>
            </a:r>
          </a:p>
          <a:p>
            <a:pPr marL="357188" indent="-357188"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One: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Psa. 16:10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Zech. 9:9</a:t>
            </a:r>
          </a:p>
        </p:txBody>
      </p:sp>
    </p:spTree>
    <p:extLst>
      <p:ext uri="{BB962C8B-B14F-4D97-AF65-F5344CB8AC3E}">
        <p14:creationId xmlns:p14="http://schemas.microsoft.com/office/powerpoint/2010/main" val="8024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0CBBF-579E-4951-A0E0-B52F24E9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5CB648-27F7-4B00-5686-8D49A07B38E9}"/>
              </a:ext>
            </a:extLst>
          </p:cNvPr>
          <p:cNvSpPr txBox="1"/>
          <p:nvPr/>
        </p:nvSpPr>
        <p:spPr>
          <a:xfrm>
            <a:off x="246442" y="225854"/>
            <a:ext cx="71938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Lord: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Psa. 110:1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LORD: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Yahweh. Zech. 14:3-4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Prophet: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Deut. 18:15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Righteous One: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Isa. 53:11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Mic. 5:2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Servant: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Isa. 4:1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Ezek. 37:24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Man: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Dan. 7:13  </a:t>
            </a:r>
          </a:p>
        </p:txBody>
      </p:sp>
    </p:spTree>
    <p:extLst>
      <p:ext uri="{BB962C8B-B14F-4D97-AF65-F5344CB8AC3E}">
        <p14:creationId xmlns:p14="http://schemas.microsoft.com/office/powerpoint/2010/main" val="278578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C08C6-692B-362E-0A3A-6AB5ABEB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F6523-18E6-987B-7EAE-2EE8CEE91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AE5C2E-4136-F6EA-FCA0-E456AADED632}"/>
              </a:ext>
            </a:extLst>
          </p:cNvPr>
          <p:cNvSpPr/>
          <p:nvPr/>
        </p:nvSpPr>
        <p:spPr>
          <a:xfrm>
            <a:off x="0" y="30480"/>
            <a:ext cx="2602992" cy="405384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6B8FC1-1A77-2989-5A26-7FACE1021BA6}"/>
              </a:ext>
            </a:extLst>
          </p:cNvPr>
          <p:cNvSpPr/>
          <p:nvPr/>
        </p:nvSpPr>
        <p:spPr>
          <a:xfrm>
            <a:off x="2389632" y="30480"/>
            <a:ext cx="1469136" cy="405384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ADEF1D-0B4E-9107-2636-27DEC4005313}"/>
              </a:ext>
            </a:extLst>
          </p:cNvPr>
          <p:cNvSpPr/>
          <p:nvPr/>
        </p:nvSpPr>
        <p:spPr>
          <a:xfrm>
            <a:off x="3608832" y="30480"/>
            <a:ext cx="1383792" cy="405384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6A3A57-E137-8519-47AF-5DA122965BA1}"/>
              </a:ext>
            </a:extLst>
          </p:cNvPr>
          <p:cNvSpPr/>
          <p:nvPr/>
        </p:nvSpPr>
        <p:spPr>
          <a:xfrm>
            <a:off x="4730496" y="30480"/>
            <a:ext cx="1267968" cy="405384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E0593C-2990-937C-34C3-FD9F971AE13C}"/>
              </a:ext>
            </a:extLst>
          </p:cNvPr>
          <p:cNvSpPr/>
          <p:nvPr/>
        </p:nvSpPr>
        <p:spPr>
          <a:xfrm>
            <a:off x="5998464" y="30480"/>
            <a:ext cx="1283208" cy="405384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359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F30AE-C6C9-2E57-FB24-8600C7B28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E693A-D1E0-4E60-081D-93F266AFB67A}"/>
              </a:ext>
            </a:extLst>
          </p:cNvPr>
          <p:cNvSpPr txBox="1"/>
          <p:nvPr/>
        </p:nvSpPr>
        <p:spPr>
          <a:xfrm>
            <a:off x="185348" y="-1"/>
            <a:ext cx="527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A5551-7CA4-F6F2-A04F-F0162C062264}"/>
              </a:ext>
            </a:extLst>
          </p:cNvPr>
          <p:cNvSpPr txBox="1"/>
          <p:nvPr/>
        </p:nvSpPr>
        <p:spPr>
          <a:xfrm>
            <a:off x="185349" y="701947"/>
            <a:ext cx="56355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LOCIS.site</a:t>
            </a:r>
          </a:p>
          <a:p>
            <a:pPr marL="357188" lvl="0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Read or listen to chapter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sections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92-105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 ready to share your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insights,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queries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objections.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00411-B3AA-0EA1-B758-B20B59BF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540" y="0"/>
            <a:ext cx="185166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40C09-B243-AE12-FB93-4E43DE51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71671"/>
            <a:ext cx="1549480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9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D8718A-68E5-0306-34B5-77962438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9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/>
          <p:cNvSpPr/>
          <p:nvPr/>
        </p:nvSpPr>
        <p:spPr>
          <a:xfrm>
            <a:off x="33120" y="0"/>
            <a:ext cx="6524589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noProof="0" dirty="0">
                <a:solidFill>
                  <a:srgbClr val="0070C0"/>
                </a:solidFill>
                <a:latin typeface="Verdana"/>
                <a:ea typeface="Verdana"/>
              </a:rPr>
              <a:t>Seven phases of Jesus’ Life</a:t>
            </a:r>
            <a:endParaRPr lang="en-US" sz="2800" b="0" strike="noStrike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/>
          <p:cNvSpPr/>
          <p:nvPr/>
        </p:nvSpPr>
        <p:spPr>
          <a:xfrm>
            <a:off x="258582" y="442447"/>
            <a:ext cx="6955817" cy="35687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1800" indent="-361800" defTabSz="457200"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noProof="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 noProof="0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noProof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Announced by heaven &amp; by John (1-3)</a:t>
            </a: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noProof="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trike="noStrike" spc="-1" noProof="0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noProof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Early teaching and miracles (4-5)</a:t>
            </a:r>
          </a:p>
          <a:p>
            <a:pPr marL="361800" indent="-361800"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noProof="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trike="noStrike" spc="-1" noProof="0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noProof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Public fame and favor (6-9)</a:t>
            </a: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noProof="0" dirty="0">
                <a:solidFill>
                  <a:srgbClr val="C00000"/>
                </a:solidFill>
                <a:latin typeface="Arial"/>
              </a:rPr>
              <a:t>4</a:t>
            </a:r>
            <a:r>
              <a:rPr lang="en-US" sz="2800" b="1" strike="noStrike" spc="-1" noProof="0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Early rejections (10-12)</a:t>
            </a: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noProof="0" dirty="0">
                <a:solidFill>
                  <a:srgbClr val="C00000"/>
                </a:solidFill>
                <a:latin typeface="Arial"/>
              </a:rPr>
              <a:t>5</a:t>
            </a:r>
            <a:r>
              <a:rPr lang="en-US" sz="2800" b="1" strike="noStrike" spc="-1" noProof="0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Moving towards the cross (13-17)</a:t>
            </a: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pc="-1" noProof="0" dirty="0">
                <a:solidFill>
                  <a:srgbClr val="C00000"/>
                </a:solidFill>
                <a:latin typeface="Arial"/>
              </a:rPr>
              <a:t>6</a:t>
            </a:r>
            <a:r>
              <a:rPr lang="en-US" sz="2800" b="1" strike="noStrike" spc="-1" noProof="0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noProof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Final days at Jerusalem (18-19)</a:t>
            </a:r>
          </a:p>
          <a:p>
            <a:pPr marL="361800" indent="-361800" defTabSz="457200">
              <a:tabLst>
                <a:tab pos="0" algn="l"/>
              </a:tabLst>
            </a:pPr>
            <a:r>
              <a:rPr lang="en-US" sz="2800" b="1" spc="-1" noProof="0" dirty="0">
                <a:solidFill>
                  <a:srgbClr val="C00000"/>
                </a:solidFill>
                <a:latin typeface="Arial"/>
              </a:rPr>
              <a:t>7</a:t>
            </a:r>
            <a:r>
              <a:rPr lang="en-US" sz="2800" b="1" strike="noStrike" spc="-1" noProof="0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noProof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Crucifixion and resurrection (20-21)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A37CD-FE2A-0A85-8390-E37E874AC21C}"/>
              </a:ext>
            </a:extLst>
          </p:cNvPr>
          <p:cNvSpPr/>
          <p:nvPr/>
        </p:nvSpPr>
        <p:spPr>
          <a:xfrm>
            <a:off x="258581" y="2506059"/>
            <a:ext cx="6078423" cy="4861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ACA8B-1861-5231-1DEB-21C35559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27C08-0346-B92E-6778-ABFD7B59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F0EDF7E-87DA-04DF-AECC-8A9E35E08BA1}"/>
              </a:ext>
            </a:extLst>
          </p:cNvPr>
          <p:cNvSpPr/>
          <p:nvPr/>
        </p:nvSpPr>
        <p:spPr>
          <a:xfrm>
            <a:off x="3972298" y="331764"/>
            <a:ext cx="2130950" cy="9443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2206B1-C668-64B3-37AC-1E58243C072E}"/>
              </a:ext>
            </a:extLst>
          </p:cNvPr>
          <p:cNvSpPr/>
          <p:nvPr/>
        </p:nvSpPr>
        <p:spPr>
          <a:xfrm>
            <a:off x="1921564" y="3728929"/>
            <a:ext cx="1421340" cy="38587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1EB2DC-66AE-D366-BC8E-2BE736608765}"/>
              </a:ext>
            </a:extLst>
          </p:cNvPr>
          <p:cNvCxnSpPr>
            <a:cxnSpLocks/>
          </p:cNvCxnSpPr>
          <p:nvPr/>
        </p:nvCxnSpPr>
        <p:spPr>
          <a:xfrm flipV="1">
            <a:off x="4989443" y="1033670"/>
            <a:ext cx="642731" cy="1319866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9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4F4BA-ECEC-4DC5-EB06-56615DFF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on a hill&#10;&#10;AI-generated content may be incorrect.">
            <a:extLst>
              <a:ext uri="{FF2B5EF4-FFF2-40B4-BE49-F238E27FC236}">
                <a16:creationId xmlns:a16="http://schemas.microsoft.com/office/drawing/2014/main" id="{E512AC0B-998A-7FA5-D4B3-D47E067F5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E8AEF-D7AA-4083-F14F-98DF9104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A93B8A3F-3E24-2965-F18B-5A35E9B48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8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FC521-FBB5-51DE-8F5A-AE85B210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2F33-C65E-FADB-C489-4D6861D1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6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AC1DE-4E20-689A-C4B6-F2C7E1BDB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51A2BBD-5601-4F37-0FB5-4DC6E827596B}"/>
              </a:ext>
            </a:extLst>
          </p:cNvPr>
          <p:cNvSpPr/>
          <p:nvPr/>
        </p:nvSpPr>
        <p:spPr>
          <a:xfrm>
            <a:off x="1743456" y="3011424"/>
            <a:ext cx="2256672" cy="11033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AE6ACF-50FC-D788-8F9D-71239E399679}"/>
              </a:ext>
            </a:extLst>
          </p:cNvPr>
          <p:cNvSpPr/>
          <p:nvPr/>
        </p:nvSpPr>
        <p:spPr>
          <a:xfrm>
            <a:off x="765802" y="392724"/>
            <a:ext cx="2130950" cy="9443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AA3EE8-4EA3-4E0F-8B23-DAD2DEB94F93}"/>
              </a:ext>
            </a:extLst>
          </p:cNvPr>
          <p:cNvCxnSpPr>
            <a:cxnSpLocks/>
          </p:cNvCxnSpPr>
          <p:nvPr/>
        </p:nvCxnSpPr>
        <p:spPr>
          <a:xfrm flipH="1" flipV="1">
            <a:off x="1831277" y="1036320"/>
            <a:ext cx="2006022" cy="2402304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0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BC6D8B-8436-338F-D242-AFDB52C3A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9CBDB3-C81C-37D0-7C05-C2E89A5C8917}"/>
              </a:ext>
            </a:extLst>
          </p:cNvPr>
          <p:cNvSpPr txBox="1"/>
          <p:nvPr/>
        </p:nvSpPr>
        <p:spPr>
          <a:xfrm>
            <a:off x="201838" y="0"/>
            <a:ext cx="711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LOCIS</a:t>
            </a:r>
            <a:r>
              <a:rPr lang="en-US" sz="2800" b="1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#71, Mt 16, Mk 8, Lk 9</a:t>
            </a:r>
            <a:endParaRPr lang="en-US" sz="2800" b="1" i="1" noProof="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3E405-96F3-4806-7316-700302D2E74A}"/>
              </a:ext>
            </a:extLst>
          </p:cNvPr>
          <p:cNvSpPr txBox="1"/>
          <p:nvPr/>
        </p:nvSpPr>
        <p:spPr>
          <a:xfrm>
            <a:off x="120164" y="403894"/>
            <a:ext cx="7074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Jesus and his disciples … went to the villages of Caesarea Philippi. …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36F92-8D32-0D2B-A391-EC38B4E475DE}"/>
              </a:ext>
            </a:extLst>
          </p:cNvPr>
          <p:cNvSpPr txBox="1"/>
          <p:nvPr/>
        </p:nvSpPr>
        <p:spPr>
          <a:xfrm>
            <a:off x="54348" y="2711623"/>
            <a:ext cx="7407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Caesarea: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Named for a pagan Emperor.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Philip: </a:t>
            </a: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Herodian (Arab) king.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Man: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conquering Messiah.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D0D49-9C00-E122-4161-B8C866F1EAFB}"/>
              </a:ext>
            </a:extLst>
          </p:cNvPr>
          <p:cNvSpPr txBox="1"/>
          <p:nvPr/>
        </p:nvSpPr>
        <p:spPr>
          <a:xfrm>
            <a:off x="120164" y="834781"/>
            <a:ext cx="7074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													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disciples were with him, and he asked them, “Who do people say that I, the Son of Man, am?”</a:t>
            </a:r>
            <a:endParaRPr lang="en-US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5392</TotalTime>
  <Words>1294</Words>
  <Application>Microsoft Office PowerPoint</Application>
  <PresentationFormat>Custom</PresentationFormat>
  <Paragraphs>92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279</cp:revision>
  <dcterms:created xsi:type="dcterms:W3CDTF">2023-02-25T21:04:15Z</dcterms:created>
  <dcterms:modified xsi:type="dcterms:W3CDTF">2025-03-09T16:14:29Z</dcterms:modified>
</cp:coreProperties>
</file>