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9" r:id="rId2"/>
    <p:sldId id="275" r:id="rId3"/>
    <p:sldId id="321" r:id="rId4"/>
    <p:sldId id="359" r:id="rId5"/>
    <p:sldId id="357" r:id="rId6"/>
    <p:sldId id="387" r:id="rId7"/>
    <p:sldId id="386" r:id="rId8"/>
    <p:sldId id="391" r:id="rId9"/>
    <p:sldId id="389" r:id="rId10"/>
    <p:sldId id="393" r:id="rId11"/>
    <p:sldId id="390" r:id="rId12"/>
    <p:sldId id="382" r:id="rId13"/>
    <p:sldId id="392" r:id="rId14"/>
    <p:sldId id="394" r:id="rId15"/>
    <p:sldId id="395" r:id="rId16"/>
    <p:sldId id="403" r:id="rId17"/>
    <p:sldId id="396" r:id="rId18"/>
    <p:sldId id="384" r:id="rId19"/>
    <p:sldId id="399" r:id="rId20"/>
    <p:sldId id="400" r:id="rId21"/>
    <p:sldId id="381" r:id="rId22"/>
    <p:sldId id="398" r:id="rId23"/>
    <p:sldId id="401" r:id="rId24"/>
    <p:sldId id="402" r:id="rId25"/>
    <p:sldId id="385" r:id="rId26"/>
    <p:sldId id="258" r:id="rId27"/>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230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5" autoAdjust="0"/>
    <p:restoredTop sz="94704" autoAdjust="0"/>
  </p:normalViewPr>
  <p:slideViewPr>
    <p:cSldViewPr snapToGrid="0">
      <p:cViewPr varScale="1">
        <p:scale>
          <a:sx n="139" d="100"/>
          <a:sy n="139" d="100"/>
        </p:scale>
        <p:origin x="125" y="1133"/>
      </p:cViewPr>
      <p:guideLst>
        <p:guide orient="horz" pos="1296"/>
        <p:guide pos="2304"/>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DAF6-89DF-4B40-BB13-C4A7BC64E129}" type="datetimeFigureOut">
              <a:rPr lang="en-US" smtClean="0"/>
              <a:t>3/22/2025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D0A28-8312-43BF-BE21-636AA0227AE4}" type="slidenum">
              <a:rPr lang="en-US" smtClean="0"/>
              <a:t>‹#›</a:t>
            </a:fld>
            <a:endParaRPr lang="en-US" dirty="0"/>
          </a:p>
        </p:txBody>
      </p:sp>
    </p:spTree>
    <p:extLst>
      <p:ext uri="{BB962C8B-B14F-4D97-AF65-F5344CB8AC3E}">
        <p14:creationId xmlns:p14="http://schemas.microsoft.com/office/powerpoint/2010/main" val="233089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D0A28-8312-43BF-BE21-636AA0227AE4}" type="slidenum">
              <a:rPr lang="en-US" smtClean="0"/>
              <a:t>1</a:t>
            </a:fld>
            <a:endParaRPr lang="en-US" dirty="0"/>
          </a:p>
        </p:txBody>
      </p:sp>
    </p:spTree>
    <p:extLst>
      <p:ext uri="{BB962C8B-B14F-4D97-AF65-F5344CB8AC3E}">
        <p14:creationId xmlns:p14="http://schemas.microsoft.com/office/powerpoint/2010/main" val="297910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D0A28-8312-43BF-BE21-636AA0227AE4}" type="slidenum">
              <a:rPr lang="en-US" smtClean="0"/>
              <a:t>2</a:t>
            </a:fld>
            <a:endParaRPr lang="en-US" dirty="0"/>
          </a:p>
        </p:txBody>
      </p:sp>
    </p:spTree>
    <p:extLst>
      <p:ext uri="{BB962C8B-B14F-4D97-AF65-F5344CB8AC3E}">
        <p14:creationId xmlns:p14="http://schemas.microsoft.com/office/powerpoint/2010/main" val="125268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43273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914400" y="673560"/>
            <a:ext cx="5485320" cy="14313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49" name="PlaceHolder 2"/>
          <p:cNvSpPr>
            <a:spLocks noGrp="1"/>
          </p:cNvSpPr>
          <p:nvPr>
            <p:ph/>
          </p:nvPr>
        </p:nvSpPr>
        <p:spPr>
          <a:xfrm>
            <a:off x="365760" y="962640"/>
            <a:ext cx="6583320" cy="23860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chemeClr val="dk1"/>
              </a:solidFill>
              <a:latin typeface="Calibri"/>
            </a:endParaRPr>
          </a:p>
        </p:txBody>
      </p:sp>
      <p:sp>
        <p:nvSpPr>
          <p:cNvPr id="4" name="PlaceHolder 3"/>
          <p:cNvSpPr>
            <a:spLocks noGrp="1"/>
          </p:cNvSpPr>
          <p:nvPr>
            <p:ph type="ftr" idx="28"/>
          </p:nvPr>
        </p:nvSpPr>
        <p:spPr/>
        <p:txBody>
          <a:bodyPr/>
          <a:lstStyle/>
          <a:p>
            <a:r>
              <a:rPr dirty="0"/>
              <a:t>Footer</a:t>
            </a:r>
          </a:p>
        </p:txBody>
      </p:sp>
      <p:sp>
        <p:nvSpPr>
          <p:cNvPr id="5" name="PlaceHolder 4"/>
          <p:cNvSpPr>
            <a:spLocks noGrp="1"/>
          </p:cNvSpPr>
          <p:nvPr>
            <p:ph type="sldNum" idx="29"/>
          </p:nvPr>
        </p:nvSpPr>
        <p:spPr/>
        <p:txBody>
          <a:bodyPr/>
          <a:lstStyle/>
          <a:p>
            <a:fld id="{2960DDBA-4FA8-46D5-A6F2-A87D499C05D3}" type="slidenum">
              <a:t>‹#›</a:t>
            </a:fld>
            <a:endParaRPr dirty="0"/>
          </a:p>
        </p:txBody>
      </p:sp>
      <p:sp>
        <p:nvSpPr>
          <p:cNvPr id="6" name="PlaceHolder 5"/>
          <p:cNvSpPr>
            <a:spLocks noGrp="1"/>
          </p:cNvSpPr>
          <p:nvPr>
            <p:ph type="dt" idx="30"/>
          </p:nvPr>
        </p:nvSpPr>
        <p:spPr/>
        <p:txBody>
          <a:bodyPr/>
          <a:lstStyle/>
          <a:p>
            <a:endParaRPr dirty="0"/>
          </a:p>
        </p:txBody>
      </p:sp>
    </p:spTree>
    <p:extLst>
      <p:ext uri="{BB962C8B-B14F-4D97-AF65-F5344CB8AC3E}">
        <p14:creationId xmlns:p14="http://schemas.microsoft.com/office/powerpoint/2010/main" val="25903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dirty="0"/>
              <a:t>Click icon to add picture</a:t>
            </a:r>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3/22/2025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3/22/2025</a:t>
            </a:fld>
            <a:endParaRPr lang="en-US" dirty="0"/>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dirty="0"/>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4361EED-25BB-DE8C-DE94-E7D897A4E6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69512D-36FD-BE63-3DB6-1D196372B8FA}"/>
              </a:ext>
            </a:extLst>
          </p:cNvPr>
          <p:cNvSpPr txBox="1"/>
          <p:nvPr/>
        </p:nvSpPr>
        <p:spPr>
          <a:xfrm>
            <a:off x="0" y="-1"/>
            <a:ext cx="7315200" cy="646331"/>
          </a:xfrm>
          <a:prstGeom prst="rect">
            <a:avLst/>
          </a:prstGeom>
          <a:noFill/>
        </p:spPr>
        <p:txBody>
          <a:bodyPr wrap="square" rtlCol="0">
            <a:spAutoFit/>
          </a:bodyPr>
          <a:lstStyle/>
          <a:p>
            <a:pPr algn="ctr"/>
            <a:r>
              <a:rPr lang="en-US" sz="36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The Life of Christ in Stereo</a:t>
            </a:r>
            <a:endParaRPr lang="en-US" sz="3600" noProof="0" dirty="0">
              <a:solidFill>
                <a:srgbClr val="00B050"/>
              </a:solidFill>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149B1D9C-202A-CDC1-A829-70457E0915D0}"/>
              </a:ext>
            </a:extLst>
          </p:cNvPr>
          <p:cNvPicPr>
            <a:picLocks noChangeAspect="1"/>
          </p:cNvPicPr>
          <p:nvPr/>
        </p:nvPicPr>
        <p:blipFill>
          <a:blip r:embed="rId3"/>
          <a:stretch>
            <a:fillRect/>
          </a:stretch>
        </p:blipFill>
        <p:spPr>
          <a:xfrm>
            <a:off x="584126" y="602258"/>
            <a:ext cx="6146948" cy="3512542"/>
          </a:xfrm>
          <a:prstGeom prst="rect">
            <a:avLst/>
          </a:prstGeom>
        </p:spPr>
      </p:pic>
    </p:spTree>
    <p:extLst>
      <p:ext uri="{BB962C8B-B14F-4D97-AF65-F5344CB8AC3E}">
        <p14:creationId xmlns:p14="http://schemas.microsoft.com/office/powerpoint/2010/main" val="42690139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601897B-7FCF-B1FA-CEF0-043CD5E4B69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300178F-114D-118E-94D5-94374432AA05}"/>
              </a:ext>
            </a:extLst>
          </p:cNvPr>
          <p:cNvSpPr txBox="1"/>
          <p:nvPr/>
        </p:nvSpPr>
        <p:spPr>
          <a:xfrm>
            <a:off x="121387" y="8878"/>
            <a:ext cx="7477347"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When Jesus arrived, he found that Lazarus … had been in the tomb for four days. Since Bethany was near Jerusalem (less than two miles away) … [Judeans] had come to Martha and Mary to comfort them about their brother’s death.</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D84D45B-D62D-6A3E-0AF9-0DAB6B66BA3F}"/>
              </a:ext>
            </a:extLst>
          </p:cNvPr>
          <p:cNvSpPr txBox="1"/>
          <p:nvPr/>
        </p:nvSpPr>
        <p:spPr>
          <a:xfrm>
            <a:off x="97270" y="2146784"/>
            <a:ext cx="7294130"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As soon as Martha heard that Jesus was coming, she hurried out to meet him, while Mary continued sitting in the house. </a:t>
            </a:r>
            <a:endParaRPr lang="en-US" sz="2800" b="1" noProof="0" dirty="0">
              <a:latin typeface="Arial" panose="020B0604020202020204" pitchFamily="34" charset="0"/>
              <a:cs typeface="Arial" panose="020B0604020202020204" pitchFamily="34" charset="0"/>
            </a:endParaRPr>
          </a:p>
        </p:txBody>
      </p:sp>
      <p:pic>
        <p:nvPicPr>
          <p:cNvPr id="4" name="Picture 2" descr="Faith Bible Church: St. Paul, MN &gt; Jerusalem and Temple map at time of Jesus">
            <a:extLst>
              <a:ext uri="{FF2B5EF4-FFF2-40B4-BE49-F238E27FC236}">
                <a16:creationId xmlns:a16="http://schemas.microsoft.com/office/drawing/2014/main" id="{73CCCD32-E4D5-3FA2-32EF-B1FFF7F19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0" y="-767138"/>
            <a:ext cx="7300190" cy="487306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7AD9680-C62D-8135-456A-03DB8D73E3B1}"/>
              </a:ext>
            </a:extLst>
          </p:cNvPr>
          <p:cNvSpPr/>
          <p:nvPr/>
        </p:nvSpPr>
        <p:spPr>
          <a:xfrm>
            <a:off x="6111010" y="952091"/>
            <a:ext cx="1204190" cy="791230"/>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465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par>
                                <p:cTn id="15" presetID="2" presetClass="exit" presetSubtype="4" fill="hold" grpId="1" nodeType="with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4000" b="-4000"/>
          </a:stretch>
        </a:blipFill>
        <a:effectLst/>
      </p:bgPr>
    </p:bg>
    <p:spTree>
      <p:nvGrpSpPr>
        <p:cNvPr id="1" name="">
          <a:extLst>
            <a:ext uri="{FF2B5EF4-FFF2-40B4-BE49-F238E27FC236}">
              <a16:creationId xmlns:a16="http://schemas.microsoft.com/office/drawing/2014/main" id="{33D3562F-FFC5-4719-1B35-EC84A49F9AD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3C03141-B74B-BD2A-E3C1-D26BB18B0CAB}"/>
              </a:ext>
            </a:extLst>
          </p:cNvPr>
          <p:cNvSpPr txBox="1"/>
          <p:nvPr/>
        </p:nvSpPr>
        <p:spPr>
          <a:xfrm>
            <a:off x="121388" y="8878"/>
            <a:ext cx="7193812"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Martha said to Jesus, “Lord, if you had been here my brother would not have died! Yet even now I know that God will give you anything you ask for.”</a:t>
            </a:r>
          </a:p>
        </p:txBody>
      </p:sp>
      <p:sp>
        <p:nvSpPr>
          <p:cNvPr id="2" name="TextBox 1">
            <a:extLst>
              <a:ext uri="{FF2B5EF4-FFF2-40B4-BE49-F238E27FC236}">
                <a16:creationId xmlns:a16="http://schemas.microsoft.com/office/drawing/2014/main" id="{942D1C0E-DFD6-C60C-C4B0-F06F5FB48193}"/>
              </a:ext>
            </a:extLst>
          </p:cNvPr>
          <p:cNvSpPr txBox="1"/>
          <p:nvPr/>
        </p:nvSpPr>
        <p:spPr>
          <a:xfrm>
            <a:off x="97270" y="3492081"/>
            <a:ext cx="6892348"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Resurrection: </a:t>
            </a:r>
            <a:r>
              <a:rPr lang="en-US" sz="2800" b="1" noProof="0" dirty="0">
                <a:latin typeface="Arial" panose="020B0604020202020204" pitchFamily="34" charset="0"/>
                <a:cs typeface="Arial" panose="020B0604020202020204" pitchFamily="34" charset="0"/>
              </a:rPr>
              <a:t>When all will live again.</a:t>
            </a:r>
          </a:p>
        </p:txBody>
      </p:sp>
      <p:sp>
        <p:nvSpPr>
          <p:cNvPr id="3" name="TextBox 2">
            <a:extLst>
              <a:ext uri="{FF2B5EF4-FFF2-40B4-BE49-F238E27FC236}">
                <a16:creationId xmlns:a16="http://schemas.microsoft.com/office/drawing/2014/main" id="{AF8F5A43-4E56-5FE2-36DF-B74B30697E67}"/>
              </a:ext>
            </a:extLst>
          </p:cNvPr>
          <p:cNvSpPr txBox="1"/>
          <p:nvPr/>
        </p:nvSpPr>
        <p:spPr>
          <a:xfrm>
            <a:off x="97270" y="1706932"/>
            <a:ext cx="7120660"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Jesus said to her, “Your brother will rise again.” “I know that he will rise again in the resurrection at the end of time,” Martha replied.</a:t>
            </a:r>
            <a:endParaRPr lang="en-US" sz="2800" b="1" noProof="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8F1FBAD-20D6-A5A9-357E-BBA7A1E3069E}"/>
              </a:ext>
            </a:extLst>
          </p:cNvPr>
          <p:cNvPicPr>
            <a:picLocks noChangeAspect="1"/>
          </p:cNvPicPr>
          <p:nvPr/>
        </p:nvPicPr>
        <p:blipFill>
          <a:blip r:embed="rId3"/>
          <a:stretch>
            <a:fillRect/>
          </a:stretch>
        </p:blipFill>
        <p:spPr>
          <a:xfrm>
            <a:off x="581515" y="0"/>
            <a:ext cx="6152169" cy="4114800"/>
          </a:xfrm>
          <a:prstGeom prst="rect">
            <a:avLst/>
          </a:prstGeom>
        </p:spPr>
      </p:pic>
    </p:spTree>
    <p:extLst>
      <p:ext uri="{BB962C8B-B14F-4D97-AF65-F5344CB8AC3E}">
        <p14:creationId xmlns:p14="http://schemas.microsoft.com/office/powerpoint/2010/main" val="3881780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B4B80792-AFFF-25D4-8614-33C0CEC6A3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E08F1F-2AC7-DD1A-DD97-8CB3FB1100CD}"/>
              </a:ext>
            </a:extLst>
          </p:cNvPr>
          <p:cNvSpPr txBox="1"/>
          <p:nvPr/>
        </p:nvSpPr>
        <p:spPr>
          <a:xfrm>
            <a:off x="201838" y="0"/>
            <a:ext cx="7112138"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Our future as Christian believers</a:t>
            </a:r>
          </a:p>
        </p:txBody>
      </p:sp>
      <p:sp>
        <p:nvSpPr>
          <p:cNvPr id="2" name="TextBox 1">
            <a:extLst>
              <a:ext uri="{FF2B5EF4-FFF2-40B4-BE49-F238E27FC236}">
                <a16:creationId xmlns:a16="http://schemas.microsoft.com/office/drawing/2014/main" id="{8A14AD51-A0D0-589E-4063-E13F07101579}"/>
              </a:ext>
            </a:extLst>
          </p:cNvPr>
          <p:cNvSpPr txBox="1"/>
          <p:nvPr/>
        </p:nvSpPr>
        <p:spPr>
          <a:xfrm>
            <a:off x="201838" y="523220"/>
            <a:ext cx="7193812" cy="353943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Die and g</a:t>
            </a:r>
            <a:r>
              <a:rPr lang="en-US" sz="2800" b="1" dirty="0">
                <a:latin typeface="Arial" panose="020B0604020202020204" pitchFamily="34" charset="0"/>
                <a:cs typeface="Arial" panose="020B0604020202020204" pitchFamily="34" charset="0"/>
              </a:rPr>
              <a:t>o be with the Lord.</a:t>
            </a:r>
            <a:endParaRPr lang="en-US" sz="2800" b="1" noProof="0" dirty="0">
              <a:latin typeface="Arial" panose="020B0604020202020204" pitchFamily="34" charset="0"/>
              <a:cs typeface="Arial" panose="020B0604020202020204" pitchFamily="34" charset="0"/>
            </a:endParaRPr>
          </a:p>
          <a:p>
            <a:pPr marL="357188" indent="-357188"/>
            <a:r>
              <a:rPr lang="en-US" sz="2800" b="1"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‘Interim’ bodies in heaven.</a:t>
            </a:r>
          </a:p>
          <a:p>
            <a:pPr marL="357188" indent="-357188"/>
            <a:r>
              <a:rPr lang="en-US" sz="2800" b="1" dirty="0">
                <a:solidFill>
                  <a:srgbClr val="C00000"/>
                </a:solidFill>
                <a:latin typeface="Arial" panose="020B0604020202020204" pitchFamily="34" charset="0"/>
                <a:cs typeface="Arial" panose="020B0604020202020204" pitchFamily="34" charset="0"/>
              </a:rPr>
              <a:t>3</a:t>
            </a:r>
            <a:r>
              <a:rPr lang="en-US" sz="2800" b="1" dirty="0">
                <a:latin typeface="Arial" panose="020B0604020202020204" pitchFamily="34" charset="0"/>
                <a:cs typeface="Arial" panose="020B0604020202020204" pitchFamily="34" charset="0"/>
              </a:rPr>
              <a:t> New Jerusalem rejoicing with angels.</a:t>
            </a:r>
          </a:p>
          <a:p>
            <a:pPr marL="357188" indent="-357188"/>
            <a:r>
              <a:rPr lang="en-US" sz="2800" b="1" dirty="0">
                <a:solidFill>
                  <a:srgbClr val="C00000"/>
                </a:solidFill>
                <a:latin typeface="Arial" panose="020B0604020202020204" pitchFamily="34" charset="0"/>
                <a:cs typeface="Arial" panose="020B0604020202020204" pitchFamily="34" charset="0"/>
              </a:rPr>
              <a:t>4</a:t>
            </a:r>
            <a:r>
              <a:rPr lang="en-US" sz="2800" b="1" dirty="0">
                <a:latin typeface="Arial" panose="020B0604020202020204" pitchFamily="34" charset="0"/>
                <a:cs typeface="Arial" panose="020B0604020202020204" pitchFamily="34" charset="0"/>
              </a:rPr>
              <a:t> Return with Jesus in the sky.</a:t>
            </a:r>
          </a:p>
          <a:p>
            <a:pPr marL="357188" indent="-357188"/>
            <a:r>
              <a:rPr lang="en-US" sz="2800" b="1" dirty="0">
                <a:solidFill>
                  <a:srgbClr val="C00000"/>
                </a:solidFill>
                <a:latin typeface="Arial" panose="020B0604020202020204" pitchFamily="34" charset="0"/>
                <a:cs typeface="Arial" panose="020B0604020202020204" pitchFamily="34" charset="0"/>
              </a:rPr>
              <a:t>5 </a:t>
            </a:r>
            <a:r>
              <a:rPr lang="en-US" sz="2800" b="1" dirty="0">
                <a:latin typeface="Arial" panose="020B0604020202020204" pitchFamily="34" charset="0"/>
                <a:cs typeface="Arial" panose="020B0604020202020204" pitchFamily="34" charset="0"/>
              </a:rPr>
              <a:t>Resurrected with glorified bodies.</a:t>
            </a:r>
          </a:p>
          <a:p>
            <a:pPr marL="357188" indent="-357188"/>
            <a:r>
              <a:rPr lang="en-US" sz="2800" b="1" dirty="0">
                <a:solidFill>
                  <a:srgbClr val="C00000"/>
                </a:solidFill>
                <a:latin typeface="Arial" panose="020B0604020202020204" pitchFamily="34" charset="0"/>
                <a:cs typeface="Arial" panose="020B0604020202020204" pitchFamily="34" charset="0"/>
              </a:rPr>
              <a:t>6 </a:t>
            </a:r>
            <a:r>
              <a:rPr lang="en-US" sz="2800" b="1" dirty="0">
                <a:latin typeface="Arial" panose="020B0604020202020204" pitchFamily="34" charset="0"/>
                <a:cs typeface="Arial" panose="020B0604020202020204" pitchFamily="34" charset="0"/>
              </a:rPr>
              <a:t>Rewards for good done on earth.</a:t>
            </a:r>
          </a:p>
          <a:p>
            <a:pPr marL="357188" indent="-357188"/>
            <a:r>
              <a:rPr lang="en-US" sz="2800" b="1" dirty="0">
                <a:solidFill>
                  <a:srgbClr val="C00000"/>
                </a:solidFill>
                <a:latin typeface="Arial" panose="020B0604020202020204" pitchFamily="34" charset="0"/>
                <a:cs typeface="Arial" panose="020B0604020202020204" pitchFamily="34" charset="0"/>
              </a:rPr>
              <a:t>7 </a:t>
            </a:r>
            <a:r>
              <a:rPr lang="en-US" sz="2800" b="1" dirty="0">
                <a:latin typeface="Arial" panose="020B0604020202020204" pitchFamily="34" charset="0"/>
                <a:cs typeface="Arial" panose="020B0604020202020204" pitchFamily="34" charset="0"/>
              </a:rPr>
              <a:t>Reign with Jesus for 1000 years.</a:t>
            </a:r>
          </a:p>
          <a:p>
            <a:pPr marL="357188" indent="-357188"/>
            <a:r>
              <a:rPr lang="en-US" sz="2800" b="1" dirty="0">
                <a:solidFill>
                  <a:srgbClr val="C00000"/>
                </a:solidFill>
                <a:latin typeface="Arial" panose="020B0604020202020204" pitchFamily="34" charset="0"/>
                <a:cs typeface="Arial" panose="020B0604020202020204" pitchFamily="34" charset="0"/>
              </a:rPr>
              <a:t>8 </a:t>
            </a:r>
            <a:r>
              <a:rPr lang="en-US" sz="2800" b="1" dirty="0">
                <a:latin typeface="Arial" panose="020B0604020202020204" pitchFamily="34" charset="0"/>
                <a:cs typeface="Arial" panose="020B0604020202020204" pitchFamily="34" charset="0"/>
              </a:rPr>
              <a:t>Live with him on a new earth forever.</a:t>
            </a:r>
          </a:p>
        </p:txBody>
      </p:sp>
    </p:spTree>
    <p:extLst>
      <p:ext uri="{BB962C8B-B14F-4D97-AF65-F5344CB8AC3E}">
        <p14:creationId xmlns:p14="http://schemas.microsoft.com/office/powerpoint/2010/main" val="18816779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343B433-2009-61E6-071A-E0EF8855E4D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99F66B-CFB6-245A-DD18-BB95CA5664E5}"/>
              </a:ext>
            </a:extLst>
          </p:cNvPr>
          <p:cNvSpPr txBox="1"/>
          <p:nvPr/>
        </p:nvSpPr>
        <p:spPr>
          <a:xfrm>
            <a:off x="121388" y="53328"/>
            <a:ext cx="7193812"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Jesus said to her, “I am the resurrection and the life. Whoever believes in me will live, even if he should die. And whoever lives and believes in me shall never die. Do you believe this?”</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FF47B07-E6A6-EA46-6D59-1D22EC0E69CC}"/>
              </a:ext>
            </a:extLst>
          </p:cNvPr>
          <p:cNvSpPr txBox="1"/>
          <p:nvPr/>
        </p:nvSpPr>
        <p:spPr>
          <a:xfrm>
            <a:off x="73152" y="2233982"/>
            <a:ext cx="7120660"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“Yes, Lord!” she answered. “I, too, have believed that you’re the Messiah, the Son of God who was to come into the world.”</a:t>
            </a:r>
            <a:endParaRPr lang="en-US" sz="28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357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BCA8E62-9FE7-098E-C57D-1D44968E552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3288B47-8984-39A3-C89A-F3042093D24E}"/>
              </a:ext>
            </a:extLst>
          </p:cNvPr>
          <p:cNvSpPr txBox="1"/>
          <p:nvPr/>
        </p:nvSpPr>
        <p:spPr>
          <a:xfrm>
            <a:off x="121388" y="8878"/>
            <a:ext cx="7193812"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When the [Judeans] who had come to the house to comfort Mary saw her get up quickly and leave, they followed her, thinking she was going to the tomb to weep there.</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D0D7E90-0BC2-4C6D-E15A-5E259870CB1C}"/>
              </a:ext>
            </a:extLst>
          </p:cNvPr>
          <p:cNvSpPr txBox="1"/>
          <p:nvPr/>
        </p:nvSpPr>
        <p:spPr>
          <a:xfrm>
            <a:off x="60694" y="3455881"/>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If: </a:t>
            </a:r>
            <a:r>
              <a:rPr lang="en-US" sz="2800" b="1" noProof="0" dirty="0">
                <a:latin typeface="Arial" panose="020B0604020202020204" pitchFamily="34" charset="0"/>
                <a:cs typeface="Arial" panose="020B0604020202020204" pitchFamily="34" charset="0"/>
              </a:rPr>
              <a:t>Different sister, same reproof.</a:t>
            </a:r>
          </a:p>
        </p:txBody>
      </p:sp>
      <p:sp>
        <p:nvSpPr>
          <p:cNvPr id="3" name="TextBox 2">
            <a:extLst>
              <a:ext uri="{FF2B5EF4-FFF2-40B4-BE49-F238E27FC236}">
                <a16:creationId xmlns:a16="http://schemas.microsoft.com/office/drawing/2014/main" id="{5F614613-83B6-E0F2-5A2E-D0F0BC117456}"/>
              </a:ext>
            </a:extLst>
          </p:cNvPr>
          <p:cNvSpPr txBox="1"/>
          <p:nvPr/>
        </p:nvSpPr>
        <p:spPr>
          <a:xfrm>
            <a:off x="121388" y="1718155"/>
            <a:ext cx="7120660"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As soon as Mary reached Jesus, she fell at his feet. “Lord,” she said, “if you had been here my brother would not have died.”</a:t>
            </a:r>
            <a:endParaRPr lang="en-US" sz="28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503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8962E8DF-4503-E715-7D23-903C0C5E714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A641A62-C988-5DD3-7B4C-9C903662D4BE}"/>
              </a:ext>
            </a:extLst>
          </p:cNvPr>
          <p:cNvSpPr txBox="1"/>
          <p:nvPr/>
        </p:nvSpPr>
        <p:spPr>
          <a:xfrm>
            <a:off x="121388" y="8878"/>
            <a:ext cx="7193812"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When Jesus saw both her and the [Judeans] weeping, he sighed deeply and was troubled. “Where have you laid him?” he asked. “Lord, come and see,” they answered. Jesus wept.</a:t>
            </a:r>
          </a:p>
        </p:txBody>
      </p:sp>
      <p:sp>
        <p:nvSpPr>
          <p:cNvPr id="3" name="TextBox 2">
            <a:extLst>
              <a:ext uri="{FF2B5EF4-FFF2-40B4-BE49-F238E27FC236}">
                <a16:creationId xmlns:a16="http://schemas.microsoft.com/office/drawing/2014/main" id="{24589A78-FF64-4698-D47A-9CF038441CA1}"/>
              </a:ext>
            </a:extLst>
          </p:cNvPr>
          <p:cNvSpPr txBox="1"/>
          <p:nvPr/>
        </p:nvSpPr>
        <p:spPr>
          <a:xfrm>
            <a:off x="97270" y="2189532"/>
            <a:ext cx="7120660"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Yet some of the [Judeans] remarked, “Couldn’t the man who gave sight to the blind have kept this man from dying?”</a:t>
            </a:r>
            <a:endParaRPr lang="en-US" sz="2800" b="1" noProof="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478971E-E733-1936-CF01-82F57C973874}"/>
              </a:ext>
            </a:extLst>
          </p:cNvPr>
          <p:cNvPicPr>
            <a:picLocks noChangeAspect="1"/>
          </p:cNvPicPr>
          <p:nvPr/>
        </p:nvPicPr>
        <p:blipFill>
          <a:blip r:embed="rId2"/>
          <a:stretch>
            <a:fillRect/>
          </a:stretch>
        </p:blipFill>
        <p:spPr>
          <a:xfrm>
            <a:off x="2038774" y="-8878"/>
            <a:ext cx="3011805" cy="4114800"/>
          </a:xfrm>
          <a:prstGeom prst="rect">
            <a:avLst/>
          </a:prstGeom>
        </p:spPr>
      </p:pic>
      <p:sp>
        <p:nvSpPr>
          <p:cNvPr id="2" name="TextBox 1">
            <a:extLst>
              <a:ext uri="{FF2B5EF4-FFF2-40B4-BE49-F238E27FC236}">
                <a16:creationId xmlns:a16="http://schemas.microsoft.com/office/drawing/2014/main" id="{6DD40BC3-8023-1EB7-1787-2197A0BFBBA5}"/>
              </a:ext>
            </a:extLst>
          </p:cNvPr>
          <p:cNvSpPr txBox="1"/>
          <p:nvPr/>
        </p:nvSpPr>
        <p:spPr>
          <a:xfrm>
            <a:off x="94585" y="3518226"/>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Why did Jesus allow Lazarus to die?</a:t>
            </a:r>
          </a:p>
        </p:txBody>
      </p:sp>
    </p:spTree>
    <p:extLst>
      <p:ext uri="{BB962C8B-B14F-4D97-AF65-F5344CB8AC3E}">
        <p14:creationId xmlns:p14="http://schemas.microsoft.com/office/powerpoint/2010/main" val="3087449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5D79438-C2BE-0150-4D16-3529F533D15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240973-9502-0067-0D40-1A7F6E98BCBC}"/>
              </a:ext>
            </a:extLst>
          </p:cNvPr>
          <p:cNvSpPr txBox="1"/>
          <p:nvPr/>
        </p:nvSpPr>
        <p:spPr>
          <a:xfrm>
            <a:off x="201838" y="0"/>
            <a:ext cx="7112138"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Why Jesus let Lazarus die</a:t>
            </a:r>
          </a:p>
        </p:txBody>
      </p:sp>
      <p:sp>
        <p:nvSpPr>
          <p:cNvPr id="2" name="TextBox 1">
            <a:extLst>
              <a:ext uri="{FF2B5EF4-FFF2-40B4-BE49-F238E27FC236}">
                <a16:creationId xmlns:a16="http://schemas.microsoft.com/office/drawing/2014/main" id="{00330D80-2F2C-662D-9BA6-0B4F5EB616A5}"/>
              </a:ext>
            </a:extLst>
          </p:cNvPr>
          <p:cNvSpPr txBox="1"/>
          <p:nvPr/>
        </p:nvSpPr>
        <p:spPr>
          <a:xfrm>
            <a:off x="201838" y="523220"/>
            <a:ext cx="7047261" cy="3539430"/>
          </a:xfrm>
          <a:prstGeom prst="rect">
            <a:avLst/>
          </a:prstGeom>
          <a:noFill/>
        </p:spPr>
        <p:txBody>
          <a:bodyPr wrap="square" rtlCol="0">
            <a:spAutoFit/>
          </a:bodyPr>
          <a:lstStyle/>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To reveal his divine power over death</a:t>
            </a:r>
            <a:r>
              <a:rPr lang="en-US" sz="2800" b="1" dirty="0">
                <a:latin typeface="Arial" panose="020B0604020202020204" pitchFamily="34" charset="0"/>
                <a:cs typeface="Arial" panose="020B0604020202020204" pitchFamily="34" charset="0"/>
              </a:rPr>
              <a:t>.</a:t>
            </a:r>
            <a:endParaRPr lang="en-US" sz="2800" b="1" noProof="0" dirty="0">
              <a:latin typeface="Arial" panose="020B0604020202020204" pitchFamily="34" charset="0"/>
              <a:cs typeface="Arial" panose="020B0604020202020204" pitchFamily="34" charset="0"/>
            </a:endParaRP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To prefigure his own resurrection</a:t>
            </a:r>
            <a:br>
              <a:rPr lang="en-US" sz="2800" b="1" noProof="0" dirty="0">
                <a:latin typeface="Arial" panose="020B0604020202020204" pitchFamily="34" charset="0"/>
                <a:cs typeface="Arial" panose="020B0604020202020204" pitchFamily="34" charset="0"/>
              </a:rPr>
            </a:br>
            <a:r>
              <a:rPr lang="en-US" sz="2800" b="1" noProof="0" dirty="0">
                <a:latin typeface="Arial" panose="020B0604020202020204" pitchFamily="34" charset="0"/>
                <a:cs typeface="Arial" panose="020B0604020202020204" pitchFamily="34" charset="0"/>
              </a:rPr>
              <a:t>(after three days dead in a tomb).</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To provoke hostile authorities to take action against him in Jerusalem.</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To comfort us when we pray for sick folk who die anyway.</a:t>
            </a:r>
          </a:p>
          <a:p>
            <a:pPr marL="357188" indent="-357188"/>
            <a:r>
              <a:rPr lang="en-US" sz="2800" b="1" dirty="0">
                <a:solidFill>
                  <a:srgbClr val="C0000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To strengthen our hope in him.</a:t>
            </a:r>
          </a:p>
        </p:txBody>
      </p:sp>
    </p:spTree>
    <p:extLst>
      <p:ext uri="{BB962C8B-B14F-4D97-AF65-F5344CB8AC3E}">
        <p14:creationId xmlns:p14="http://schemas.microsoft.com/office/powerpoint/2010/main" val="1281094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17000" b="-17000"/>
          </a:stretch>
        </a:blipFill>
        <a:effectLst/>
      </p:bgPr>
    </p:bg>
    <p:spTree>
      <p:nvGrpSpPr>
        <p:cNvPr id="1" name="">
          <a:extLst>
            <a:ext uri="{FF2B5EF4-FFF2-40B4-BE49-F238E27FC236}">
              <a16:creationId xmlns:a16="http://schemas.microsoft.com/office/drawing/2014/main" id="{37765AEF-7F5A-9F17-4748-C572A221E26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455CD29-189D-EF6A-6DED-81C258D00F0F}"/>
              </a:ext>
            </a:extLst>
          </p:cNvPr>
          <p:cNvSpPr txBox="1"/>
          <p:nvPr/>
        </p:nvSpPr>
        <p:spPr>
          <a:xfrm>
            <a:off x="84812" y="10262"/>
            <a:ext cx="7193812"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Jesus sighed deeply once more as he came to the tomb. It was a cave, with a stone covering the entrance. “Take away the stone,” Jesus said.</a:t>
            </a:r>
          </a:p>
          <a:p>
            <a:r>
              <a:rPr lang="en-GB" sz="2800" b="1" dirty="0">
                <a:latin typeface="Arial" panose="020B0604020202020204" pitchFamily="34" charset="0"/>
                <a:cs typeface="Arial" panose="020B0604020202020204" pitchFamily="34" charset="0"/>
              </a:rPr>
              <a:t>	</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3B0204F-343A-40FB-D127-3531E0DFA9BE}"/>
              </a:ext>
            </a:extLst>
          </p:cNvPr>
          <p:cNvSpPr txBox="1"/>
          <p:nvPr/>
        </p:nvSpPr>
        <p:spPr>
          <a:xfrm>
            <a:off x="121388" y="3058172"/>
            <a:ext cx="6651119" cy="954107"/>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Cave: </a:t>
            </a:r>
            <a:r>
              <a:rPr lang="en-US" sz="2800" b="1" noProof="0" dirty="0">
                <a:latin typeface="Arial" panose="020B0604020202020204" pitchFamily="34" charset="0"/>
                <a:cs typeface="Arial" panose="020B0604020202020204" pitchFamily="34" charset="0"/>
              </a:rPr>
              <a:t>Cool and safe from beasts.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Stone: </a:t>
            </a:r>
            <a:r>
              <a:rPr lang="en-US" sz="2800" b="1" dirty="0">
                <a:latin typeface="Arial" panose="020B0604020202020204" pitchFamily="34" charset="0"/>
                <a:cs typeface="Arial" panose="020B0604020202020204" pitchFamily="34" charset="0"/>
              </a:rPr>
              <a:t>Against stench and thieves.</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9BDEF1-856D-2F76-1FE9-90C21251B05F}"/>
              </a:ext>
            </a:extLst>
          </p:cNvPr>
          <p:cNvSpPr txBox="1"/>
          <p:nvPr/>
        </p:nvSpPr>
        <p:spPr>
          <a:xfrm>
            <a:off x="84812" y="1783781"/>
            <a:ext cx="7120660"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“Lord, by this time there is a stench,” replied Martha, the dead man’s sister. “It’s been four days.”</a:t>
            </a:r>
            <a:endParaRPr lang="en-US" sz="2800" b="1" noProof="0" dirty="0">
              <a:latin typeface="Arial" panose="020B0604020202020204" pitchFamily="34" charset="0"/>
              <a:cs typeface="Arial" panose="020B0604020202020204" pitchFamily="34" charset="0"/>
            </a:endParaRPr>
          </a:p>
        </p:txBody>
      </p:sp>
      <p:pic>
        <p:nvPicPr>
          <p:cNvPr id="7170" name="Picture 2" descr="Lion Tracks Photo QnA -- The tomb where Jesus was buried. Pictures too.">
            <a:extLst>
              <a:ext uri="{FF2B5EF4-FFF2-40B4-BE49-F238E27FC236}">
                <a16:creationId xmlns:a16="http://schemas.microsoft.com/office/drawing/2014/main" id="{03291B85-FF43-C91B-41F6-27BD8FBC9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434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8000" b="-8000"/>
          </a:stretch>
        </a:blipFill>
        <a:effectLst/>
      </p:bgPr>
    </p:bg>
    <p:spTree>
      <p:nvGrpSpPr>
        <p:cNvPr id="1" name="">
          <a:extLst>
            <a:ext uri="{FF2B5EF4-FFF2-40B4-BE49-F238E27FC236}">
              <a16:creationId xmlns:a16="http://schemas.microsoft.com/office/drawing/2014/main" id="{F1EC0BEE-43C4-29F3-E106-695753DB576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0318468-111A-CFBA-F64B-3C59CD8805C1}"/>
              </a:ext>
            </a:extLst>
          </p:cNvPr>
          <p:cNvSpPr txBox="1"/>
          <p:nvPr/>
        </p:nvSpPr>
        <p:spPr>
          <a:xfrm>
            <a:off x="121388" y="8878"/>
            <a:ext cx="7193812"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“Didn’t I tell you,” said Jesus, “that if you </a:t>
            </a:r>
            <a:r>
              <a:rPr lang="en-GB" sz="2800" b="1" dirty="0">
                <a:solidFill>
                  <a:srgbClr val="C00000"/>
                </a:solidFill>
                <a:latin typeface="Arial" panose="020B0604020202020204" pitchFamily="34" charset="0"/>
                <a:cs typeface="Arial" panose="020B0604020202020204" pitchFamily="34" charset="0"/>
              </a:rPr>
              <a:t>believe</a:t>
            </a:r>
            <a:r>
              <a:rPr lang="en-GB" sz="2800" b="1" dirty="0">
                <a:latin typeface="Arial" panose="020B0604020202020204" pitchFamily="34" charset="0"/>
                <a:cs typeface="Arial" panose="020B0604020202020204" pitchFamily="34" charset="0"/>
              </a:rPr>
              <a:t>, you would see the glory of God?” So they removed the stone from the place they had laid the dead man.</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D24141B-F33C-7BFA-8556-F12643487FBE}"/>
              </a:ext>
            </a:extLst>
          </p:cNvPr>
          <p:cNvSpPr txBox="1"/>
          <p:nvPr/>
        </p:nvSpPr>
        <p:spPr>
          <a:xfrm>
            <a:off x="97270" y="1752600"/>
            <a:ext cx="7120660"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Jesus looked up to heaven and said, “Father, I thank you that you heard me.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 knew you always hear me, but I said it because of the crowd standing here, so they may </a:t>
            </a:r>
            <a:r>
              <a:rPr lang="en-GB" sz="2800" b="1" dirty="0">
                <a:solidFill>
                  <a:srgbClr val="C00000"/>
                </a:solidFill>
                <a:latin typeface="Arial" panose="020B0604020202020204" pitchFamily="34" charset="0"/>
                <a:cs typeface="Arial" panose="020B0604020202020204" pitchFamily="34" charset="0"/>
              </a:rPr>
              <a:t>believe</a:t>
            </a:r>
            <a:r>
              <a:rPr lang="en-GB" sz="2800" b="1" dirty="0">
                <a:latin typeface="Arial" panose="020B0604020202020204" pitchFamily="34" charset="0"/>
                <a:cs typeface="Arial" panose="020B0604020202020204" pitchFamily="34" charset="0"/>
              </a:rPr>
              <a:t> you really sent me.”</a:t>
            </a:r>
            <a:endParaRPr lang="en-US" sz="2800" b="1" noProof="0" dirty="0">
              <a:latin typeface="Arial" panose="020B0604020202020204" pitchFamily="34" charset="0"/>
              <a:cs typeface="Arial" panose="020B0604020202020204" pitchFamily="34" charset="0"/>
            </a:endParaRPr>
          </a:p>
        </p:txBody>
      </p:sp>
      <p:pic>
        <p:nvPicPr>
          <p:cNvPr id="2050" name="Picture 2" descr="I AM the Resurrection and the Life (John 11:25) Lesson - Ministry To  Children">
            <a:extLst>
              <a:ext uri="{FF2B5EF4-FFF2-40B4-BE49-F238E27FC236}">
                <a16:creationId xmlns:a16="http://schemas.microsoft.com/office/drawing/2014/main" id="{D6201367-8D2A-0806-48DA-E536C75B1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 y="0"/>
            <a:ext cx="627856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100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DB92DE3-8F39-08DF-5B03-0ADA76E741D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F08E2FF-D5FC-FB67-55E2-763FB97F49E4}"/>
              </a:ext>
            </a:extLst>
          </p:cNvPr>
          <p:cNvSpPr txBox="1"/>
          <p:nvPr/>
        </p:nvSpPr>
        <p:spPr>
          <a:xfrm>
            <a:off x="121388" y="0"/>
            <a:ext cx="6994432"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Then Jesus shouted, “Lazarus, come out!”</a:t>
            </a:r>
          </a:p>
          <a:p>
            <a:r>
              <a:rPr lang="en-GB" sz="2800" b="1" dirty="0">
                <a:latin typeface="Arial" panose="020B0604020202020204" pitchFamily="34" charset="0"/>
                <a:cs typeface="Arial" panose="020B0604020202020204" pitchFamily="34" charset="0"/>
              </a:rPr>
              <a:t>	</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1B652A5-A929-4F25-B6CF-6D83640A3855}"/>
              </a:ext>
            </a:extLst>
          </p:cNvPr>
          <p:cNvSpPr txBox="1"/>
          <p:nvPr/>
        </p:nvSpPr>
        <p:spPr>
          <a:xfrm>
            <a:off x="121388" y="913923"/>
            <a:ext cx="7193812"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 one who had been dead came out, wrapped tightly from head to toe in strips of linen, and his face wrapped in a cloth.</a:t>
            </a:r>
          </a:p>
        </p:txBody>
      </p:sp>
      <p:sp>
        <p:nvSpPr>
          <p:cNvPr id="7" name="TextBox 6">
            <a:extLst>
              <a:ext uri="{FF2B5EF4-FFF2-40B4-BE49-F238E27FC236}">
                <a16:creationId xmlns:a16="http://schemas.microsoft.com/office/drawing/2014/main" id="{633E38DB-90FE-3CDC-3A04-6EACE68E88B4}"/>
              </a:ext>
            </a:extLst>
          </p:cNvPr>
          <p:cNvSpPr txBox="1"/>
          <p:nvPr/>
        </p:nvSpPr>
        <p:spPr>
          <a:xfrm>
            <a:off x="34532" y="2246770"/>
            <a:ext cx="7246136" cy="954107"/>
          </a:xfrm>
          <a:prstGeom prst="rect">
            <a:avLst/>
          </a:prstGeom>
          <a:noFill/>
        </p:spPr>
        <p:txBody>
          <a:bodyPr wrap="square" rtlCol="0">
            <a:spAutoFit/>
          </a:bodyPr>
          <a:lstStyle/>
          <a:p>
            <a:pPr marL="0" lvl="1"/>
            <a:r>
              <a:rPr lang="en-GB" sz="2800" b="1" dirty="0">
                <a:latin typeface="Arial" panose="020B0604020202020204" pitchFamily="34" charset="0"/>
                <a:cs typeface="Arial" panose="020B0604020202020204" pitchFamily="34" charset="0"/>
              </a:rPr>
              <a:t>	“Take off the grave clothes,” Jesus said to the people there, “and let him go.”</a:t>
            </a:r>
            <a:endParaRPr lang="en-US" sz="2800" b="1" noProof="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E2E8AFD-205B-B7C0-13B8-80C2EFE1AAA7}"/>
              </a:ext>
            </a:extLst>
          </p:cNvPr>
          <p:cNvSpPr txBox="1"/>
          <p:nvPr/>
        </p:nvSpPr>
        <p:spPr>
          <a:xfrm>
            <a:off x="-52215" y="3149287"/>
            <a:ext cx="7604518" cy="954107"/>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Resurrection: </a:t>
            </a:r>
            <a:r>
              <a:rPr lang="en-US" sz="2800" b="1" noProof="0" dirty="0">
                <a:latin typeface="Arial" panose="020B0604020202020204" pitchFamily="34" charset="0"/>
                <a:cs typeface="Arial" panose="020B0604020202020204" pitchFamily="34" charset="0"/>
              </a:rPr>
              <a:t>To receive a glorified body.</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Resuscitation: </a:t>
            </a:r>
            <a:r>
              <a:rPr lang="en-US" sz="2800" b="1" dirty="0">
                <a:latin typeface="Arial" panose="020B0604020202020204" pitchFamily="34" charset="0"/>
                <a:cs typeface="Arial" panose="020B0604020202020204" pitchFamily="34" charset="0"/>
              </a:rPr>
              <a:t>To come back to life.</a:t>
            </a:r>
            <a:endParaRPr lang="en-US" sz="2800" b="1" noProof="0" dirty="0">
              <a:latin typeface="Arial" panose="020B0604020202020204" pitchFamily="34" charset="0"/>
              <a:cs typeface="Arial" panose="020B0604020202020204" pitchFamily="34" charset="0"/>
            </a:endParaRPr>
          </a:p>
        </p:txBody>
      </p:sp>
      <p:pic>
        <p:nvPicPr>
          <p:cNvPr id="4098" name="Picture 2" descr="Move the Stone, Come Out &amp; Be Unwrapped – Jeremy Berg">
            <a:extLst>
              <a:ext uri="{FF2B5EF4-FFF2-40B4-BE49-F238E27FC236}">
                <a16:creationId xmlns:a16="http://schemas.microsoft.com/office/drawing/2014/main" id="{AF66AD7A-2D5F-27F7-9BA9-08BD8334E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094" y="0"/>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562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additive="base">
                                        <p:cTn id="3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1000" b="-1000"/>
          </a:stretch>
        </a:blipFill>
        <a:effectLst/>
      </p:bgPr>
    </p:bg>
    <p:spTree>
      <p:nvGrpSpPr>
        <p:cNvPr id="1" name="">
          <a:extLst>
            <a:ext uri="{FF2B5EF4-FFF2-40B4-BE49-F238E27FC236}">
              <a16:creationId xmlns:a16="http://schemas.microsoft.com/office/drawing/2014/main" id="{6FEFCCF5-2F96-C24C-BAE0-A1C27EA840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CA5AAD-4A47-1CF7-AAAD-528E0ED8807D}"/>
              </a:ext>
            </a:extLst>
          </p:cNvPr>
          <p:cNvSpPr txBox="1"/>
          <p:nvPr/>
        </p:nvSpPr>
        <p:spPr>
          <a:xfrm>
            <a:off x="0" y="0"/>
            <a:ext cx="7392893"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Session 11, March 20</a:t>
            </a:r>
            <a:r>
              <a:rPr lang="en-US" sz="2800" b="1" baseline="30000" noProof="0" dirty="0">
                <a:solidFill>
                  <a:srgbClr val="0070C0"/>
                </a:solidFill>
                <a:latin typeface="Verdana" panose="020B0604030504040204" pitchFamily="34" charset="0"/>
                <a:ea typeface="Verdana" panose="020B0604030504040204" pitchFamily="34" charset="0"/>
                <a:cs typeface="Arial" panose="020B0604020202020204" pitchFamily="34" charset="0"/>
              </a:rPr>
              <a:t>th</a:t>
            </a:r>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 &amp; 23</a:t>
            </a:r>
            <a:r>
              <a:rPr lang="en-US" sz="2800" b="1" baseline="30000" noProof="0" dirty="0">
                <a:solidFill>
                  <a:srgbClr val="0070C0"/>
                </a:solidFill>
                <a:latin typeface="Verdana" panose="020B0604030504040204" pitchFamily="34" charset="0"/>
                <a:ea typeface="Verdana" panose="020B0604030504040204" pitchFamily="34" charset="0"/>
                <a:cs typeface="Arial" panose="020B0604020202020204" pitchFamily="34" charset="0"/>
              </a:rPr>
              <a:t>rd</a:t>
            </a:r>
            <a:endParaRPr lang="en-US" sz="2800" noProof="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4F17312-0D54-3E0F-6288-36047FFD7DBA}"/>
              </a:ext>
            </a:extLst>
          </p:cNvPr>
          <p:cNvSpPr txBox="1"/>
          <p:nvPr/>
        </p:nvSpPr>
        <p:spPr>
          <a:xfrm>
            <a:off x="63795" y="447988"/>
            <a:ext cx="7187609" cy="3416320"/>
          </a:xfrm>
          <a:prstGeom prst="rect">
            <a:avLst/>
          </a:prstGeom>
          <a:noFill/>
        </p:spPr>
        <p:txBody>
          <a:bodyPr wrap="square" rtlCol="0">
            <a:spAutoFit/>
          </a:bodyPr>
          <a:lstStyle/>
          <a:p>
            <a:pPr marL="355600" indent="-355600" algn="ctr"/>
            <a:r>
              <a:rPr lang="en-US" sz="2800" b="1" i="1" dirty="0" err="1">
                <a:latin typeface="Arial" panose="020B0604020202020204" pitchFamily="34" charset="0"/>
                <a:cs typeface="Arial" panose="020B0604020202020204" pitchFamily="34" charset="0"/>
              </a:rPr>
              <a:t>LOCIS</a:t>
            </a:r>
            <a:r>
              <a:rPr lang="en-US" sz="2800" b="1" dirty="0">
                <a:latin typeface="Arial" panose="020B0604020202020204" pitchFamily="34" charset="0"/>
                <a:cs typeface="Arial" panose="020B0604020202020204" pitchFamily="34" charset="0"/>
              </a:rPr>
              <a:t> </a:t>
            </a:r>
            <a:r>
              <a:rPr lang="en-US" sz="2800" b="1" dirty="0">
                <a:solidFill>
                  <a:srgbClr val="C00000"/>
                </a:solidFill>
                <a:latin typeface="Arial" panose="020B0604020202020204" pitchFamily="34" charset="0"/>
                <a:cs typeface="Arial" panose="020B0604020202020204" pitchFamily="34" charset="0"/>
              </a:rPr>
              <a:t>16 &amp; 17 </a:t>
            </a:r>
            <a:r>
              <a:rPr lang="en-US" sz="2800" b="1" i="1" dirty="0">
                <a:latin typeface="Arial" panose="020B0604020202020204" pitchFamily="34" charset="0"/>
                <a:cs typeface="Arial" panose="020B0604020202020204" pitchFamily="34" charset="0"/>
              </a:rPr>
              <a:t>or Greatest Story </a:t>
            </a:r>
            <a:r>
              <a:rPr lang="en-US" sz="2800" b="1" dirty="0">
                <a:solidFill>
                  <a:srgbClr val="C00000"/>
                </a:solidFill>
                <a:latin typeface="Arial" panose="020B0604020202020204" pitchFamily="34" charset="0"/>
                <a:cs typeface="Arial" panose="020B0604020202020204" pitchFamily="34" charset="0"/>
              </a:rPr>
              <a:t>20</a:t>
            </a:r>
          </a:p>
          <a:p>
            <a:pPr marL="355600" indent="-355600" algn="ctr"/>
            <a:r>
              <a:rPr lang="en-US" sz="2800" b="1" noProof="0" dirty="0">
                <a:latin typeface="Arial" panose="020B0604020202020204" pitchFamily="34" charset="0"/>
                <a:cs typeface="Arial" panose="020B0604020202020204" pitchFamily="34" charset="0"/>
              </a:rPr>
              <a:t>“On the Way to Jerusalem”</a:t>
            </a:r>
          </a:p>
          <a:p>
            <a:pPr marL="355600" indent="-355600" algn="ctr"/>
            <a:r>
              <a:rPr lang="en-US" sz="2800" b="1" dirty="0">
                <a:latin typeface="Arial" panose="020B0604020202020204" pitchFamily="34" charset="0"/>
                <a:cs typeface="Arial" panose="020B0604020202020204" pitchFamily="34" charset="0"/>
              </a:rPr>
              <a:t>Autumn AD </a:t>
            </a:r>
            <a:r>
              <a:rPr lang="en-US" sz="2800" b="1" dirty="0">
                <a:solidFill>
                  <a:srgbClr val="C00000"/>
                </a:solidFill>
                <a:latin typeface="Arial" panose="020B0604020202020204" pitchFamily="34" charset="0"/>
                <a:cs typeface="Arial" panose="020B0604020202020204" pitchFamily="34" charset="0"/>
              </a:rPr>
              <a:t>32</a:t>
            </a:r>
            <a:r>
              <a:rPr lang="en-US" sz="2800" b="1" dirty="0">
                <a:latin typeface="Arial" panose="020B0604020202020204" pitchFamily="34" charset="0"/>
                <a:cs typeface="Arial" panose="020B0604020202020204" pitchFamily="34" charset="0"/>
              </a:rPr>
              <a:t> through Spring AD </a:t>
            </a:r>
            <a:r>
              <a:rPr lang="en-US" sz="2800" b="1" dirty="0">
                <a:solidFill>
                  <a:srgbClr val="C00000"/>
                </a:solidFill>
                <a:latin typeface="Arial" panose="020B0604020202020204" pitchFamily="34" charset="0"/>
                <a:cs typeface="Arial" panose="020B0604020202020204" pitchFamily="34" charset="0"/>
              </a:rPr>
              <a:t>33</a:t>
            </a:r>
          </a:p>
          <a:p>
            <a:pPr marL="355680" indent="-355680">
              <a:spcBef>
                <a:spcPts val="1200"/>
              </a:spcBef>
              <a:tabLst>
                <a:tab pos="0" algn="l"/>
              </a:tabLst>
            </a:pPr>
            <a:r>
              <a:rPr lang="en-US" sz="2800" b="1" spc="-1" noProof="0" dirty="0">
                <a:solidFill>
                  <a:srgbClr val="C00000"/>
                </a:solidFill>
                <a:latin typeface="Arial"/>
              </a:rPr>
              <a:t>●</a:t>
            </a:r>
            <a:r>
              <a:rPr lang="en-US" sz="2800" b="1" spc="-1" noProof="0" dirty="0">
                <a:solidFill>
                  <a:schemeClr val="dk1"/>
                </a:solidFill>
                <a:latin typeface="Arial"/>
              </a:rPr>
              <a:t> What did you learn that was new, helpful, or important?</a:t>
            </a:r>
            <a:endParaRPr lang="en-US" sz="2800" noProof="0" dirty="0"/>
          </a:p>
          <a:p>
            <a:pPr marL="355680" indent="-355680">
              <a:spcBef>
                <a:spcPts val="1200"/>
              </a:spcBef>
              <a:tabLst>
                <a:tab pos="0" algn="l"/>
              </a:tabLst>
            </a:pPr>
            <a:r>
              <a:rPr lang="en-US" sz="2800" b="1" spc="-1" noProof="0" dirty="0">
                <a:solidFill>
                  <a:srgbClr val="C00000"/>
                </a:solidFill>
                <a:latin typeface="Arial"/>
              </a:rPr>
              <a:t>●</a:t>
            </a:r>
            <a:r>
              <a:rPr lang="en-US" sz="2800" b="1" spc="-1" noProof="0" dirty="0">
                <a:solidFill>
                  <a:schemeClr val="dk1"/>
                </a:solidFill>
                <a:latin typeface="Arial"/>
              </a:rPr>
              <a:t> What questions do you have about what you read?</a:t>
            </a:r>
            <a:endParaRPr lang="en-US" sz="2800" b="1" noProof="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0D219D2-DB10-68FD-E26C-2499887D17C9}"/>
              </a:ext>
            </a:extLst>
          </p:cNvPr>
          <p:cNvPicPr>
            <a:picLocks noChangeAspect="1"/>
          </p:cNvPicPr>
          <p:nvPr/>
        </p:nvPicPr>
        <p:blipFill>
          <a:blip r:embed="rId4"/>
          <a:stretch>
            <a:fillRect/>
          </a:stretch>
        </p:blipFill>
        <p:spPr>
          <a:xfrm>
            <a:off x="63795" y="531647"/>
            <a:ext cx="2044797" cy="3206162"/>
          </a:xfrm>
          <a:prstGeom prst="rect">
            <a:avLst/>
          </a:prstGeom>
        </p:spPr>
      </p:pic>
      <p:pic>
        <p:nvPicPr>
          <p:cNvPr id="7" name="Picture 6">
            <a:extLst>
              <a:ext uri="{FF2B5EF4-FFF2-40B4-BE49-F238E27FC236}">
                <a16:creationId xmlns:a16="http://schemas.microsoft.com/office/drawing/2014/main" id="{B1DD6DFC-06F6-E5C3-B4F7-238D3496EFA4}"/>
              </a:ext>
            </a:extLst>
          </p:cNvPr>
          <p:cNvPicPr>
            <a:picLocks noChangeAspect="1"/>
          </p:cNvPicPr>
          <p:nvPr/>
        </p:nvPicPr>
        <p:blipFill>
          <a:blip r:embed="rId5"/>
          <a:stretch>
            <a:fillRect/>
          </a:stretch>
        </p:blipFill>
        <p:spPr>
          <a:xfrm>
            <a:off x="3592065" y="523220"/>
            <a:ext cx="2217696" cy="3234140"/>
          </a:xfrm>
          <a:prstGeom prst="rect">
            <a:avLst/>
          </a:prstGeom>
        </p:spPr>
      </p:pic>
      <p:pic>
        <p:nvPicPr>
          <p:cNvPr id="6" name="Picture 5">
            <a:extLst>
              <a:ext uri="{FF2B5EF4-FFF2-40B4-BE49-F238E27FC236}">
                <a16:creationId xmlns:a16="http://schemas.microsoft.com/office/drawing/2014/main" id="{165DC6BC-4CF9-3BEB-B77E-0DB42B7598D1}"/>
              </a:ext>
            </a:extLst>
          </p:cNvPr>
          <p:cNvPicPr>
            <a:picLocks noChangeAspect="1"/>
          </p:cNvPicPr>
          <p:nvPr/>
        </p:nvPicPr>
        <p:blipFill>
          <a:blip r:embed="rId6"/>
          <a:stretch>
            <a:fillRect/>
          </a:stretch>
        </p:blipFill>
        <p:spPr>
          <a:xfrm>
            <a:off x="2099326" y="523220"/>
            <a:ext cx="1442773" cy="3206162"/>
          </a:xfrm>
          <a:prstGeom prst="rect">
            <a:avLst/>
          </a:prstGeom>
        </p:spPr>
      </p:pic>
      <p:pic>
        <p:nvPicPr>
          <p:cNvPr id="8" name="Picture 7">
            <a:extLst>
              <a:ext uri="{FF2B5EF4-FFF2-40B4-BE49-F238E27FC236}">
                <a16:creationId xmlns:a16="http://schemas.microsoft.com/office/drawing/2014/main" id="{6B9A8A83-0710-5598-0A95-290DC5F40B99}"/>
              </a:ext>
            </a:extLst>
          </p:cNvPr>
          <p:cNvPicPr>
            <a:picLocks noChangeAspect="1"/>
          </p:cNvPicPr>
          <p:nvPr/>
        </p:nvPicPr>
        <p:blipFill>
          <a:blip r:embed="rId7"/>
          <a:stretch>
            <a:fillRect/>
          </a:stretch>
        </p:blipFill>
        <p:spPr>
          <a:xfrm>
            <a:off x="5809761" y="523220"/>
            <a:ext cx="1455363" cy="3234140"/>
          </a:xfrm>
          <a:prstGeom prst="rect">
            <a:avLst/>
          </a:prstGeom>
        </p:spPr>
      </p:pic>
    </p:spTree>
    <p:extLst>
      <p:ext uri="{BB962C8B-B14F-4D97-AF65-F5344CB8AC3E}">
        <p14:creationId xmlns:p14="http://schemas.microsoft.com/office/powerpoint/2010/main" val="3357639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additive="base">
                                        <p:cTn id="3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 calcmode="lin" valueType="num">
                                      <p:cBhvr additive="base">
                                        <p:cTn id="4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4" end="4"/>
                                            </p:txEl>
                                          </p:spTgt>
                                        </p:tgtEl>
                                        <p:attrNameLst>
                                          <p:attrName>style.visibility</p:attrName>
                                        </p:attrNameLst>
                                      </p:cBhvr>
                                      <p:to>
                                        <p:strVal val="visible"/>
                                      </p:to>
                                    </p:set>
                                    <p:anim calcmode="lin" valueType="num">
                                      <p:cBhvr additive="base">
                                        <p:cTn id="5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67CC8437-1E5C-8E2F-5065-ECA9AE05963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905D885-719B-DAA9-1876-86244E20DE52}"/>
              </a:ext>
            </a:extLst>
          </p:cNvPr>
          <p:cNvSpPr txBox="1"/>
          <p:nvPr/>
        </p:nvSpPr>
        <p:spPr>
          <a:xfrm>
            <a:off x="121388" y="8878"/>
            <a:ext cx="7193812"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Many of the Judeans who visited Mary and saw what Jesus did believed in him. </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A25F40-2CFA-180A-C725-78EDA15FD9B0}"/>
              </a:ext>
            </a:extLst>
          </p:cNvPr>
          <p:cNvSpPr txBox="1"/>
          <p:nvPr/>
        </p:nvSpPr>
        <p:spPr>
          <a:xfrm>
            <a:off x="157964" y="3479381"/>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Assess: </a:t>
            </a:r>
            <a:r>
              <a:rPr lang="en-US" sz="2800" b="1" noProof="0" dirty="0">
                <a:latin typeface="Arial" panose="020B0604020202020204" pitchFamily="34" charset="0"/>
                <a:cs typeface="Arial" panose="020B0604020202020204" pitchFamily="34" charset="0"/>
              </a:rPr>
              <a:t>Strengths and threats.</a:t>
            </a:r>
          </a:p>
        </p:txBody>
      </p:sp>
      <p:sp>
        <p:nvSpPr>
          <p:cNvPr id="3" name="TextBox 2">
            <a:extLst>
              <a:ext uri="{FF2B5EF4-FFF2-40B4-BE49-F238E27FC236}">
                <a16:creationId xmlns:a16="http://schemas.microsoft.com/office/drawing/2014/main" id="{BF5C7FD3-A965-A6FB-BFBC-84D26D011202}"/>
              </a:ext>
            </a:extLst>
          </p:cNvPr>
          <p:cNvSpPr txBox="1"/>
          <p:nvPr/>
        </p:nvSpPr>
        <p:spPr>
          <a:xfrm>
            <a:off x="121388" y="884792"/>
            <a:ext cx="7120660"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But others went to the Pharisees and told them what Jesus had done.</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F708A42-2EB6-4447-1770-AE8670836CF5}"/>
              </a:ext>
            </a:extLst>
          </p:cNvPr>
          <p:cNvSpPr txBox="1"/>
          <p:nvPr/>
        </p:nvSpPr>
        <p:spPr>
          <a:xfrm>
            <a:off x="157964" y="1752682"/>
            <a:ext cx="7120660"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 chief priests and the Pharisees called a meeting and said, “What are we accomplishing? This man is performing many miracles.</a:t>
            </a:r>
            <a:endParaRPr lang="en-US" sz="28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161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077D6AE4-D30F-66F7-FB63-3911B599322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99AC871-5C2D-D5DC-AFB1-1B26CD7B9C2F}"/>
              </a:ext>
            </a:extLst>
          </p:cNvPr>
          <p:cNvSpPr txBox="1"/>
          <p:nvPr/>
        </p:nvSpPr>
        <p:spPr>
          <a:xfrm>
            <a:off x="188710" y="532098"/>
            <a:ext cx="2863017" cy="3539430"/>
          </a:xfrm>
          <a:prstGeom prst="rect">
            <a:avLst/>
          </a:prstGeom>
          <a:noFill/>
        </p:spPr>
        <p:txBody>
          <a:bodyPr wrap="square" rtlCol="0">
            <a:spAutoFit/>
          </a:bodyPr>
          <a:lstStyle/>
          <a:p>
            <a:r>
              <a:rPr lang="en-GB" sz="2800" b="1" u="sng" dirty="0">
                <a:latin typeface="Arial" panose="020B0604020202020204" pitchFamily="34" charset="0"/>
                <a:cs typeface="Arial" panose="020B0604020202020204" pitchFamily="34" charset="0"/>
              </a:rPr>
              <a:t>Situational analysis</a:t>
            </a:r>
          </a:p>
          <a:p>
            <a:r>
              <a:rPr lang="en-GB" sz="2800" b="1" dirty="0">
                <a:solidFill>
                  <a:srgbClr val="C0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 Strengths</a:t>
            </a:r>
          </a:p>
          <a:p>
            <a:r>
              <a:rPr lang="en-GB" sz="2800" b="1" dirty="0">
                <a:solidFill>
                  <a:srgbClr val="C0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 Weaknesses</a:t>
            </a:r>
          </a:p>
          <a:p>
            <a:r>
              <a:rPr lang="en-GB" sz="2800" b="1" dirty="0">
                <a:solidFill>
                  <a:srgbClr val="C0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 Opportunities</a:t>
            </a:r>
          </a:p>
          <a:p>
            <a:r>
              <a:rPr lang="en-GB" sz="2800" b="1" dirty="0">
                <a:solidFill>
                  <a:srgbClr val="C0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 Threats</a:t>
            </a:r>
          </a:p>
          <a:p>
            <a:r>
              <a:rPr lang="en-GB" sz="2800" b="1" dirty="0">
                <a:solidFill>
                  <a:srgbClr val="0070C0"/>
                </a:solidFill>
                <a:latin typeface="Arial" panose="020B0604020202020204" pitchFamily="34" charset="0"/>
                <a:cs typeface="Arial" panose="020B0604020202020204" pitchFamily="34" charset="0"/>
              </a:rPr>
              <a:t>What must change?</a:t>
            </a:r>
            <a:endParaRPr lang="en-US" sz="2800" b="1" noProof="0"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15E5290-EDA0-E6C5-09DE-CB40AB3D42F7}"/>
              </a:ext>
            </a:extLst>
          </p:cNvPr>
          <p:cNvSpPr txBox="1"/>
          <p:nvPr/>
        </p:nvSpPr>
        <p:spPr>
          <a:xfrm>
            <a:off x="3051727" y="532098"/>
            <a:ext cx="4263473" cy="3539430"/>
          </a:xfrm>
          <a:prstGeom prst="rect">
            <a:avLst/>
          </a:prstGeom>
          <a:noFill/>
        </p:spPr>
        <p:txBody>
          <a:bodyPr wrap="square" rtlCol="0">
            <a:spAutoFit/>
          </a:bodyPr>
          <a:lstStyle/>
          <a:p>
            <a:r>
              <a:rPr lang="en-US" sz="2800" b="1" u="sng" noProof="0" dirty="0">
                <a:latin typeface="Arial" panose="020B0604020202020204" pitchFamily="34" charset="0"/>
                <a:cs typeface="Arial" panose="020B0604020202020204" pitchFamily="34" charset="0"/>
              </a:rPr>
              <a:t>Needed chan</a:t>
            </a:r>
            <a:r>
              <a:rPr lang="en-US" sz="2800" b="1" noProof="0" dirty="0">
                <a:latin typeface="Arial" panose="020B0604020202020204" pitchFamily="34" charset="0"/>
                <a:cs typeface="Arial" panose="020B0604020202020204" pitchFamily="34" charset="0"/>
              </a:rPr>
              <a:t>g</a:t>
            </a:r>
            <a:r>
              <a:rPr lang="en-US" sz="2800" b="1" u="sng" noProof="0" dirty="0">
                <a:latin typeface="Arial" panose="020B0604020202020204" pitchFamily="34" charset="0"/>
                <a:cs typeface="Arial" panose="020B0604020202020204" pitchFamily="34" charset="0"/>
              </a:rPr>
              <a:t>e </a:t>
            </a:r>
            <a:r>
              <a:rPr lang="en-GB" sz="2800" b="1" u="sng" dirty="0">
                <a:latin typeface="Arial" panose="020B0604020202020204" pitchFamily="34" charset="0"/>
                <a:cs typeface="Arial" panose="020B0604020202020204" pitchFamily="34" charset="0"/>
              </a:rPr>
              <a:t>assessment</a:t>
            </a:r>
            <a:endParaRPr lang="en-US" sz="2800" b="1" u="sng" noProof="0" dirty="0">
              <a:latin typeface="Arial" panose="020B0604020202020204" pitchFamily="34" charset="0"/>
              <a:cs typeface="Arial" panose="020B0604020202020204" pitchFamily="34" charset="0"/>
            </a:endParaRPr>
          </a:p>
          <a:p>
            <a:r>
              <a:rPr lang="en-GB" sz="2800" b="1" dirty="0">
                <a:solidFill>
                  <a:srgbClr val="C0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 Important and urgent</a:t>
            </a:r>
          </a:p>
          <a:p>
            <a:r>
              <a:rPr lang="en-GB" sz="2800" b="1" dirty="0">
                <a:solidFill>
                  <a:srgbClr val="C0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 Important, not urgent</a:t>
            </a:r>
          </a:p>
          <a:p>
            <a:r>
              <a:rPr lang="en-GB" sz="2800" b="1" dirty="0">
                <a:solidFill>
                  <a:srgbClr val="C0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 Urgent, not important</a:t>
            </a:r>
          </a:p>
          <a:p>
            <a:pPr marL="361950" indent="-361950"/>
            <a:r>
              <a:rPr lang="en-GB" sz="2800" b="1" dirty="0">
                <a:solidFill>
                  <a:srgbClr val="C00000"/>
                </a:solidFill>
                <a:latin typeface="Arial" panose="020B0604020202020204" pitchFamily="34" charset="0"/>
                <a:cs typeface="Arial" panose="020B0604020202020204" pitchFamily="34" charset="0"/>
              </a:rPr>
              <a:t>●</a:t>
            </a:r>
            <a:r>
              <a:rPr lang="en-GB" sz="2800" b="1" dirty="0">
                <a:latin typeface="Arial" panose="020B0604020202020204" pitchFamily="34" charset="0"/>
                <a:cs typeface="Arial" panose="020B0604020202020204" pitchFamily="34" charset="0"/>
              </a:rPr>
              <a:t> Neither urgent nor important</a:t>
            </a:r>
          </a:p>
          <a:p>
            <a:pPr marL="361950" indent="-361950"/>
            <a:r>
              <a:rPr lang="en-GB" sz="2800" b="1" dirty="0">
                <a:solidFill>
                  <a:srgbClr val="0070C0"/>
                </a:solidFill>
                <a:latin typeface="Arial" panose="020B0604020202020204" pitchFamily="34" charset="0"/>
                <a:cs typeface="Arial" panose="020B0604020202020204" pitchFamily="34" charset="0"/>
              </a:rPr>
              <a:t>Whom to appoint?</a:t>
            </a:r>
          </a:p>
        </p:txBody>
      </p:sp>
      <p:sp>
        <p:nvSpPr>
          <p:cNvPr id="4" name="TextBox 3">
            <a:extLst>
              <a:ext uri="{FF2B5EF4-FFF2-40B4-BE49-F238E27FC236}">
                <a16:creationId xmlns:a16="http://schemas.microsoft.com/office/drawing/2014/main" id="{8E457CA0-2EA6-D58A-75A9-A3F4C9140AB0}"/>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Leaders’ assessment measures</a:t>
            </a:r>
            <a:endParaRPr lang="en-US" sz="2800" b="0" strike="noStrike" spc="-1" noProof="0" dirty="0">
              <a:solidFill>
                <a:srgbClr val="000000"/>
              </a:solidFill>
              <a:latin typeface="Arial"/>
            </a:endParaRPr>
          </a:p>
        </p:txBody>
      </p:sp>
    </p:spTree>
    <p:extLst>
      <p:ext uri="{BB962C8B-B14F-4D97-AF65-F5344CB8AC3E}">
        <p14:creationId xmlns:p14="http://schemas.microsoft.com/office/powerpoint/2010/main" val="1087394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 calcmode="lin" valueType="num">
                                      <p:cBhvr additive="base">
                                        <p:cTn id="4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 calcmode="lin" valueType="num">
                                      <p:cBhvr additive="base">
                                        <p:cTn id="4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 calcmode="lin" valueType="num">
                                      <p:cBhvr additive="base">
                                        <p:cTn id="5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 calcmode="lin" valueType="num">
                                      <p:cBhvr additive="base">
                                        <p:cTn id="6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additive="base">
                                        <p:cTn id="6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 calcmode="lin" valueType="num">
                                      <p:cBhvr additive="base">
                                        <p:cTn id="7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DE6A6AD8-A7D6-F4B2-4A8D-8825EFF13B0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5AFDE72-03A3-2BB6-5A9B-A6103D0E924F}"/>
              </a:ext>
            </a:extLst>
          </p:cNvPr>
          <p:cNvSpPr txBox="1"/>
          <p:nvPr/>
        </p:nvSpPr>
        <p:spPr>
          <a:xfrm>
            <a:off x="121388" y="8878"/>
            <a:ext cx="7120660"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If we let him continue, everyone will believe in him, and the Romans will come and take away both our temple and our nation.</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1C86F51-5A20-BC9C-5BEA-556D9998DAF2}"/>
              </a:ext>
            </a:extLst>
          </p:cNvPr>
          <p:cNvSpPr txBox="1"/>
          <p:nvPr/>
        </p:nvSpPr>
        <p:spPr>
          <a:xfrm>
            <a:off x="167120" y="2290040"/>
            <a:ext cx="6039716" cy="1815882"/>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Hope: </a:t>
            </a:r>
            <a:r>
              <a:rPr lang="en-US" sz="2800" b="1" noProof="0" dirty="0">
                <a:latin typeface="Arial" panose="020B0604020202020204" pitchFamily="34" charset="0"/>
                <a:cs typeface="Arial" panose="020B0604020202020204" pitchFamily="34" charset="0"/>
              </a:rPr>
              <a:t>Strive for a better future.</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Anger: </a:t>
            </a:r>
            <a:r>
              <a:rPr lang="en-US" sz="2800" b="1" dirty="0">
                <a:latin typeface="Arial" panose="020B0604020202020204" pitchFamily="34" charset="0"/>
                <a:cs typeface="Arial" panose="020B0604020202020204" pitchFamily="34" charset="0"/>
              </a:rPr>
              <a:t>Strike against enemies.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Loss: </a:t>
            </a:r>
            <a:r>
              <a:rPr lang="en-US" sz="2800" b="1" dirty="0">
                <a:latin typeface="Arial" panose="020B0604020202020204" pitchFamily="34" charset="0"/>
                <a:cs typeface="Arial" panose="020B0604020202020204" pitchFamily="34" charset="0"/>
              </a:rPr>
              <a:t>Seek to restore losses.</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Fear: </a:t>
            </a:r>
            <a:r>
              <a:rPr lang="en-US" sz="2800" b="1" dirty="0">
                <a:latin typeface="Arial" panose="020B0604020202020204" pitchFamily="34" charset="0"/>
                <a:cs typeface="Arial" panose="020B0604020202020204" pitchFamily="34" charset="0"/>
              </a:rPr>
              <a:t>Seek to avoid losses.</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CAEDFB8-6DFD-EB47-EC1D-0E20A0FCC6CD}"/>
              </a:ext>
            </a:extLst>
          </p:cNvPr>
          <p:cNvSpPr txBox="1"/>
          <p:nvPr/>
        </p:nvSpPr>
        <p:spPr>
          <a:xfrm>
            <a:off x="167120" y="1823134"/>
            <a:ext cx="7120660" cy="523220"/>
          </a:xfrm>
          <a:prstGeom prst="rect">
            <a:avLst/>
          </a:prstGeom>
          <a:noFill/>
        </p:spPr>
        <p:txBody>
          <a:bodyPr wrap="square" rtlCol="0">
            <a:spAutoFit/>
          </a:bodyPr>
          <a:lstStyle/>
          <a:p>
            <a:r>
              <a:rPr lang="en-US" sz="2800" b="1" noProof="0" dirty="0">
                <a:solidFill>
                  <a:srgbClr val="0070C0"/>
                </a:solidFill>
                <a:latin typeface="Arial" panose="020B0604020202020204" pitchFamily="34" charset="0"/>
                <a:cs typeface="Arial" panose="020B0604020202020204" pitchFamily="34" charset="0"/>
              </a:rPr>
              <a:t>Basic human motives</a:t>
            </a:r>
          </a:p>
        </p:txBody>
      </p:sp>
    </p:spTree>
    <p:extLst>
      <p:ext uri="{BB962C8B-B14F-4D97-AF65-F5344CB8AC3E}">
        <p14:creationId xmlns:p14="http://schemas.microsoft.com/office/powerpoint/2010/main" val="2240007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 calcmode="lin" valueType="num">
                                      <p:cBhvr additive="base">
                                        <p:cTn id="3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7000" r="-7000"/>
          </a:stretch>
        </a:blipFill>
        <a:effectLst/>
      </p:bgPr>
    </p:bg>
    <p:spTree>
      <p:nvGrpSpPr>
        <p:cNvPr id="1" name="">
          <a:extLst>
            <a:ext uri="{FF2B5EF4-FFF2-40B4-BE49-F238E27FC236}">
              <a16:creationId xmlns:a16="http://schemas.microsoft.com/office/drawing/2014/main" id="{28715F18-F71D-8767-5C63-64A09C063F4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EC74684-7858-BEA3-1582-2D6EB63EBA6F}"/>
              </a:ext>
            </a:extLst>
          </p:cNvPr>
          <p:cNvSpPr txBox="1"/>
          <p:nvPr/>
        </p:nvSpPr>
        <p:spPr>
          <a:xfrm>
            <a:off x="51538" y="8878"/>
            <a:ext cx="7314462"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One of them, named Caiaphas, was high priest that year. “You know nothing!” he told them. “You don’t see that it’s necessary for </a:t>
            </a:r>
            <a:r>
              <a:rPr lang="en-GB" sz="2800" b="1" dirty="0">
                <a:solidFill>
                  <a:srgbClr val="0070C0"/>
                </a:solidFill>
                <a:latin typeface="Arial" panose="020B0604020202020204" pitchFamily="34" charset="0"/>
                <a:cs typeface="Arial" panose="020B0604020202020204" pitchFamily="34" charset="0"/>
              </a:rPr>
              <a:t>one man to die </a:t>
            </a:r>
            <a:r>
              <a:rPr lang="en-GB" sz="2800" b="1" dirty="0">
                <a:latin typeface="Arial" panose="020B0604020202020204" pitchFamily="34" charset="0"/>
                <a:cs typeface="Arial" panose="020B0604020202020204" pitchFamily="34" charset="0"/>
              </a:rPr>
              <a:t>for the people so the whole nation won’t be destroyed.”</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2E6A56D-FDDF-9858-2AFB-20FCDC765FEE}"/>
              </a:ext>
            </a:extLst>
          </p:cNvPr>
          <p:cNvSpPr txBox="1"/>
          <p:nvPr/>
        </p:nvSpPr>
        <p:spPr>
          <a:xfrm>
            <a:off x="111863" y="2629384"/>
            <a:ext cx="7193812" cy="1384995"/>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Jesus had not yet become “</a:t>
            </a:r>
            <a:r>
              <a:rPr lang="en-GB" sz="2800" b="1" dirty="0">
                <a:latin typeface="Arial" panose="020B0604020202020204" pitchFamily="34" charset="0"/>
                <a:cs typeface="Arial" panose="020B0604020202020204" pitchFamily="34" charset="0"/>
              </a:rPr>
              <a:t>the Apostle and High Priest whom we confess” (Hebrews 3:1).</a:t>
            </a:r>
            <a:endParaRPr lang="en-US" sz="2800" b="1" noProof="0" dirty="0">
              <a:latin typeface="Arial" panose="020B0604020202020204" pitchFamily="34" charset="0"/>
              <a:cs typeface="Arial" panose="020B0604020202020204" pitchFamily="34" charset="0"/>
            </a:endParaRPr>
          </a:p>
        </p:txBody>
      </p:sp>
      <p:pic>
        <p:nvPicPr>
          <p:cNvPr id="6146" name="Picture 2" descr="Caiaphas the High Priest">
            <a:extLst>
              <a:ext uri="{FF2B5EF4-FFF2-40B4-BE49-F238E27FC236}">
                <a16:creationId xmlns:a16="http://schemas.microsoft.com/office/drawing/2014/main" id="{756F743A-5C87-CA50-619F-7D721245C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88203"/>
            <a:ext cx="7315200" cy="363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3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36B86D1C-B5C0-6FA1-4D3B-D5E2B3210FE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E924800-7B11-BD18-A3AB-9A429F254A66}"/>
              </a:ext>
            </a:extLst>
          </p:cNvPr>
          <p:cNvSpPr txBox="1"/>
          <p:nvPr/>
        </p:nvSpPr>
        <p:spPr>
          <a:xfrm>
            <a:off x="97270" y="99499"/>
            <a:ext cx="7193812"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He did not say this on his own, but as high </a:t>
            </a:r>
            <a:r>
              <a:rPr lang="en-GB" sz="2800" b="1" dirty="0">
                <a:solidFill>
                  <a:srgbClr val="00B050"/>
                </a:solidFill>
                <a:latin typeface="Arial" panose="020B0604020202020204" pitchFamily="34" charset="0"/>
                <a:cs typeface="Arial" panose="020B0604020202020204" pitchFamily="34" charset="0"/>
              </a:rPr>
              <a:t>priest</a:t>
            </a:r>
            <a:r>
              <a:rPr lang="en-GB" sz="2800" b="1" dirty="0">
                <a:latin typeface="Arial" panose="020B0604020202020204" pitchFamily="34" charset="0"/>
                <a:cs typeface="Arial" panose="020B0604020202020204" pitchFamily="34" charset="0"/>
              </a:rPr>
              <a:t> that year he was </a:t>
            </a:r>
            <a:r>
              <a:rPr lang="en-GB" sz="2800" b="1" dirty="0">
                <a:solidFill>
                  <a:srgbClr val="00B050"/>
                </a:solidFill>
                <a:latin typeface="Arial" panose="020B0604020202020204" pitchFamily="34" charset="0"/>
                <a:cs typeface="Arial" panose="020B0604020202020204" pitchFamily="34" charset="0"/>
              </a:rPr>
              <a:t>prophesying</a:t>
            </a:r>
            <a:r>
              <a:rPr lang="en-GB" sz="2800" b="1" dirty="0">
                <a:latin typeface="Arial" panose="020B0604020202020204" pitchFamily="34" charset="0"/>
                <a:cs typeface="Arial" panose="020B0604020202020204" pitchFamily="34" charset="0"/>
              </a:rPr>
              <a:t> that Jesus would </a:t>
            </a:r>
            <a:r>
              <a:rPr lang="en-GB" sz="2800" b="1" dirty="0">
                <a:solidFill>
                  <a:srgbClr val="C00000"/>
                </a:solidFill>
                <a:latin typeface="Arial" panose="020B0604020202020204" pitchFamily="34" charset="0"/>
                <a:cs typeface="Arial" panose="020B0604020202020204" pitchFamily="34" charset="0"/>
              </a:rPr>
              <a:t>die</a:t>
            </a:r>
            <a:r>
              <a:rPr lang="en-GB" sz="2800" b="1" dirty="0">
                <a:latin typeface="Arial" panose="020B0604020202020204" pitchFamily="34" charset="0"/>
                <a:cs typeface="Arial" panose="020B0604020202020204" pitchFamily="34" charset="0"/>
              </a:rPr>
              <a:t> on behalf of the </a:t>
            </a:r>
            <a:r>
              <a:rPr lang="en-GB" sz="2800" b="1" dirty="0">
                <a:solidFill>
                  <a:srgbClr val="00B050"/>
                </a:solidFill>
                <a:latin typeface="Arial" panose="020B0604020202020204" pitchFamily="34" charset="0"/>
                <a:cs typeface="Arial" panose="020B0604020202020204" pitchFamily="34" charset="0"/>
              </a:rPr>
              <a:t>nation</a:t>
            </a:r>
            <a:r>
              <a:rPr lang="en-GB" sz="2800" b="1" dirty="0">
                <a:latin typeface="Arial" panose="020B0604020202020204" pitchFamily="34" charset="0"/>
                <a:cs typeface="Arial" panose="020B0604020202020204" pitchFamily="34" charset="0"/>
              </a:rPr>
              <a:t>.</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1834A3B-355E-352D-FE3C-5762DFDCD4B3}"/>
              </a:ext>
            </a:extLst>
          </p:cNvPr>
          <p:cNvSpPr txBox="1"/>
          <p:nvPr/>
        </p:nvSpPr>
        <p:spPr>
          <a:xfrm>
            <a:off x="121388" y="2298918"/>
            <a:ext cx="7193812" cy="1815882"/>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Prophet: </a:t>
            </a:r>
            <a:r>
              <a:rPr lang="en-US" sz="2800" b="1" noProof="0" dirty="0">
                <a:latin typeface="Arial" panose="020B0604020202020204" pitchFamily="34" charset="0"/>
                <a:cs typeface="Arial" panose="020B0604020202020204" pitchFamily="34" charset="0"/>
              </a:rPr>
              <a:t>Speak to people for God.</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Priest: </a:t>
            </a:r>
            <a:r>
              <a:rPr lang="en-US" sz="2800" b="1" dirty="0">
                <a:latin typeface="Arial" panose="020B0604020202020204" pitchFamily="34" charset="0"/>
                <a:cs typeface="Arial" panose="020B0604020202020204" pitchFamily="34" charset="0"/>
              </a:rPr>
              <a:t>Speak to God for people.</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King: </a:t>
            </a:r>
            <a:r>
              <a:rPr lang="en-US" sz="2800" b="1" dirty="0">
                <a:latin typeface="Arial" panose="020B0604020202020204" pitchFamily="34" charset="0"/>
                <a:cs typeface="Arial" panose="020B0604020202020204" pitchFamily="34" charset="0"/>
              </a:rPr>
              <a:t>Rule over people for God.</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Sage: </a:t>
            </a:r>
            <a:r>
              <a:rPr lang="en-US" sz="2800" b="1" dirty="0">
                <a:latin typeface="Arial" panose="020B0604020202020204" pitchFamily="34" charset="0"/>
                <a:cs typeface="Arial" panose="020B0604020202020204" pitchFamily="34" charset="0"/>
              </a:rPr>
              <a:t>Train people to live for God.</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9465E46-35DA-8748-E1A3-B0318F7AB576}"/>
              </a:ext>
            </a:extLst>
          </p:cNvPr>
          <p:cNvSpPr txBox="1"/>
          <p:nvPr/>
        </p:nvSpPr>
        <p:spPr>
          <a:xfrm>
            <a:off x="97270" y="1915381"/>
            <a:ext cx="7120660" cy="523220"/>
          </a:xfrm>
          <a:prstGeom prst="rect">
            <a:avLst/>
          </a:prstGeom>
          <a:noFill/>
        </p:spPr>
        <p:txBody>
          <a:bodyPr wrap="square" rtlCol="0">
            <a:spAutoFit/>
          </a:bodyPr>
          <a:lstStyle/>
          <a:p>
            <a:r>
              <a:rPr lang="en-US" sz="2800" b="1" noProof="0" dirty="0">
                <a:solidFill>
                  <a:srgbClr val="0070C0"/>
                </a:solidFill>
                <a:latin typeface="Arial" panose="020B0604020202020204" pitchFamily="34" charset="0"/>
                <a:cs typeface="Arial" panose="020B0604020202020204" pitchFamily="34" charset="0"/>
              </a:rPr>
              <a:t>Four biblical offices</a:t>
            </a:r>
          </a:p>
        </p:txBody>
      </p:sp>
    </p:spTree>
    <p:extLst>
      <p:ext uri="{BB962C8B-B14F-4D97-AF65-F5344CB8AC3E}">
        <p14:creationId xmlns:p14="http://schemas.microsoft.com/office/powerpoint/2010/main" val="1215384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additive="base">
                                        <p:cTn id="3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 calcmode="lin" valueType="num">
                                      <p:cBhvr additive="base">
                                        <p:cTn id="3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a:stretch>
        </a:blipFill>
        <a:effectLst/>
      </p:bgPr>
    </p:bg>
    <p:spTree>
      <p:nvGrpSpPr>
        <p:cNvPr id="1" name="">
          <a:extLst>
            <a:ext uri="{FF2B5EF4-FFF2-40B4-BE49-F238E27FC236}">
              <a16:creationId xmlns:a16="http://schemas.microsoft.com/office/drawing/2014/main" id="{6E2E8928-49EA-7B02-BF61-407D309AD33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ABF493-D5C3-7EF1-648C-92EE6907DA07}"/>
              </a:ext>
            </a:extLst>
          </p:cNvPr>
          <p:cNvSpPr txBox="1"/>
          <p:nvPr/>
        </p:nvSpPr>
        <p:spPr>
          <a:xfrm>
            <a:off x="60694" y="50520"/>
            <a:ext cx="7193812"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From that day on they discussed how they might kill him. That is why Jesus stopped walking around openly among the [Judeans] and instead left and went to the town of Ephraim, in the region near the desert. </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60D817A-EFCC-47AA-134A-B82B3C23DDE3}"/>
              </a:ext>
            </a:extLst>
          </p:cNvPr>
          <p:cNvSpPr txBox="1"/>
          <p:nvPr/>
        </p:nvSpPr>
        <p:spPr>
          <a:xfrm>
            <a:off x="116113" y="2728176"/>
            <a:ext cx="6644906" cy="1384995"/>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GB" sz="2800" b="1" dirty="0">
                <a:solidFill>
                  <a:srgbClr val="0070C0"/>
                </a:solidFill>
                <a:latin typeface="Arial" panose="020B0604020202020204" pitchFamily="34" charset="0"/>
                <a:cs typeface="Arial" panose="020B0604020202020204" pitchFamily="34" charset="0"/>
              </a:rPr>
              <a:t>Ephraim</a:t>
            </a:r>
            <a:r>
              <a:rPr lang="en-US" sz="2800" b="1" noProof="0" dirty="0">
                <a:solidFill>
                  <a:srgbClr val="0070C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Possibly ancient </a:t>
            </a:r>
            <a:r>
              <a:rPr lang="en-US" sz="2800" b="1" dirty="0" err="1">
                <a:latin typeface="Arial" panose="020B0604020202020204" pitchFamily="34" charset="0"/>
                <a:cs typeface="Arial" panose="020B0604020202020204" pitchFamily="34" charset="0"/>
              </a:rPr>
              <a:t>Ophra</a:t>
            </a:r>
            <a:r>
              <a:rPr lang="en-US" sz="2800" b="1" dirty="0">
                <a:latin typeface="Arial" panose="020B0604020202020204" pitchFamily="34" charset="0"/>
                <a:cs typeface="Arial" panose="020B0604020202020204" pitchFamily="34" charset="0"/>
              </a:rPr>
              <a: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or Afra, today al-Tayib (</a:t>
            </a:r>
            <a:r>
              <a:rPr lang="as-IN" sz="2800" b="1" dirty="0">
                <a:latin typeface="Arial" panose="020B0604020202020204" pitchFamily="34" charset="0"/>
                <a:cs typeface="Arial" panose="020B0604020202020204" pitchFamily="34" charset="0"/>
              </a:rPr>
              <a:t>الطيبه</a:t>
            </a:r>
            <a:r>
              <a:rPr lang="en-US" sz="2800" b="1" dirty="0">
                <a:latin typeface="Arial" panose="020B0604020202020204" pitchFamily="34" charset="0"/>
                <a:cs typeface="Arial" panose="020B0604020202020204" pitchFamily="34" charset="0"/>
              </a:rPr>
              <a:t>), a town about 15 miles north of Jerusalem.</a:t>
            </a:r>
            <a:endParaRPr lang="en-US" sz="2800" b="1" noProof="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071ABF9-42FB-E453-1AB6-30D9928EBF68}"/>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306047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4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D5F30AE-C6C9-2E57-FB24-8600C7B286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FE693A-D1E0-4E60-081D-93F266AFB67A}"/>
              </a:ext>
            </a:extLst>
          </p:cNvPr>
          <p:cNvSpPr txBox="1"/>
          <p:nvPr/>
        </p:nvSpPr>
        <p:spPr>
          <a:xfrm>
            <a:off x="185348" y="-1"/>
            <a:ext cx="5278192"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rPr>
              <a:t>Assignment</a:t>
            </a:r>
            <a:endParaRPr kumimoji="0" lang="en-US" sz="3600" b="0"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mn-cs"/>
            </a:endParaRPr>
          </a:p>
        </p:txBody>
      </p:sp>
      <p:sp>
        <p:nvSpPr>
          <p:cNvPr id="4" name="TextBox 3">
            <a:extLst>
              <a:ext uri="{FF2B5EF4-FFF2-40B4-BE49-F238E27FC236}">
                <a16:creationId xmlns:a16="http://schemas.microsoft.com/office/drawing/2014/main" id="{39AA5551-7CA4-F6F2-A04F-F0162C062264}"/>
              </a:ext>
            </a:extLst>
          </p:cNvPr>
          <p:cNvSpPr txBox="1"/>
          <p:nvPr/>
        </p:nvSpPr>
        <p:spPr>
          <a:xfrm>
            <a:off x="185348" y="538037"/>
            <a:ext cx="6156066" cy="2985433"/>
          </a:xfrm>
          <a:prstGeom prst="rect">
            <a:avLst/>
          </a:prstGeom>
          <a:noFill/>
        </p:spPr>
        <p:txBody>
          <a:bodyPr wrap="square" rtlCol="0">
            <a:spAutoFit/>
          </a:bodyPr>
          <a:lstStyle/>
          <a:p>
            <a:pPr marL="357188" marR="0" lvl="0" indent="-357188"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Visit LOCIS.site</a:t>
            </a:r>
          </a:p>
          <a:p>
            <a:pPr marL="357188" lvl="0" indent="-357188">
              <a:spcAft>
                <a:spcPts val="1200"/>
              </a:spcAf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Read or listen to </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LOCIS</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chapter </a:t>
            </a:r>
            <a:r>
              <a:rPr lang="en-US" sz="2800" b="1" dirty="0">
                <a:solidFill>
                  <a:srgbClr val="C00000"/>
                </a:solidFill>
                <a:latin typeface="Arial" panose="020B0604020202020204" pitchFamily="34" charset="0"/>
                <a:cs typeface="Arial" panose="020B0604020202020204" pitchFamily="34" charset="0"/>
              </a:rPr>
              <a:t>18a</a:t>
            </a:r>
            <a:r>
              <a:rPr lang="en-US" sz="2800" b="1" dirty="0">
                <a:solidFill>
                  <a:prstClr val="black"/>
                </a:solidFill>
                <a:latin typeface="Arial" panose="020B0604020202020204" pitchFamily="34" charset="0"/>
                <a:cs typeface="Arial" panose="020B0604020202020204" pitchFamily="34" charset="0"/>
              </a:rPr>
              <a:t> </a:t>
            </a:r>
            <a:br>
              <a:rPr lang="en-US" sz="2800" b="1" dirty="0">
                <a:solidFill>
                  <a:prstClr val="black"/>
                </a:solidFill>
                <a:latin typeface="Arial" panose="020B0604020202020204" pitchFamily="34" charset="0"/>
                <a:cs typeface="Arial" panose="020B0604020202020204" pitchFamily="34" charset="0"/>
              </a:rPr>
            </a:br>
            <a:r>
              <a:rPr lang="en-US" sz="2800" b="1" dirty="0">
                <a:solidFill>
                  <a:prstClr val="black"/>
                </a:solidFill>
                <a:latin typeface="Arial" panose="020B0604020202020204" pitchFamily="34" charset="0"/>
                <a:cs typeface="Arial" panose="020B0604020202020204" pitchFamily="34" charset="0"/>
              </a:rPr>
              <a:t>or </a:t>
            </a:r>
            <a:r>
              <a:rPr lang="en-US" sz="2800" b="1" i="1" dirty="0">
                <a:solidFill>
                  <a:prstClr val="black"/>
                </a:solidFill>
                <a:latin typeface="Arial" panose="020B0604020202020204" pitchFamily="34" charset="0"/>
                <a:cs typeface="Arial" panose="020B0604020202020204" pitchFamily="34" charset="0"/>
              </a:rPr>
              <a:t>Greatest Story </a:t>
            </a:r>
            <a:r>
              <a:rPr lang="en-US" sz="2800" b="1" dirty="0">
                <a:solidFill>
                  <a:prstClr val="black"/>
                </a:solidFill>
                <a:latin typeface="Arial" panose="020B0604020202020204" pitchFamily="34" charset="0"/>
                <a:cs typeface="Arial" panose="020B0604020202020204" pitchFamily="34" charset="0"/>
              </a:rPr>
              <a:t>lesson </a:t>
            </a:r>
            <a:r>
              <a:rPr lang="en-US" sz="2800" b="1" dirty="0">
                <a:solidFill>
                  <a:srgbClr val="C00000"/>
                </a:solidFill>
                <a:latin typeface="Arial" panose="020B0604020202020204" pitchFamily="34" charset="0"/>
                <a:cs typeface="Arial" panose="020B0604020202020204" pitchFamily="34" charset="0"/>
              </a:rPr>
              <a:t>21</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marR="0" lvl="0" indent="-3571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ready to share your insights,</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queries and objections.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83000411-B3AA-0EA1-B758-B20B59BFF98D}"/>
              </a:ext>
            </a:extLst>
          </p:cNvPr>
          <p:cNvPicPr>
            <a:picLocks noChangeAspect="1"/>
          </p:cNvPicPr>
          <p:nvPr/>
        </p:nvPicPr>
        <p:blipFill>
          <a:blip r:embed="rId2"/>
          <a:srcRect b="4925"/>
          <a:stretch/>
        </p:blipFill>
        <p:spPr>
          <a:xfrm>
            <a:off x="6341415" y="0"/>
            <a:ext cx="973785" cy="2057400"/>
          </a:xfrm>
          <a:prstGeom prst="rect">
            <a:avLst/>
          </a:prstGeom>
        </p:spPr>
      </p:pic>
      <p:pic>
        <p:nvPicPr>
          <p:cNvPr id="8" name="Picture 7">
            <a:extLst>
              <a:ext uri="{FF2B5EF4-FFF2-40B4-BE49-F238E27FC236}">
                <a16:creationId xmlns:a16="http://schemas.microsoft.com/office/drawing/2014/main" id="{50F40C09-B243-AE12-FB93-4E43DE512AD1}"/>
              </a:ext>
            </a:extLst>
          </p:cNvPr>
          <p:cNvPicPr>
            <a:picLocks noChangeAspect="1"/>
          </p:cNvPicPr>
          <p:nvPr/>
        </p:nvPicPr>
        <p:blipFill>
          <a:blip r:embed="rId3"/>
          <a:stretch>
            <a:fillRect/>
          </a:stretch>
        </p:blipFill>
        <p:spPr>
          <a:xfrm>
            <a:off x="4305300" y="-1"/>
            <a:ext cx="1941242" cy="1933285"/>
          </a:xfrm>
          <a:prstGeom prst="rect">
            <a:avLst/>
          </a:prstGeom>
        </p:spPr>
      </p:pic>
      <p:pic>
        <p:nvPicPr>
          <p:cNvPr id="2" name="Picture 1">
            <a:extLst>
              <a:ext uri="{FF2B5EF4-FFF2-40B4-BE49-F238E27FC236}">
                <a16:creationId xmlns:a16="http://schemas.microsoft.com/office/drawing/2014/main" id="{06AF585C-B401-B71F-D0A0-B50567B6B8F3}"/>
              </a:ext>
            </a:extLst>
          </p:cNvPr>
          <p:cNvPicPr>
            <a:picLocks noChangeAspect="1"/>
          </p:cNvPicPr>
          <p:nvPr/>
        </p:nvPicPr>
        <p:blipFill>
          <a:blip r:embed="rId4"/>
          <a:srcRect b="4925"/>
          <a:stretch/>
        </p:blipFill>
        <p:spPr>
          <a:xfrm>
            <a:off x="6357937" y="2092309"/>
            <a:ext cx="957263" cy="2022492"/>
          </a:xfrm>
          <a:prstGeom prst="rect">
            <a:avLst/>
          </a:prstGeom>
        </p:spPr>
      </p:pic>
    </p:spTree>
    <p:extLst>
      <p:ext uri="{BB962C8B-B14F-4D97-AF65-F5344CB8AC3E}">
        <p14:creationId xmlns:p14="http://schemas.microsoft.com/office/powerpoint/2010/main" val="4148569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98" name="TextBox 3"/>
          <p:cNvSpPr/>
          <p:nvPr/>
        </p:nvSpPr>
        <p:spPr>
          <a:xfrm>
            <a:off x="33120" y="0"/>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Seven phases of Jesus’ Life</a:t>
            </a:r>
            <a:endParaRPr lang="en-US" sz="2800" b="0" strike="noStrike" spc="-1" noProof="0" dirty="0">
              <a:solidFill>
                <a:srgbClr val="000000"/>
              </a:solidFill>
              <a:latin typeface="Arial"/>
            </a:endParaRPr>
          </a:p>
        </p:txBody>
      </p:sp>
      <p:sp>
        <p:nvSpPr>
          <p:cNvPr id="99" name="TextBox 5"/>
          <p:cNvSpPr/>
          <p:nvPr/>
        </p:nvSpPr>
        <p:spPr>
          <a:xfrm>
            <a:off x="258582" y="442447"/>
            <a:ext cx="6955817"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61800" indent="-361800" defTabSz="457200">
              <a:lnSpc>
                <a:spcPct val="100000"/>
              </a:lnSpc>
              <a:spcAft>
                <a:spcPts val="600"/>
              </a:spcAft>
              <a:tabLst>
                <a:tab pos="0" algn="l"/>
              </a:tabLst>
            </a:pPr>
            <a:r>
              <a:rPr lang="en-US" sz="2800" b="1" strike="noStrike" spc="-1" noProof="0" dirty="0">
                <a:solidFill>
                  <a:srgbClr val="C00000"/>
                </a:solidFill>
                <a:latin typeface="Arial"/>
              </a:rPr>
              <a:t>1</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Announced by heaven &amp; by John (1-3)</a:t>
            </a:r>
          </a:p>
          <a:p>
            <a:pPr marL="361800" indent="-361800" defTabSz="457200">
              <a:spcAft>
                <a:spcPts val="600"/>
              </a:spcAft>
              <a:tabLst>
                <a:tab pos="0" algn="l"/>
              </a:tabLst>
            </a:pPr>
            <a:r>
              <a:rPr lang="en-US" sz="2800" b="1" strike="noStrike" spc="-1" noProof="0" dirty="0">
                <a:solidFill>
                  <a:srgbClr val="C00000"/>
                </a:solidFill>
                <a:latin typeface="Arial"/>
              </a:rPr>
              <a:t>2</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Early teaching and miracles (4-5)</a:t>
            </a:r>
          </a:p>
          <a:p>
            <a:pPr marL="361800" indent="-361800">
              <a:lnSpc>
                <a:spcPct val="100000"/>
              </a:lnSpc>
              <a:spcAft>
                <a:spcPts val="600"/>
              </a:spcAft>
              <a:tabLst>
                <a:tab pos="0" algn="l"/>
              </a:tabLst>
            </a:pPr>
            <a:r>
              <a:rPr lang="en-US" sz="2800" b="1" strike="noStrike" spc="-1" noProof="0" dirty="0">
                <a:solidFill>
                  <a:srgbClr val="C00000"/>
                </a:solidFill>
                <a:latin typeface="Arial"/>
              </a:rPr>
              <a:t>3</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Public fame and favor (6-9)</a:t>
            </a:r>
          </a:p>
          <a:p>
            <a:pPr marL="361800" indent="-361800" defTabSz="457200">
              <a:spcAft>
                <a:spcPts val="600"/>
              </a:spcAft>
              <a:tabLst>
                <a:tab pos="0" algn="l"/>
              </a:tabLst>
            </a:pPr>
            <a:r>
              <a:rPr lang="en-US" sz="2800" b="1" strike="noStrike" spc="-1" noProof="0" dirty="0">
                <a:solidFill>
                  <a:srgbClr val="C00000"/>
                </a:solidFill>
                <a:latin typeface="Arial"/>
              </a:rPr>
              <a:t>4</a:t>
            </a:r>
            <a:r>
              <a:rPr lang="en-US" sz="2800" b="1" strike="noStrike" spc="-1" noProof="0" dirty="0">
                <a:solidFill>
                  <a:schemeClr val="dk1"/>
                </a:solidFill>
                <a:latin typeface="Arial"/>
              </a:rPr>
              <a:t> </a:t>
            </a:r>
            <a:r>
              <a:rPr lang="en-US" sz="2800" b="1" spc="-1" dirty="0">
                <a:solidFill>
                  <a:schemeClr val="bg1">
                    <a:lumMod val="65000"/>
                  </a:schemeClr>
                </a:solidFill>
                <a:latin typeface="Arial"/>
              </a:rPr>
              <a:t>Early rejections (10-12)</a:t>
            </a:r>
          </a:p>
          <a:p>
            <a:pPr marL="361800" indent="-361800" defTabSz="457200">
              <a:spcAft>
                <a:spcPts val="600"/>
              </a:spcAft>
              <a:tabLst>
                <a:tab pos="0" algn="l"/>
              </a:tabLst>
            </a:pPr>
            <a:r>
              <a:rPr lang="en-US" sz="2800" b="1" strike="noStrike" spc="-1" noProof="0" dirty="0">
                <a:solidFill>
                  <a:srgbClr val="C00000"/>
                </a:solidFill>
                <a:latin typeface="Arial"/>
              </a:rPr>
              <a:t>5</a:t>
            </a:r>
            <a:r>
              <a:rPr lang="en-US" sz="2800" b="1" strike="noStrike" spc="-1" noProof="0" dirty="0">
                <a:solidFill>
                  <a:schemeClr val="dk1"/>
                </a:solidFill>
                <a:latin typeface="Arial"/>
              </a:rPr>
              <a:t> </a:t>
            </a:r>
            <a:r>
              <a:rPr lang="en-US" sz="2800" b="1" spc="-1" dirty="0">
                <a:solidFill>
                  <a:schemeClr val="dk1"/>
                </a:solidFill>
                <a:latin typeface="Arial"/>
              </a:rPr>
              <a:t>Moving towards the cross (13-17)</a:t>
            </a:r>
          </a:p>
          <a:p>
            <a:pPr marL="361800" indent="-361800" defTabSz="457200">
              <a:spcAft>
                <a:spcPts val="600"/>
              </a:spcAft>
              <a:tabLst>
                <a:tab pos="0" algn="l"/>
              </a:tabLst>
            </a:pPr>
            <a:r>
              <a:rPr lang="en-US" sz="2800" b="1" spc="-1" noProof="0" dirty="0">
                <a:solidFill>
                  <a:srgbClr val="C00000"/>
                </a:solidFill>
                <a:latin typeface="Arial"/>
              </a:rPr>
              <a:t>6</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Final days at Jerusalem (18-19)</a:t>
            </a:r>
          </a:p>
          <a:p>
            <a:pPr marL="361800" indent="-361800" defTabSz="457200">
              <a:tabLst>
                <a:tab pos="0" algn="l"/>
              </a:tabLst>
            </a:pPr>
            <a:r>
              <a:rPr lang="en-US" sz="2800" b="1" spc="-1" noProof="0" dirty="0">
                <a:solidFill>
                  <a:srgbClr val="C00000"/>
                </a:solidFill>
                <a:latin typeface="Arial"/>
              </a:rPr>
              <a:t>7</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Crucifixion and resurrection (20-21)</a:t>
            </a:r>
          </a:p>
        </p:txBody>
      </p:sp>
      <p:sp>
        <p:nvSpPr>
          <p:cNvPr id="2" name="Rectangle 1">
            <a:extLst>
              <a:ext uri="{FF2B5EF4-FFF2-40B4-BE49-F238E27FC236}">
                <a16:creationId xmlns:a16="http://schemas.microsoft.com/office/drawing/2014/main" id="{884A37CD-FE2A-0A85-8390-E37E874AC21C}"/>
              </a:ext>
            </a:extLst>
          </p:cNvPr>
          <p:cNvSpPr/>
          <p:nvPr/>
        </p:nvSpPr>
        <p:spPr>
          <a:xfrm>
            <a:off x="258581" y="2506059"/>
            <a:ext cx="6078423" cy="48610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725CC5B-2241-0EA2-F410-AB18622054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B528611-AA77-1A32-BE2F-6757DC439DF6}"/>
              </a:ext>
            </a:extLst>
          </p:cNvPr>
          <p:cNvSpPr txBox="1"/>
          <p:nvPr/>
        </p:nvSpPr>
        <p:spPr>
          <a:xfrm>
            <a:off x="201838" y="0"/>
            <a:ext cx="5354900"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Apparent order of events</a:t>
            </a:r>
          </a:p>
        </p:txBody>
      </p:sp>
      <p:sp>
        <p:nvSpPr>
          <p:cNvPr id="2" name="TextBox 1">
            <a:extLst>
              <a:ext uri="{FF2B5EF4-FFF2-40B4-BE49-F238E27FC236}">
                <a16:creationId xmlns:a16="http://schemas.microsoft.com/office/drawing/2014/main" id="{B1F58864-6E80-F693-242D-FE822550CC5D}"/>
              </a:ext>
            </a:extLst>
          </p:cNvPr>
          <p:cNvSpPr txBox="1"/>
          <p:nvPr/>
        </p:nvSpPr>
        <p:spPr>
          <a:xfrm>
            <a:off x="201838" y="523220"/>
            <a:ext cx="7193812" cy="3108543"/>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Jesus claims equality with the Father.</a:t>
            </a:r>
            <a:endParaRPr lang="en-US" sz="2800" b="1" noProof="0" dirty="0">
              <a:latin typeface="Arial" panose="020B0604020202020204" pitchFamily="34" charset="0"/>
              <a:cs typeface="Arial" panose="020B0604020202020204" pitchFamily="34" charset="0"/>
            </a:endParaRPr>
          </a:p>
          <a:p>
            <a:pPr marL="357188" indent="-357188"/>
            <a:r>
              <a:rPr lang="en-US" sz="2800" b="1"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Judean leaders seek to harm him.</a:t>
            </a:r>
          </a:p>
          <a:p>
            <a:pPr marL="357188" indent="-357188"/>
            <a:r>
              <a:rPr lang="en-US" sz="2800" b="1" dirty="0">
                <a:solidFill>
                  <a:srgbClr val="C00000"/>
                </a:solidFill>
                <a:latin typeface="Arial" panose="020B0604020202020204" pitchFamily="34" charset="0"/>
                <a:cs typeface="Arial" panose="020B0604020202020204" pitchFamily="34" charset="0"/>
              </a:rPr>
              <a:t>3</a:t>
            </a:r>
            <a:r>
              <a:rPr lang="en-US" sz="2800" b="1" dirty="0">
                <a:latin typeface="Arial" panose="020B0604020202020204" pitchFamily="34" charset="0"/>
                <a:cs typeface="Arial" panose="020B0604020202020204" pitchFamily="34" charset="0"/>
              </a:rPr>
              <a:t> He escapes beyond the Jordan (Jn 10).</a:t>
            </a:r>
          </a:p>
          <a:p>
            <a:pPr marL="357188" indent="-357188"/>
            <a:r>
              <a:rPr lang="en-US" sz="2800" b="1" dirty="0">
                <a:solidFill>
                  <a:srgbClr val="C00000"/>
                </a:solidFill>
                <a:latin typeface="Arial" panose="020B0604020202020204" pitchFamily="34" charset="0"/>
                <a:cs typeface="Arial" panose="020B0604020202020204" pitchFamily="34" charset="0"/>
              </a:rPr>
              <a:t>4</a:t>
            </a:r>
            <a:r>
              <a:rPr lang="en-US" sz="2800" b="1" dirty="0">
                <a:latin typeface="Arial" panose="020B0604020202020204" pitchFamily="34" charset="0"/>
                <a:cs typeface="Arial" panose="020B0604020202020204" pitchFamily="34" charset="0"/>
              </a:rPr>
              <a:t> He returns to Jericho (Mt, Mk, Lk).</a:t>
            </a:r>
          </a:p>
          <a:p>
            <a:pPr marL="357188" indent="-357188"/>
            <a:r>
              <a:rPr lang="en-US" sz="2800" b="1" dirty="0">
                <a:solidFill>
                  <a:srgbClr val="C00000"/>
                </a:solidFill>
                <a:latin typeface="Arial" panose="020B0604020202020204" pitchFamily="34" charset="0"/>
                <a:cs typeface="Arial" panose="020B0604020202020204" pitchFamily="34" charset="0"/>
              </a:rPr>
              <a:t>5 </a:t>
            </a:r>
            <a:r>
              <a:rPr lang="en-US" sz="2800" b="1" dirty="0">
                <a:latin typeface="Arial" panose="020B0604020202020204" pitchFamily="34" charset="0"/>
                <a:cs typeface="Arial" panose="020B0604020202020204" pitchFamily="34" charset="0"/>
              </a:rPr>
              <a:t>He comes to Bethany (Jn 11).</a:t>
            </a:r>
          </a:p>
          <a:p>
            <a:pPr marL="357188" indent="-357188"/>
            <a:r>
              <a:rPr lang="en-US" sz="2800" b="1" dirty="0">
                <a:solidFill>
                  <a:srgbClr val="C00000"/>
                </a:solidFill>
                <a:latin typeface="Arial" panose="020B0604020202020204" pitchFamily="34" charset="0"/>
                <a:cs typeface="Arial" panose="020B0604020202020204" pitchFamily="34" charset="0"/>
              </a:rPr>
              <a:t>6 </a:t>
            </a:r>
            <a:r>
              <a:rPr lang="en-US" sz="2800" b="1" dirty="0">
                <a:latin typeface="Arial" panose="020B0604020202020204" pitchFamily="34" charset="0"/>
                <a:cs typeface="Arial" panose="020B0604020202020204" pitchFamily="34" charset="0"/>
              </a:rPr>
              <a:t>He raises Lazarus back to life.</a:t>
            </a:r>
          </a:p>
          <a:p>
            <a:pPr marL="357188" indent="-357188"/>
            <a:r>
              <a:rPr lang="en-US" sz="2800" b="1" dirty="0">
                <a:solidFill>
                  <a:srgbClr val="C00000"/>
                </a:solidFill>
                <a:latin typeface="Arial" panose="020B0604020202020204" pitchFamily="34" charset="0"/>
                <a:cs typeface="Arial" panose="020B0604020202020204" pitchFamily="34" charset="0"/>
              </a:rPr>
              <a:t>7 </a:t>
            </a:r>
            <a:r>
              <a:rPr lang="en-US" sz="2800" b="1" dirty="0">
                <a:latin typeface="Arial" panose="020B0604020202020204" pitchFamily="34" charset="0"/>
                <a:cs typeface="Arial" panose="020B0604020202020204" pitchFamily="34" charset="0"/>
              </a:rPr>
              <a:t>He escapes to Ephraim town.</a:t>
            </a:r>
          </a:p>
        </p:txBody>
      </p:sp>
      <p:sp>
        <p:nvSpPr>
          <p:cNvPr id="3" name="TextBox 2">
            <a:extLst>
              <a:ext uri="{FF2B5EF4-FFF2-40B4-BE49-F238E27FC236}">
                <a16:creationId xmlns:a16="http://schemas.microsoft.com/office/drawing/2014/main" id="{2433296C-900C-E3EA-EE68-165500E31EE5}"/>
              </a:ext>
            </a:extLst>
          </p:cNvPr>
          <p:cNvSpPr txBox="1"/>
          <p:nvPr/>
        </p:nvSpPr>
        <p:spPr>
          <a:xfrm>
            <a:off x="201838" y="3585597"/>
            <a:ext cx="678316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i="1" noProof="0" dirty="0" err="1">
                <a:latin typeface="Arial" panose="020B0604020202020204" pitchFamily="34" charset="0"/>
                <a:cs typeface="Arial" panose="020B0604020202020204" pitchFamily="34" charset="0"/>
              </a:rPr>
              <a:t>LOCIS</a:t>
            </a:r>
            <a:r>
              <a:rPr lang="en-US" sz="2800" b="1" noProof="0" dirty="0">
                <a:latin typeface="Arial" panose="020B0604020202020204" pitchFamily="34" charset="0"/>
                <a:cs typeface="Arial" panose="020B0604020202020204" pitchFamily="34" charset="0"/>
              </a:rPr>
              <a:t> has Bethany before Jericho.</a:t>
            </a:r>
          </a:p>
        </p:txBody>
      </p:sp>
      <p:sp>
        <p:nvSpPr>
          <p:cNvPr id="5" name="Rectangle 4">
            <a:extLst>
              <a:ext uri="{FF2B5EF4-FFF2-40B4-BE49-F238E27FC236}">
                <a16:creationId xmlns:a16="http://schemas.microsoft.com/office/drawing/2014/main" id="{46F90EF8-4913-EC9B-4FAE-49DF7408FFA1}"/>
              </a:ext>
            </a:extLst>
          </p:cNvPr>
          <p:cNvSpPr/>
          <p:nvPr/>
        </p:nvSpPr>
        <p:spPr>
          <a:xfrm>
            <a:off x="201838" y="2681905"/>
            <a:ext cx="5692525" cy="48610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02413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 calcmode="lin" valueType="num">
                                      <p:cBhvr additive="base">
                                        <p:cTn id="4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1000"/>
                                        <p:tgtEl>
                                          <p:spTgt spid="5"/>
                                        </p:tgtEl>
                                      </p:cBhvr>
                                    </p:animEffect>
                                    <p:anim calcmode="lin" valueType="num">
                                      <p:cBhvr>
                                        <p:cTn id="54" dur="1000" fill="hold"/>
                                        <p:tgtEl>
                                          <p:spTgt spid="5"/>
                                        </p:tgtEl>
                                        <p:attrNameLst>
                                          <p:attrName>ppt_x</p:attrName>
                                        </p:attrNameLst>
                                      </p:cBhvr>
                                      <p:tavLst>
                                        <p:tav tm="0">
                                          <p:val>
                                            <p:strVal val="#ppt_x"/>
                                          </p:val>
                                        </p:tav>
                                        <p:tav tm="100000">
                                          <p:val>
                                            <p:strVal val="#ppt_x"/>
                                          </p:val>
                                        </p:tav>
                                      </p:tavLst>
                                    </p:anim>
                                    <p:anim calcmode="lin" valueType="num">
                                      <p:cBhvr>
                                        <p:cTn id="5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a:extLst>
            <a:ext uri="{FF2B5EF4-FFF2-40B4-BE49-F238E27FC236}">
              <a16:creationId xmlns:a16="http://schemas.microsoft.com/office/drawing/2014/main" id="{F9FF8EEA-EAC8-078E-D598-B76F3C10EE4A}"/>
            </a:ext>
          </a:extLst>
        </p:cNvPr>
        <p:cNvGrpSpPr/>
        <p:nvPr/>
      </p:nvGrpSpPr>
      <p:grpSpPr>
        <a:xfrm>
          <a:off x="0" y="0"/>
          <a:ext cx="0" cy="0"/>
          <a:chOff x="0" y="0"/>
          <a:chExt cx="0" cy="0"/>
        </a:xfrm>
      </p:grpSpPr>
      <p:pic>
        <p:nvPicPr>
          <p:cNvPr id="2050" name="Picture 2" descr="RAHAB the PROSTITUTE, the walls of Jericho come tumbling down">
            <a:extLst>
              <a:ext uri="{FF2B5EF4-FFF2-40B4-BE49-F238E27FC236}">
                <a16:creationId xmlns:a16="http://schemas.microsoft.com/office/drawing/2014/main" id="{4D9E07EF-894B-AD70-9D34-443EF8E44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0"/>
            <a:ext cx="3805237" cy="412794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B2DACF3-D640-7552-16FC-B3CAD008A034}"/>
              </a:ext>
            </a:extLst>
          </p:cNvPr>
          <p:cNvSpPr/>
          <p:nvPr/>
        </p:nvSpPr>
        <p:spPr>
          <a:xfrm>
            <a:off x="3028950" y="1504949"/>
            <a:ext cx="1623290" cy="54632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F937A5-9E88-2C55-7C1A-F71D8C3C9FDD}"/>
              </a:ext>
            </a:extLst>
          </p:cNvPr>
          <p:cNvSpPr txBox="1"/>
          <p:nvPr/>
        </p:nvSpPr>
        <p:spPr>
          <a:xfrm>
            <a:off x="1858963" y="3663950"/>
            <a:ext cx="3805238" cy="384721"/>
          </a:xfrm>
          <a:prstGeom prst="rect">
            <a:avLst/>
          </a:prstGeom>
          <a:noFill/>
        </p:spPr>
        <p:txBody>
          <a:bodyPr wrap="square" rtlCol="0">
            <a:spAutoFit/>
          </a:bodyPr>
          <a:lstStyle/>
          <a:p>
            <a:r>
              <a:rPr lang="en-US" sz="1900" b="1" dirty="0">
                <a:solidFill>
                  <a:srgbClr val="00B050"/>
                </a:solidFill>
              </a:rPr>
              <a:t>Jerusalem–Jericho, 20 miles, 30 kms</a:t>
            </a:r>
            <a:r>
              <a:rPr lang="en-US" sz="1900" dirty="0"/>
              <a:t> </a:t>
            </a:r>
          </a:p>
        </p:txBody>
      </p:sp>
    </p:spTree>
    <p:extLst>
      <p:ext uri="{BB962C8B-B14F-4D97-AF65-F5344CB8AC3E}">
        <p14:creationId xmlns:p14="http://schemas.microsoft.com/office/powerpoint/2010/main" val="3563630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3000" b="-13000"/>
          </a:stretch>
        </a:blipFill>
        <a:effectLst/>
      </p:bgPr>
    </p:bg>
    <p:spTree>
      <p:nvGrpSpPr>
        <p:cNvPr id="1" name="">
          <a:extLst>
            <a:ext uri="{FF2B5EF4-FFF2-40B4-BE49-F238E27FC236}">
              <a16:creationId xmlns:a16="http://schemas.microsoft.com/office/drawing/2014/main" id="{119EBB92-5172-60E0-5F8F-509B64440F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E65496F-BDB9-5194-3BFF-96104FD8BAC5}"/>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Gospel of John 11:16-44 </a:t>
            </a:r>
            <a:r>
              <a:rPr lang="en-US" sz="2800" b="1" i="1" strike="noStrike" spc="-1" noProof="0" dirty="0">
                <a:solidFill>
                  <a:srgbClr val="0070C0"/>
                </a:solidFill>
                <a:latin typeface="Verdana"/>
                <a:ea typeface="Verdana"/>
              </a:rPr>
              <a:t>TGS</a:t>
            </a:r>
            <a:endParaRPr lang="en-US" sz="2800" b="0" i="1" strike="noStrike" spc="-1" noProof="0" dirty="0">
              <a:solidFill>
                <a:srgbClr val="000000"/>
              </a:solidFill>
              <a:latin typeface="Arial"/>
            </a:endParaRPr>
          </a:p>
        </p:txBody>
      </p:sp>
      <p:sp>
        <p:nvSpPr>
          <p:cNvPr id="2" name="TextBox 1">
            <a:extLst>
              <a:ext uri="{FF2B5EF4-FFF2-40B4-BE49-F238E27FC236}">
                <a16:creationId xmlns:a16="http://schemas.microsoft.com/office/drawing/2014/main" id="{AAB4BFBD-1D5C-8A6E-B1CC-B5E19060CC26}"/>
              </a:ext>
            </a:extLst>
          </p:cNvPr>
          <p:cNvSpPr txBox="1"/>
          <p:nvPr/>
        </p:nvSpPr>
        <p:spPr>
          <a:xfrm>
            <a:off x="188710" y="436848"/>
            <a:ext cx="7193812" cy="1384995"/>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A man named Lazarus was sick. He was from Bethany, the village of Mary and her sister Martha. </a:t>
            </a:r>
            <a:endParaRPr lang="en-US" sz="2800" b="1"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DCEC482-9FAC-41E5-90A7-CEF38330441C}"/>
              </a:ext>
            </a:extLst>
          </p:cNvPr>
          <p:cNvSpPr txBox="1"/>
          <p:nvPr/>
        </p:nvSpPr>
        <p:spPr>
          <a:xfrm>
            <a:off x="188710" y="1289050"/>
            <a:ext cx="6927112"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(This was the same Mary who anointed the Lord with ointment and wiped his feet with her hair. It was her brother Lazarus who was sick.)</a:t>
            </a:r>
            <a:endParaRPr lang="en-US" sz="2800" b="1" noProof="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55D38DE-7F82-2C2E-02E9-45621B039254}"/>
              </a:ext>
            </a:extLst>
          </p:cNvPr>
          <p:cNvSpPr txBox="1"/>
          <p:nvPr/>
        </p:nvSpPr>
        <p:spPr>
          <a:xfrm>
            <a:off x="165838" y="3473492"/>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Bethany: </a:t>
            </a:r>
            <a:r>
              <a:rPr lang="en-US" sz="2800" b="1" noProof="0" dirty="0">
                <a:latin typeface="Arial" panose="020B0604020202020204" pitchFamily="34" charset="0"/>
                <a:cs typeface="Arial" panose="020B0604020202020204" pitchFamily="34" charset="0"/>
              </a:rPr>
              <a:t>2 mi. or 3 km. from Jerusalem</a:t>
            </a:r>
          </a:p>
        </p:txBody>
      </p:sp>
      <p:pic>
        <p:nvPicPr>
          <p:cNvPr id="3074" name="Picture 2" descr="How is Matthew 26:13 a memorial to Mary?">
            <a:extLst>
              <a:ext uri="{FF2B5EF4-FFF2-40B4-BE49-F238E27FC236}">
                <a16:creationId xmlns:a16="http://schemas.microsoft.com/office/drawing/2014/main" id="{F0503A30-4C26-1319-412D-B03368702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81" y="10332"/>
            <a:ext cx="5826125"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126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17000" b="-17000"/>
          </a:stretch>
        </a:blipFill>
        <a:effectLst/>
      </p:bgPr>
    </p:bg>
    <p:spTree>
      <p:nvGrpSpPr>
        <p:cNvPr id="1" name="">
          <a:extLst>
            <a:ext uri="{FF2B5EF4-FFF2-40B4-BE49-F238E27FC236}">
              <a16:creationId xmlns:a16="http://schemas.microsoft.com/office/drawing/2014/main" id="{D15B74FD-EAD1-5536-1FF3-8947D71DE78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66E7CAE-1909-3A89-FDDF-538FF15A218C}"/>
              </a:ext>
            </a:extLst>
          </p:cNvPr>
          <p:cNvSpPr txBox="1"/>
          <p:nvPr/>
        </p:nvSpPr>
        <p:spPr>
          <a:xfrm>
            <a:off x="84812" y="88603"/>
            <a:ext cx="7193812"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 sisters sent word to Jesus, “Lord, the one you love is sick.” When Jesus heard this, he said, “This sickness will not end in death. Instead it will show the glory of God, and through it </a:t>
            </a:r>
            <a:r>
              <a:rPr lang="en-GB" sz="2800" b="1" dirty="0">
                <a:solidFill>
                  <a:srgbClr val="00B050"/>
                </a:solidFill>
                <a:latin typeface="Arial" panose="020B0604020202020204" pitchFamily="34" charset="0"/>
                <a:cs typeface="Arial" panose="020B0604020202020204" pitchFamily="34" charset="0"/>
              </a:rPr>
              <a:t>the Son of Man </a:t>
            </a:r>
            <a:r>
              <a:rPr lang="en-GB" sz="2800" b="1" dirty="0">
                <a:latin typeface="Arial" panose="020B0604020202020204" pitchFamily="34" charset="0"/>
                <a:cs typeface="Arial" panose="020B0604020202020204" pitchFamily="34" charset="0"/>
              </a:rPr>
              <a:t>will be glorified.” …</a:t>
            </a:r>
          </a:p>
        </p:txBody>
      </p:sp>
      <p:sp>
        <p:nvSpPr>
          <p:cNvPr id="3" name="TextBox 2">
            <a:extLst>
              <a:ext uri="{FF2B5EF4-FFF2-40B4-BE49-F238E27FC236}">
                <a16:creationId xmlns:a16="http://schemas.microsoft.com/office/drawing/2014/main" id="{5D26B862-F503-C397-E7C6-A3A0CEB4920F}"/>
              </a:ext>
            </a:extLst>
          </p:cNvPr>
          <p:cNvSpPr txBox="1"/>
          <p:nvPr/>
        </p:nvSpPr>
        <p:spPr>
          <a:xfrm>
            <a:off x="97270" y="2595932"/>
            <a:ext cx="7386742"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Jesus … stayed two more days where he was. Afterward he said to his disciples, “Let’s return to Judea.”</a:t>
            </a:r>
            <a:endParaRPr lang="en-US" sz="2800" b="1" noProof="0" dirty="0">
              <a:latin typeface="Arial" panose="020B0604020202020204" pitchFamily="34" charset="0"/>
              <a:cs typeface="Arial" panose="020B0604020202020204" pitchFamily="34" charset="0"/>
            </a:endParaRPr>
          </a:p>
        </p:txBody>
      </p:sp>
      <p:pic>
        <p:nvPicPr>
          <p:cNvPr id="1026" name="Picture 2" descr="Jesus Brings Lazarus Back to Life">
            <a:extLst>
              <a:ext uri="{FF2B5EF4-FFF2-40B4-BE49-F238E27FC236}">
                <a16:creationId xmlns:a16="http://schemas.microsoft.com/office/drawing/2014/main" id="{C766A297-10E7-2252-50A9-05F28D433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0"/>
            <a:ext cx="549116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427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794D4E52-360A-632F-9864-5A14CC4AFE5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14B7682-3FC5-7338-47C0-5C21D6F118B5}"/>
              </a:ext>
            </a:extLst>
          </p:cNvPr>
          <p:cNvSpPr txBox="1"/>
          <p:nvPr/>
        </p:nvSpPr>
        <p:spPr>
          <a:xfrm>
            <a:off x="121388" y="66236"/>
            <a:ext cx="6743539"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“Rabbi,” the disciples replied, “not long ago the [Judeans] were trying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to stone you. Why are you going there again? …</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CE0747D-55F9-63F9-0965-8674200AB6BB}"/>
              </a:ext>
            </a:extLst>
          </p:cNvPr>
          <p:cNvSpPr txBox="1"/>
          <p:nvPr/>
        </p:nvSpPr>
        <p:spPr>
          <a:xfrm>
            <a:off x="121387" y="1382100"/>
            <a:ext cx="7318503" cy="2677656"/>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Then he added, “Our friend Lazarus has fallen asleep. I am going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to wake him up.” “Lord, if he has fallen asleep, he’ll get better.” Jesus had spoken of his death, but his disciples thought he was talking about literal sleep.</a:t>
            </a:r>
            <a:endParaRPr lang="en-US" sz="2800" b="1" noProof="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10832A5-2C54-FD93-3A7F-D4B38C358B9C}"/>
              </a:ext>
            </a:extLst>
          </p:cNvPr>
          <p:cNvPicPr>
            <a:picLocks noChangeAspect="1"/>
          </p:cNvPicPr>
          <p:nvPr/>
        </p:nvPicPr>
        <p:blipFill>
          <a:blip r:embed="rId2"/>
          <a:stretch>
            <a:fillRect/>
          </a:stretch>
        </p:blipFill>
        <p:spPr>
          <a:xfrm>
            <a:off x="-37992" y="1"/>
            <a:ext cx="7338103" cy="4114800"/>
          </a:xfrm>
          <a:prstGeom prst="rect">
            <a:avLst/>
          </a:prstGeom>
        </p:spPr>
      </p:pic>
    </p:spTree>
    <p:extLst>
      <p:ext uri="{BB962C8B-B14F-4D97-AF65-F5344CB8AC3E}">
        <p14:creationId xmlns:p14="http://schemas.microsoft.com/office/powerpoint/2010/main" val="2337871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E170886F-D562-F374-14B7-7D51AF53BD3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E4446A1-C661-40B4-4ABC-E7E48FFEC837}"/>
              </a:ext>
            </a:extLst>
          </p:cNvPr>
          <p:cNvSpPr txBox="1"/>
          <p:nvPr/>
        </p:nvSpPr>
        <p:spPr>
          <a:xfrm>
            <a:off x="121388" y="8878"/>
            <a:ext cx="7193812"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Then Jesus said to them plainly, “Lazarus is dead. And for your sake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I’m glad I wasn’t there. Now you will have the opportunity to believe. But let us go to him.”</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20C66E7-7FDF-DDB2-9755-C38A49E76EC7}"/>
              </a:ext>
            </a:extLst>
          </p:cNvPr>
          <p:cNvSpPr txBox="1"/>
          <p:nvPr/>
        </p:nvSpPr>
        <p:spPr>
          <a:xfrm>
            <a:off x="97270" y="3492081"/>
            <a:ext cx="6354330"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Didymus</a:t>
            </a:r>
            <a:r>
              <a:rPr lang="en-US" sz="2800" b="1" noProof="0" dirty="0">
                <a:solidFill>
                  <a:srgbClr val="0070C0"/>
                </a:solidFill>
                <a:latin typeface="Arial" panose="020B0604020202020204" pitchFamily="34" charset="0"/>
                <a:cs typeface="Arial" panose="020B0604020202020204" pitchFamily="34" charset="0"/>
              </a:rPr>
              <a:t>: </a:t>
            </a:r>
            <a:r>
              <a:rPr lang="en-US" sz="2800" b="1" noProof="0" dirty="0">
                <a:latin typeface="Arial" panose="020B0604020202020204" pitchFamily="34" charset="0"/>
                <a:cs typeface="Arial" panose="020B0604020202020204" pitchFamily="34" charset="0"/>
              </a:rPr>
              <a:t>“Twin”. (Modern ‘ditto’.)</a:t>
            </a:r>
          </a:p>
        </p:txBody>
      </p:sp>
      <p:sp>
        <p:nvSpPr>
          <p:cNvPr id="3" name="TextBox 2">
            <a:extLst>
              <a:ext uri="{FF2B5EF4-FFF2-40B4-BE49-F238E27FC236}">
                <a16:creationId xmlns:a16="http://schemas.microsoft.com/office/drawing/2014/main" id="{3ED33928-C349-0703-2F78-CEC56B74C608}"/>
              </a:ext>
            </a:extLst>
          </p:cNvPr>
          <p:cNvSpPr txBox="1"/>
          <p:nvPr/>
        </p:nvSpPr>
        <p:spPr>
          <a:xfrm>
            <a:off x="73152" y="2181367"/>
            <a:ext cx="7120660" cy="1384995"/>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		</a:t>
            </a:r>
            <a:r>
              <a:rPr lang="en-GB" sz="2800" b="1" dirty="0">
                <a:latin typeface="Arial" panose="020B0604020202020204" pitchFamily="34" charset="0"/>
                <a:cs typeface="Arial" panose="020B0604020202020204" pitchFamily="34" charset="0"/>
              </a:rPr>
              <a:t>Thomas (also called Didymus) said to his fellow disciples, “Let’s go, too,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so we may die with him.”</a:t>
            </a:r>
            <a:endParaRPr lang="en-US" sz="28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780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6616</TotalTime>
  <Words>1718</Words>
  <Application>Microsoft Office PowerPoint</Application>
  <PresentationFormat>Custom</PresentationFormat>
  <Paragraphs>116</Paragraphs>
  <Slides>26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352</cp:revision>
  <dcterms:created xsi:type="dcterms:W3CDTF">2023-02-25T21:04:15Z</dcterms:created>
  <dcterms:modified xsi:type="dcterms:W3CDTF">2025-03-23T05:29:36Z</dcterms:modified>
</cp:coreProperties>
</file>