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</p:sldMasterIdLst>
  <p:notesMasterIdLst>
    <p:notesMasterId r:id="rId39"/>
  </p:notesMasterIdLst>
  <p:sldIdLst>
    <p:sldId id="256" r:id="rId13"/>
    <p:sldId id="257" r:id="rId14"/>
    <p:sldId id="258" r:id="rId15"/>
    <p:sldId id="259" r:id="rId16"/>
    <p:sldId id="281" r:id="rId17"/>
    <p:sldId id="274" r:id="rId18"/>
    <p:sldId id="294" r:id="rId19"/>
    <p:sldId id="279" r:id="rId20"/>
    <p:sldId id="280" r:id="rId21"/>
    <p:sldId id="276" r:id="rId22"/>
    <p:sldId id="282" r:id="rId23"/>
    <p:sldId id="283" r:id="rId24"/>
    <p:sldId id="266" r:id="rId25"/>
    <p:sldId id="286" r:id="rId26"/>
    <p:sldId id="287" r:id="rId27"/>
    <p:sldId id="284" r:id="rId28"/>
    <p:sldId id="275" r:id="rId29"/>
    <p:sldId id="290" r:id="rId30"/>
    <p:sldId id="285" r:id="rId31"/>
    <p:sldId id="291" r:id="rId32"/>
    <p:sldId id="288" r:id="rId33"/>
    <p:sldId id="273" r:id="rId34"/>
    <p:sldId id="292" r:id="rId35"/>
    <p:sldId id="289" r:id="rId36"/>
    <p:sldId id="293" r:id="rId37"/>
    <p:sldId id="277" r:id="rId38"/>
  </p:sldIdLst>
  <p:sldSz cx="7315200" cy="4114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6" y="15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move the slide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7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76" name="PlaceHolder 4"/>
          <p:cNvSpPr>
            <a:spLocks noGrp="1"/>
          </p:cNvSpPr>
          <p:nvPr>
            <p:ph type="dt" idx="3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77" name="PlaceHolder 5"/>
          <p:cNvSpPr>
            <a:spLocks noGrp="1"/>
          </p:cNvSpPr>
          <p:nvPr>
            <p:ph type="ftr" idx="3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8" name="PlaceHolder 6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8BF843E-9DC1-42AE-AD4A-152951CB254E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A093CE-FA7D-4AE8-90D2-C433199D2581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29F1D25-CC67-4B5F-8E06-035BF468246A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7C61AB-2DB7-457A-B969-F72529D4C9F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B393C6EA-5EDC-440F-813F-3F89988450E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EBAB05C0-19CB-438A-9B05-A6A73CA6421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5AB1BCA9-87E4-439C-A187-B3734466697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E579C6B-B93A-4EBD-966F-B582296C86D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A66A3E3-E774-4B4A-BC91-18F87545292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E8D6252-5D62-4A1A-B373-06E91F602D1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FC8D3C1-8779-49DC-8DAA-2C10AA623D7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5CEAF9F-72B1-4F14-95D7-B4B85290C78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2920" y="1095480"/>
            <a:ext cx="307872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3736080" y="1095480"/>
            <a:ext cx="307872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EE465162-DF13-46B5-AC27-B019363A19E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36695090-87AA-4574-B613-16A4923A452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2623211-503D-4E72-AB49-C9628717CAF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6040" cy="1432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548640"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58DC5BB-C6D5-4851-BECC-0BD115588F32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dt" idx="28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ftr" idx="29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0" name="PlaceHolder 3"/>
          <p:cNvSpPr>
            <a:spLocks noGrp="1"/>
          </p:cNvSpPr>
          <p:nvPr>
            <p:ph type="sldNum" idx="30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8AF7A34-2F02-4092-BC5E-295215962A85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74320"/>
            <a:ext cx="2359080" cy="95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192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192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3110040" y="592560"/>
            <a:ext cx="3702960" cy="292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92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1234440"/>
            <a:ext cx="2359080" cy="228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96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41F5745-E6B3-464D-A263-E991A0218694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74320"/>
            <a:ext cx="2359080" cy="95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192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192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110040" y="592560"/>
            <a:ext cx="3702960" cy="292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920" b="0" strike="noStrike" spc="-1">
                <a:solidFill>
                  <a:schemeClr val="dk1"/>
                </a:solidFill>
                <a:latin typeface="Calibri"/>
              </a:rPr>
              <a:t>Click icon to add picture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234440"/>
            <a:ext cx="2359080" cy="228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96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A574D49-DC86-4E3A-8C3E-9DADE1425378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D696EFD-D179-44C7-8255-E6C0D35644EA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235120" y="219240"/>
            <a:ext cx="1577160" cy="34866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2920" y="219240"/>
            <a:ext cx="4640400" cy="34866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3BAFA6C-853F-4E8A-8F75-9C2405AFA195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4960" cy="14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296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ftr" idx="10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&lt;footer&gt;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sldNum" idx="11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3EF3359-A237-49E9-8643-02128812570B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dt" idx="12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6A68589-757E-4827-8429-C4852B65A1E6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8960" y="1026000"/>
            <a:ext cx="6309000" cy="171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8960" y="2753640"/>
            <a:ext cx="6309000" cy="8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16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ftr" idx="17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5" name="PlaceHolder 5"/>
          <p:cNvSpPr>
            <a:spLocks noGrp="1"/>
          </p:cNvSpPr>
          <p:nvPr>
            <p:ph type="sldNum" idx="18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0B78051-3B02-4ADB-8858-01AD14AB10C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31086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703320" y="1095480"/>
            <a:ext cx="31086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dt" idx="19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ftr" idx="20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1" name="PlaceHolder 6"/>
          <p:cNvSpPr>
            <a:spLocks noGrp="1"/>
          </p:cNvSpPr>
          <p:nvPr>
            <p:ph type="sldNum" idx="21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347F6F9-6FA9-48BE-B9B1-85EE2CB641F3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008720"/>
            <a:ext cx="3094200" cy="49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04000" y="1503000"/>
            <a:ext cx="3094200" cy="221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3703320" y="1008720"/>
            <a:ext cx="3109680" cy="49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3703320" y="1503000"/>
            <a:ext cx="3109680" cy="221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50" name="PlaceHolder 6"/>
          <p:cNvSpPr>
            <a:spLocks noGrp="1"/>
          </p:cNvSpPr>
          <p:nvPr>
            <p:ph type="dt" idx="22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ftr" idx="23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2" name="PlaceHolder 8"/>
          <p:cNvSpPr>
            <a:spLocks noGrp="1"/>
          </p:cNvSpPr>
          <p:nvPr>
            <p:ph type="sldNum" idx="24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0E13587-8B89-48B0-87E4-C8B5D369F5B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dt" idx="25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ftr" idx="26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6" name="PlaceHolder 4"/>
          <p:cNvSpPr>
            <a:spLocks noGrp="1"/>
          </p:cNvSpPr>
          <p:nvPr>
            <p:ph type="sldNum" idx="27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7303602-9926-4254-AECF-87C7AF3D477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2"/>
          <p:cNvSpPr/>
          <p:nvPr/>
        </p:nvSpPr>
        <p:spPr>
          <a:xfrm>
            <a:off x="0" y="0"/>
            <a:ext cx="73148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The Life of Christ in Stereo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Picture 6"/>
          <p:cNvPicPr/>
          <p:nvPr/>
        </p:nvPicPr>
        <p:blipFill>
          <a:blip r:embed="rId3"/>
          <a:stretch/>
        </p:blipFill>
        <p:spPr>
          <a:xfrm>
            <a:off x="584280" y="602280"/>
            <a:ext cx="6146640" cy="351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3"/>
          <p:cNvSpPr/>
          <p:nvPr/>
        </p:nvSpPr>
        <p:spPr>
          <a:xfrm>
            <a:off x="201960" y="0"/>
            <a:ext cx="52965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Honored titles in religion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Box 1"/>
          <p:cNvSpPr/>
          <p:nvPr/>
        </p:nvSpPr>
        <p:spPr>
          <a:xfrm>
            <a:off x="218003" y="521766"/>
            <a:ext cx="6895237" cy="344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20" indent="-357120" defTabSz="457200">
              <a:spcAft>
                <a:spcPts val="1199"/>
              </a:spcAft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Rabbi: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Judaism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3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Teacher: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Greco-Roman philosophy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Christ/Messiah: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Christianity</a:t>
            </a: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4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Father: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Catholicism &amp; Orthodoxy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5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Master: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Hinduism &amp; Buddhism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We learn together from Jesus (Bible).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 descr="Pope, world religious leaders, pledge to fight modern slavery | Reuters">
            <a:extLst>
              <a:ext uri="{FF2B5EF4-FFF2-40B4-BE49-F238E27FC236}">
                <a16:creationId xmlns:a16="http://schemas.microsoft.com/office/drawing/2014/main" id="{91F9DE9E-C727-1D3F-9A08-82F93507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0"/>
            <a:ext cx="61531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C546CE-0006-A773-CCDE-C67E719F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>
            <a:extLst>
              <a:ext uri="{FF2B5EF4-FFF2-40B4-BE49-F238E27FC236}">
                <a16:creationId xmlns:a16="http://schemas.microsoft.com/office/drawing/2014/main" id="{5DC35FBA-7B06-11E9-FAAB-60DF0EAD77E3}"/>
              </a:ext>
            </a:extLst>
          </p:cNvPr>
          <p:cNvSpPr/>
          <p:nvPr/>
        </p:nvSpPr>
        <p:spPr>
          <a:xfrm>
            <a:off x="121680" y="180894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“Woe to you, scribes and Pharisees — hypocrites! For you pay tithes of mint and dill and cumin, but have ignored the weightier things of the law — justice, mercy, and fidelity.”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1">
            <a:extLst>
              <a:ext uri="{FF2B5EF4-FFF2-40B4-BE49-F238E27FC236}">
                <a16:creationId xmlns:a16="http://schemas.microsoft.com/office/drawing/2014/main" id="{CE67091C-03B5-4EA2-CE69-DC7CD677BC84}"/>
              </a:ext>
            </a:extLst>
          </p:cNvPr>
          <p:cNvSpPr/>
          <p:nvPr/>
        </p:nvSpPr>
        <p:spPr>
          <a:xfrm>
            <a:off x="121680" y="2426209"/>
            <a:ext cx="71935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Justice: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Give what each one </a:t>
            </a:r>
            <a:r>
              <a:rPr lang="en-US" sz="2800" b="1" strike="noStrike" spc="-1" dirty="0">
                <a:solidFill>
                  <a:srgbClr val="00B050"/>
                </a:solidFill>
                <a:latin typeface="Arial"/>
              </a:rPr>
              <a:t>deserves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.</a:t>
            </a: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Mercy: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Give what each one </a:t>
            </a:r>
            <a:r>
              <a:rPr lang="en-US" sz="2800" b="1" spc="-1" dirty="0">
                <a:solidFill>
                  <a:srgbClr val="00B050"/>
                </a:solidFill>
                <a:latin typeface="Arial"/>
              </a:rPr>
              <a:t>needs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Fidelity: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Give what each one </a:t>
            </a:r>
            <a:r>
              <a:rPr lang="en-US" sz="2800" b="1" spc="-1" dirty="0">
                <a:solidFill>
                  <a:srgbClr val="00B050"/>
                </a:solidFill>
                <a:latin typeface="Arial"/>
              </a:rPr>
              <a:t>hopes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8" name="Picture 2" descr="Mint-Dill-Cumin-…-one-particle-at-a-time John Mark Hicks">
            <a:extLst>
              <a:ext uri="{FF2B5EF4-FFF2-40B4-BE49-F238E27FC236}">
                <a16:creationId xmlns:a16="http://schemas.microsoft.com/office/drawing/2014/main" id="{268AF5E7-3B88-7D8D-C81A-D123F648E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7315200" cy="41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969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85AE6-871D-086E-8843-4F28A147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>
            <a:extLst>
              <a:ext uri="{FF2B5EF4-FFF2-40B4-BE49-F238E27FC236}">
                <a16:creationId xmlns:a16="http://schemas.microsoft.com/office/drawing/2014/main" id="{90E99D4A-FBD6-B565-63B8-B5D3452BD5CC}"/>
              </a:ext>
            </a:extLst>
          </p:cNvPr>
          <p:cNvSpPr/>
          <p:nvPr/>
        </p:nvSpPr>
        <p:spPr>
          <a:xfrm>
            <a:off x="194591" y="12612"/>
            <a:ext cx="514204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Biblical trilogies</a:t>
            </a:r>
            <a:endParaRPr lang="en-US" sz="2800" b="0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5" name="TextBox 2">
            <a:extLst>
              <a:ext uri="{FF2B5EF4-FFF2-40B4-BE49-F238E27FC236}">
                <a16:creationId xmlns:a16="http://schemas.microsoft.com/office/drawing/2014/main" id="{C5B8B798-2511-442E-3257-1013A0FDE469}"/>
              </a:ext>
            </a:extLst>
          </p:cNvPr>
          <p:cNvSpPr/>
          <p:nvPr/>
        </p:nvSpPr>
        <p:spPr>
          <a:xfrm>
            <a:off x="231131" y="479761"/>
            <a:ext cx="2140877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Social: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Spiritual: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Divine:</a:t>
            </a:r>
            <a:br>
              <a:rPr lang="en-US" sz="2800" b="1" spc="-1" dirty="0">
                <a:solidFill>
                  <a:schemeClr val="dk1"/>
                </a:solidFill>
                <a:latin typeface="Arial"/>
              </a:rPr>
            </a:b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Political: 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Realms: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Gifts: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Leaders: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Saved: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C68FCBA-A146-5D40-A8A7-C385EE94F949}"/>
              </a:ext>
            </a:extLst>
          </p:cNvPr>
          <p:cNvSpPr/>
          <p:nvPr/>
        </p:nvSpPr>
        <p:spPr>
          <a:xfrm>
            <a:off x="2173158" y="479908"/>
            <a:ext cx="5142042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Justice, mercy, and fidelity.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Faith, hope and love.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Father, Son and Spirit.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Prophet, priest and king.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Heaven, earth and grave.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Speaking, serving and signs.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Elders, pastors and deacons.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Repent, believe and baptism.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2" name="Picture 2" descr="Prophet and Priest and King | MatthewPinson.com">
            <a:extLst>
              <a:ext uri="{FF2B5EF4-FFF2-40B4-BE49-F238E27FC236}">
                <a16:creationId xmlns:a16="http://schemas.microsoft.com/office/drawing/2014/main" id="{66DCAD17-52C2-62C9-5450-FF6BD746D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954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9000"/>
          </a:blip>
          <a:stretch>
            <a:fillRect l="-999" r="-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5"/>
          <p:cNvSpPr/>
          <p:nvPr/>
        </p:nvSpPr>
        <p:spPr>
          <a:xfrm>
            <a:off x="166860" y="839338"/>
            <a:ext cx="71901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			  You serpents, you offspring of vipers, how shall you escape being sentenced to Gehenna?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TextBox 1"/>
          <p:cNvSpPr/>
          <p:nvPr/>
        </p:nvSpPr>
        <p:spPr>
          <a:xfrm>
            <a:off x="145959" y="3072902"/>
            <a:ext cx="7231901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Gehenna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Burning pit outside the city. Metaphor of a coming Roman invasion.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TextBox 2"/>
          <p:cNvSpPr/>
          <p:nvPr/>
        </p:nvSpPr>
        <p:spPr>
          <a:xfrm>
            <a:off x="166860" y="24813"/>
            <a:ext cx="71901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“You appear outwardly to men to be righteous, but within are full of hypocrisy and iniquity… 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0F648D1-7A60-5FDB-9974-72A1DD754717}"/>
              </a:ext>
            </a:extLst>
          </p:cNvPr>
          <p:cNvSpPr/>
          <p:nvPr/>
        </p:nvSpPr>
        <p:spPr>
          <a:xfrm>
            <a:off x="125059" y="2165689"/>
            <a:ext cx="6813931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“All these things shall come upon this generation.”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Picture 2" descr="The Roman Destruction and Rebuilding of Jerusalem - A14 - Drive Thru  History Adventures"/>
          <p:cNvPicPr/>
          <p:nvPr/>
        </p:nvPicPr>
        <p:blipFill>
          <a:blip r:embed="rId3"/>
          <a:stretch/>
        </p:blipFill>
        <p:spPr>
          <a:xfrm>
            <a:off x="0" y="-24813"/>
            <a:ext cx="7314840" cy="411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1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065EFF-57C5-4798-D3DF-6C6CF0BED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>
            <a:extLst>
              <a:ext uri="{FF2B5EF4-FFF2-40B4-BE49-F238E27FC236}">
                <a16:creationId xmlns:a16="http://schemas.microsoft.com/office/drawing/2014/main" id="{CECDB714-0558-E9B7-8DC1-484A3BCCD476}"/>
              </a:ext>
            </a:extLst>
          </p:cNvPr>
          <p:cNvSpPr/>
          <p:nvPr/>
        </p:nvSpPr>
        <p:spPr>
          <a:xfrm>
            <a:off x="121680" y="21960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#129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Jesus sat down across from the treasury, and he beheld how the people were dropping money into the chest and many who were rich were putting in much. </a:t>
            </a:r>
            <a:endParaRPr lang="en-GB" sz="2800" b="1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154" name="TextBox 1">
            <a:extLst>
              <a:ext uri="{FF2B5EF4-FFF2-40B4-BE49-F238E27FC236}">
                <a16:creationId xmlns:a16="http://schemas.microsoft.com/office/drawing/2014/main" id="{DFBECBB1-96E4-8F49-1546-06322D66595B}"/>
              </a:ext>
            </a:extLst>
          </p:cNvPr>
          <p:cNvSpPr/>
          <p:nvPr/>
        </p:nvSpPr>
        <p:spPr>
          <a:xfrm>
            <a:off x="133740" y="3548319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Chest: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Donation box for offerings.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2">
            <a:extLst>
              <a:ext uri="{FF2B5EF4-FFF2-40B4-BE49-F238E27FC236}">
                <a16:creationId xmlns:a16="http://schemas.microsoft.com/office/drawing/2014/main" id="{45A55DF0-2D6B-5363-B556-F61F203F7F97}"/>
              </a:ext>
            </a:extLst>
          </p:cNvPr>
          <p:cNvSpPr/>
          <p:nvPr/>
        </p:nvSpPr>
        <p:spPr>
          <a:xfrm>
            <a:off x="133740" y="1742905"/>
            <a:ext cx="71204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				  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But looking up, he also saw a certain poor widow placing therein two tiny copper coins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which make less than a cent.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6" name="Picture 2" descr="Jesus Observes Widow's Mite (Mark 12) | Life of Jesus">
            <a:extLst>
              <a:ext uri="{FF2B5EF4-FFF2-40B4-BE49-F238E27FC236}">
                <a16:creationId xmlns:a16="http://schemas.microsoft.com/office/drawing/2014/main" id="{8DA96BA7-4C29-8891-4293-7D3103A1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654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686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C9FAB-47E5-71AC-2197-B5F9C19E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>
            <a:extLst>
              <a:ext uri="{FF2B5EF4-FFF2-40B4-BE49-F238E27FC236}">
                <a16:creationId xmlns:a16="http://schemas.microsoft.com/office/drawing/2014/main" id="{CFA6A08F-D7A3-6397-4286-EA5B8BBC9093}"/>
              </a:ext>
            </a:extLst>
          </p:cNvPr>
          <p:cNvSpPr/>
          <p:nvPr/>
        </p:nvSpPr>
        <p:spPr>
          <a:xfrm>
            <a:off x="121680" y="21960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And he called to him his disciples and said to them,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“Of a truth, I say to you, this poor widow has put in more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than all those who contributed to the treasury.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2">
            <a:extLst>
              <a:ext uri="{FF2B5EF4-FFF2-40B4-BE49-F238E27FC236}">
                <a16:creationId xmlns:a16="http://schemas.microsoft.com/office/drawing/2014/main" id="{259B3895-5044-0A10-1F8F-B3F76C767A6A}"/>
              </a:ext>
            </a:extLst>
          </p:cNvPr>
          <p:cNvSpPr/>
          <p:nvPr/>
        </p:nvSpPr>
        <p:spPr>
          <a:xfrm>
            <a:off x="97380" y="1773686"/>
            <a:ext cx="71204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For they all contributed out of their abundance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into the offerings for God,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 </a:t>
            </a:r>
            <a:br>
              <a:rPr lang="en-GB" sz="2800" b="1" spc="-1" baseline="30000" dirty="0">
                <a:solidFill>
                  <a:srgbClr val="C00000"/>
                </a:solidFill>
                <a:latin typeface="Arial"/>
              </a:rPr>
            </a:b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but she out of her poverty put in everything she had, even her whole livelihood.”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4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AD9DB-AEE9-C826-DBA8-24C63EE2E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>
            <a:extLst>
              <a:ext uri="{FF2B5EF4-FFF2-40B4-BE49-F238E27FC236}">
                <a16:creationId xmlns:a16="http://schemas.microsoft.com/office/drawing/2014/main" id="{3AC033A8-7284-EA68-6F7B-A68994BD9A3A}"/>
              </a:ext>
            </a:extLst>
          </p:cNvPr>
          <p:cNvSpPr/>
          <p:nvPr/>
        </p:nvSpPr>
        <p:spPr>
          <a:xfrm>
            <a:off x="121680" y="21960"/>
            <a:ext cx="71935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#130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4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Certain Greeks … approached Philip, saying, “Sir, we would see Jesus.” … Andrew and Philip told Jesus.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1">
            <a:extLst>
              <a:ext uri="{FF2B5EF4-FFF2-40B4-BE49-F238E27FC236}">
                <a16:creationId xmlns:a16="http://schemas.microsoft.com/office/drawing/2014/main" id="{8C210C33-2849-1488-CDF7-58D6ACE42D5A}"/>
              </a:ext>
            </a:extLst>
          </p:cNvPr>
          <p:cNvSpPr/>
          <p:nvPr/>
        </p:nvSpPr>
        <p:spPr>
          <a:xfrm>
            <a:off x="97200" y="3492000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Glorified: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a) Reveal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, b) honor, c) exalt.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2">
            <a:extLst>
              <a:ext uri="{FF2B5EF4-FFF2-40B4-BE49-F238E27FC236}">
                <a16:creationId xmlns:a16="http://schemas.microsoft.com/office/drawing/2014/main" id="{2030B445-FD30-2F8F-B3C9-FB417AB58214}"/>
              </a:ext>
            </a:extLst>
          </p:cNvPr>
          <p:cNvSpPr/>
          <p:nvPr/>
        </p:nvSpPr>
        <p:spPr>
          <a:xfrm>
            <a:off x="97560" y="1305193"/>
            <a:ext cx="71204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Jesus answered them, saying, “The hour has come for the Son of man to be glorified. … He who loves his life shall lose it, but he who hates his life in this world shall keep it unto life eternal.”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1737A-EE15-0024-2AAC-2715511CF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3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5"/>
          <p:cNvSpPr/>
          <p:nvPr/>
        </p:nvSpPr>
        <p:spPr>
          <a:xfrm>
            <a:off x="121680" y="10821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“If anyone serves me, let him follow Me; and where I am, there shall also my servant be. And if anyone serves me,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him will the Father </a:t>
            </a:r>
            <a:r>
              <a:rPr lang="en-GB" sz="2800" b="1" spc="-1" dirty="0" err="1">
                <a:solidFill>
                  <a:schemeClr val="dk1"/>
                </a:solidFill>
                <a:latin typeface="Arial"/>
              </a:rPr>
              <a:t>honor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1"/>
          <p:cNvSpPr/>
          <p:nvPr/>
        </p:nvSpPr>
        <p:spPr>
          <a:xfrm>
            <a:off x="133740" y="3562218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Father: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Jesus’ usual title for God.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2"/>
          <p:cNvSpPr/>
          <p:nvPr/>
        </p:nvSpPr>
        <p:spPr>
          <a:xfrm>
            <a:off x="170280" y="1747790"/>
            <a:ext cx="71204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“Now has my soul been troubled; and what shall I say — ‘Father, save me from this hour’? No! Because of this came I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to this hour. Father, glorify thy name!”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8000"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4924A-6D51-B5B8-15AA-DEF69A22E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5">
            <a:extLst>
              <a:ext uri="{FF2B5EF4-FFF2-40B4-BE49-F238E27FC236}">
                <a16:creationId xmlns:a16="http://schemas.microsoft.com/office/drawing/2014/main" id="{CB57084A-77FF-4A91-7DA6-6AF250DBC08C}"/>
              </a:ext>
            </a:extLst>
          </p:cNvPr>
          <p:cNvSpPr/>
          <p:nvPr/>
        </p:nvSpPr>
        <p:spPr>
          <a:xfrm>
            <a:off x="85140" y="0"/>
            <a:ext cx="71935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There came therefore a Voice from heaven: “I BOTH GLORIFIED IT AND WILL GLORIFY IT AGAIN.”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1">
            <a:extLst>
              <a:ext uri="{FF2B5EF4-FFF2-40B4-BE49-F238E27FC236}">
                <a16:creationId xmlns:a16="http://schemas.microsoft.com/office/drawing/2014/main" id="{0CB3EE2C-DE11-6FBB-03D4-A942D6C9EC91}"/>
              </a:ext>
            </a:extLst>
          </p:cNvPr>
          <p:cNvSpPr/>
          <p:nvPr/>
        </p:nvSpPr>
        <p:spPr>
          <a:xfrm>
            <a:off x="121679" y="3197968"/>
            <a:ext cx="7392076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All men: </a:t>
            </a:r>
            <a:r>
              <a:rPr lang="en-US" sz="2800" b="1" spc="-1" dirty="0">
                <a:solidFill>
                  <a:srgbClr val="00B050"/>
                </a:solidFill>
                <a:latin typeface="Arial"/>
              </a:rPr>
              <a:t>Both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Jews </a:t>
            </a:r>
            <a:r>
              <a:rPr lang="en-US" sz="2800" b="1" spc="-1" dirty="0">
                <a:solidFill>
                  <a:srgbClr val="00B050"/>
                </a:solidFill>
                <a:latin typeface="Arial"/>
              </a:rPr>
              <a:t>and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Gentiles who repent, believe, are baptized, &amp; persevere.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2">
            <a:extLst>
              <a:ext uri="{FF2B5EF4-FFF2-40B4-BE49-F238E27FC236}">
                <a16:creationId xmlns:a16="http://schemas.microsoft.com/office/drawing/2014/main" id="{8AD12B51-F893-094D-E90F-203176DC3397}"/>
              </a:ext>
            </a:extLst>
          </p:cNvPr>
          <p:cNvSpPr/>
          <p:nvPr/>
        </p:nvSpPr>
        <p:spPr>
          <a:xfrm>
            <a:off x="121680" y="1383540"/>
            <a:ext cx="71204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“Now is the condemnation of this world; now shall the ruler of this world be cast out! And I, when I am lifted up from the earth, will draw all men to myself.”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E98232-E16B-E685-41C2-18AD34DA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4800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351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FFC80-4C95-4117-1139-8A49A8824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3">
            <a:extLst>
              <a:ext uri="{FF2B5EF4-FFF2-40B4-BE49-F238E27FC236}">
                <a16:creationId xmlns:a16="http://schemas.microsoft.com/office/drawing/2014/main" id="{89D18788-5E7D-E166-1DD6-9E6183F2F611}"/>
              </a:ext>
            </a:extLst>
          </p:cNvPr>
          <p:cNvSpPr/>
          <p:nvPr/>
        </p:nvSpPr>
        <p:spPr>
          <a:xfrm>
            <a:off x="201960" y="0"/>
            <a:ext cx="71118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Three times God spoke publicly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Box 1">
            <a:extLst>
              <a:ext uri="{FF2B5EF4-FFF2-40B4-BE49-F238E27FC236}">
                <a16:creationId xmlns:a16="http://schemas.microsoft.com/office/drawing/2014/main" id="{754E2F45-4749-4629-E698-C039BC40AD3A}"/>
              </a:ext>
            </a:extLst>
          </p:cNvPr>
          <p:cNvSpPr/>
          <p:nvPr/>
        </p:nvSpPr>
        <p:spPr>
          <a:xfrm>
            <a:off x="201960" y="481805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Baptism: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“This is my beloved Son!”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Cross: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“I shall glorify it again!”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3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Spirit: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“They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began to speak in other tongues as the Spirit gave them utterance!”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72053BB-51CB-CD0D-0BB2-5B91A5C6316E}"/>
              </a:ext>
            </a:extLst>
          </p:cNvPr>
          <p:cNvSpPr/>
          <p:nvPr/>
        </p:nvSpPr>
        <p:spPr>
          <a:xfrm>
            <a:off x="275040" y="2688655"/>
            <a:ext cx="71204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“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There are three that testify: the Spirit and the water and the blood; and these three agree.” </a:t>
            </a:r>
            <a:r>
              <a:rPr lang="en-GB" sz="2800" spc="-1" dirty="0">
                <a:solidFill>
                  <a:schemeClr val="dk1"/>
                </a:solidFill>
                <a:latin typeface="Arial"/>
              </a:rPr>
              <a:t>1 John 5:7-8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C0EA8-7F7B-768D-E4D2-DD5299434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68579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02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2000"/>
          </a:blip>
          <a:stretch>
            <a:fillRect t="-997" b="-99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2"/>
          <p:cNvSpPr/>
          <p:nvPr/>
        </p:nvSpPr>
        <p:spPr>
          <a:xfrm>
            <a:off x="50040" y="0"/>
            <a:ext cx="7392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LOCIS</a:t>
            </a: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 session 13, ## 127-132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TextBox 3"/>
          <p:cNvSpPr/>
          <p:nvPr/>
        </p:nvSpPr>
        <p:spPr>
          <a:xfrm>
            <a:off x="127800" y="663840"/>
            <a:ext cx="7187400" cy="29839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If you gather in a group, then pose these queries after viewing each slide.</a:t>
            </a:r>
            <a:endParaRPr lang="en-US" sz="2800" b="1" strike="noStrike" spc="-1" dirty="0">
              <a:solidFill>
                <a:srgbClr val="C00000"/>
              </a:solidFill>
              <a:latin typeface="Arial"/>
            </a:endParaRPr>
          </a:p>
          <a:p>
            <a:pPr marL="355680" indent="-35568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What did you learn that was new, helpful, or important?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  <a:p>
            <a:pPr marL="355680" indent="-35568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What questions do you have about what you read?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3" name="Picture 4"/>
          <p:cNvPicPr/>
          <p:nvPr/>
        </p:nvPicPr>
        <p:blipFill>
          <a:blip r:embed="rId4"/>
          <a:stretch/>
        </p:blipFill>
        <p:spPr>
          <a:xfrm>
            <a:off x="127800" y="672480"/>
            <a:ext cx="2044440" cy="320580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6"/>
          <p:cNvPicPr/>
          <p:nvPr/>
        </p:nvPicPr>
        <p:blipFill>
          <a:blip r:embed="rId5"/>
          <a:stretch/>
        </p:blipFill>
        <p:spPr>
          <a:xfrm>
            <a:off x="3706200" y="663840"/>
            <a:ext cx="2217240" cy="323388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5"/>
          <p:cNvPicPr/>
          <p:nvPr/>
        </p:nvPicPr>
        <p:blipFill>
          <a:blip r:embed="rId6"/>
          <a:stretch/>
        </p:blipFill>
        <p:spPr>
          <a:xfrm>
            <a:off x="2188568" y="669960"/>
            <a:ext cx="1442520" cy="320580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7"/>
          <p:cNvPicPr/>
          <p:nvPr/>
        </p:nvPicPr>
        <p:blipFill>
          <a:blip r:embed="rId7"/>
          <a:stretch/>
        </p:blipFill>
        <p:spPr>
          <a:xfrm>
            <a:off x="5831640" y="663840"/>
            <a:ext cx="1455120" cy="3233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4F67E0-FE8D-CF10-27F7-0117909AA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5">
            <a:extLst>
              <a:ext uri="{FF2B5EF4-FFF2-40B4-BE49-F238E27FC236}">
                <a16:creationId xmlns:a16="http://schemas.microsoft.com/office/drawing/2014/main" id="{4EC17694-2534-16FD-DCE9-1D4765770D5E}"/>
              </a:ext>
            </a:extLst>
          </p:cNvPr>
          <p:cNvSpPr/>
          <p:nvPr/>
        </p:nvSpPr>
        <p:spPr>
          <a:xfrm>
            <a:off x="121680" y="10821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#131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4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 </a:t>
            </a:r>
            <a:r>
              <a:rPr lang="en-GB" sz="2800" b="1" spc="-1" dirty="0">
                <a:latin typeface="Arial"/>
              </a:rPr>
              <a:t>Although he had wrought so many signs in their presence, they did not believe upon him; that there might be fulfilled the word of the prophet Isaiah, which he uttered:</a:t>
            </a:r>
            <a:r>
              <a:rPr lang="en-GB" sz="2800" b="1" strike="noStrike" spc="-1" dirty="0">
                <a:latin typeface="Arial"/>
              </a:rPr>
              <a:t> 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58" name="TextBox 1">
            <a:extLst>
              <a:ext uri="{FF2B5EF4-FFF2-40B4-BE49-F238E27FC236}">
                <a16:creationId xmlns:a16="http://schemas.microsoft.com/office/drawing/2014/main" id="{9A597DEE-41DE-84C6-83B1-ECAF87952B5A}"/>
              </a:ext>
            </a:extLst>
          </p:cNvPr>
          <p:cNvSpPr/>
          <p:nvPr/>
        </p:nvSpPr>
        <p:spPr>
          <a:xfrm>
            <a:off x="97200" y="3492000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That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Greek </a:t>
            </a:r>
            <a:r>
              <a:rPr lang="en-US" sz="2800" b="1" i="1" strike="noStrike" spc="-1" dirty="0" err="1">
                <a:solidFill>
                  <a:schemeClr val="dk1"/>
                </a:solidFill>
                <a:latin typeface="Arial"/>
              </a:rPr>
              <a:t>hina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= reason or result.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2">
            <a:extLst>
              <a:ext uri="{FF2B5EF4-FFF2-40B4-BE49-F238E27FC236}">
                <a16:creationId xmlns:a16="http://schemas.microsoft.com/office/drawing/2014/main" id="{B018BCF6-073C-0A5F-9DD5-9BB624C9E70F}"/>
              </a:ext>
            </a:extLst>
          </p:cNvPr>
          <p:cNvSpPr/>
          <p:nvPr/>
        </p:nvSpPr>
        <p:spPr>
          <a:xfrm>
            <a:off x="632206" y="2108460"/>
            <a:ext cx="6561314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“Lord who has believed our report?</a:t>
            </a:r>
          </a:p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And to whom has the arm of the Lord been revealed:”</a:t>
            </a:r>
          </a:p>
        </p:txBody>
      </p:sp>
      <p:pic>
        <p:nvPicPr>
          <p:cNvPr id="8194" name="Picture 2" descr="Victor Ludlow on Isaiah's Historical Background – Search Isaiah">
            <a:extLst>
              <a:ext uri="{FF2B5EF4-FFF2-40B4-BE49-F238E27FC236}">
                <a16:creationId xmlns:a16="http://schemas.microsoft.com/office/drawing/2014/main" id="{44B997A9-9BCD-BBC2-F5E9-F02AA4F39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0"/>
            <a:ext cx="656431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3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797F82-9E09-262D-0211-DFAEB9FA8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5">
            <a:extLst>
              <a:ext uri="{FF2B5EF4-FFF2-40B4-BE49-F238E27FC236}">
                <a16:creationId xmlns:a16="http://schemas.microsoft.com/office/drawing/2014/main" id="{7DA39302-E5F8-2867-BE26-4A9FCA149A61}"/>
              </a:ext>
            </a:extLst>
          </p:cNvPr>
          <p:cNvSpPr/>
          <p:nvPr/>
        </p:nvSpPr>
        <p:spPr>
          <a:xfrm>
            <a:off x="121680" y="12356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4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Nevertheless indeed many even of the rulers did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believe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upon him, though because of the Pharisees they did not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confess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2">
            <a:extLst>
              <a:ext uri="{FF2B5EF4-FFF2-40B4-BE49-F238E27FC236}">
                <a16:creationId xmlns:a16="http://schemas.microsoft.com/office/drawing/2014/main" id="{59F5D920-AC6B-5B37-57C5-CB91BC961BC7}"/>
              </a:ext>
            </a:extLst>
          </p:cNvPr>
          <p:cNvSpPr/>
          <p:nvPr/>
        </p:nvSpPr>
        <p:spPr>
          <a:xfrm>
            <a:off x="121680" y="1293542"/>
            <a:ext cx="71204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			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for they loved the approval of men more than the approval of God.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DB24D13-368C-CA5B-5C08-39EC3D3E6148}"/>
              </a:ext>
            </a:extLst>
          </p:cNvPr>
          <p:cNvSpPr/>
          <p:nvPr/>
        </p:nvSpPr>
        <p:spPr>
          <a:xfrm>
            <a:off x="158220" y="2246195"/>
            <a:ext cx="71204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“If you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confess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with your mouth that Jesus is Lord and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believe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in your heart that God raised him from the dead, you will be saved.” </a:t>
            </a:r>
            <a:r>
              <a:rPr lang="en-GB" sz="2800" spc="-1" dirty="0">
                <a:solidFill>
                  <a:schemeClr val="dk1"/>
                </a:solidFill>
                <a:latin typeface="Arial"/>
              </a:rPr>
              <a:t>Romans10:10</a:t>
            </a:r>
          </a:p>
        </p:txBody>
      </p:sp>
      <p:pic>
        <p:nvPicPr>
          <p:cNvPr id="9218" name="Picture 2" descr="Immersion baptism - Wikipedia">
            <a:extLst>
              <a:ext uri="{FF2B5EF4-FFF2-40B4-BE49-F238E27FC236}">
                <a16:creationId xmlns:a16="http://schemas.microsoft.com/office/drawing/2014/main" id="{8DAEA449-EBC6-3072-64AB-4B5134952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98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2"/>
          <p:cNvSpPr/>
          <p:nvPr/>
        </p:nvSpPr>
        <p:spPr>
          <a:xfrm>
            <a:off x="185400" y="0"/>
            <a:ext cx="52779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3600" b="1" strike="noStrike" spc="-1">
                <a:solidFill>
                  <a:srgbClr val="0070C0"/>
                </a:solidFill>
                <a:latin typeface="Verdana"/>
                <a:ea typeface="Verdana"/>
              </a:rPr>
              <a:t>Assignment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Box 3"/>
          <p:cNvSpPr/>
          <p:nvPr/>
        </p:nvSpPr>
        <p:spPr>
          <a:xfrm>
            <a:off x="185400" y="538200"/>
            <a:ext cx="6155640" cy="295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Visit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</a:rPr>
              <a:t>LOCIS.site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Read or listen to </a:t>
            </a:r>
            <a:br>
              <a:rPr sz="2800" dirty="0"/>
            </a:br>
            <a:r>
              <a:rPr lang="en-US" sz="2800" b="1" i="1" strike="noStrike" spc="-1" dirty="0" err="1">
                <a:solidFill>
                  <a:srgbClr val="000000"/>
                </a:solidFill>
                <a:latin typeface="Arial"/>
              </a:rPr>
              <a:t>LOCIS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chapter 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19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br>
              <a:rPr sz="2800" dirty="0"/>
            </a:b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or </a:t>
            </a: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Greatest Story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lesson 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23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Be ready to share your insights, queries and objections.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Picture 5"/>
          <p:cNvPicPr/>
          <p:nvPr/>
        </p:nvPicPr>
        <p:blipFill>
          <a:blip r:embed="rId2"/>
          <a:srcRect b="4927"/>
          <a:stretch/>
        </p:blipFill>
        <p:spPr>
          <a:xfrm>
            <a:off x="6341400" y="0"/>
            <a:ext cx="973440" cy="205704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7"/>
          <p:cNvPicPr/>
          <p:nvPr/>
        </p:nvPicPr>
        <p:blipFill>
          <a:blip r:embed="rId3"/>
          <a:stretch/>
        </p:blipFill>
        <p:spPr>
          <a:xfrm>
            <a:off x="4305240" y="0"/>
            <a:ext cx="1940760" cy="193284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1"/>
          <p:cNvPicPr/>
          <p:nvPr/>
        </p:nvPicPr>
        <p:blipFill>
          <a:blip r:embed="rId4"/>
          <a:srcRect b="4924"/>
          <a:stretch/>
        </p:blipFill>
        <p:spPr>
          <a:xfrm>
            <a:off x="6357960" y="2092320"/>
            <a:ext cx="956880" cy="2022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930C0-A14B-E7DA-71C0-FDFE502EF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3">
            <a:extLst>
              <a:ext uri="{FF2B5EF4-FFF2-40B4-BE49-F238E27FC236}">
                <a16:creationId xmlns:a16="http://schemas.microsoft.com/office/drawing/2014/main" id="{717EF3BB-3A30-1690-A4CE-BF41ECC3E544}"/>
              </a:ext>
            </a:extLst>
          </p:cNvPr>
          <p:cNvSpPr/>
          <p:nvPr/>
        </p:nvSpPr>
        <p:spPr>
          <a:xfrm>
            <a:off x="201960" y="0"/>
            <a:ext cx="71118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Slow ways to gain pew sitters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Box 1">
            <a:extLst>
              <a:ext uri="{FF2B5EF4-FFF2-40B4-BE49-F238E27FC236}">
                <a16:creationId xmlns:a16="http://schemas.microsoft.com/office/drawing/2014/main" id="{8B22D078-AEA4-60DA-FCA8-8A6546909C29}"/>
              </a:ext>
            </a:extLst>
          </p:cNvPr>
          <p:cNvSpPr/>
          <p:nvPr/>
        </p:nvSpPr>
        <p:spPr>
          <a:xfrm>
            <a:off x="201960" y="523080"/>
            <a:ext cx="7193520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Birth and baptize children.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Contemporary media and music.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Remodel buildings and parking lots.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Free handouts for the poor.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Preach &amp; teach easy messages.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Food, fun and fairs.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BD9EC75-184C-A9B3-9A3D-B626628DC061}"/>
              </a:ext>
            </a:extLst>
          </p:cNvPr>
          <p:cNvSpPr/>
          <p:nvPr/>
        </p:nvSpPr>
        <p:spPr>
          <a:xfrm>
            <a:off x="193320" y="3128184"/>
            <a:ext cx="71204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Discuss: </a:t>
            </a:r>
            <a:r>
              <a:rPr lang="en-US" sz="2800" b="1" strike="noStrike" spc="-1" dirty="0">
                <a:latin typeface="Arial"/>
              </a:rPr>
              <a:t>How to have a continual influx of new believers and disciples?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455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04F681-B301-CA1C-80C4-79AED5B8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5">
            <a:extLst>
              <a:ext uri="{FF2B5EF4-FFF2-40B4-BE49-F238E27FC236}">
                <a16:creationId xmlns:a16="http://schemas.microsoft.com/office/drawing/2014/main" id="{96EB0D97-2B8B-A72F-5D23-AEFB1D38466D}"/>
              </a:ext>
            </a:extLst>
          </p:cNvPr>
          <p:cNvSpPr/>
          <p:nvPr/>
        </p:nvSpPr>
        <p:spPr>
          <a:xfrm>
            <a:off x="121320" y="532080"/>
            <a:ext cx="71935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1">
            <a:extLst>
              <a:ext uri="{FF2B5EF4-FFF2-40B4-BE49-F238E27FC236}">
                <a16:creationId xmlns:a16="http://schemas.microsoft.com/office/drawing/2014/main" id="{E08AECCE-4EB8-7F96-7A2F-F4095063869D}"/>
              </a:ext>
            </a:extLst>
          </p:cNvPr>
          <p:cNvSpPr/>
          <p:nvPr/>
        </p:nvSpPr>
        <p:spPr>
          <a:xfrm>
            <a:off x="97200" y="3492000"/>
            <a:ext cx="71935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2">
            <a:extLst>
              <a:ext uri="{FF2B5EF4-FFF2-40B4-BE49-F238E27FC236}">
                <a16:creationId xmlns:a16="http://schemas.microsoft.com/office/drawing/2014/main" id="{FD7E6794-18AE-6CD9-BB3B-0780EF54BFB8}"/>
              </a:ext>
            </a:extLst>
          </p:cNvPr>
          <p:cNvSpPr/>
          <p:nvPr/>
        </p:nvSpPr>
        <p:spPr>
          <a:xfrm>
            <a:off x="97200" y="3059640"/>
            <a:ext cx="71204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Box 3">
            <a:extLst>
              <a:ext uri="{FF2B5EF4-FFF2-40B4-BE49-F238E27FC236}">
                <a16:creationId xmlns:a16="http://schemas.microsoft.com/office/drawing/2014/main" id="{55F531E2-B257-F5B7-A266-0265DF26E7F9}"/>
              </a:ext>
            </a:extLst>
          </p:cNvPr>
          <p:cNvSpPr/>
          <p:nvPr/>
        </p:nvSpPr>
        <p:spPr>
          <a:xfrm>
            <a:off x="188640" y="10440"/>
            <a:ext cx="65242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>
                <a:solidFill>
                  <a:srgbClr val="0070C0"/>
                </a:solidFill>
                <a:latin typeface="Verdana"/>
                <a:ea typeface="Verdana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11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932A05-0535-498C-224C-D9802BD64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3">
            <a:extLst>
              <a:ext uri="{FF2B5EF4-FFF2-40B4-BE49-F238E27FC236}">
                <a16:creationId xmlns:a16="http://schemas.microsoft.com/office/drawing/2014/main" id="{8A67EDE0-7ECE-106E-2845-E7B5F46A1E8A}"/>
              </a:ext>
            </a:extLst>
          </p:cNvPr>
          <p:cNvSpPr/>
          <p:nvPr/>
        </p:nvSpPr>
        <p:spPr>
          <a:xfrm>
            <a:off x="201960" y="0"/>
            <a:ext cx="711180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Box 1">
            <a:extLst>
              <a:ext uri="{FF2B5EF4-FFF2-40B4-BE49-F238E27FC236}">
                <a16:creationId xmlns:a16="http://schemas.microsoft.com/office/drawing/2014/main" id="{096CC252-E125-41F9-AA67-A96940B0C168}"/>
              </a:ext>
            </a:extLst>
          </p:cNvPr>
          <p:cNvSpPr/>
          <p:nvPr/>
        </p:nvSpPr>
        <p:spPr>
          <a:xfrm>
            <a:off x="201960" y="523080"/>
            <a:ext cx="7193520" cy="341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3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4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5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6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205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3"/>
          <p:cNvSpPr/>
          <p:nvPr/>
        </p:nvSpPr>
        <p:spPr>
          <a:xfrm>
            <a:off x="33120" y="0"/>
            <a:ext cx="65242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Seven phases of Jesus’ Life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TextBox 5"/>
          <p:cNvSpPr/>
          <p:nvPr/>
        </p:nvSpPr>
        <p:spPr>
          <a:xfrm>
            <a:off x="258480" y="442440"/>
            <a:ext cx="6955560" cy="35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Announced by heaven &amp; by John (1-3)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Early teaching and miracles (4-5)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3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Public fame and favor (6-9)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4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Early rejections (10-12)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5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Moving towards the cross (13-17)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6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Final days at Jerusalem (18-19)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7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Crucifixion and resurrection (20-21)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Rectangle 1"/>
          <p:cNvSpPr/>
          <p:nvPr/>
        </p:nvSpPr>
        <p:spPr>
          <a:xfrm>
            <a:off x="258480" y="2998440"/>
            <a:ext cx="5778360" cy="4856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90" name="Picture 3"/>
          <p:cNvPicPr/>
          <p:nvPr/>
        </p:nvPicPr>
        <p:blipFill>
          <a:blip r:embed="rId3"/>
          <a:stretch/>
        </p:blipFill>
        <p:spPr>
          <a:xfrm>
            <a:off x="360" y="360"/>
            <a:ext cx="7314840" cy="4114440"/>
          </a:xfrm>
          <a:prstGeom prst="rect">
            <a:avLst/>
          </a:prstGeom>
          <a:ln w="0">
            <a:noFill/>
          </a:ln>
        </p:spPr>
      </p:pic>
      <p:pic>
        <p:nvPicPr>
          <p:cNvPr id="2" name="Picture 2" descr="Faith Bible Church: St. Paul, MN &gt; Jerusalem and Temple map at time of Jesus">
            <a:extLst>
              <a:ext uri="{FF2B5EF4-FFF2-40B4-BE49-F238E27FC236}">
                <a16:creationId xmlns:a16="http://schemas.microsoft.com/office/drawing/2014/main" id="{8C10BA75-16B5-E323-C387-956F233B7844}"/>
              </a:ext>
            </a:extLst>
          </p:cNvPr>
          <p:cNvPicPr/>
          <p:nvPr/>
        </p:nvPicPr>
        <p:blipFill>
          <a:blip r:embed="rId4"/>
          <a:srcRect t="7777" b="7783"/>
          <a:stretch/>
        </p:blipFill>
        <p:spPr>
          <a:xfrm>
            <a:off x="15120" y="0"/>
            <a:ext cx="7299720" cy="411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3"/>
          <p:cNvSpPr/>
          <p:nvPr/>
        </p:nvSpPr>
        <p:spPr>
          <a:xfrm>
            <a:off x="201960" y="0"/>
            <a:ext cx="711180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Apparent Calendar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Box 1"/>
          <p:cNvSpPr/>
          <p:nvPr/>
        </p:nvSpPr>
        <p:spPr>
          <a:xfrm>
            <a:off x="201960" y="523080"/>
            <a:ext cx="7193520" cy="33379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Wednesday, March 31st and Thursday, April 1</a:t>
            </a:r>
            <a:r>
              <a:rPr lang="en-US" sz="2800" b="1" strike="noStrike" spc="-1" baseline="30000" dirty="0">
                <a:solidFill>
                  <a:schemeClr val="dk1"/>
                </a:solidFill>
                <a:latin typeface="Arial"/>
              </a:rPr>
              <a:t>st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, AD 33 =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Nisan 12</a:t>
            </a:r>
            <a:r>
              <a:rPr lang="en-US" sz="2800" b="1" strike="noStrike" spc="-1" baseline="30000" dirty="0">
                <a:solidFill>
                  <a:schemeClr val="dk1"/>
                </a:solidFill>
                <a:latin typeface="Arial"/>
              </a:rPr>
              <a:t>th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&amp;13</a:t>
            </a:r>
            <a:r>
              <a:rPr lang="en-US" sz="2800" b="1" strike="noStrike" spc="-1" baseline="30000" dirty="0">
                <a:solidFill>
                  <a:schemeClr val="dk1"/>
                </a:solidFill>
                <a:latin typeface="Arial"/>
              </a:rPr>
              <a:t>th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, 3793.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He teaches each day in Jerusalem, foretelling the city’s invasion.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He passes nights on the Mount of Olives with the annual pilgrims.</a:t>
            </a:r>
          </a:p>
        </p:txBody>
      </p:sp>
      <p:pic>
        <p:nvPicPr>
          <p:cNvPr id="93" name="Picture 5"/>
          <p:cNvPicPr/>
          <p:nvPr/>
        </p:nvPicPr>
        <p:blipFill>
          <a:blip r:embed="rId2"/>
          <a:stretch/>
        </p:blipFill>
        <p:spPr>
          <a:xfrm>
            <a:off x="1655640" y="0"/>
            <a:ext cx="4003920" cy="411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B64FB9-59C3-D0F7-E7DE-9C2F3DA27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>
            <a:extLst>
              <a:ext uri="{FF2B5EF4-FFF2-40B4-BE49-F238E27FC236}">
                <a16:creationId xmlns:a16="http://schemas.microsoft.com/office/drawing/2014/main" id="{44565FAF-B329-FCF6-FF7F-5EB56B9DBF86}"/>
              </a:ext>
            </a:extLst>
          </p:cNvPr>
          <p:cNvSpPr/>
          <p:nvPr/>
        </p:nvSpPr>
        <p:spPr>
          <a:xfrm>
            <a:off x="121680" y="21960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			#127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While the Pharisees were assembled together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Jesus was teaching in the temple,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he put to them a question, “What do you think concerning the Messiah? Whose son is he?”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1">
            <a:extLst>
              <a:ext uri="{FF2B5EF4-FFF2-40B4-BE49-F238E27FC236}">
                <a16:creationId xmlns:a16="http://schemas.microsoft.com/office/drawing/2014/main" id="{1994CA5A-F82C-28FC-93BC-796811DA3B64}"/>
              </a:ext>
            </a:extLst>
          </p:cNvPr>
          <p:cNvSpPr/>
          <p:nvPr/>
        </p:nvSpPr>
        <p:spPr>
          <a:xfrm>
            <a:off x="158220" y="2652241"/>
            <a:ext cx="71935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Pharisees: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Religious experts</a:t>
            </a: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Messiah: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Awaited national savior-king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David: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Ancient Israelite king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2">
            <a:extLst>
              <a:ext uri="{FF2B5EF4-FFF2-40B4-BE49-F238E27FC236}">
                <a16:creationId xmlns:a16="http://schemas.microsoft.com/office/drawing/2014/main" id="{2408C716-A3BF-CB23-E065-C2A157B2FE76}"/>
              </a:ext>
            </a:extLst>
          </p:cNvPr>
          <p:cNvSpPr/>
          <p:nvPr/>
        </p:nvSpPr>
        <p:spPr>
          <a:xfrm>
            <a:off x="121680" y="2198875"/>
            <a:ext cx="7120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They replied to him, “The son of David.”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Final Teaching in the Temple – The Bible In Your Hand">
            <a:extLst>
              <a:ext uri="{FF2B5EF4-FFF2-40B4-BE49-F238E27FC236}">
                <a16:creationId xmlns:a16="http://schemas.microsoft.com/office/drawing/2014/main" id="{B5BC1EC9-211D-9A3F-504A-F18748D2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025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4" grpId="0" build="p"/>
      <p:bldP spid="1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/>
          <p:cNvSpPr/>
          <p:nvPr/>
        </p:nvSpPr>
        <p:spPr>
          <a:xfrm>
            <a:off x="121680" y="-6840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But he said,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“How can the scribes say that the Messiah is David’s son?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How then does David in the Spirit call him ‘Lord’?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For David himself said by the Holy Spirit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in the Psalms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[110:1]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,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1"/>
          <p:cNvSpPr/>
          <p:nvPr/>
        </p:nvSpPr>
        <p:spPr>
          <a:xfrm>
            <a:off x="97200" y="3492000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Adon: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Any social superior.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2"/>
          <p:cNvSpPr/>
          <p:nvPr/>
        </p:nvSpPr>
        <p:spPr>
          <a:xfrm>
            <a:off x="551520" y="2165372"/>
            <a:ext cx="67392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‘The Lord </a:t>
            </a:r>
            <a:r>
              <a:rPr lang="en-GB" sz="2800" b="1" spc="-1" baseline="30000" dirty="0">
                <a:solidFill>
                  <a:srgbClr val="FF0000"/>
                </a:solidFill>
                <a:latin typeface="Arial"/>
              </a:rPr>
              <a:t>Yahweh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said to my Lord </a:t>
            </a:r>
            <a:r>
              <a:rPr lang="en-GB" sz="2800" b="1" spc="-1" baseline="30000" dirty="0">
                <a:solidFill>
                  <a:srgbClr val="FF0000"/>
                </a:solidFill>
                <a:latin typeface="Arial"/>
              </a:rPr>
              <a:t>Adon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, </a:t>
            </a:r>
          </a:p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Sit thou at my right hand,</a:t>
            </a:r>
          </a:p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till I make thine enemies thy footstool.’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6B7A4-83DB-08F6-CE63-683D8A85E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908" y="0"/>
            <a:ext cx="4097063" cy="4114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6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6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57AC5-E6FE-35D6-4224-BE6147280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A0CBAB-6EB1-3095-D538-F6C540D8B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685800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741B5-97D7-00A1-D8B1-C4684D19C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427" y="758889"/>
            <a:ext cx="931696" cy="3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903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6041F3-E141-CC60-EDA8-61BD647FD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>
            <a:extLst>
              <a:ext uri="{FF2B5EF4-FFF2-40B4-BE49-F238E27FC236}">
                <a16:creationId xmlns:a16="http://schemas.microsoft.com/office/drawing/2014/main" id="{14CD61D0-6B4B-8AD5-977C-ED1B1C557D24}"/>
              </a:ext>
            </a:extLst>
          </p:cNvPr>
          <p:cNvSpPr/>
          <p:nvPr/>
        </p:nvSpPr>
        <p:spPr>
          <a:xfrm>
            <a:off x="121680" y="21960"/>
            <a:ext cx="719352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Therefore David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himself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is calling him ‘Lord, ‘so how is he then his son?”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1">
            <a:extLst>
              <a:ext uri="{FF2B5EF4-FFF2-40B4-BE49-F238E27FC236}">
                <a16:creationId xmlns:a16="http://schemas.microsoft.com/office/drawing/2014/main" id="{78AC4803-2FB1-1FF4-F5C0-CD641F0B9D12}"/>
              </a:ext>
            </a:extLst>
          </p:cNvPr>
          <p:cNvSpPr/>
          <p:nvPr/>
        </p:nvSpPr>
        <p:spPr>
          <a:xfrm>
            <a:off x="121680" y="3103200"/>
            <a:ext cx="719352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How: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Although a physical descendent, Messiah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was Yahweh in human form.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2">
            <a:extLst>
              <a:ext uri="{FF2B5EF4-FFF2-40B4-BE49-F238E27FC236}">
                <a16:creationId xmlns:a16="http://schemas.microsoft.com/office/drawing/2014/main" id="{2EA1EAEF-4E0E-5725-52A9-8838C440161F}"/>
              </a:ext>
            </a:extLst>
          </p:cNvPr>
          <p:cNvSpPr/>
          <p:nvPr/>
        </p:nvSpPr>
        <p:spPr>
          <a:xfrm>
            <a:off x="121680" y="934742"/>
            <a:ext cx="71690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No one could answer him a word, nor from that day dared anyone to ask him another question.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the great crowd of common folk listened to him gladly.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098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3D77A-744C-3CC1-00E8-24EA00A65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">
            <a:extLst>
              <a:ext uri="{FF2B5EF4-FFF2-40B4-BE49-F238E27FC236}">
                <a16:creationId xmlns:a16="http://schemas.microsoft.com/office/drawing/2014/main" id="{5EBDCC50-3198-1753-608F-5B7FF9319104}"/>
              </a:ext>
            </a:extLst>
          </p:cNvPr>
          <p:cNvSpPr/>
          <p:nvPr/>
        </p:nvSpPr>
        <p:spPr>
          <a:xfrm>
            <a:off x="121680" y="21960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00B050"/>
                </a:solidFill>
                <a:latin typeface="Arial"/>
              </a:rPr>
              <a:t>		#128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Do not you be called ‘Rabbi;’ for One is your Teacher, the Christ, and you yourselves are all brethren. And call not anyone on earth your Father; for One is your Father, He who is in heaven.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1">
            <a:extLst>
              <a:ext uri="{FF2B5EF4-FFF2-40B4-BE49-F238E27FC236}">
                <a16:creationId xmlns:a16="http://schemas.microsoft.com/office/drawing/2014/main" id="{B6363D37-A43B-2012-BF25-7454C94E23BA}"/>
              </a:ext>
            </a:extLst>
          </p:cNvPr>
          <p:cNvSpPr/>
          <p:nvPr/>
        </p:nvSpPr>
        <p:spPr>
          <a:xfrm>
            <a:off x="109350" y="3123975"/>
            <a:ext cx="719352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Christ: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Greek word = Hebrew Messiah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Rabbi, father, master: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Honorific titles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2">
            <a:extLst>
              <a:ext uri="{FF2B5EF4-FFF2-40B4-BE49-F238E27FC236}">
                <a16:creationId xmlns:a16="http://schemas.microsoft.com/office/drawing/2014/main" id="{64CE4360-5FA4-2D95-B5E6-C53E9CE758DB}"/>
              </a:ext>
            </a:extLst>
          </p:cNvPr>
          <p:cNvSpPr/>
          <p:nvPr/>
        </p:nvSpPr>
        <p:spPr>
          <a:xfrm>
            <a:off x="97200" y="1740435"/>
            <a:ext cx="72178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										   Neither be called masters; for One is your Master, the Christ.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 descr="What Does It Mean to Be a Rabbi? | My Jewish Learning">
            <a:extLst>
              <a:ext uri="{FF2B5EF4-FFF2-40B4-BE49-F238E27FC236}">
                <a16:creationId xmlns:a16="http://schemas.microsoft.com/office/drawing/2014/main" id="{C0357868-1A8E-D7FB-DE36-0DF0993E2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400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503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7502</TotalTime>
  <Words>1471</Words>
  <Application>Microsoft Office PowerPoint</Application>
  <PresentationFormat>Custom</PresentationFormat>
  <Paragraphs>117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381</cp:revision>
  <dcterms:created xsi:type="dcterms:W3CDTF">2023-02-25T21:04:15Z</dcterms:created>
  <dcterms:modified xsi:type="dcterms:W3CDTF">2025-04-06T16:10:30Z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Custom</vt:lpwstr>
  </property>
  <property fmtid="{D5CDD505-2E9C-101B-9397-08002B2CF9AE}" pid="4" name="Slides">
    <vt:i4>23</vt:i4>
  </property>
</Properties>
</file>