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</p:sldMasterIdLst>
  <p:notesMasterIdLst>
    <p:notesMasterId r:id="rId40"/>
  </p:notesMasterIdLst>
  <p:sldIdLst>
    <p:sldId id="256" r:id="rId13"/>
    <p:sldId id="257" r:id="rId14"/>
    <p:sldId id="258" r:id="rId15"/>
    <p:sldId id="259" r:id="rId16"/>
    <p:sldId id="289" r:id="rId17"/>
    <p:sldId id="307" r:id="rId18"/>
    <p:sldId id="308" r:id="rId19"/>
    <p:sldId id="328" r:id="rId20"/>
    <p:sldId id="277" r:id="rId21"/>
    <p:sldId id="320" r:id="rId22"/>
    <p:sldId id="323" r:id="rId23"/>
    <p:sldId id="324" r:id="rId24"/>
    <p:sldId id="325" r:id="rId25"/>
    <p:sldId id="326" r:id="rId26"/>
    <p:sldId id="322" r:id="rId27"/>
    <p:sldId id="321" r:id="rId28"/>
    <p:sldId id="327" r:id="rId29"/>
    <p:sldId id="330" r:id="rId30"/>
    <p:sldId id="331" r:id="rId31"/>
    <p:sldId id="332" r:id="rId32"/>
    <p:sldId id="329" r:id="rId33"/>
    <p:sldId id="334" r:id="rId34"/>
    <p:sldId id="335" r:id="rId35"/>
    <p:sldId id="317" r:id="rId36"/>
    <p:sldId id="336" r:id="rId37"/>
    <p:sldId id="333" r:id="rId38"/>
    <p:sldId id="319" r:id="rId39"/>
  </p:sldIdLst>
  <p:sldSz cx="7315200" cy="41148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6" y="2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move the slide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7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76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77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8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8BF843E-9DC1-42AE-AD4A-152951CB254E}" type="slidenum"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US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sldNum" idx="4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0A093CE-FA7D-4AE8-90D2-C433199D2581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1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216000" indent="-21600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3"/>
          <p:cNvSpPr>
            <a:spLocks noGrp="1"/>
          </p:cNvSpPr>
          <p:nvPr>
            <p:ph type="sldNum" idx="41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>
            <a:lvl1pPr indent="0" algn="r">
              <a:lnSpc>
                <a:spcPct val="100000"/>
              </a:lnSpc>
              <a:buNone/>
              <a:defRPr lang="en-US" sz="12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29F1D25-CC67-4B5F-8E06-035BF468246A}" type="slidenum">
              <a:rPr lang="en-US" sz="1200" b="0" strike="noStrike" spc="-1">
                <a:solidFill>
                  <a:srgbClr val="000000"/>
                </a:solidFill>
                <a:latin typeface="Times New Roman"/>
              </a:rPr>
              <a:t>2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D7C61AB-2DB7-457A-B969-F72529D4C9FD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lstStyle/>
          <a:p>
            <a:fld id="{B393C6EA-5EDC-440F-813F-3F89988450E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lstStyle/>
          <a:p>
            <a:fld id="{EBAB05C0-19CB-438A-9B05-A6A73CA64214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6"/>
          </p:nvPr>
        </p:nvSpPr>
        <p:spPr/>
        <p:txBody>
          <a:bodyPr/>
          <a:lstStyle/>
          <a:p>
            <a:fld id="{5AB1BCA9-87E4-439C-A187-B3734466697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BE579C6B-B93A-4EBD-966F-B582296C86D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lstStyle/>
          <a:p>
            <a:fld id="{FA66A3E3-E774-4B4A-BC91-18F875452927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E8D6252-5D62-4A1A-B373-06E91F602D1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FFC8D3C1-8779-49DC-8DAA-2C10AA623D7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8"/>
          </p:nvPr>
        </p:nvSpPr>
        <p:spPr/>
        <p:txBody>
          <a:bodyPr/>
          <a:lstStyle/>
          <a:p>
            <a:fld id="{15CEAF9F-72B1-4F14-95D7-B4B85290C78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502920" y="1095480"/>
            <a:ext cx="307872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/>
          </p:nvPr>
        </p:nvSpPr>
        <p:spPr>
          <a:xfrm>
            <a:off x="3736080" y="1095480"/>
            <a:ext cx="3078720" cy="2610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1679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1"/>
          </p:nvPr>
        </p:nvSpPr>
        <p:spPr/>
        <p:txBody>
          <a:bodyPr/>
          <a:lstStyle/>
          <a:p>
            <a:fld id="{EE465162-DF13-46B5-AC27-B019363A19E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4"/>
          </p:nvPr>
        </p:nvSpPr>
        <p:spPr/>
        <p:txBody>
          <a:bodyPr/>
          <a:lstStyle/>
          <a:p>
            <a:fld id="{36695090-87AA-4574-B613-16A4923A452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fld id="{12623211-503D-4E72-AB49-C9628717CAF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6040" cy="14320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algn="ctr" defTabSz="54864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 idx="1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58DC5BB-C6D5-4851-BECC-0BD115588F32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3320" cy="2386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dt" idx="28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ftr" idx="29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0" name="PlaceHolder 3"/>
          <p:cNvSpPr>
            <a:spLocks noGrp="1"/>
          </p:cNvSpPr>
          <p:nvPr>
            <p:ph type="sldNum" idx="30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D8AF7A34-2F02-4092-BC5E-295215962A85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74320"/>
            <a:ext cx="2359080" cy="95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192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192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3110040" y="592560"/>
            <a:ext cx="3702960" cy="292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92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1234440"/>
            <a:ext cx="2359080" cy="228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96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dt" idx="31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" name="PlaceHolder 5"/>
          <p:cNvSpPr>
            <a:spLocks noGrp="1"/>
          </p:cNvSpPr>
          <p:nvPr>
            <p:ph type="ftr" idx="32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66" name="PlaceHolder 6"/>
          <p:cNvSpPr>
            <a:spLocks noGrp="1"/>
          </p:cNvSpPr>
          <p:nvPr>
            <p:ph type="sldNum" idx="33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041F5745-E6B3-464D-A263-E991A0218694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74320"/>
            <a:ext cx="2359080" cy="9597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192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192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3110040" y="592560"/>
            <a:ext cx="3702960" cy="2923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4572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920" b="0" strike="noStrike" spc="-1">
                <a:solidFill>
                  <a:schemeClr val="dk1"/>
                </a:solidFill>
                <a:latin typeface="Calibri"/>
              </a:rPr>
              <a:t>Click icon to add picture</a:t>
            </a: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234440"/>
            <a:ext cx="2359080" cy="22867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960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</p:txBody>
      </p:sp>
      <p:sp>
        <p:nvSpPr>
          <p:cNvPr id="70" name="PlaceHolder 4"/>
          <p:cNvSpPr>
            <a:spLocks noGrp="1"/>
          </p:cNvSpPr>
          <p:nvPr>
            <p:ph type="dt" idx="34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ftr" idx="35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72" name="PlaceHolder 6"/>
          <p:cNvSpPr>
            <a:spLocks noGrp="1"/>
          </p:cNvSpPr>
          <p:nvPr>
            <p:ph type="sldNum" idx="36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A574D49-DC86-4E3A-8C3E-9DADE1425378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D696EFD-D179-44C7-8255-E6C0D35644EA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235120" y="219240"/>
            <a:ext cx="1577160" cy="34866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2920" y="219240"/>
            <a:ext cx="4640400" cy="3486600"/>
          </a:xfrm>
          <a:prstGeom prst="rect">
            <a:avLst/>
          </a:prstGeom>
          <a:noFill/>
          <a:ln w="0">
            <a:noFill/>
          </a:ln>
        </p:spPr>
        <p:txBody>
          <a:bodyPr vert="eaVert"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63BAFA6C-853F-4E8A-8F75-9C2405AFA195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914400" y="673560"/>
            <a:ext cx="5484960" cy="1431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365760" y="962640"/>
            <a:ext cx="6582960" cy="2385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chemeClr val="dk1"/>
                </a:solidFill>
                <a:latin typeface="Calibri"/>
              </a:rPr>
              <a:t>Seventh Outline Level</a:t>
            </a:r>
          </a:p>
        </p:txBody>
      </p:sp>
      <p:sp>
        <p:nvSpPr>
          <p:cNvPr id="19" name="PlaceHolder 3"/>
          <p:cNvSpPr>
            <a:spLocks noGrp="1"/>
          </p:cNvSpPr>
          <p:nvPr>
            <p:ph type="ftr" idx="10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ctr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&lt;footer&gt;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sldNum" idx="11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53EF3359-A237-49E9-8643-02128812570B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dt" idx="12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63090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26" name="PlaceHolder 3"/>
          <p:cNvSpPr>
            <a:spLocks noGrp="1"/>
          </p:cNvSpPr>
          <p:nvPr>
            <p:ph type="dt" idx="13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ftr" idx="14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8" name="PlaceHolder 5"/>
          <p:cNvSpPr>
            <a:spLocks noGrp="1"/>
          </p:cNvSpPr>
          <p:nvPr>
            <p:ph type="sldNum" idx="15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B6A68589-757E-4827-8429-C4852B65A1E6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8960" y="1026000"/>
            <a:ext cx="6309000" cy="17114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360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98960" y="2753640"/>
            <a:ext cx="6309000" cy="8996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16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ftr" idx="17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35" name="PlaceHolder 5"/>
          <p:cNvSpPr>
            <a:spLocks noGrp="1"/>
          </p:cNvSpPr>
          <p:nvPr>
            <p:ph type="sldNum" idx="18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E0B78051-3B02-4ADB-8858-01AD14AB10C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2920" y="1095480"/>
            <a:ext cx="31086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3703320" y="1095480"/>
            <a:ext cx="3108600" cy="261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39" name="PlaceHolder 4"/>
          <p:cNvSpPr>
            <a:spLocks noGrp="1"/>
          </p:cNvSpPr>
          <p:nvPr>
            <p:ph type="dt" idx="19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ftr" idx="20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41" name="PlaceHolder 6"/>
          <p:cNvSpPr>
            <a:spLocks noGrp="1"/>
          </p:cNvSpPr>
          <p:nvPr>
            <p:ph type="sldNum" idx="21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2347F6F9-6FA9-48BE-B9B1-85EE2CB641F3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008720"/>
            <a:ext cx="3094200" cy="49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04000" y="1503000"/>
            <a:ext cx="3094200" cy="221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3703320" y="1008720"/>
            <a:ext cx="3109680" cy="4939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b">
            <a:noAutofit/>
          </a:bodyPr>
          <a:lstStyle/>
          <a:p>
            <a:pPr indent="0" defTabSz="548640">
              <a:lnSpc>
                <a:spcPct val="90000"/>
              </a:lnSpc>
              <a:spcBef>
                <a:spcPts val="601"/>
              </a:spcBef>
              <a:buNone/>
              <a:tabLst>
                <a:tab pos="0" algn="l"/>
              </a:tabLst>
            </a:pPr>
            <a:r>
              <a:rPr lang="en-US" sz="1440" b="1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  <a:endParaRPr lang="en-US" sz="14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3703320" y="1503000"/>
            <a:ext cx="3109680" cy="22104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marL="137160" indent="-137160" defTabSz="548640">
              <a:lnSpc>
                <a:spcPct val="9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1679" b="0" strike="noStrike" spc="-1">
                <a:solidFill>
                  <a:schemeClr val="dk1"/>
                </a:solidFill>
                <a:latin typeface="Calibri"/>
              </a:rPr>
              <a:t>Click to edit Master text styles</a:t>
            </a:r>
          </a:p>
          <a:p>
            <a:pPr marL="411480" lvl="1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440" b="0" strike="noStrike" spc="-1">
                <a:solidFill>
                  <a:schemeClr val="dk1"/>
                </a:solidFill>
                <a:latin typeface="Calibri"/>
              </a:rPr>
              <a:t>Second level</a:t>
            </a:r>
          </a:p>
          <a:p>
            <a:pPr marL="685800" lvl="2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200" b="0" strike="noStrike" spc="-1">
                <a:solidFill>
                  <a:schemeClr val="dk1"/>
                </a:solidFill>
                <a:latin typeface="Calibri"/>
              </a:rPr>
              <a:t>Third level</a:t>
            </a:r>
          </a:p>
          <a:p>
            <a:pPr marL="960120" lvl="3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Fourth level</a:t>
            </a:r>
          </a:p>
          <a:p>
            <a:pPr marL="1234440" lvl="4" indent="-137160" defTabSz="548640">
              <a:lnSpc>
                <a:spcPct val="90000"/>
              </a:lnSpc>
              <a:spcBef>
                <a:spcPts val="300"/>
              </a:spcBef>
              <a:buClr>
                <a:srgbClr val="000000"/>
              </a:buClr>
              <a:buFont typeface="Arial"/>
              <a:buChar char="•"/>
            </a:pPr>
            <a:r>
              <a:rPr lang="en-US" sz="1080" b="0" strike="noStrike" spc="-1">
                <a:solidFill>
                  <a:schemeClr val="dk1"/>
                </a:solidFill>
                <a:latin typeface="Calibri"/>
              </a:rPr>
              <a:t>Fifth level</a:t>
            </a:r>
          </a:p>
        </p:txBody>
      </p:sp>
      <p:sp>
        <p:nvSpPr>
          <p:cNvPr id="50" name="PlaceHolder 6"/>
          <p:cNvSpPr>
            <a:spLocks noGrp="1"/>
          </p:cNvSpPr>
          <p:nvPr>
            <p:ph type="dt" idx="22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ftr" idx="23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2" name="PlaceHolder 8"/>
          <p:cNvSpPr>
            <a:spLocks noGrp="1"/>
          </p:cNvSpPr>
          <p:nvPr>
            <p:ph type="sldNum" idx="24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90E13587-8B89-48B0-87E4-C8B5D369F5B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2920" y="219240"/>
            <a:ext cx="6309000" cy="794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548640">
              <a:lnSpc>
                <a:spcPct val="90000"/>
              </a:lnSpc>
              <a:buNone/>
            </a:pPr>
            <a:r>
              <a:rPr lang="en-US" sz="2640" b="0" strike="noStrike" spc="-1">
                <a:solidFill>
                  <a:schemeClr val="dk1"/>
                </a:solidFill>
                <a:latin typeface="Calibri Light"/>
              </a:rPr>
              <a:t>Click to edit Master title style</a:t>
            </a:r>
            <a:endParaRPr lang="en-US" sz="2640" b="0" strike="noStrike" spc="-1">
              <a:solidFill>
                <a:schemeClr val="dk1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dt" idx="25"/>
          </p:nvPr>
        </p:nvSpPr>
        <p:spPr>
          <a:xfrm>
            <a:off x="50292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defTabSz="457200">
              <a:lnSpc>
                <a:spcPct val="100000"/>
              </a:lnSpc>
              <a:buNone/>
            </a:pPr>
            <a:r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&lt;date/time&gt;</a:t>
            </a:r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ftr" idx="26"/>
          </p:nvPr>
        </p:nvSpPr>
        <p:spPr>
          <a:xfrm>
            <a:off x="2423160" y="3813840"/>
            <a:ext cx="246852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buNone/>
              <a:defRPr lang="en-US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lang="en-US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56" name="PlaceHolder 4"/>
          <p:cNvSpPr>
            <a:spLocks noGrp="1"/>
          </p:cNvSpPr>
          <p:nvPr>
            <p:ph type="sldNum" idx="27"/>
          </p:nvPr>
        </p:nvSpPr>
        <p:spPr>
          <a:xfrm>
            <a:off x="5166360" y="3813840"/>
            <a:ext cx="1645560" cy="21888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457200">
              <a:lnSpc>
                <a:spcPct val="100000"/>
              </a:lnSpc>
              <a:buNone/>
              <a:def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defRPr>
            </a:lvl1pPr>
          </a:lstStyle>
          <a:p>
            <a:pPr indent="0" algn="r" defTabSz="457200">
              <a:lnSpc>
                <a:spcPct val="100000"/>
              </a:lnSpc>
              <a:buNone/>
            </a:pPr>
            <a:fld id="{37303602-9926-4254-AECF-87C7AF3D4779}" type="slidenum">
              <a:rPr lang="en-US" sz="720" b="0" strike="noStrike" spc="-1">
                <a:solidFill>
                  <a:schemeClr val="dk1">
                    <a:tint val="75000"/>
                  </a:schemeClr>
                </a:solidFill>
                <a:latin typeface="Calibri"/>
              </a:rPr>
              <a:t>‹#›</a:t>
            </a:fld>
            <a:endParaRPr lang="en-US" sz="72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2"/>
          <p:cNvSpPr/>
          <p:nvPr/>
        </p:nvSpPr>
        <p:spPr>
          <a:xfrm>
            <a:off x="0" y="0"/>
            <a:ext cx="73148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36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The Life of Christ in Stereo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Picture 6"/>
          <p:cNvPicPr/>
          <p:nvPr/>
        </p:nvPicPr>
        <p:blipFill>
          <a:blip r:embed="rId3"/>
          <a:stretch/>
        </p:blipFill>
        <p:spPr>
          <a:xfrm>
            <a:off x="584280" y="602280"/>
            <a:ext cx="6146640" cy="3512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8CECFE-32A7-A6C0-9451-B84BA1F46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2E228C56-CAE3-B8B4-2B6D-76E4316004E3}"/>
              </a:ext>
            </a:extLst>
          </p:cNvPr>
          <p:cNvSpPr/>
          <p:nvPr/>
        </p:nvSpPr>
        <p:spPr>
          <a:xfrm>
            <a:off x="133740" y="171979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The Passover and the feast of Unleavened Bread were two days away. When Jesus was finished saying these things, he told his disciples,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EE8E860-D6CC-EEAD-C763-675E67C71722}"/>
              </a:ext>
            </a:extLst>
          </p:cNvPr>
          <p:cNvSpPr/>
          <p:nvPr/>
        </p:nvSpPr>
        <p:spPr>
          <a:xfrm>
            <a:off x="97200" y="3492000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Two days: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Foretold the place &amp; day.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D73014F1-DBFE-9BEC-D68C-80C07F9D5E48}"/>
              </a:ext>
            </a:extLst>
          </p:cNvPr>
          <p:cNvSpPr/>
          <p:nvPr/>
        </p:nvSpPr>
        <p:spPr>
          <a:xfrm>
            <a:off x="170280" y="1464979"/>
            <a:ext cx="712044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						   “You know the Passover is coming in two days, and then the Son of Man will be handed over to be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5580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F20253-2A5F-7D5A-2A54-2EEBC106E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E8BF4DB-09FB-0462-5852-20F480026C03}"/>
              </a:ext>
            </a:extLst>
          </p:cNvPr>
          <p:cNvSpPr/>
          <p:nvPr/>
        </p:nvSpPr>
        <p:spPr>
          <a:xfrm>
            <a:off x="121680" y="2196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Pilate wanted to release Jesus, he said to them once more, “Then what should I do with Jesus who is called ‘Messiah,’ whom you call ‘King of the Jews’?”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1946C204-1CA5-15A2-081C-6E9334623826}"/>
              </a:ext>
            </a:extLst>
          </p:cNvPr>
          <p:cNvSpPr/>
          <p:nvPr/>
        </p:nvSpPr>
        <p:spPr>
          <a:xfrm>
            <a:off x="97200" y="3492000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They all: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Jewish leaders.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D22D049-11F4-5417-C526-5B014698A43F}"/>
              </a:ext>
            </a:extLst>
          </p:cNvPr>
          <p:cNvSpPr/>
          <p:nvPr/>
        </p:nvSpPr>
        <p:spPr>
          <a:xfrm>
            <a:off x="121680" y="2187868"/>
            <a:ext cx="71204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Again they all shouted, “Let him be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!” They continued crying out, “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Crucify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!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Crucify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him!”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2B32C-715E-3AEB-C12E-1D89535FA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57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49D080-540B-3421-1ED9-6F8D53BEA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66E3C790-D70E-5B58-D3FD-8B30B36CB246}"/>
              </a:ext>
            </a:extLst>
          </p:cNvPr>
          <p:cNvSpPr/>
          <p:nvPr/>
        </p:nvSpPr>
        <p:spPr>
          <a:xfrm>
            <a:off x="121680" y="2196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“By our law he ought to die, because he claimed to be the Son of God.”</a:t>
            </a:r>
          </a:p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Pilate … returned to the judgment hall and said to Jesus, “Where do you come from?” Jesus gave no answer.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660574D-2D47-0F2B-C579-ABB1FE745835}"/>
              </a:ext>
            </a:extLst>
          </p:cNvPr>
          <p:cNvSpPr/>
          <p:nvPr/>
        </p:nvSpPr>
        <p:spPr>
          <a:xfrm>
            <a:off x="121680" y="2267275"/>
            <a:ext cx="6959252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“You refuse to talk to me?” Pilate said. “Don’t you know I have authority to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crucify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you—or to release you?”</a:t>
            </a:r>
          </a:p>
        </p:txBody>
      </p:sp>
    </p:spTree>
    <p:extLst>
      <p:ext uri="{BB962C8B-B14F-4D97-AF65-F5344CB8AC3E}">
        <p14:creationId xmlns:p14="http://schemas.microsoft.com/office/powerpoint/2010/main" val="3863020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3FC93-2AA3-5F6E-475E-164728395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B4346DD4-E4D0-6AF4-45CC-BAB1359C0DF7}"/>
              </a:ext>
            </a:extLst>
          </p:cNvPr>
          <p:cNvSpPr/>
          <p:nvPr/>
        </p:nvSpPr>
        <p:spPr>
          <a:xfrm>
            <a:off x="121680" y="21960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Pilate …  wanting to satisfy the crowd … gave in to their demands about Jesus and handed him over to be crucified….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741D7B7-E7C3-FAD8-469C-81BF8B45B9A6}"/>
              </a:ext>
            </a:extLst>
          </p:cNvPr>
          <p:cNvSpPr/>
          <p:nvPr/>
        </p:nvSpPr>
        <p:spPr>
          <a:xfrm>
            <a:off x="158220" y="3499556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Purple: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Mocking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him as a fake ‘king’.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E25199E-CE69-9DF9-A220-C21557580D07}"/>
              </a:ext>
            </a:extLst>
          </p:cNvPr>
          <p:cNvSpPr/>
          <p:nvPr/>
        </p:nvSpPr>
        <p:spPr>
          <a:xfrm>
            <a:off x="158220" y="1337487"/>
            <a:ext cx="71204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When they finished ridiculing him, the soldiers stripped him of the cloak and the purple garments, and gave him his own clothing. Then they led him out to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crucify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him.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974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6FBE4D-A76E-2761-0BE7-ACB3E61C1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07F2E316-7ADC-4A2F-703B-48A7A34E2A6B}"/>
              </a:ext>
            </a:extLst>
          </p:cNvPr>
          <p:cNvSpPr/>
          <p:nvPr/>
        </p:nvSpPr>
        <p:spPr>
          <a:xfrm>
            <a:off x="121680" y="21960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Two others, who were criminals, were led away with him to be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executed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…. They brought him to the place called the Skull (or in the Jewish language, “Golgotha.”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673DA10-B79B-D28F-2891-6A1B4133BF14}"/>
              </a:ext>
            </a:extLst>
          </p:cNvPr>
          <p:cNvSpPr/>
          <p:nvPr/>
        </p:nvSpPr>
        <p:spPr>
          <a:xfrm>
            <a:off x="121680" y="1836388"/>
            <a:ext cx="71204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There, at nine o’clock, they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him.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A4E2831-B27F-195E-3438-0073DD894FDD}"/>
              </a:ext>
            </a:extLst>
          </p:cNvPr>
          <p:cNvSpPr/>
          <p:nvPr/>
        </p:nvSpPr>
        <p:spPr>
          <a:xfrm>
            <a:off x="158220" y="2789041"/>
            <a:ext cx="71204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Along with him they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the criminals, two robbers.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AutoShape 4" descr="The Passion of the Christ | Rotten Tomatoes">
            <a:extLst>
              <a:ext uri="{FF2B5EF4-FFF2-40B4-BE49-F238E27FC236}">
                <a16:creationId xmlns:a16="http://schemas.microsoft.com/office/drawing/2014/main" id="{4D39F3B5-94F9-BBBC-217C-2C74C47DC7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5200" y="190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44A931-9D10-CA10-9375-3FC8F6ED3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02" y="0"/>
            <a:ext cx="628899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6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375585-CF4F-DABA-A672-4627401CA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4D9B131E-645A-C8BB-7553-F8703CB9F77E}"/>
              </a:ext>
            </a:extLst>
          </p:cNvPr>
          <p:cNvSpPr/>
          <p:nvPr/>
        </p:nvSpPr>
        <p:spPr>
          <a:xfrm>
            <a:off x="121680" y="21960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He took a sponge, filled it with the wine, put it on a hyssop stalk, and lifted it to Jesus’ mouth… Jesus again cried out in a loud voice, “It is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finished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!”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2E8DADF-E8AA-9028-06C4-E63FE4EF2A3B}"/>
              </a:ext>
            </a:extLst>
          </p:cNvPr>
          <p:cNvSpPr/>
          <p:nvPr/>
        </p:nvSpPr>
        <p:spPr>
          <a:xfrm>
            <a:off x="158220" y="3114363"/>
            <a:ext cx="71204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After saying these words, he yielded up his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spirit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66D4D505-4F96-99E3-0717-E0C4708266D6}"/>
              </a:ext>
            </a:extLst>
          </p:cNvPr>
          <p:cNvSpPr/>
          <p:nvPr/>
        </p:nvSpPr>
        <p:spPr>
          <a:xfrm>
            <a:off x="158220" y="1776262"/>
            <a:ext cx="6869813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Then he bowed his head. “Father,” he said, “into your hands I commit my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spirit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F4F65-21C0-114C-0555-AE9FD550C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386" y="1"/>
            <a:ext cx="405307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9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FEDDDB-DA28-E5D4-6296-4BC64E87F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5E3CB967-36B4-4792-ED90-2BC70B94F363}"/>
              </a:ext>
            </a:extLst>
          </p:cNvPr>
          <p:cNvSpPr/>
          <p:nvPr/>
        </p:nvSpPr>
        <p:spPr>
          <a:xfrm>
            <a:off x="121680" y="21960"/>
            <a:ext cx="719352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Then the angel said to them, “Don’t be afraid; don’t be overcome. I know you are looking for Jesus of Nazareth, who was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 Why do you look for the living among the dead?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E6610DE-F2FE-AA75-41CE-D7C2785AD96F}"/>
              </a:ext>
            </a:extLst>
          </p:cNvPr>
          <p:cNvSpPr/>
          <p:nvPr/>
        </p:nvSpPr>
        <p:spPr>
          <a:xfrm>
            <a:off x="121680" y="1723169"/>
            <a:ext cx="71204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							Remember that he said to you while he was still in Galilee, ‘The Son of Man must be handed over to sinful men, and be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 and on the third day rise again.”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6A6AC-4149-0FBA-0135-D288C6869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00" y="0"/>
            <a:ext cx="5319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10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EF5A2-7990-9074-1742-8DF9F4D2D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ABC2193-1187-B47E-AA9F-5FDDCEAEDCFB}"/>
              </a:ext>
            </a:extLst>
          </p:cNvPr>
          <p:cNvSpPr/>
          <p:nvPr/>
        </p:nvSpPr>
        <p:spPr>
          <a:xfrm>
            <a:off x="201960" y="990906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“Nero substituted as culprits and punished in the most unusual ways those hated for their shameful acts … whom the crowd called ‘</a:t>
            </a:r>
            <a:r>
              <a:rPr lang="en-GB" sz="2800" b="1" spc="-1" dirty="0" err="1">
                <a:solidFill>
                  <a:schemeClr val="dk1"/>
                </a:solidFill>
                <a:latin typeface="Arial"/>
              </a:rPr>
              <a:t>Chrestians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’.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5A9342FA-CE3F-82A5-F8F3-DB664B586547}"/>
              </a:ext>
            </a:extLst>
          </p:cNvPr>
          <p:cNvSpPr/>
          <p:nvPr/>
        </p:nvSpPr>
        <p:spPr>
          <a:xfrm>
            <a:off x="193320" y="2696903"/>
            <a:ext cx="71204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The founder of this name, Christ, had been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executed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in the reign of Tiberius by the procurator Pontius Pilate.”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6FA8441-E932-F87F-9692-4FC9FFB9A1AD}"/>
              </a:ext>
            </a:extLst>
          </p:cNvPr>
          <p:cNvSpPr/>
          <p:nvPr/>
        </p:nvSpPr>
        <p:spPr>
          <a:xfrm>
            <a:off x="201960" y="0"/>
            <a:ext cx="711180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Roman </a:t>
            </a:r>
            <a:r>
              <a:rPr lang="fr-FR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historian</a:t>
            </a:r>
            <a:r>
              <a:rPr lang="fr-FR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: Caius Cornelius </a:t>
            </a:r>
            <a:r>
              <a:rPr lang="fr-FR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Tacitus</a:t>
            </a:r>
            <a:r>
              <a:rPr lang="fr-FR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, c. 55–118 CE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98" name="Picture 2" descr="Historiae | work by Tacitus | Britannica">
            <a:extLst>
              <a:ext uri="{FF2B5EF4-FFF2-40B4-BE49-F238E27FC236}">
                <a16:creationId xmlns:a16="http://schemas.microsoft.com/office/drawing/2014/main" id="{1E05A649-FC01-5493-790C-09F93E3C9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41" y="887597"/>
            <a:ext cx="5737250" cy="322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13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9557C2-4D00-EC27-EB94-7A24D9DE5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289BB7C9-591B-467E-6BBE-7F050EB66B5A}"/>
              </a:ext>
            </a:extLst>
          </p:cNvPr>
          <p:cNvSpPr/>
          <p:nvPr/>
        </p:nvSpPr>
        <p:spPr>
          <a:xfrm>
            <a:off x="161100" y="1347721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“Jesus, a wise man … a teacher of such people as accept the truth gladly. He won over many Jews and many of the Greeks.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8A0536C-13C5-3919-9222-E5D09E4797FD}"/>
              </a:ext>
            </a:extLst>
          </p:cNvPr>
          <p:cNvSpPr/>
          <p:nvPr/>
        </p:nvSpPr>
        <p:spPr>
          <a:xfrm>
            <a:off x="161100" y="2695442"/>
            <a:ext cx="71204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When Pilate, upon hearing him accused by men of the highest standing among us, had condemned him to be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.”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606E530-C9E5-05AC-16D3-C73B924583DD}"/>
              </a:ext>
            </a:extLst>
          </p:cNvPr>
          <p:cNvSpPr/>
          <p:nvPr/>
        </p:nvSpPr>
        <p:spPr>
          <a:xfrm>
            <a:off x="201960" y="0"/>
            <a:ext cx="71118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70C0"/>
                </a:solidFill>
                <a:latin typeface="Verdana"/>
                <a:ea typeface="Verdana"/>
              </a:rPr>
              <a:t>A Jewish priest: Flavius (Yosef) Josephus, c. 37–100 CE,</a:t>
            </a:r>
          </a:p>
          <a:p>
            <a:pPr defTabSz="457200">
              <a:lnSpc>
                <a:spcPct val="100000"/>
              </a:lnSpc>
            </a:pPr>
            <a:r>
              <a:rPr lang="en-US" sz="2800" b="1" i="1" spc="-1" dirty="0">
                <a:solidFill>
                  <a:srgbClr val="0070C0"/>
                </a:solidFill>
                <a:latin typeface="Verdana"/>
                <a:ea typeface="Verdana"/>
              </a:rPr>
              <a:t>Jewish Antiquities </a:t>
            </a:r>
            <a:r>
              <a:rPr lang="en-US" sz="2800" b="1" spc="-1" dirty="0">
                <a:solidFill>
                  <a:srgbClr val="0070C0"/>
                </a:solidFill>
                <a:latin typeface="Verdana"/>
                <a:ea typeface="Verdana"/>
              </a:rPr>
              <a:t>XVIII.63–64</a:t>
            </a:r>
          </a:p>
        </p:txBody>
      </p:sp>
      <p:pic>
        <p:nvPicPr>
          <p:cNvPr id="5122" name="Picture 2" descr="Flavius Josephus">
            <a:extLst>
              <a:ext uri="{FF2B5EF4-FFF2-40B4-BE49-F238E27FC236}">
                <a16:creationId xmlns:a16="http://schemas.microsoft.com/office/drawing/2014/main" id="{63DEE5BF-55D5-55C0-A21A-3DF127403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36" y="1383540"/>
            <a:ext cx="2208567" cy="273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664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79767F-4182-89C7-893B-E810AFAE7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FB2438D-EBCF-AD5A-5AD3-AC593350CE0E}"/>
              </a:ext>
            </a:extLst>
          </p:cNvPr>
          <p:cNvSpPr/>
          <p:nvPr/>
        </p:nvSpPr>
        <p:spPr>
          <a:xfrm>
            <a:off x="158220" y="857316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“The Christians, you know, worship </a:t>
            </a:r>
            <a:br>
              <a:rPr lang="en-GB" sz="2800" b="1" spc="-1" dirty="0">
                <a:solidFill>
                  <a:schemeClr val="dk1"/>
                </a:solidFill>
                <a:latin typeface="Arial"/>
              </a:rPr>
            </a:b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a man to this day,–the distinguished personage who introduced their novel rites, and was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on that account.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4857BC61-005B-B8C0-44FA-0393DDC10F5F}"/>
              </a:ext>
            </a:extLst>
          </p:cNvPr>
          <p:cNvSpPr/>
          <p:nvPr/>
        </p:nvSpPr>
        <p:spPr>
          <a:xfrm>
            <a:off x="158220" y="2592095"/>
            <a:ext cx="71204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From the moment that they are converted, … [they] worship the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sage, and live after his laws.”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D5E0B68-328A-09B9-3B9F-685D4682EB2B}"/>
              </a:ext>
            </a:extLst>
          </p:cNvPr>
          <p:cNvSpPr/>
          <p:nvPr/>
        </p:nvSpPr>
        <p:spPr>
          <a:xfrm>
            <a:off x="201960" y="0"/>
            <a:ext cx="711180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 Greek satirist: Lucian of Samosata, c. 115–200 CE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46" name="Picture 2" descr="Lucian - Wikipedia">
            <a:extLst>
              <a:ext uri="{FF2B5EF4-FFF2-40B4-BE49-F238E27FC236}">
                <a16:creationId xmlns:a16="http://schemas.microsoft.com/office/drawing/2014/main" id="{33C771EB-D278-8AE6-5D10-C638EE3B8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73" y="861267"/>
            <a:ext cx="2180652" cy="325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3727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>
            <a:alphaModFix amt="22000"/>
          </a:blip>
          <a:stretch>
            <a:fillRect t="-997" b="-99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2"/>
          <p:cNvSpPr/>
          <p:nvPr/>
        </p:nvSpPr>
        <p:spPr>
          <a:xfrm>
            <a:off x="9900" y="0"/>
            <a:ext cx="730530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LOCIS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 session 15, ##143-160</a:t>
            </a:r>
          </a:p>
          <a:p>
            <a:pPr algn="ctr" defTabSz="457200">
              <a:lnSpc>
                <a:spcPct val="100000"/>
              </a:lnSpc>
            </a:pPr>
            <a:r>
              <a:rPr lang="en-US" sz="2800" b="1" spc="-1" dirty="0">
                <a:solidFill>
                  <a:srgbClr val="0070C0"/>
                </a:solidFill>
                <a:latin typeface="Verdana"/>
                <a:ea typeface="Verdana"/>
              </a:rPr>
              <a:t>Part VII, The Consummation</a:t>
            </a:r>
          </a:p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Chapter 20, “</a:t>
            </a:r>
            <a:r>
              <a:rPr lang="en-US" sz="2800" b="1" spc="-1" dirty="0">
                <a:solidFill>
                  <a:srgbClr val="0070C0"/>
                </a:solidFill>
                <a:latin typeface="Verdana"/>
                <a:ea typeface="Verdana"/>
              </a:rPr>
              <a:t>Hour of Darkness”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2" name="TextBox 3"/>
          <p:cNvSpPr/>
          <p:nvPr/>
        </p:nvSpPr>
        <p:spPr>
          <a:xfrm>
            <a:off x="185310" y="1509229"/>
            <a:ext cx="7187400" cy="19683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5680" indent="-35568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What did you learn that was new, helpful, or important?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  <a:p>
            <a:pPr marL="355680" indent="-355680" defTabSz="457200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What questions do you have about what you read?</a:t>
            </a:r>
            <a:endParaRPr lang="en-US" sz="2800" b="0" strike="noStrike" spc="-1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3" name="Picture 4"/>
          <p:cNvPicPr/>
          <p:nvPr/>
        </p:nvPicPr>
        <p:blipFill>
          <a:blip r:embed="rId4"/>
          <a:stretch/>
        </p:blipFill>
        <p:spPr>
          <a:xfrm>
            <a:off x="105712" y="889560"/>
            <a:ext cx="2044440" cy="3205800"/>
          </a:xfrm>
          <a:prstGeom prst="rect">
            <a:avLst/>
          </a:prstGeom>
          <a:ln w="0">
            <a:noFill/>
          </a:ln>
        </p:spPr>
      </p:pic>
      <p:pic>
        <p:nvPicPr>
          <p:cNvPr id="84" name="Picture 6"/>
          <p:cNvPicPr/>
          <p:nvPr/>
        </p:nvPicPr>
        <p:blipFill>
          <a:blip r:embed="rId5"/>
          <a:stretch/>
        </p:blipFill>
        <p:spPr>
          <a:xfrm>
            <a:off x="3657600" y="880920"/>
            <a:ext cx="2125440" cy="3233880"/>
          </a:xfrm>
          <a:prstGeom prst="rect">
            <a:avLst/>
          </a:prstGeom>
          <a:ln w="0">
            <a:noFill/>
          </a:ln>
        </p:spPr>
      </p:pic>
      <p:pic>
        <p:nvPicPr>
          <p:cNvPr id="85" name="Picture 5"/>
          <p:cNvPicPr/>
          <p:nvPr/>
        </p:nvPicPr>
        <p:blipFill>
          <a:blip r:embed="rId6"/>
          <a:stretch/>
        </p:blipFill>
        <p:spPr>
          <a:xfrm>
            <a:off x="2188775" y="898173"/>
            <a:ext cx="1442520" cy="3205800"/>
          </a:xfrm>
          <a:prstGeom prst="rect">
            <a:avLst/>
          </a:prstGeom>
          <a:ln w="0">
            <a:noFill/>
          </a:ln>
        </p:spPr>
      </p:pic>
      <p:pic>
        <p:nvPicPr>
          <p:cNvPr id="86" name="Picture 7"/>
          <p:cNvPicPr/>
          <p:nvPr/>
        </p:nvPicPr>
        <p:blipFill>
          <a:blip r:embed="rId7"/>
          <a:stretch/>
        </p:blipFill>
        <p:spPr>
          <a:xfrm>
            <a:off x="5809552" y="880920"/>
            <a:ext cx="1455120" cy="323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8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1796F-4CF4-D0E5-C55F-9C9EC0FA2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C83B4E2-00F6-0775-B894-2D25C7ADF4C3}"/>
              </a:ext>
            </a:extLst>
          </p:cNvPr>
          <p:cNvSpPr/>
          <p:nvPr/>
        </p:nvSpPr>
        <p:spPr>
          <a:xfrm>
            <a:off x="158220" y="989725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“On Passover Eve, they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hanged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 Yeshu ...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389A34F-2B0D-FCC5-3EA9-9883CA685D0B}"/>
              </a:ext>
            </a:extLst>
          </p:cNvPr>
          <p:cNvSpPr/>
          <p:nvPr/>
        </p:nvSpPr>
        <p:spPr>
          <a:xfrm>
            <a:off x="201960" y="1450984"/>
            <a:ext cx="712044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because he practiced sorcery, incited (idolatry), and lead the Jewish people astray.”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773BCC4-7B1A-FD71-1D99-95AD9482B801}"/>
              </a:ext>
            </a:extLst>
          </p:cNvPr>
          <p:cNvSpPr/>
          <p:nvPr/>
        </p:nvSpPr>
        <p:spPr>
          <a:xfrm>
            <a:off x="201960" y="0"/>
            <a:ext cx="711180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i="1" strike="noStrike" spc="-1" dirty="0">
                <a:solidFill>
                  <a:srgbClr val="0070C0"/>
                </a:solidFill>
                <a:latin typeface="Verdana"/>
                <a:ea typeface="Verdana"/>
              </a:rPr>
              <a:t>Babylonian Talmud</a:t>
            </a: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, </a:t>
            </a:r>
            <a:b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</a:b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Sanhedrin 43a-b, circa 490 CE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205B683-0D8E-FEEB-97BB-5D92BEE39E30}"/>
              </a:ext>
            </a:extLst>
          </p:cNvPr>
          <p:cNvSpPr/>
          <p:nvPr/>
        </p:nvSpPr>
        <p:spPr>
          <a:xfrm>
            <a:off x="201960" y="2731260"/>
            <a:ext cx="7193520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70C0"/>
                </a:solidFill>
                <a:latin typeface="Arial"/>
              </a:rPr>
              <a:t>Hanged: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On a cross. 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Yeshu: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An acrostic curse, used to this day to slander Jesus.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AutoShape 2" descr="How to Start Learning Talmud | R. Dr. Tamar Ron Marvin">
            <a:extLst>
              <a:ext uri="{FF2B5EF4-FFF2-40B4-BE49-F238E27FC236}">
                <a16:creationId xmlns:a16="http://schemas.microsoft.com/office/drawing/2014/main" id="{896E2C49-A9D4-97AE-552C-BF5A00D0D1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05200" y="190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How to Start Learning Talmud | R. Dr. Tamar Ron Marvin">
            <a:extLst>
              <a:ext uri="{FF2B5EF4-FFF2-40B4-BE49-F238E27FC236}">
                <a16:creationId xmlns:a16="http://schemas.microsoft.com/office/drawing/2014/main" id="{D210849E-89E9-99B2-1A80-12FFA25AF0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657600" y="2057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How to Start Learning Talmud | R. Dr. Tamar Ron Marvin">
            <a:extLst>
              <a:ext uri="{FF2B5EF4-FFF2-40B4-BE49-F238E27FC236}">
                <a16:creationId xmlns:a16="http://schemas.microsoft.com/office/drawing/2014/main" id="{E9247939-5C24-BA02-DC75-6838DD1DE2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10000" y="2209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8" descr="How to Start Learning Talmud | R. Dr. Tamar Ron Marvin">
            <a:extLst>
              <a:ext uri="{FF2B5EF4-FFF2-40B4-BE49-F238E27FC236}">
                <a16:creationId xmlns:a16="http://schemas.microsoft.com/office/drawing/2014/main" id="{2C86CF43-E4FA-3938-BA0F-395D5F4D42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962400" y="2362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10" descr="How to Start Learning Talmud | R. Dr. Tamar Ron Marvin">
            <a:extLst>
              <a:ext uri="{FF2B5EF4-FFF2-40B4-BE49-F238E27FC236}">
                <a16:creationId xmlns:a16="http://schemas.microsoft.com/office/drawing/2014/main" id="{1DD4774D-E6F8-609E-D10C-92B89C1E6D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4800" y="2514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DDDE7B-EEC6-D5E2-BD85-F3C256B05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" y="840105"/>
            <a:ext cx="7315200" cy="32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751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700CAA-F38D-D703-D24B-0C7D93D36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EA0BEBA0-81C8-5FFF-89EE-8D1D4A1C5D85}"/>
              </a:ext>
            </a:extLst>
          </p:cNvPr>
          <p:cNvSpPr/>
          <p:nvPr/>
        </p:nvSpPr>
        <p:spPr>
          <a:xfrm>
            <a:off x="201960" y="503855"/>
            <a:ext cx="719352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The prophetic Scriptures foretold the Messiah’s redemptive death. 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Jesus foretold the date, place, and manner of his own death.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Angels at his tomb affirmed the same.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The Gospels record eyewitnesses.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Ancient historians considered Jesus’ execution a known fact.</a:t>
            </a:r>
            <a:endParaRPr lang="en-US" sz="2800" b="1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7733BEA-C64D-184B-E99A-794F524CE8C4}"/>
              </a:ext>
            </a:extLst>
          </p:cNvPr>
          <p:cNvSpPr/>
          <p:nvPr/>
        </p:nvSpPr>
        <p:spPr>
          <a:xfrm>
            <a:off x="20196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08404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2F092-5B5D-34B9-4101-93952564B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3F17B04-1E25-6FD9-4891-E9DE553E3D4D}"/>
              </a:ext>
            </a:extLst>
          </p:cNvPr>
          <p:cNvSpPr/>
          <p:nvPr/>
        </p:nvSpPr>
        <p:spPr>
          <a:xfrm>
            <a:off x="201960" y="514540"/>
            <a:ext cx="719352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Cults that hold Jesus to be an angel deny his human, bodily death.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Holy books which deny that Jesus was crucified are historically mistaken.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Liberal Christians who hold to the ‘swoon’ theory will be damned.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rgbClr val="000000"/>
                </a:solidFill>
                <a:latin typeface="Arial"/>
              </a:rPr>
              <a:t>Those who consider Jesus to be a deluded, crucified rabbi, are lost.</a:t>
            </a:r>
            <a:endParaRPr lang="en-US" sz="2800" b="1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E07C6125-15D3-9E12-8AE0-F9135DB58B89}"/>
              </a:ext>
            </a:extLst>
          </p:cNvPr>
          <p:cNvSpPr/>
          <p:nvPr/>
        </p:nvSpPr>
        <p:spPr>
          <a:xfrm>
            <a:off x="20196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1089193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71B1A7-937E-2699-FDB9-3C9E91D44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3F9DE708-0B17-0105-27A7-01D1386CC4D6}"/>
              </a:ext>
            </a:extLst>
          </p:cNvPr>
          <p:cNvSpPr/>
          <p:nvPr/>
        </p:nvSpPr>
        <p:spPr>
          <a:xfrm>
            <a:off x="242820" y="521766"/>
            <a:ext cx="707238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Proves that he was a human being.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Exonerates God who forgives sinners.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Secures God’s forgiveness for all who remain faithful to Jesus.</a:t>
            </a:r>
            <a:endParaRPr lang="en-US" sz="2800" b="1" strike="noStrike" spc="-1" dirty="0">
              <a:solidFill>
                <a:schemeClr val="dk1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Frees believers from Satan’s power over the fallen human race.</a:t>
            </a: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Releases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God’s power to break human addictions and evil habits.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4CA8B54-257A-38E2-7DF8-4C897167AFDC}"/>
              </a:ext>
            </a:extLst>
          </p:cNvPr>
          <p:cNvSpPr/>
          <p:nvPr/>
        </p:nvSpPr>
        <p:spPr>
          <a:xfrm>
            <a:off x="24282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Jesus’ death by crucifixion</a:t>
            </a:r>
          </a:p>
        </p:txBody>
      </p:sp>
    </p:spTree>
    <p:extLst>
      <p:ext uri="{BB962C8B-B14F-4D97-AF65-F5344CB8AC3E}">
        <p14:creationId xmlns:p14="http://schemas.microsoft.com/office/powerpoint/2010/main" val="62966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40332-434F-0F20-2F27-FCCD54CE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Box 2">
            <a:extLst>
              <a:ext uri="{FF2B5EF4-FFF2-40B4-BE49-F238E27FC236}">
                <a16:creationId xmlns:a16="http://schemas.microsoft.com/office/drawing/2014/main" id="{2859F3B7-6C4B-4D54-7316-8D70E99D0119}"/>
              </a:ext>
            </a:extLst>
          </p:cNvPr>
          <p:cNvSpPr/>
          <p:nvPr/>
        </p:nvSpPr>
        <p:spPr>
          <a:xfrm>
            <a:off x="185400" y="0"/>
            <a:ext cx="527796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36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Assignment</a:t>
            </a:r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TextBox 3">
            <a:extLst>
              <a:ext uri="{FF2B5EF4-FFF2-40B4-BE49-F238E27FC236}">
                <a16:creationId xmlns:a16="http://schemas.microsoft.com/office/drawing/2014/main" id="{33948560-1F5E-7368-E821-52B59AB80B32}"/>
              </a:ext>
            </a:extLst>
          </p:cNvPr>
          <p:cNvSpPr/>
          <p:nvPr/>
        </p:nvSpPr>
        <p:spPr>
          <a:xfrm>
            <a:off x="185400" y="758206"/>
            <a:ext cx="6155640" cy="295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Visit </a:t>
            </a:r>
            <a:r>
              <a:rPr lang="en-US" sz="2800" b="1" strike="noStrike" spc="-1" dirty="0" err="1">
                <a:solidFill>
                  <a:srgbClr val="000000"/>
                </a:solidFill>
                <a:latin typeface="Arial"/>
              </a:rPr>
              <a:t>LOCIS.site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1199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Read or listen to </a:t>
            </a:r>
            <a:br>
              <a:rPr sz="2800" dirty="0"/>
            </a:br>
            <a:r>
              <a:rPr lang="en-US" sz="2800" b="1" i="1" strike="noStrike" spc="-1" dirty="0" err="1">
                <a:solidFill>
                  <a:srgbClr val="000000"/>
                </a:solidFill>
                <a:latin typeface="Arial"/>
              </a:rPr>
              <a:t>LOCIS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chapter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21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br>
              <a:rPr sz="2800" dirty="0"/>
            </a:b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or </a:t>
            </a:r>
            <a:r>
              <a:rPr lang="en-US" sz="2800" b="1" i="1" strike="noStrike" spc="-1" dirty="0">
                <a:solidFill>
                  <a:srgbClr val="000000"/>
                </a:solidFill>
                <a:latin typeface="Arial"/>
              </a:rPr>
              <a:t>Greatest Story 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lesson </a:t>
            </a: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26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rgbClr val="000000"/>
                </a:solidFill>
                <a:latin typeface="Arial"/>
              </a:rPr>
              <a:t> Be ready to share your insights, queries and objections.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0" name="Picture 5">
            <a:extLst>
              <a:ext uri="{FF2B5EF4-FFF2-40B4-BE49-F238E27FC236}">
                <a16:creationId xmlns:a16="http://schemas.microsoft.com/office/drawing/2014/main" id="{9237545A-8CDE-87A4-DF42-B7B890FBDAC8}"/>
              </a:ext>
            </a:extLst>
          </p:cNvPr>
          <p:cNvPicPr/>
          <p:nvPr/>
        </p:nvPicPr>
        <p:blipFill>
          <a:blip r:embed="rId2"/>
          <a:srcRect b="4927"/>
          <a:stretch/>
        </p:blipFill>
        <p:spPr>
          <a:xfrm>
            <a:off x="6341400" y="0"/>
            <a:ext cx="973440" cy="2057040"/>
          </a:xfrm>
          <a:prstGeom prst="rect">
            <a:avLst/>
          </a:prstGeom>
          <a:ln w="0">
            <a:noFill/>
          </a:ln>
        </p:spPr>
      </p:pic>
      <p:pic>
        <p:nvPicPr>
          <p:cNvPr id="151" name="Picture 7">
            <a:extLst>
              <a:ext uri="{FF2B5EF4-FFF2-40B4-BE49-F238E27FC236}">
                <a16:creationId xmlns:a16="http://schemas.microsoft.com/office/drawing/2014/main" id="{F7A51D40-485B-6CCA-1A06-4C4F18955360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305240" y="0"/>
            <a:ext cx="1940760" cy="1932840"/>
          </a:xfrm>
          <a:prstGeom prst="rect">
            <a:avLst/>
          </a:prstGeom>
          <a:ln w="0">
            <a:noFill/>
          </a:ln>
        </p:spPr>
      </p:pic>
      <p:pic>
        <p:nvPicPr>
          <p:cNvPr id="152" name="Picture 1">
            <a:extLst>
              <a:ext uri="{FF2B5EF4-FFF2-40B4-BE49-F238E27FC236}">
                <a16:creationId xmlns:a16="http://schemas.microsoft.com/office/drawing/2014/main" id="{8BD0A5E8-5653-0979-9266-AE6E450D4F78}"/>
              </a:ext>
            </a:extLst>
          </p:cNvPr>
          <p:cNvPicPr/>
          <p:nvPr/>
        </p:nvPicPr>
        <p:blipFill>
          <a:blip r:embed="rId4"/>
          <a:srcRect b="4924"/>
          <a:stretch/>
        </p:blipFill>
        <p:spPr>
          <a:xfrm>
            <a:off x="6357960" y="2092320"/>
            <a:ext cx="956880" cy="202212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994268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91FC4-2C84-8B83-CDF3-5B6B5FADF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77100B26-995A-09FF-F0BA-F0D55AB83BE8}"/>
              </a:ext>
            </a:extLst>
          </p:cNvPr>
          <p:cNvSpPr/>
          <p:nvPr/>
        </p:nvSpPr>
        <p:spPr>
          <a:xfrm>
            <a:off x="161100" y="618965"/>
            <a:ext cx="7193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2772520-B25D-1478-7BDA-A4F5DB3BCEAD}"/>
              </a:ext>
            </a:extLst>
          </p:cNvPr>
          <p:cNvSpPr/>
          <p:nvPr/>
        </p:nvSpPr>
        <p:spPr>
          <a:xfrm>
            <a:off x="97200" y="3492000"/>
            <a:ext cx="7193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5B75CEA-DC8A-139A-0D95-29AAA37FFF80}"/>
              </a:ext>
            </a:extLst>
          </p:cNvPr>
          <p:cNvSpPr/>
          <p:nvPr/>
        </p:nvSpPr>
        <p:spPr>
          <a:xfrm>
            <a:off x="97200" y="3059640"/>
            <a:ext cx="7120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13760DC-F389-6EFC-D64C-6F974A7C085F}"/>
              </a:ext>
            </a:extLst>
          </p:cNvPr>
          <p:cNvSpPr/>
          <p:nvPr/>
        </p:nvSpPr>
        <p:spPr>
          <a:xfrm>
            <a:off x="20196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94485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DF7CCD-EAD6-368D-E97E-8E103C58E6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89917219-5E36-DED8-E039-264CBC7DC810}"/>
              </a:ext>
            </a:extLst>
          </p:cNvPr>
          <p:cNvSpPr/>
          <p:nvPr/>
        </p:nvSpPr>
        <p:spPr>
          <a:xfrm>
            <a:off x="121680" y="21960"/>
            <a:ext cx="7193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8EFABABC-E9DC-23BF-AA52-C935DBADA759}"/>
              </a:ext>
            </a:extLst>
          </p:cNvPr>
          <p:cNvSpPr/>
          <p:nvPr/>
        </p:nvSpPr>
        <p:spPr>
          <a:xfrm>
            <a:off x="97200" y="3492000"/>
            <a:ext cx="71935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>
                <a:solidFill>
                  <a:srgbClr val="0070C0"/>
                </a:solidFill>
                <a:latin typeface="Arial"/>
              </a:rPr>
              <a:t>…: </a:t>
            </a:r>
            <a:r>
              <a:rPr lang="en-US" sz="2800" b="1" strike="noStrike" spc="-1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FDB2DCEB-B9E4-0343-C973-EE26D6285234}"/>
              </a:ext>
            </a:extLst>
          </p:cNvPr>
          <p:cNvSpPr/>
          <p:nvPr/>
        </p:nvSpPr>
        <p:spPr>
          <a:xfrm>
            <a:off x="97200" y="3059640"/>
            <a:ext cx="712044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…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646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E5EE76-DB57-8593-2FD0-55470C555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0499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>
            <a:alphaModFix amt="25000"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3"/>
          <p:cNvSpPr/>
          <p:nvPr/>
        </p:nvSpPr>
        <p:spPr>
          <a:xfrm>
            <a:off x="33120" y="0"/>
            <a:ext cx="652428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Seven phases of Jesus’ Life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TextBox 5"/>
          <p:cNvSpPr/>
          <p:nvPr/>
        </p:nvSpPr>
        <p:spPr>
          <a:xfrm>
            <a:off x="258480" y="442440"/>
            <a:ext cx="6955560" cy="3536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1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Announced by heaven &amp; by John (1-3)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2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Early teaching and miracles (4-5)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3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Public fame and favor (6-9)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4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Early rejections (10-12)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5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Moving towards the cross (13-17)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61800" indent="-36180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6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lt1">
                    <a:lumMod val="65000"/>
                  </a:schemeClr>
                </a:solidFill>
                <a:latin typeface="Arial"/>
              </a:rPr>
              <a:t>Final days at Jerusalem (18-19)</a:t>
            </a:r>
          </a:p>
          <a:p>
            <a:pPr marL="361800" indent="-36180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7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Crucifixion and resurrection (20-21)</a:t>
            </a:r>
          </a:p>
        </p:txBody>
      </p:sp>
      <p:sp>
        <p:nvSpPr>
          <p:cNvPr id="89" name="Rectangle 1"/>
          <p:cNvSpPr/>
          <p:nvPr/>
        </p:nvSpPr>
        <p:spPr>
          <a:xfrm>
            <a:off x="258480" y="3493080"/>
            <a:ext cx="6524280" cy="48564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90" name="Picture 3"/>
          <p:cNvPicPr/>
          <p:nvPr/>
        </p:nvPicPr>
        <p:blipFill>
          <a:blip r:embed="rId3"/>
          <a:stretch/>
        </p:blipFill>
        <p:spPr>
          <a:xfrm>
            <a:off x="0" y="0"/>
            <a:ext cx="7314840" cy="411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A2B3930D-673A-5DF4-0BDE-05DFAD928D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634398" y="2019559"/>
            <a:ext cx="2046403" cy="2095241"/>
          </a:xfrm>
          <a:prstGeom prst="rect">
            <a:avLst/>
          </a:prstGeom>
          <a:ln w="0">
            <a:noFill/>
          </a:ln>
        </p:spPr>
      </p:pic>
      <p:sp>
        <p:nvSpPr>
          <p:cNvPr id="91" name="TextBox 3"/>
          <p:cNvSpPr/>
          <p:nvPr/>
        </p:nvSpPr>
        <p:spPr>
          <a:xfrm>
            <a:off x="201960" y="0"/>
            <a:ext cx="711180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Apparent Calendar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TextBox 1"/>
          <p:cNvSpPr/>
          <p:nvPr/>
        </p:nvSpPr>
        <p:spPr>
          <a:xfrm>
            <a:off x="201960" y="523080"/>
            <a:ext cx="7193520" cy="15374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Friday, April 2, AD 33 = Nisan 13</a:t>
            </a:r>
            <a:r>
              <a:rPr lang="en-US" sz="2800" b="1" strike="noStrike" spc="-1" baseline="30000" dirty="0">
                <a:solidFill>
                  <a:schemeClr val="dk1"/>
                </a:solidFill>
                <a:latin typeface="Arial"/>
              </a:rPr>
              <a:t>th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Condemned to be crucified.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spcAft>
                <a:spcPts val="601"/>
              </a:spcAft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Crucifixion and death.</a:t>
            </a:r>
          </a:p>
        </p:txBody>
      </p:sp>
      <p:pic>
        <p:nvPicPr>
          <p:cNvPr id="93" name="Picture 5"/>
          <p:cNvPicPr/>
          <p:nvPr/>
        </p:nvPicPr>
        <p:blipFill>
          <a:blip r:embed="rId2"/>
          <a:stretch/>
        </p:blipFill>
        <p:spPr>
          <a:xfrm>
            <a:off x="1707397" y="360"/>
            <a:ext cx="4003920" cy="4114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04F681-B301-CA1C-80C4-79AED5B84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E7BC11-7C37-25C8-C935-9E40D0055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008" y="0"/>
            <a:ext cx="7361207" cy="4114800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4F212611-81EB-9291-D9A2-962B9C617D47}"/>
              </a:ext>
            </a:extLst>
          </p:cNvPr>
          <p:cNvSpPr/>
          <p:nvPr/>
        </p:nvSpPr>
        <p:spPr>
          <a:xfrm>
            <a:off x="2288875" y="-2"/>
            <a:ext cx="1903562" cy="411479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457200">
              <a:lnSpc>
                <a:spcPct val="100000"/>
              </a:lnSpc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11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C0D937-4C76-0FEA-D040-B0C3223B3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Box 5">
            <a:extLst>
              <a:ext uri="{FF2B5EF4-FFF2-40B4-BE49-F238E27FC236}">
                <a16:creationId xmlns:a16="http://schemas.microsoft.com/office/drawing/2014/main" id="{9DD3E7F0-A30B-F6D5-F0E5-9327EA016592}"/>
              </a:ext>
            </a:extLst>
          </p:cNvPr>
          <p:cNvSpPr/>
          <p:nvPr/>
        </p:nvSpPr>
        <p:spPr>
          <a:xfrm>
            <a:off x="193320" y="2923119"/>
            <a:ext cx="6857545" cy="107576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 defTabSz="457200">
              <a:lnSpc>
                <a:spcPct val="100000"/>
              </a:lnSpc>
              <a:tabLst>
                <a:tab pos="0" algn="l"/>
              </a:tabLst>
            </a:pPr>
            <a:r>
              <a:rPr lang="ug-CN" sz="3200" b="1" spc="-1" dirty="0">
                <a:solidFill>
                  <a:schemeClr val="dk1"/>
                </a:solidFill>
                <a:latin typeface="Arial"/>
              </a:rPr>
              <a:t>وَقَوْلِهِمْ إِنَّا قَتَلْنَا </a:t>
            </a:r>
            <a:r>
              <a:rPr lang="ug-CN" sz="3200" b="1" spc="-1" dirty="0">
                <a:solidFill>
                  <a:srgbClr val="00B050"/>
                </a:solidFill>
                <a:latin typeface="Arial"/>
              </a:rPr>
              <a:t>الْمَسِيحَ عِيسَى </a:t>
            </a:r>
            <a:r>
              <a:rPr lang="ug-CN" sz="3200" b="1" spc="-1" dirty="0">
                <a:solidFill>
                  <a:schemeClr val="accent5"/>
                </a:solidFill>
                <a:latin typeface="Arial"/>
              </a:rPr>
              <a:t>ابْنَ مَرْيَمَ </a:t>
            </a:r>
            <a:r>
              <a:rPr lang="ug-CN" sz="3200" b="1" spc="-1" dirty="0">
                <a:solidFill>
                  <a:schemeClr val="accent2"/>
                </a:solidFill>
                <a:latin typeface="Arial"/>
              </a:rPr>
              <a:t>رَسُولَ ال</a:t>
            </a:r>
            <a:r>
              <a:rPr lang="ug-CN" sz="3200" b="1" spc="-1" dirty="0">
                <a:solidFill>
                  <a:schemeClr val="dk1"/>
                </a:solidFill>
                <a:latin typeface="Arial"/>
              </a:rPr>
              <a:t>لَّهِ </a:t>
            </a:r>
            <a:r>
              <a:rPr lang="ug-CN" sz="3200" b="1" spc="-1" dirty="0">
                <a:solidFill>
                  <a:srgbClr val="FF0000"/>
                </a:solidFill>
                <a:latin typeface="Arial"/>
              </a:rPr>
              <a:t>وَمَا قَتَلُوهُ </a:t>
            </a:r>
            <a:r>
              <a:rPr lang="ug-CN" sz="3200" b="1" spc="-1" dirty="0">
                <a:solidFill>
                  <a:schemeClr val="dk1"/>
                </a:solidFill>
                <a:latin typeface="Arial"/>
              </a:rPr>
              <a:t>وَمَا صَلَبُوهُ ۖ وَلَٰكِن شُبِّهَ لَهُمْ</a:t>
            </a:r>
            <a:endParaRPr lang="en-US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TextBox 2">
            <a:extLst>
              <a:ext uri="{FF2B5EF4-FFF2-40B4-BE49-F238E27FC236}">
                <a16:creationId xmlns:a16="http://schemas.microsoft.com/office/drawing/2014/main" id="{6B139B10-5AE4-1B6B-523D-B1A040287941}"/>
              </a:ext>
            </a:extLst>
          </p:cNvPr>
          <p:cNvSpPr/>
          <p:nvPr/>
        </p:nvSpPr>
        <p:spPr>
          <a:xfrm>
            <a:off x="193320" y="521766"/>
            <a:ext cx="71204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“That they said (in boast), ‘We killed </a:t>
            </a:r>
            <a:r>
              <a:rPr lang="en-GB" sz="2800" b="1" spc="-1" dirty="0">
                <a:solidFill>
                  <a:srgbClr val="00B050"/>
                </a:solidFill>
                <a:latin typeface="Arial"/>
              </a:rPr>
              <a:t>Christ Jesus 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the </a:t>
            </a:r>
            <a:r>
              <a:rPr lang="en-GB" sz="2800" b="1" spc="-1" dirty="0">
                <a:solidFill>
                  <a:schemeClr val="accent5"/>
                </a:solidFill>
                <a:latin typeface="Arial"/>
              </a:rPr>
              <a:t>son of Mary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 the </a:t>
            </a:r>
            <a:r>
              <a:rPr lang="en-GB" sz="2800" b="1" spc="-1" dirty="0">
                <a:solidFill>
                  <a:schemeClr val="accent2"/>
                </a:solidFill>
                <a:latin typeface="Arial"/>
              </a:rPr>
              <a:t>Messenger of Allah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’—but they </a:t>
            </a:r>
            <a:r>
              <a:rPr lang="en-GB" sz="2800" b="1" spc="-1" dirty="0">
                <a:solidFill>
                  <a:srgbClr val="FF0000"/>
                </a:solidFill>
                <a:latin typeface="Arial"/>
              </a:rPr>
              <a:t>killed him not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, nor crucified him, but so it was made to appear to them.”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7718193B-D927-318A-EAD1-33F94DDF4B55}"/>
              </a:ext>
            </a:extLst>
          </p:cNvPr>
          <p:cNvSpPr/>
          <p:nvPr/>
        </p:nvSpPr>
        <p:spPr>
          <a:xfrm>
            <a:off x="201960" y="0"/>
            <a:ext cx="711180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Al-Koran, </a:t>
            </a:r>
            <a:r>
              <a:rPr lang="en-US" sz="2800" b="1" strike="noStrike" spc="-1" dirty="0" err="1">
                <a:solidFill>
                  <a:srgbClr val="0070C0"/>
                </a:solidFill>
                <a:latin typeface="Verdana"/>
                <a:ea typeface="Verdana"/>
              </a:rPr>
              <a:t>surat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 4, 7</a:t>
            </a:r>
            <a:r>
              <a:rPr lang="en-US" sz="2800" b="1" strike="noStrike" spc="-1" baseline="30000" dirty="0">
                <a:solidFill>
                  <a:srgbClr val="0070C0"/>
                </a:solidFill>
                <a:latin typeface="Verdana"/>
                <a:ea typeface="Verdana"/>
              </a:rPr>
              <a:t>th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 century AD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844576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EF10C4-BEFE-8167-C7A2-99BA56C74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Box 1">
            <a:extLst>
              <a:ext uri="{FF2B5EF4-FFF2-40B4-BE49-F238E27FC236}">
                <a16:creationId xmlns:a16="http://schemas.microsoft.com/office/drawing/2014/main" id="{CBB41C8A-8E26-AD90-5B33-0C02EB96C2FB}"/>
              </a:ext>
            </a:extLst>
          </p:cNvPr>
          <p:cNvSpPr/>
          <p:nvPr/>
        </p:nvSpPr>
        <p:spPr>
          <a:xfrm>
            <a:off x="161100" y="521766"/>
            <a:ext cx="7193520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Compiled by Jesus’ contemporaries.</a:t>
            </a: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From eye &amp; ear testimonies.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And widely-circulated materials.</a:t>
            </a: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Facts not contested by enemies.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Form a coherent narrative.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Copied &amp; recopied 1000s of times.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Quickly translated in other languages.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  <a:p>
            <a:pPr marL="357120" indent="-357120" defTabSz="457200">
              <a:tabLst>
                <a:tab pos="0" algn="l"/>
              </a:tabLst>
            </a:pPr>
            <a:r>
              <a:rPr lang="en-US" sz="2800" b="1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pc="-1" dirty="0">
                <a:solidFill>
                  <a:schemeClr val="dk1"/>
                </a:solidFill>
                <a:latin typeface="Arial"/>
              </a:rPr>
              <a:t> 5000 manuscripts exist to this day.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D69D280A-8359-9F08-7FCC-F610BCDE9384}"/>
              </a:ext>
            </a:extLst>
          </p:cNvPr>
          <p:cNvSpPr/>
          <p:nvPr/>
        </p:nvSpPr>
        <p:spPr>
          <a:xfrm>
            <a:off x="477731" y="0"/>
            <a:ext cx="6169812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NT Gospels, 1</a:t>
            </a:r>
            <a:r>
              <a:rPr lang="en-US" sz="2800" b="1" strike="noStrike" spc="-1" baseline="30000" dirty="0">
                <a:solidFill>
                  <a:srgbClr val="0070C0"/>
                </a:solidFill>
                <a:latin typeface="Verdana"/>
                <a:ea typeface="Verdana"/>
              </a:rPr>
              <a:t>st</a:t>
            </a:r>
            <a:r>
              <a:rPr lang="en-US" sz="2800" b="1" strike="noStrike" spc="-1" dirty="0">
                <a:solidFill>
                  <a:srgbClr val="0070C0"/>
                </a:solidFill>
                <a:latin typeface="Verdana"/>
                <a:ea typeface="Verdana"/>
              </a:rPr>
              <a:t> century AD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 descr="The Story of Codex Sinaiticus | Zondervan Academic">
            <a:extLst>
              <a:ext uri="{FF2B5EF4-FFF2-40B4-BE49-F238E27FC236}">
                <a16:creationId xmlns:a16="http://schemas.microsoft.com/office/drawing/2014/main" id="{D5DC7F08-B232-1FE8-B850-E2DEA23662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4" r="5681"/>
          <a:stretch/>
        </p:blipFill>
        <p:spPr bwMode="auto">
          <a:xfrm>
            <a:off x="434808" y="0"/>
            <a:ext cx="6445583" cy="411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17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F407E0-F36E-32E9-248B-3473890CC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3406964F-65E6-819D-C093-83193CF213E8}"/>
              </a:ext>
            </a:extLst>
          </p:cNvPr>
          <p:cNvSpPr/>
          <p:nvPr/>
        </p:nvSpPr>
        <p:spPr>
          <a:xfrm>
            <a:off x="121680" y="407368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		While we view the slides, reading the biblical text, recall any Scriptures which explain how Jesus’ </a:t>
            </a:r>
            <a:r>
              <a:rPr lang="en-GB" sz="2800" b="1" strike="noStrike" spc="-1" dirty="0">
                <a:solidFill>
                  <a:srgbClr val="C00000"/>
                </a:solidFill>
                <a:latin typeface="Arial"/>
              </a:rPr>
              <a:t>death</a:t>
            </a:r>
            <a:r>
              <a:rPr lang="en-GB" sz="2800" b="1" strike="noStrike" spc="-1" dirty="0">
                <a:solidFill>
                  <a:schemeClr val="dk1"/>
                </a:solidFill>
                <a:latin typeface="Arial"/>
              </a:rPr>
              <a:t> benefits God and us human beings.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6A339BF-9A67-8D90-E198-52F4DEE9416A}"/>
              </a:ext>
            </a:extLst>
          </p:cNvPr>
          <p:cNvSpPr/>
          <p:nvPr/>
        </p:nvSpPr>
        <p:spPr>
          <a:xfrm>
            <a:off x="121680" y="2221796"/>
            <a:ext cx="712044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	Be ready to share one or two points afterwards.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743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E6B655A8-0A53-E462-ADB7-D20D52E6FC3F}"/>
              </a:ext>
            </a:extLst>
          </p:cNvPr>
          <p:cNvSpPr/>
          <p:nvPr/>
        </p:nvSpPr>
        <p:spPr>
          <a:xfrm>
            <a:off x="121680" y="21960"/>
            <a:ext cx="7193520" cy="181442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  <a:tabLst>
                <a:tab pos="0" algn="l"/>
              </a:tabLst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“We are going up to Jerusalem,” he said, “and everything the prophets have written about the Son of Man will come true. 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6F96605-8CA1-D87C-5D2A-AD9DDC70C49E}"/>
              </a:ext>
            </a:extLst>
          </p:cNvPr>
          <p:cNvSpPr/>
          <p:nvPr/>
        </p:nvSpPr>
        <p:spPr>
          <a:xfrm>
            <a:off x="97200" y="3492000"/>
            <a:ext cx="7193520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57120" indent="-357120" defTabSz="457200">
              <a:lnSpc>
                <a:spcPct val="100000"/>
              </a:lnSpc>
              <a:tabLst>
                <a:tab pos="0" algn="l"/>
              </a:tabLst>
            </a:pPr>
            <a:r>
              <a:rPr lang="en-US" sz="2800" b="1" strike="noStrike" spc="-1" dirty="0">
                <a:solidFill>
                  <a:srgbClr val="C00000"/>
                </a:solidFill>
                <a:latin typeface="Arial"/>
              </a:rPr>
              <a:t>●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 </a:t>
            </a:r>
            <a:r>
              <a:rPr lang="en-US" sz="2800" b="1" strike="noStrike" spc="-1" dirty="0">
                <a:solidFill>
                  <a:srgbClr val="0070C0"/>
                </a:solidFill>
                <a:latin typeface="Arial"/>
              </a:rPr>
              <a:t>Will be: </a:t>
            </a:r>
            <a:r>
              <a:rPr lang="en-US" sz="2800" b="1" strike="noStrike" spc="-1" dirty="0">
                <a:solidFill>
                  <a:schemeClr val="dk1"/>
                </a:solidFill>
                <a:latin typeface="Arial"/>
              </a:rPr>
              <a:t>Jesus foretold his own death.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8A0118C2-801D-0E57-B01C-99E37189D2F8}"/>
              </a:ext>
            </a:extLst>
          </p:cNvPr>
          <p:cNvSpPr/>
          <p:nvPr/>
        </p:nvSpPr>
        <p:spPr>
          <a:xfrm>
            <a:off x="133740" y="1299847"/>
            <a:ext cx="7120440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		He will be betrayed to the chief priests and the teachers of the law, and they will condemn him to death and hand him over to the Gentiles to be </a:t>
            </a:r>
            <a:r>
              <a:rPr lang="en-GB" sz="2800" b="1" spc="-1" dirty="0">
                <a:solidFill>
                  <a:srgbClr val="C00000"/>
                </a:solidFill>
                <a:latin typeface="Arial"/>
              </a:rPr>
              <a:t>crucified</a:t>
            </a:r>
            <a:r>
              <a:rPr lang="en-GB" sz="2800" b="1" spc="-1" dirty="0">
                <a:solidFill>
                  <a:schemeClr val="dk1"/>
                </a:solidFill>
                <a:latin typeface="Arial"/>
              </a:rPr>
              <a:t>.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50" name="Picture 2" descr="From Amazed to Afraid – Michele Huey">
            <a:extLst>
              <a:ext uri="{FF2B5EF4-FFF2-40B4-BE49-F238E27FC236}">
                <a16:creationId xmlns:a16="http://schemas.microsoft.com/office/drawing/2014/main" id="{209DCFD4-1568-8A34-8E01-417B0F61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7315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8244</TotalTime>
  <Words>1367</Words>
  <Application>Microsoft Office PowerPoint</Application>
  <PresentationFormat>Custom</PresentationFormat>
  <Paragraphs>100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Calibri</vt:lpstr>
      <vt:lpstr>Calibri Light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Galen Currah</dc:creator>
  <dc:description/>
  <cp:lastModifiedBy>Galen Currah</cp:lastModifiedBy>
  <cp:revision>433</cp:revision>
  <dcterms:created xsi:type="dcterms:W3CDTF">2023-02-25T21:04:15Z</dcterms:created>
  <dcterms:modified xsi:type="dcterms:W3CDTF">2025-04-17T03:54:28Z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Custom</vt:lpwstr>
  </property>
  <property fmtid="{D5CDD505-2E9C-101B-9397-08002B2CF9AE}" pid="4" name="Slides">
    <vt:i4>23</vt:i4>
  </property>
</Properties>
</file>