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74" r:id="rId9"/>
    <p:sldId id="264" r:id="rId10"/>
    <p:sldId id="265" r:id="rId11"/>
    <p:sldId id="266" r:id="rId12"/>
    <p:sldId id="267" r:id="rId13"/>
    <p:sldId id="268" r:id="rId14"/>
    <p:sldId id="271" r:id="rId15"/>
    <p:sldId id="269" r:id="rId16"/>
    <p:sldId id="272" r:id="rId17"/>
    <p:sldId id="273" r:id="rId18"/>
    <p:sldId id="275" r:id="rId19"/>
    <p:sldId id="276" r:id="rId20"/>
    <p:sldId id="277" r:id="rId21"/>
    <p:sldId id="278" r:id="rId22"/>
    <p:sldId id="279" r:id="rId23"/>
    <p:sldId id="280" r:id="rId24"/>
  </p:sldIdLst>
  <p:sldSz cx="8128000" cy="457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8D5"/>
    <a:srgbClr val="F5FCD8"/>
    <a:srgbClr val="FFFFF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4660"/>
  </p:normalViewPr>
  <p:slideViewPr>
    <p:cSldViewPr snapToGrid="0">
      <p:cViewPr varScale="1">
        <p:scale>
          <a:sx n="72" d="100"/>
          <a:sy n="72" d="100"/>
        </p:scale>
        <p:origin x="60" y="2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748242"/>
            <a:ext cx="6096000" cy="1591733"/>
          </a:xfrm>
        </p:spPr>
        <p:txBody>
          <a:bodyPr anchor="b"/>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016000" y="2401359"/>
            <a:ext cx="6096000" cy="1103841"/>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93532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77690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16600" y="243417"/>
            <a:ext cx="1752600" cy="3874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58800" y="243417"/>
            <a:ext cx="5156200" cy="38745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191263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351382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4567" y="1139826"/>
            <a:ext cx="7010400" cy="1901825"/>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554567" y="3059642"/>
            <a:ext cx="7010400" cy="1000125"/>
          </a:xfrm>
        </p:spPr>
        <p:txBody>
          <a:bodyPr/>
          <a:lstStyle>
            <a:lvl1pPr marL="0" indent="0">
              <a:buNone/>
              <a:defRPr sz="1600">
                <a:solidFill>
                  <a:schemeClr val="tx1">
                    <a:tint val="75000"/>
                  </a:schemeClr>
                </a:solidFill>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78883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8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14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144810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9859" y="243417"/>
            <a:ext cx="7010400" cy="88370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59859" y="1120775"/>
            <a:ext cx="3438525"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559859" y="1670050"/>
            <a:ext cx="3438525"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14800" y="1120775"/>
            <a:ext cx="3455459"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114800" y="1670050"/>
            <a:ext cx="3455459"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117714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285169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69473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Content Placeholder 2"/>
          <p:cNvSpPr>
            <a:spLocks noGrp="1"/>
          </p:cNvSpPr>
          <p:nvPr>
            <p:ph idx="1"/>
          </p:nvPr>
        </p:nvSpPr>
        <p:spPr>
          <a:xfrm>
            <a:off x="3455459" y="658284"/>
            <a:ext cx="4114800" cy="3249083"/>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856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Picture Placeholder 2"/>
          <p:cNvSpPr>
            <a:spLocks noGrp="1" noChangeAspect="1"/>
          </p:cNvSpPr>
          <p:nvPr>
            <p:ph type="pic" idx="1"/>
          </p:nvPr>
        </p:nvSpPr>
        <p:spPr>
          <a:xfrm>
            <a:off x="3455459" y="658284"/>
            <a:ext cx="4114800" cy="3249083"/>
          </a:xfrm>
        </p:spPr>
        <p:txBody>
          <a:bodyPr anchor="t"/>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dirty="0"/>
              <a:t>Click icon to add picture</a:t>
            </a:r>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409C5-AF5C-4CBE-94DB-B5BEA58F8A46}" type="slidenum">
              <a:rPr lang="en-US" smtClean="0"/>
              <a:t>‹#›</a:t>
            </a:fld>
            <a:endParaRPr lang="en-US" dirty="0"/>
          </a:p>
        </p:txBody>
      </p:sp>
    </p:spTree>
    <p:extLst>
      <p:ext uri="{BB962C8B-B14F-4D97-AF65-F5344CB8AC3E}">
        <p14:creationId xmlns:p14="http://schemas.microsoft.com/office/powerpoint/2010/main" val="254656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243417"/>
            <a:ext cx="7010400" cy="88370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8800" y="1217083"/>
            <a:ext cx="7010400" cy="29008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800" y="4237567"/>
            <a:ext cx="18288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B42771A-6BB2-443A-AF2E-32C2C7329DED}" type="datetimeFigureOut">
              <a:rPr lang="en-US" smtClean="0"/>
              <a:t>6/12/2024</a:t>
            </a:fld>
            <a:endParaRPr lang="en-US" dirty="0"/>
          </a:p>
        </p:txBody>
      </p:sp>
      <p:sp>
        <p:nvSpPr>
          <p:cNvPr id="5" name="Footer Placeholder 4"/>
          <p:cNvSpPr>
            <a:spLocks noGrp="1"/>
          </p:cNvSpPr>
          <p:nvPr>
            <p:ph type="ftr" sz="quarter" idx="3"/>
          </p:nvPr>
        </p:nvSpPr>
        <p:spPr>
          <a:xfrm>
            <a:off x="2692400" y="4237567"/>
            <a:ext cx="27432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740400" y="4237567"/>
            <a:ext cx="18288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108409C5-AF5C-4CBE-94DB-B5BEA58F8A46}" type="slidenum">
              <a:rPr lang="en-US" smtClean="0"/>
              <a:t>‹#›</a:t>
            </a:fld>
            <a:endParaRPr lang="en-US" dirty="0"/>
          </a:p>
        </p:txBody>
      </p:sp>
    </p:spTree>
    <p:extLst>
      <p:ext uri="{BB962C8B-B14F-4D97-AF65-F5344CB8AC3E}">
        <p14:creationId xmlns:p14="http://schemas.microsoft.com/office/powerpoint/2010/main" val="1221283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0B1B76-0291-6CA5-E82B-24ED766FC593}"/>
              </a:ext>
            </a:extLst>
          </p:cNvPr>
          <p:cNvSpPr txBox="1"/>
          <p:nvPr/>
        </p:nvSpPr>
        <p:spPr>
          <a:xfrm>
            <a:off x="0" y="26908"/>
            <a:ext cx="8128000" cy="954107"/>
          </a:xfrm>
          <a:prstGeom prst="rect">
            <a:avLst/>
          </a:prstGeom>
          <a:noFill/>
        </p:spPr>
        <p:txBody>
          <a:bodyPr wrap="square" rtlCol="0">
            <a:spAutoFit/>
          </a:bodyPr>
          <a:lstStyle/>
          <a:p>
            <a:pPr indent="304815" algn="ctr"/>
            <a:r>
              <a:rPr lang="en-GB" sz="2800" b="1" dirty="0">
                <a:solidFill>
                  <a:srgbClr val="0070C0"/>
                </a:solidFill>
                <a:latin typeface="Verdana" panose="020B0604030504040204" pitchFamily="34" charset="0"/>
                <a:ea typeface="Verdana" panose="020B0604030504040204" pitchFamily="34" charset="0"/>
              </a:rPr>
              <a:t>Genesis 1:1</a:t>
            </a:r>
            <a:endParaRPr lang="en-US" sz="2800" b="1" dirty="0">
              <a:solidFill>
                <a:srgbClr val="0070C0"/>
              </a:solidFill>
              <a:latin typeface="Verdana" panose="020B0604030504040204" pitchFamily="34" charset="0"/>
              <a:ea typeface="Verdana" panose="020B0604030504040204" pitchFamily="34" charset="0"/>
            </a:endParaRPr>
          </a:p>
          <a:p>
            <a:pPr indent="304815" algn="ctr"/>
            <a:r>
              <a:rPr lang="en-GB" sz="2800" b="1" dirty="0">
                <a:latin typeface="Verdana" panose="020B0604030504040204" pitchFamily="34" charset="0"/>
                <a:ea typeface="Verdana" panose="020B0604030504040204" pitchFamily="34" charset="0"/>
              </a:rPr>
              <a:t>An Alternate Translation</a:t>
            </a:r>
            <a:endParaRPr lang="en-US" sz="2800" b="1"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DA9532BD-345A-1E4A-3772-CD4B1CC265F6}"/>
              </a:ext>
            </a:extLst>
          </p:cNvPr>
          <p:cNvSpPr txBox="1"/>
          <p:nvPr/>
        </p:nvSpPr>
        <p:spPr>
          <a:xfrm>
            <a:off x="0" y="4175760"/>
            <a:ext cx="8128000" cy="307777"/>
          </a:xfrm>
          <a:prstGeom prst="rect">
            <a:avLst/>
          </a:prstGeom>
          <a:noFill/>
        </p:spPr>
        <p:txBody>
          <a:bodyPr wrap="square" rtlCol="0">
            <a:spAutoFit/>
          </a:bodyPr>
          <a:lstStyle/>
          <a:p>
            <a:pPr algn="ctr"/>
            <a:r>
              <a:rPr lang="en-GB" sz="1400" i="1" dirty="0">
                <a:latin typeface="Verdana" panose="020B0604030504040204" pitchFamily="34" charset="0"/>
                <a:ea typeface="Verdana" panose="020B0604030504040204" pitchFamily="34" charset="0"/>
              </a:rPr>
              <a:t>The Hebrew-English Interlinear ESV Old Testament</a:t>
            </a:r>
            <a:r>
              <a:rPr lang="en-GB" sz="1400" dirty="0">
                <a:latin typeface="Verdana" panose="020B0604030504040204" pitchFamily="34" charset="0"/>
                <a:ea typeface="Verdana" panose="020B0604030504040204" pitchFamily="34" charset="0"/>
              </a:rPr>
              <a:t>, Crossway (2013), CC4</a:t>
            </a:r>
            <a:endParaRPr lang="en-US" sz="1400" dirty="0">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9246B2CB-886E-279F-1F83-36C423CBFD83}"/>
              </a:ext>
            </a:extLst>
          </p:cNvPr>
          <p:cNvPicPr>
            <a:picLocks noChangeAspect="1"/>
          </p:cNvPicPr>
          <p:nvPr/>
        </p:nvPicPr>
        <p:blipFill>
          <a:blip r:embed="rId2"/>
          <a:stretch>
            <a:fillRect/>
          </a:stretch>
        </p:blipFill>
        <p:spPr>
          <a:xfrm>
            <a:off x="261937" y="956249"/>
            <a:ext cx="7604125" cy="3219511"/>
          </a:xfrm>
          <a:prstGeom prst="rect">
            <a:avLst/>
          </a:prstGeom>
        </p:spPr>
      </p:pic>
    </p:spTree>
    <p:extLst>
      <p:ext uri="{BB962C8B-B14F-4D97-AF65-F5344CB8AC3E}">
        <p14:creationId xmlns:p14="http://schemas.microsoft.com/office/powerpoint/2010/main" val="130047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Genesis 1:1 Hebrew (Masoretic text)</a:t>
            </a:r>
          </a:p>
        </p:txBody>
      </p:sp>
      <p:sp>
        <p:nvSpPr>
          <p:cNvPr id="9" name="TextBox 8">
            <a:extLst>
              <a:ext uri="{FF2B5EF4-FFF2-40B4-BE49-F238E27FC236}">
                <a16:creationId xmlns:a16="http://schemas.microsoft.com/office/drawing/2014/main" id="{E01AD72D-FA54-01B4-8618-7D90263E4CD8}"/>
              </a:ext>
            </a:extLst>
          </p:cNvPr>
          <p:cNvSpPr txBox="1"/>
          <p:nvPr/>
        </p:nvSpPr>
        <p:spPr>
          <a:xfrm>
            <a:off x="356329" y="1206530"/>
            <a:ext cx="7718961" cy="415498"/>
          </a:xfrm>
          <a:prstGeom prst="rect">
            <a:avLst/>
          </a:prstGeom>
          <a:noFill/>
        </p:spPr>
        <p:txBody>
          <a:bodyPr wrap="square" rtlCol="0">
            <a:spAutoFit/>
          </a:bodyPr>
          <a:lstStyle/>
          <a:p>
            <a:r>
              <a:rPr lang="en-GB" sz="2100" b="1" dirty="0">
                <a:latin typeface="Arial" panose="020B0604020202020204" pitchFamily="34" charset="0"/>
                <a:ea typeface="Verdana" panose="020B0604030504040204" pitchFamily="34" charset="0"/>
                <a:cs typeface="Arial" panose="020B0604020202020204" pitchFamily="34" charset="0"/>
              </a:rPr>
              <a:t>Bè-ré’shît bârâ’ ‘Elohîm ‘ét hâ-shâmayîm wè-’ét hâ-’ârèts.</a:t>
            </a:r>
          </a:p>
        </p:txBody>
      </p:sp>
      <p:pic>
        <p:nvPicPr>
          <p:cNvPr id="11" name="Picture 10">
            <a:extLst>
              <a:ext uri="{FF2B5EF4-FFF2-40B4-BE49-F238E27FC236}">
                <a16:creationId xmlns:a16="http://schemas.microsoft.com/office/drawing/2014/main" id="{29C645AD-2513-4482-365D-62F4C62C3C50}"/>
              </a:ext>
            </a:extLst>
          </p:cNvPr>
          <p:cNvPicPr>
            <a:picLocks noChangeAspect="1"/>
          </p:cNvPicPr>
          <p:nvPr/>
        </p:nvPicPr>
        <p:blipFill>
          <a:blip r:embed="rId2"/>
          <a:stretch>
            <a:fillRect/>
          </a:stretch>
        </p:blipFill>
        <p:spPr>
          <a:xfrm>
            <a:off x="0" y="1691594"/>
            <a:ext cx="8128000" cy="796712"/>
          </a:xfrm>
          <a:prstGeom prst="rect">
            <a:avLst/>
          </a:prstGeom>
        </p:spPr>
      </p:pic>
      <p:pic>
        <p:nvPicPr>
          <p:cNvPr id="18" name="Picture 17">
            <a:extLst>
              <a:ext uri="{FF2B5EF4-FFF2-40B4-BE49-F238E27FC236}">
                <a16:creationId xmlns:a16="http://schemas.microsoft.com/office/drawing/2014/main" id="{674B17DB-7BD5-25DF-CA66-EF93B9320F02}"/>
              </a:ext>
            </a:extLst>
          </p:cNvPr>
          <p:cNvPicPr>
            <a:picLocks noChangeAspect="1"/>
          </p:cNvPicPr>
          <p:nvPr/>
        </p:nvPicPr>
        <p:blipFill>
          <a:blip r:embed="rId3"/>
          <a:stretch>
            <a:fillRect/>
          </a:stretch>
        </p:blipFill>
        <p:spPr>
          <a:xfrm>
            <a:off x="848619" y="3906985"/>
            <a:ext cx="7226671" cy="463574"/>
          </a:xfrm>
          <a:prstGeom prst="rect">
            <a:avLst/>
          </a:prstGeom>
        </p:spPr>
      </p:pic>
      <p:sp>
        <p:nvSpPr>
          <p:cNvPr id="19" name="TextBox 18">
            <a:extLst>
              <a:ext uri="{FF2B5EF4-FFF2-40B4-BE49-F238E27FC236}">
                <a16:creationId xmlns:a16="http://schemas.microsoft.com/office/drawing/2014/main" id="{88320221-3F65-E641-4A7B-0F39E40269B8}"/>
              </a:ext>
            </a:extLst>
          </p:cNvPr>
          <p:cNvSpPr txBox="1"/>
          <p:nvPr/>
        </p:nvSpPr>
        <p:spPr>
          <a:xfrm>
            <a:off x="186949" y="2533511"/>
            <a:ext cx="7490648" cy="461665"/>
          </a:xfrm>
          <a:prstGeom prst="rect">
            <a:avLst/>
          </a:prstGeom>
          <a:noFill/>
        </p:spPr>
        <p:txBody>
          <a:bodyPr wrap="square" rtlCol="0">
            <a:spAutoFit/>
          </a:bodyPr>
          <a:lstStyle/>
          <a:p>
            <a:r>
              <a:rPr lang="en-US" sz="2400" b="1" dirty="0">
                <a:solidFill>
                  <a:srgbClr val="0070C0"/>
                </a:solidFill>
              </a:rPr>
              <a:t>Old consonantal text (no vowels, no cantillation)</a:t>
            </a:r>
          </a:p>
        </p:txBody>
      </p:sp>
      <p:sp>
        <p:nvSpPr>
          <p:cNvPr id="20" name="TextBox 19">
            <a:extLst>
              <a:ext uri="{FF2B5EF4-FFF2-40B4-BE49-F238E27FC236}">
                <a16:creationId xmlns:a16="http://schemas.microsoft.com/office/drawing/2014/main" id="{7085A39F-CF63-A6D0-3A07-66A4CCDC36F0}"/>
              </a:ext>
            </a:extLst>
          </p:cNvPr>
          <p:cNvSpPr txBox="1"/>
          <p:nvPr/>
        </p:nvSpPr>
        <p:spPr>
          <a:xfrm>
            <a:off x="186949" y="3524249"/>
            <a:ext cx="7490648" cy="461665"/>
          </a:xfrm>
          <a:prstGeom prst="rect">
            <a:avLst/>
          </a:prstGeom>
          <a:noFill/>
        </p:spPr>
        <p:txBody>
          <a:bodyPr wrap="square" rtlCol="0">
            <a:spAutoFit/>
          </a:bodyPr>
          <a:lstStyle/>
          <a:p>
            <a:r>
              <a:rPr lang="en-US" sz="2400" b="1" dirty="0">
                <a:solidFill>
                  <a:srgbClr val="0070C0"/>
                </a:solidFill>
              </a:rPr>
              <a:t>Very old Paleo-Hebrew (before Babylonian captivity)</a:t>
            </a:r>
          </a:p>
        </p:txBody>
      </p:sp>
      <p:pic>
        <p:nvPicPr>
          <p:cNvPr id="26" name="Picture 25">
            <a:extLst>
              <a:ext uri="{FF2B5EF4-FFF2-40B4-BE49-F238E27FC236}">
                <a16:creationId xmlns:a16="http://schemas.microsoft.com/office/drawing/2014/main" id="{0C52D678-5CC8-F7D9-4377-660400381D98}"/>
              </a:ext>
            </a:extLst>
          </p:cNvPr>
          <p:cNvPicPr>
            <a:picLocks noChangeAspect="1"/>
          </p:cNvPicPr>
          <p:nvPr/>
        </p:nvPicPr>
        <p:blipFill>
          <a:blip r:embed="rId4"/>
          <a:stretch>
            <a:fillRect/>
          </a:stretch>
        </p:blipFill>
        <p:spPr>
          <a:xfrm>
            <a:off x="469975" y="654295"/>
            <a:ext cx="7188049" cy="499907"/>
          </a:xfrm>
          <a:prstGeom prst="rect">
            <a:avLst/>
          </a:prstGeom>
        </p:spPr>
      </p:pic>
      <p:pic>
        <p:nvPicPr>
          <p:cNvPr id="30" name="Picture 29">
            <a:extLst>
              <a:ext uri="{FF2B5EF4-FFF2-40B4-BE49-F238E27FC236}">
                <a16:creationId xmlns:a16="http://schemas.microsoft.com/office/drawing/2014/main" id="{E49C96D9-0AA7-818B-354E-6B8E5AE0A592}"/>
              </a:ext>
            </a:extLst>
          </p:cNvPr>
          <p:cNvPicPr>
            <a:picLocks noChangeAspect="1"/>
          </p:cNvPicPr>
          <p:nvPr/>
        </p:nvPicPr>
        <p:blipFill>
          <a:blip r:embed="rId5"/>
          <a:stretch>
            <a:fillRect/>
          </a:stretch>
        </p:blipFill>
        <p:spPr>
          <a:xfrm>
            <a:off x="356329" y="2946186"/>
            <a:ext cx="7671194" cy="482625"/>
          </a:xfrm>
          <a:prstGeom prst="rect">
            <a:avLst/>
          </a:prstGeom>
        </p:spPr>
      </p:pic>
    </p:spTree>
    <p:extLst>
      <p:ext uri="{BB962C8B-B14F-4D97-AF65-F5344CB8AC3E}">
        <p14:creationId xmlns:p14="http://schemas.microsoft.com/office/powerpoint/2010/main" val="270228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“In the beginning” Bereshit (1)</a:t>
            </a:r>
          </a:p>
        </p:txBody>
      </p:sp>
      <p:pic>
        <p:nvPicPr>
          <p:cNvPr id="8" name="Picture 7">
            <a:extLst>
              <a:ext uri="{FF2B5EF4-FFF2-40B4-BE49-F238E27FC236}">
                <a16:creationId xmlns:a16="http://schemas.microsoft.com/office/drawing/2014/main" id="{961C5B22-D5F2-E679-5143-828A5BB36B3F}"/>
              </a:ext>
            </a:extLst>
          </p:cNvPr>
          <p:cNvPicPr>
            <a:picLocks noChangeAspect="1"/>
          </p:cNvPicPr>
          <p:nvPr/>
        </p:nvPicPr>
        <p:blipFill>
          <a:blip r:embed="rId2"/>
          <a:stretch>
            <a:fillRect/>
          </a:stretch>
        </p:blipFill>
        <p:spPr>
          <a:xfrm>
            <a:off x="4748384" y="684940"/>
            <a:ext cx="1373857" cy="406613"/>
          </a:xfrm>
          <a:prstGeom prst="rect">
            <a:avLst/>
          </a:prstGeom>
        </p:spPr>
      </p:pic>
      <p:pic>
        <p:nvPicPr>
          <p:cNvPr id="10" name="Picture 9">
            <a:extLst>
              <a:ext uri="{FF2B5EF4-FFF2-40B4-BE49-F238E27FC236}">
                <a16:creationId xmlns:a16="http://schemas.microsoft.com/office/drawing/2014/main" id="{9ADA4301-DD4E-58C9-D90D-632F8ECF87F8}"/>
              </a:ext>
            </a:extLst>
          </p:cNvPr>
          <p:cNvPicPr>
            <a:picLocks noChangeAspect="1"/>
          </p:cNvPicPr>
          <p:nvPr/>
        </p:nvPicPr>
        <p:blipFill>
          <a:blip r:embed="rId3"/>
          <a:stretch>
            <a:fillRect/>
          </a:stretch>
        </p:blipFill>
        <p:spPr>
          <a:xfrm>
            <a:off x="4748384" y="1132152"/>
            <a:ext cx="1187511" cy="349268"/>
          </a:xfrm>
          <a:prstGeom prst="rect">
            <a:avLst/>
          </a:prstGeom>
        </p:spPr>
      </p:pic>
      <p:pic>
        <p:nvPicPr>
          <p:cNvPr id="14" name="Picture 13">
            <a:extLst>
              <a:ext uri="{FF2B5EF4-FFF2-40B4-BE49-F238E27FC236}">
                <a16:creationId xmlns:a16="http://schemas.microsoft.com/office/drawing/2014/main" id="{3966E894-0BB5-73E6-7805-B7D53000D24B}"/>
              </a:ext>
            </a:extLst>
          </p:cNvPr>
          <p:cNvPicPr>
            <a:picLocks noChangeAspect="1"/>
          </p:cNvPicPr>
          <p:nvPr/>
        </p:nvPicPr>
        <p:blipFill>
          <a:blip r:embed="rId4"/>
          <a:stretch>
            <a:fillRect/>
          </a:stretch>
        </p:blipFill>
        <p:spPr>
          <a:xfrm>
            <a:off x="4823443" y="1537073"/>
            <a:ext cx="1136708" cy="400071"/>
          </a:xfrm>
          <a:prstGeom prst="rect">
            <a:avLst/>
          </a:prstGeom>
        </p:spPr>
      </p:pic>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4643179" cy="1384995"/>
          </a:xfrm>
          <a:prstGeom prst="rect">
            <a:avLst/>
          </a:prstGeom>
          <a:no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Before 6</a:t>
            </a:r>
            <a:r>
              <a:rPr lang="en-GB" sz="2800" b="1" baseline="30000" dirty="0">
                <a:solidFill>
                  <a:srgbClr val="0070C0"/>
                </a:solidFill>
                <a:latin typeface="Arial" panose="020B0604020202020204" pitchFamily="34" charset="0"/>
                <a:ea typeface="Verdana" panose="020B0604030504040204" pitchFamily="34" charset="0"/>
                <a:cs typeface="Arial" panose="020B0604020202020204" pitchFamily="34" charset="0"/>
              </a:rPr>
              <a:t>th</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 century BCE:</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After 5</a:t>
            </a:r>
            <a:r>
              <a:rPr lang="en-GB" sz="2800" b="1" baseline="30000" dirty="0">
                <a:solidFill>
                  <a:srgbClr val="0070C0"/>
                </a:solidFill>
                <a:latin typeface="Arial" panose="020B0604020202020204" pitchFamily="34" charset="0"/>
                <a:ea typeface="Verdana" panose="020B0604030504040204" pitchFamily="34" charset="0"/>
                <a:cs typeface="Arial" panose="020B0604020202020204" pitchFamily="34" charset="0"/>
              </a:rPr>
              <a:t>th</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 century BCE:</a:t>
            </a:r>
            <a:endParaRPr lang="en-GB" sz="2800" b="1" dirty="0">
              <a:latin typeface="Arial" panose="020B0604020202020204" pitchFamily="34" charset="0"/>
              <a:ea typeface="Verdana" panose="020B0604030504040204" pitchFamily="34" charset="0"/>
              <a:cs typeface="Arial" panose="020B0604020202020204" pitchFamily="34" charset="0"/>
            </a:endParaRP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After 10</a:t>
            </a:r>
            <a:r>
              <a:rPr lang="en-GB" sz="2800" b="1" baseline="30000" dirty="0">
                <a:solidFill>
                  <a:srgbClr val="0070C0"/>
                </a:solidFill>
                <a:latin typeface="Arial" panose="020B0604020202020204" pitchFamily="34" charset="0"/>
                <a:ea typeface="Verdana" panose="020B0604030504040204" pitchFamily="34" charset="0"/>
                <a:cs typeface="Arial" panose="020B0604020202020204" pitchFamily="34" charset="0"/>
              </a:rPr>
              <a:t>th</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 century CE:</a:t>
            </a:r>
            <a:endParaRPr lang="en-GB" sz="2800" b="1" dirty="0">
              <a:latin typeface="Arial" panose="020B0604020202020204" pitchFamily="34" charset="0"/>
              <a:ea typeface="Verdana" panose="020B060403050404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996E24C-8322-1192-91EB-EBD731FBCD8B}"/>
              </a:ext>
            </a:extLst>
          </p:cNvPr>
          <p:cNvSpPr txBox="1"/>
          <p:nvPr/>
        </p:nvSpPr>
        <p:spPr>
          <a:xfrm>
            <a:off x="253975" y="1992797"/>
            <a:ext cx="7818179" cy="2246769"/>
          </a:xfrm>
          <a:prstGeom prst="rect">
            <a:avLst/>
          </a:prstGeom>
          <a:no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“Bè-ré’shît” </a:t>
            </a:r>
            <a:r>
              <a:rPr lang="en-GB" sz="2800" b="1" dirty="0">
                <a:latin typeface="Arial" panose="020B0604020202020204" pitchFamily="34" charset="0"/>
                <a:ea typeface="Verdana" panose="020B0604030504040204" pitchFamily="34" charset="0"/>
                <a:cs typeface="Arial" panose="020B0604020202020204" pitchFamily="34" charset="0"/>
              </a:rPr>
              <a:t>This word has three parts:</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1.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 noun: </a:t>
            </a:r>
            <a:r>
              <a:rPr lang="en-GB" sz="2800" b="1" i="1" dirty="0">
                <a:latin typeface="Arial" panose="020B0604020202020204" pitchFamily="34" charset="0"/>
                <a:ea typeface="Verdana" panose="020B0604030504040204" pitchFamily="34" charset="0"/>
                <a:cs typeface="Arial" panose="020B0604020202020204" pitchFamily="34" charset="0"/>
              </a:rPr>
              <a:t>ro’sh</a:t>
            </a:r>
            <a:r>
              <a:rPr lang="en-GB" sz="2800" b="1" dirty="0">
                <a:latin typeface="Arial" panose="020B0604020202020204" pitchFamily="34" charset="0"/>
                <a:ea typeface="Verdana" panose="020B0604030504040204" pitchFamily="34" charset="0"/>
                <a:cs typeface="Arial" panose="020B0604020202020204" pitchFamily="34" charset="0"/>
              </a:rPr>
              <a:t> which means ‘head’. </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2.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An ending: </a:t>
            </a:r>
            <a:r>
              <a:rPr lang="en-GB" sz="2800" b="1" i="1" dirty="0">
                <a:latin typeface="Arial" panose="020B0604020202020204" pitchFamily="34" charset="0"/>
                <a:ea typeface="Verdana" panose="020B0604030504040204" pitchFamily="34" charset="0"/>
                <a:cs typeface="Arial" panose="020B0604020202020204" pitchFamily="34" charset="0"/>
              </a:rPr>
              <a:t>ît</a:t>
            </a:r>
            <a:r>
              <a:rPr lang="en-GB" sz="2800" b="1" dirty="0">
                <a:latin typeface="Arial" panose="020B0604020202020204" pitchFamily="34" charset="0"/>
                <a:ea typeface="Verdana" panose="020B0604030504040204" pitchFamily="34" charset="0"/>
                <a:cs typeface="Arial" panose="020B0604020202020204" pitchFamily="34" charset="0"/>
              </a:rPr>
              <a:t> which makes it ‘beginning’.</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3.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 prefix: </a:t>
            </a:r>
            <a:r>
              <a:rPr lang="en-GB" sz="2800" b="1" i="1" dirty="0">
                <a:latin typeface="Arial" panose="020B0604020202020204" pitchFamily="34" charset="0"/>
                <a:ea typeface="Verdana" panose="020B0604030504040204" pitchFamily="34" charset="0"/>
                <a:cs typeface="Arial" panose="020B0604020202020204" pitchFamily="34" charset="0"/>
              </a:rPr>
              <a:t>bè</a:t>
            </a:r>
            <a:r>
              <a:rPr lang="en-GB" sz="2800" b="1" dirty="0">
                <a:latin typeface="Arial" panose="020B0604020202020204" pitchFamily="34" charset="0"/>
                <a:ea typeface="Verdana" panose="020B0604030504040204" pitchFamily="34" charset="0"/>
                <a:cs typeface="Arial" panose="020B0604020202020204" pitchFamily="34" charset="0"/>
              </a:rPr>
              <a:t> which makes it adverbial.</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NOTE: </a:t>
            </a:r>
            <a:r>
              <a:rPr lang="en-GB" sz="2800" b="1" dirty="0">
                <a:latin typeface="Arial" panose="020B0604020202020204" pitchFamily="34" charset="0"/>
                <a:ea typeface="Verdana" panose="020B0604030504040204" pitchFamily="34" charset="0"/>
                <a:cs typeface="Arial" panose="020B0604020202020204" pitchFamily="34" charset="0"/>
              </a:rPr>
              <a:t>This has no definite article ‘the’.</a:t>
            </a:r>
          </a:p>
        </p:txBody>
      </p:sp>
    </p:spTree>
    <p:extLst>
      <p:ext uri="{BB962C8B-B14F-4D97-AF65-F5344CB8AC3E}">
        <p14:creationId xmlns:p14="http://schemas.microsoft.com/office/powerpoint/2010/main" val="86031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 calcmode="lin" valueType="num">
                                      <p:cBhvr additive="base">
                                        <p:cTn id="3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xEl>
                                              <p:pRg st="2" end="2"/>
                                            </p:txEl>
                                          </p:spTgt>
                                        </p:tgtEl>
                                        <p:attrNameLst>
                                          <p:attrName>style.visibility</p:attrName>
                                        </p:attrNameLst>
                                      </p:cBhvr>
                                      <p:to>
                                        <p:strVal val="visible"/>
                                      </p:to>
                                    </p:set>
                                    <p:anim calcmode="lin" valueType="num">
                                      <p:cBhvr additive="base">
                                        <p:cTn id="4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 calcmode="lin" valueType="num">
                                      <p:cBhvr additive="base">
                                        <p:cTn id="4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xEl>
                                              <p:pRg st="4" end="4"/>
                                            </p:txEl>
                                          </p:spTgt>
                                        </p:tgtEl>
                                        <p:attrNameLst>
                                          <p:attrName>style.visibility</p:attrName>
                                        </p:attrNameLst>
                                      </p:cBhvr>
                                      <p:to>
                                        <p:strVal val="visible"/>
                                      </p:to>
                                    </p:set>
                                    <p:anim calcmode="lin" valueType="num">
                                      <p:cBhvr additive="base">
                                        <p:cTn id="5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9000" r="-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“In the beginning” Bereshit (2)</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539430"/>
          </a:xfrm>
          <a:prstGeom prst="rect">
            <a:avLst/>
          </a:prstGeom>
          <a:noFill/>
        </p:spPr>
        <p:txBody>
          <a:bodyPr wrap="square" rtlCol="0">
            <a:spAutoFit/>
          </a:bodyPr>
          <a:lstStyle/>
          <a:p>
            <a:r>
              <a:rPr lang="en-GB" sz="2800" b="1" dirty="0">
                <a:latin typeface="Arial" panose="020B0604020202020204" pitchFamily="34" charset="0"/>
                <a:ea typeface="Verdana" panose="020B0604030504040204" pitchFamily="34" charset="0"/>
                <a:cs typeface="Arial" panose="020B0604020202020204" pitchFamily="34" charset="0"/>
              </a:rPr>
              <a:t>When the Jews translated verse 1 into Greek, in the third century BCE, they wrote </a:t>
            </a:r>
            <a:br>
              <a:rPr lang="en-GB" sz="2800" b="1" dirty="0">
                <a:latin typeface="Arial" panose="020B0604020202020204" pitchFamily="34" charset="0"/>
                <a:ea typeface="Verdana" panose="020B0604030504040204" pitchFamily="34" charset="0"/>
                <a:cs typeface="Arial" panose="020B0604020202020204" pitchFamily="34" charset="0"/>
              </a:rPr>
            </a:br>
            <a:r>
              <a:rPr lang="en-GB" sz="2800" b="1" dirty="0">
                <a:latin typeface="Arial" panose="020B0604020202020204" pitchFamily="34" charset="0"/>
                <a:ea typeface="Verdana" panose="020B0604030504040204" pitchFamily="34" charset="0"/>
                <a:cs typeface="Arial" panose="020B0604020202020204" pitchFamily="34" charset="0"/>
              </a:rPr>
              <a:t>“In beginning” (Ἐν ἀρχῇ, </a:t>
            </a:r>
            <a:r>
              <a:rPr lang="en-GB" sz="2800" b="1" i="1" dirty="0">
                <a:latin typeface="Arial" panose="020B0604020202020204" pitchFamily="34" charset="0"/>
                <a:ea typeface="Verdana" panose="020B0604030504040204" pitchFamily="34" charset="0"/>
                <a:cs typeface="Arial" panose="020B0604020202020204" pitchFamily="34" charset="0"/>
              </a:rPr>
              <a:t>En arché</a:t>
            </a:r>
            <a:r>
              <a:rPr lang="en-GB" sz="2800" b="1" dirty="0">
                <a:latin typeface="Arial" panose="020B0604020202020204" pitchFamily="34" charset="0"/>
                <a:ea typeface="Verdana" panose="020B0604030504040204" pitchFamily="34" charset="0"/>
                <a:cs typeface="Arial" panose="020B0604020202020204" pitchFamily="34" charset="0"/>
              </a:rPr>
              <a:t>), not </a:t>
            </a:r>
            <a:br>
              <a:rPr lang="en-GB" sz="2800" b="1" dirty="0">
                <a:latin typeface="Arial" panose="020B0604020202020204" pitchFamily="34" charset="0"/>
                <a:ea typeface="Verdana" panose="020B0604030504040204" pitchFamily="34" charset="0"/>
                <a:cs typeface="Arial" panose="020B0604020202020204" pitchFamily="34" charset="0"/>
              </a:rPr>
            </a:br>
            <a:r>
              <a:rPr lang="en-GB" sz="2800" b="1" dirty="0">
                <a:latin typeface="Arial" panose="020B0604020202020204" pitchFamily="34" charset="0"/>
                <a:ea typeface="Verdana" panose="020B0604030504040204" pitchFamily="34" charset="0"/>
                <a:cs typeface="Arial" panose="020B0604020202020204" pitchFamily="34" charset="0"/>
              </a:rPr>
              <a:t>“In </a:t>
            </a:r>
            <a:r>
              <a:rPr lang="en-GB" sz="2800" b="1" i="1" dirty="0">
                <a:latin typeface="Arial" panose="020B0604020202020204" pitchFamily="34" charset="0"/>
                <a:ea typeface="Verdana" panose="020B0604030504040204" pitchFamily="34" charset="0"/>
                <a:cs typeface="Arial" panose="020B0604020202020204" pitchFamily="34" charset="0"/>
              </a:rPr>
              <a:t>the</a:t>
            </a:r>
            <a:r>
              <a:rPr lang="en-GB" sz="2800" b="1" dirty="0">
                <a:latin typeface="Arial" panose="020B0604020202020204" pitchFamily="34" charset="0"/>
                <a:ea typeface="Verdana" panose="020B0604030504040204" pitchFamily="34" charset="0"/>
                <a:cs typeface="Arial" panose="020B0604020202020204" pitchFamily="34" charset="0"/>
              </a:rPr>
              <a:t> beginning” (Ἐν τῇ ἀρχῇ, </a:t>
            </a:r>
            <a:r>
              <a:rPr lang="en-GB" sz="2800" b="1" i="1" dirty="0">
                <a:latin typeface="Arial" panose="020B0604020202020204" pitchFamily="34" charset="0"/>
                <a:ea typeface="Verdana" panose="020B0604030504040204" pitchFamily="34" charset="0"/>
                <a:cs typeface="Arial" panose="020B0604020202020204" pitchFamily="34" charset="0"/>
              </a:rPr>
              <a:t>En té arché</a:t>
            </a:r>
            <a:r>
              <a:rPr lang="en-GB" sz="2800" b="1" dirty="0">
                <a:latin typeface="Arial" panose="020B0604020202020204" pitchFamily="34" charset="0"/>
                <a:ea typeface="Verdana" panose="020B0604030504040204" pitchFamily="34" charset="0"/>
                <a:cs typeface="Arial" panose="020B0604020202020204" pitchFamily="34" charset="0"/>
              </a:rPr>
              <a:t>).</a:t>
            </a:r>
          </a:p>
          <a:p>
            <a:r>
              <a:rPr lang="en-GB" sz="2800" b="1" dirty="0">
                <a:latin typeface="Arial" panose="020B0604020202020204" pitchFamily="34" charset="0"/>
                <a:ea typeface="Verdana" panose="020B0604030504040204" pitchFamily="34" charset="0"/>
                <a:cs typeface="Arial" panose="020B0604020202020204" pitchFamily="34" charset="0"/>
              </a:rPr>
              <a:t>When the Apostle John wrote John 1:1, the borrowed </a:t>
            </a:r>
            <a:r>
              <a:rPr lang="en-GB" sz="2800" b="1" i="1" dirty="0">
                <a:latin typeface="Arial" panose="020B0604020202020204" pitchFamily="34" charset="0"/>
                <a:ea typeface="Verdana" panose="020B0604030504040204" pitchFamily="34" charset="0"/>
                <a:cs typeface="Arial" panose="020B0604020202020204" pitchFamily="34" charset="0"/>
              </a:rPr>
              <a:t>En arché </a:t>
            </a:r>
            <a:r>
              <a:rPr lang="en-GB" sz="2800" b="1" dirty="0">
                <a:latin typeface="Arial" panose="020B0604020202020204" pitchFamily="34" charset="0"/>
                <a:ea typeface="Verdana" panose="020B0604030504040204" pitchFamily="34" charset="0"/>
                <a:cs typeface="Arial" panose="020B0604020202020204" pitchFamily="34" charset="0"/>
              </a:rPr>
              <a:t>from Gen. 1:1 in Greek. He was perhaps hinting: “When he began to create all things, he already was.”</a:t>
            </a:r>
          </a:p>
        </p:txBody>
      </p:sp>
      <p:pic>
        <p:nvPicPr>
          <p:cNvPr id="3" name="Picture 2">
            <a:extLst>
              <a:ext uri="{FF2B5EF4-FFF2-40B4-BE49-F238E27FC236}">
                <a16:creationId xmlns:a16="http://schemas.microsoft.com/office/drawing/2014/main" id="{ACED41D4-DE2E-C6AE-6C0F-97A0AB0880D5}"/>
              </a:ext>
            </a:extLst>
          </p:cNvPr>
          <p:cNvPicPr>
            <a:picLocks noChangeAspect="1"/>
          </p:cNvPicPr>
          <p:nvPr/>
        </p:nvPicPr>
        <p:blipFill>
          <a:blip r:embed="rId3"/>
          <a:stretch>
            <a:fillRect/>
          </a:stretch>
        </p:blipFill>
        <p:spPr>
          <a:xfrm>
            <a:off x="0" y="562569"/>
            <a:ext cx="8093091" cy="3953778"/>
          </a:xfrm>
          <a:prstGeom prst="rect">
            <a:avLst/>
          </a:prstGeom>
        </p:spPr>
      </p:pic>
    </p:spTree>
    <p:extLst>
      <p:ext uri="{BB962C8B-B14F-4D97-AF65-F5344CB8AC3E}">
        <p14:creationId xmlns:p14="http://schemas.microsoft.com/office/powerpoint/2010/main" val="41772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5000" r="-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Main Hebrew noun prefixes</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970318"/>
          </a:xfrm>
          <a:prstGeom prst="rect">
            <a:avLst/>
          </a:prstGeom>
          <a:noFill/>
        </p:spPr>
        <p:txBody>
          <a:bodyPr wrap="square" rtlCol="0">
            <a:spAutoFit/>
          </a:bodyPr>
          <a:lstStyle/>
          <a:p>
            <a:r>
              <a:rPr lang="he-IL" sz="2800" b="1" dirty="0">
                <a:solidFill>
                  <a:srgbClr val="C00000"/>
                </a:solidFill>
                <a:latin typeface="Arial" panose="020B0604020202020204" pitchFamily="34" charset="0"/>
                <a:ea typeface="Verdana" panose="020B0604030504040204" pitchFamily="34" charset="0"/>
              </a:rPr>
              <a:t>ב</a:t>
            </a:r>
            <a:r>
              <a:rPr lang="en-GB" sz="2800" b="1" dirty="0">
                <a:latin typeface="Arial" panose="020B0604020202020204" pitchFamily="34" charset="0"/>
                <a:ea typeface="Verdana" panose="020B0604030504040204" pitchFamily="34" charset="0"/>
                <a:cs typeface="Arial" panose="020B0604020202020204" pitchFamily="34" charset="0"/>
              </a:rPr>
              <a:t> bè = locality or instrument.</a:t>
            </a:r>
          </a:p>
          <a:p>
            <a:r>
              <a:rPr lang="he-IL" sz="2800" b="1" dirty="0">
                <a:solidFill>
                  <a:srgbClr val="C00000"/>
                </a:solidFill>
                <a:latin typeface="Arial" panose="020B0604020202020204" pitchFamily="34" charset="0"/>
                <a:ea typeface="Verdana" panose="020B0604030504040204" pitchFamily="34" charset="0"/>
              </a:rPr>
              <a:t>ה</a:t>
            </a:r>
            <a:r>
              <a:rPr lang="en-GB" sz="2800" b="1" dirty="0">
                <a:latin typeface="Arial" panose="020B0604020202020204" pitchFamily="34" charset="0"/>
                <a:ea typeface="Verdana" panose="020B0604030504040204" pitchFamily="34" charset="0"/>
                <a:cs typeface="Arial" panose="020B0604020202020204" pitchFamily="34" charset="0"/>
              </a:rPr>
              <a:t> hâ = definite article: ‘the’. </a:t>
            </a:r>
          </a:p>
          <a:p>
            <a:r>
              <a:rPr lang="he-IL" sz="2800" b="1" dirty="0">
                <a:solidFill>
                  <a:srgbClr val="C00000"/>
                </a:solidFill>
                <a:latin typeface="Arial" panose="020B0604020202020204" pitchFamily="34" charset="0"/>
                <a:ea typeface="Verdana" panose="020B0604030504040204" pitchFamily="34" charset="0"/>
              </a:rPr>
              <a:t>כ</a:t>
            </a:r>
            <a:r>
              <a:rPr lang="en-GB" sz="2800" b="1" dirty="0">
                <a:latin typeface="Arial" panose="020B0604020202020204" pitchFamily="34" charset="0"/>
                <a:ea typeface="Verdana" panose="020B0604030504040204" pitchFamily="34" charset="0"/>
                <a:cs typeface="Arial" panose="020B0604020202020204" pitchFamily="34" charset="0"/>
              </a:rPr>
              <a:t> kè = comparison: ‘like’.</a:t>
            </a:r>
          </a:p>
          <a:p>
            <a:r>
              <a:rPr lang="he-IL" sz="2800" b="1" dirty="0">
                <a:solidFill>
                  <a:srgbClr val="C00000"/>
                </a:solidFill>
                <a:latin typeface="Arial" panose="020B0604020202020204" pitchFamily="34" charset="0"/>
                <a:ea typeface="Verdana" panose="020B0604030504040204" pitchFamily="34" charset="0"/>
              </a:rPr>
              <a:t>ל</a:t>
            </a:r>
            <a:r>
              <a:rPr lang="en-GB" sz="2800" b="1" dirty="0">
                <a:latin typeface="Arial" panose="020B0604020202020204" pitchFamily="34" charset="0"/>
                <a:ea typeface="Verdana" panose="020B0604030504040204" pitchFamily="34" charset="0"/>
                <a:cs typeface="Arial" panose="020B0604020202020204" pitchFamily="34" charset="0"/>
              </a:rPr>
              <a:t> lè = existence or direction: ‘towards’.</a:t>
            </a:r>
          </a:p>
          <a:p>
            <a:r>
              <a:rPr lang="he-IL" sz="2800" b="1" dirty="0">
                <a:solidFill>
                  <a:srgbClr val="C00000"/>
                </a:solidFill>
                <a:latin typeface="Arial" panose="020B0604020202020204" pitchFamily="34" charset="0"/>
                <a:ea typeface="Verdana" panose="020B0604030504040204" pitchFamily="34" charset="0"/>
              </a:rPr>
              <a:t>מ</a:t>
            </a:r>
            <a:r>
              <a:rPr lang="en-GB" sz="2800" b="1" dirty="0">
                <a:latin typeface="Arial" panose="020B0604020202020204" pitchFamily="34" charset="0"/>
                <a:ea typeface="Verdana" panose="020B0604030504040204" pitchFamily="34" charset="0"/>
                <a:cs typeface="Arial" panose="020B0604020202020204" pitchFamily="34" charset="0"/>
              </a:rPr>
              <a:t> mi = source: ‘from’.</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he-IL" sz="2800" b="1" dirty="0">
                <a:solidFill>
                  <a:srgbClr val="C00000"/>
                </a:solidFill>
                <a:latin typeface="Arial" panose="020B0604020202020204" pitchFamily="34" charset="0"/>
                <a:ea typeface="Verdana" panose="020B0604030504040204" pitchFamily="34" charset="0"/>
              </a:rPr>
              <a:t>ו</a:t>
            </a:r>
            <a:r>
              <a:rPr lang="en-GB" sz="2800" b="1" dirty="0">
                <a:latin typeface="Arial" panose="020B0604020202020204" pitchFamily="34" charset="0"/>
                <a:ea typeface="Verdana" panose="020B0604030504040204" pitchFamily="34" charset="0"/>
                <a:cs typeface="Arial" panose="020B0604020202020204" pitchFamily="34" charset="0"/>
              </a:rPr>
              <a:t> wè = conjunction: ‘and’ or clause marker.</a:t>
            </a:r>
            <a:endParaRPr lang="ug-CN" sz="2800" b="1" dirty="0">
              <a:latin typeface="Arial" panose="020B0604020202020204" pitchFamily="34" charset="0"/>
              <a:ea typeface="Verdana" panose="020B0604030504040204" pitchFamily="34" charset="0"/>
              <a:cs typeface="Arial" panose="020B0604020202020204" pitchFamily="34" charset="0"/>
            </a:endParaRPr>
          </a:p>
          <a:p>
            <a:endParaRPr lang="en-GB" sz="2800" b="1" dirty="0">
              <a:latin typeface="Arial" panose="020B0604020202020204" pitchFamily="34" charset="0"/>
              <a:ea typeface="Verdana" panose="020B0604030504040204" pitchFamily="34" charset="0"/>
              <a:cs typeface="Arial" panose="020B0604020202020204" pitchFamily="34" charset="0"/>
            </a:endParaRPr>
          </a:p>
          <a:p>
            <a:r>
              <a:rPr lang="he-IL" sz="2800" b="1" dirty="0">
                <a:latin typeface="Arial" panose="020B0604020202020204" pitchFamily="34" charset="0"/>
                <a:ea typeface="Verdana" panose="020B0604030504040204" pitchFamily="34" charset="0"/>
              </a:rPr>
              <a:t>ראשׁית</a:t>
            </a:r>
            <a:r>
              <a:rPr lang="en-US" sz="2800" b="1" dirty="0">
                <a:latin typeface="Arial" panose="020B0604020202020204" pitchFamily="34" charset="0"/>
                <a:ea typeface="Verdana" panose="020B0604030504040204" pitchFamily="34" charset="0"/>
              </a:rPr>
              <a:t>+</a:t>
            </a:r>
            <a:r>
              <a:rPr lang="he-IL" sz="2800" b="1" dirty="0">
                <a:solidFill>
                  <a:srgbClr val="C00000"/>
                </a:solidFill>
                <a:latin typeface="Arial" panose="020B0604020202020204" pitchFamily="34" charset="0"/>
                <a:ea typeface="Verdana" panose="020B0604030504040204" pitchFamily="34" charset="0"/>
              </a:rPr>
              <a:t>ב</a:t>
            </a:r>
            <a:r>
              <a:rPr lang="en-US" sz="2800" b="1" dirty="0">
                <a:latin typeface="Arial" panose="020B0604020202020204" pitchFamily="34" charset="0"/>
                <a:ea typeface="Verdana" panose="020B0604030504040204" pitchFamily="34" charset="0"/>
              </a:rPr>
              <a:t> = </a:t>
            </a:r>
            <a:r>
              <a:rPr lang="en-US" sz="2800" b="1" dirty="0">
                <a:solidFill>
                  <a:srgbClr val="C00000"/>
                </a:solidFill>
                <a:latin typeface="Arial" panose="020B0604020202020204" pitchFamily="34" charset="0"/>
                <a:ea typeface="Verdana" panose="020B0604030504040204" pitchFamily="34" charset="0"/>
              </a:rPr>
              <a:t>bè</a:t>
            </a:r>
            <a:r>
              <a:rPr lang="en-US" sz="2800" b="1" dirty="0">
                <a:latin typeface="Arial" panose="020B0604020202020204" pitchFamily="34" charset="0"/>
                <a:ea typeface="Verdana" panose="020B0604030504040204" pitchFamily="34" charset="0"/>
              </a:rPr>
              <a:t>+ré’shît = </a:t>
            </a:r>
            <a:r>
              <a:rPr lang="en-US" sz="2800" b="1" dirty="0">
                <a:solidFill>
                  <a:srgbClr val="C00000"/>
                </a:solidFill>
                <a:latin typeface="Arial" panose="020B0604020202020204" pitchFamily="34" charset="0"/>
                <a:ea typeface="Verdana" panose="020B0604030504040204" pitchFamily="34" charset="0"/>
              </a:rPr>
              <a:t>In/At</a:t>
            </a:r>
            <a:r>
              <a:rPr lang="en-US" sz="2800" b="1" dirty="0">
                <a:latin typeface="Arial" panose="020B0604020202020204" pitchFamily="34" charset="0"/>
                <a:ea typeface="Verdana" panose="020B0604030504040204" pitchFamily="34" charset="0"/>
              </a:rPr>
              <a:t> beginning = ‘When he began to …’</a:t>
            </a:r>
            <a:endParaRPr lang="en-GB" sz="2800" b="1" dirty="0">
              <a:latin typeface="Arial" panose="020B0604020202020204" pitchFamily="34" charset="0"/>
              <a:ea typeface="Verdana" panose="020B060403050404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885CFC8-7520-4480-0EA2-FB5F492BEFB0}"/>
              </a:ext>
            </a:extLst>
          </p:cNvPr>
          <p:cNvPicPr>
            <a:picLocks noChangeAspect="1"/>
          </p:cNvPicPr>
          <p:nvPr/>
        </p:nvPicPr>
        <p:blipFill>
          <a:blip r:embed="rId3"/>
          <a:stretch>
            <a:fillRect/>
          </a:stretch>
        </p:blipFill>
        <p:spPr>
          <a:xfrm>
            <a:off x="278384" y="679826"/>
            <a:ext cx="7571232" cy="3892174"/>
          </a:xfrm>
          <a:prstGeom prst="rect">
            <a:avLst/>
          </a:prstGeom>
        </p:spPr>
      </p:pic>
    </p:spTree>
    <p:extLst>
      <p:ext uri="{BB962C8B-B14F-4D97-AF65-F5344CB8AC3E}">
        <p14:creationId xmlns:p14="http://schemas.microsoft.com/office/powerpoint/2010/main" val="325855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 calcmode="lin" valueType="num">
                                      <p:cBhvr additive="base">
                                        <p:cTn id="2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 calcmode="lin" valueType="num">
                                      <p:cBhvr additive="base">
                                        <p:cTn id="3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xEl>
                                              <p:pRg st="4" end="4"/>
                                            </p:txEl>
                                          </p:spTgt>
                                        </p:tgtEl>
                                        <p:attrNameLst>
                                          <p:attrName>style.visibility</p:attrName>
                                        </p:attrNameLst>
                                      </p:cBhvr>
                                      <p:to>
                                        <p:strVal val="visible"/>
                                      </p:to>
                                    </p:set>
                                    <p:anim calcmode="lin" valueType="num">
                                      <p:cBhvr additive="base">
                                        <p:cTn id="3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xEl>
                                              <p:pRg st="5" end="5"/>
                                            </p:txEl>
                                          </p:spTgt>
                                        </p:tgtEl>
                                        <p:attrNameLst>
                                          <p:attrName>style.visibility</p:attrName>
                                        </p:attrNameLst>
                                      </p:cBhvr>
                                      <p:to>
                                        <p:strVal val="visible"/>
                                      </p:to>
                                    </p:set>
                                    <p:anim calcmode="lin" valueType="num">
                                      <p:cBhvr additive="base">
                                        <p:cTn id="43"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xEl>
                                              <p:pRg st="7" end="7"/>
                                            </p:txEl>
                                          </p:spTgt>
                                        </p:tgtEl>
                                        <p:attrNameLst>
                                          <p:attrName>style.visibility</p:attrName>
                                        </p:attrNameLst>
                                      </p:cBhvr>
                                      <p:to>
                                        <p:strVal val="visible"/>
                                      </p:to>
                                    </p:set>
                                    <p:anim calcmode="lin" valueType="num">
                                      <p:cBhvr additive="base">
                                        <p:cTn id="49"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Construct relations in Hebrew (1)</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970318"/>
          </a:xfrm>
          <a:prstGeom prst="rect">
            <a:avLst/>
          </a:prstGeom>
          <a:noFill/>
        </p:spPr>
        <p:txBody>
          <a:bodyPr wrap="square" rtlCol="0">
            <a:spAutoFit/>
          </a:bodyPr>
          <a:lstStyle/>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ea typeface="Verdana" panose="020B0604030504040204" pitchFamily="34" charset="0"/>
                <a:cs typeface="Arial" panose="020B0604020202020204" pitchFamily="34" charset="0"/>
              </a:rPr>
              <a:t>When a noun is followed by text that completes it, and the noun has no article ‘</a:t>
            </a: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the</a:t>
            </a:r>
            <a:r>
              <a:rPr lang="en-US" sz="2800" b="1" dirty="0">
                <a:latin typeface="Arial" panose="020B0604020202020204" pitchFamily="34" charset="0"/>
                <a:ea typeface="Verdana" panose="020B0604030504040204" pitchFamily="34" charset="0"/>
                <a:cs typeface="Arial" panose="020B0604020202020204" pitchFamily="34" charset="0"/>
              </a:rPr>
              <a:t>’, then they are in a ‘construct’ relation. </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ea typeface="Verdana" panose="020B0604030504040204" pitchFamily="34" charset="0"/>
                <a:cs typeface="Arial" panose="020B0604020202020204" pitchFamily="34" charset="0"/>
              </a:rPr>
              <a:t>If they are both nouns, then in English we connect them with the genitive: “</a:t>
            </a: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of</a:t>
            </a:r>
            <a:r>
              <a:rPr lang="en-US" sz="2800" b="1" dirty="0">
                <a:latin typeface="Arial" panose="020B0604020202020204" pitchFamily="34" charset="0"/>
                <a:ea typeface="Verdana" panose="020B0604030504040204" pitchFamily="34" charset="0"/>
                <a:cs typeface="Arial" panose="020B0604020202020204" pitchFamily="34" charset="0"/>
              </a:rPr>
              <a:t>”.</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For example: </a:t>
            </a:r>
            <a:r>
              <a:rPr lang="en-GB" sz="2800" b="1" i="1" dirty="0">
                <a:latin typeface="Arial" panose="020B0604020202020204" pitchFamily="34" charset="0"/>
                <a:ea typeface="Verdana" panose="020B0604030504040204" pitchFamily="34" charset="0"/>
                <a:cs typeface="Arial" panose="020B0604020202020204" pitchFamily="34" charset="0"/>
              </a:rPr>
              <a:t>deber </a:t>
            </a:r>
            <a:r>
              <a:rPr lang="en-GB" sz="2800" b="1" i="1" dirty="0">
                <a:solidFill>
                  <a:srgbClr val="C00000"/>
                </a:solidFill>
                <a:latin typeface="Arial" panose="020B0604020202020204" pitchFamily="34" charset="0"/>
                <a:ea typeface="Verdana" panose="020B0604030504040204" pitchFamily="34" charset="0"/>
                <a:cs typeface="Arial" panose="020B0604020202020204" pitchFamily="34" charset="0"/>
              </a:rPr>
              <a:t>ha</a:t>
            </a:r>
            <a:r>
              <a:rPr lang="en-GB" sz="2800" b="1" i="1" dirty="0">
                <a:latin typeface="Arial" panose="020B0604020202020204" pitchFamily="34" charset="0"/>
                <a:ea typeface="Verdana" panose="020B0604030504040204" pitchFamily="34" charset="0"/>
                <a:cs typeface="Arial" panose="020B0604020202020204" pitchFamily="34" charset="0"/>
              </a:rPr>
              <a:t>-nabi</a:t>
            </a:r>
          </a:p>
          <a:p>
            <a:pPr marL="357188" indent="-357188"/>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	  </a:t>
            </a:r>
            <a:r>
              <a:rPr lang="en-GB" sz="2800" b="1" dirty="0">
                <a:latin typeface="Arial" panose="020B0604020202020204" pitchFamily="34" charset="0"/>
                <a:ea typeface="Verdana" panose="020B0604030504040204" pitchFamily="34" charset="0"/>
                <a:cs typeface="Arial" panose="020B0604020202020204" pitchFamily="34" charset="0"/>
              </a:rPr>
              <a:t>= “word the prophet”</a:t>
            </a:r>
          </a:p>
          <a:p>
            <a:pPr marL="357188" indent="-357188"/>
            <a:r>
              <a:rPr lang="en-GB" sz="2800" b="1" dirty="0">
                <a:latin typeface="Arial" panose="020B0604020202020204" pitchFamily="34" charset="0"/>
                <a:ea typeface="Verdana" panose="020B0604030504040204" pitchFamily="34" charset="0"/>
                <a:cs typeface="Arial" panose="020B0604020202020204" pitchFamily="34" charset="0"/>
              </a:rPr>
              <a:t>      =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the</a:t>
            </a:r>
            <a:r>
              <a:rPr lang="en-GB" sz="2800" b="1" dirty="0">
                <a:latin typeface="Arial" panose="020B0604020202020204" pitchFamily="34" charset="0"/>
                <a:ea typeface="Verdana" panose="020B0604030504040204" pitchFamily="34" charset="0"/>
                <a:cs typeface="Arial" panose="020B0604020202020204" pitchFamily="34" charset="0"/>
              </a:rPr>
              <a:t> word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of</a:t>
            </a:r>
            <a:r>
              <a:rPr lang="en-GB" sz="2800" b="1" dirty="0">
                <a:latin typeface="Arial" panose="020B0604020202020204" pitchFamily="34" charset="0"/>
                <a:ea typeface="Verdana" panose="020B0604030504040204" pitchFamily="34" charset="0"/>
                <a:cs typeface="Arial" panose="020B0604020202020204" pitchFamily="34" charset="0"/>
              </a:rPr>
              <a:t> the prophet”</a:t>
            </a:r>
          </a:p>
          <a:p>
            <a:pPr marL="357188" indent="-357188"/>
            <a:r>
              <a:rPr lang="en-GB" sz="2800" b="1" dirty="0">
                <a:latin typeface="Arial" panose="020B0604020202020204" pitchFamily="34" charset="0"/>
                <a:ea typeface="Verdana" panose="020B0604030504040204" pitchFamily="34" charset="0"/>
                <a:cs typeface="Arial" panose="020B0604020202020204" pitchFamily="34" charset="0"/>
              </a:rPr>
              <a:t>    or “the prophet</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’s</a:t>
            </a:r>
            <a:r>
              <a:rPr lang="en-GB" sz="2800" b="1" dirty="0">
                <a:latin typeface="Arial" panose="020B0604020202020204" pitchFamily="34" charset="0"/>
                <a:ea typeface="Verdana" panose="020B0604030504040204" pitchFamily="34" charset="0"/>
                <a:cs typeface="Arial" panose="020B0604020202020204" pitchFamily="34" charset="0"/>
              </a:rPr>
              <a:t> word.”</a:t>
            </a:r>
          </a:p>
        </p:txBody>
      </p:sp>
    </p:spTree>
    <p:extLst>
      <p:ext uri="{BB962C8B-B14F-4D97-AF65-F5344CB8AC3E}">
        <p14:creationId xmlns:p14="http://schemas.microsoft.com/office/powerpoint/2010/main" val="366352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additive="base">
                                        <p:cTn id="3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For example (Jer. 26:1)</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539430"/>
          </a:xfrm>
          <a:prstGeom prst="rect">
            <a:avLst/>
          </a:prstGeom>
          <a:noFill/>
        </p:spPr>
        <p:txBody>
          <a:bodyPr wrap="square" rtlCol="0">
            <a:spAutoFit/>
          </a:bodyPr>
          <a:lstStyle/>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Transliteration: </a:t>
            </a:r>
            <a:r>
              <a:rPr lang="en-GB" sz="2800" b="1" i="1" dirty="0">
                <a:solidFill>
                  <a:srgbClr val="C00000"/>
                </a:solidFill>
                <a:latin typeface="Arial" panose="020B0604020202020204" pitchFamily="34" charset="0"/>
                <a:ea typeface="Verdana" panose="020B0604030504040204" pitchFamily="34" charset="0"/>
                <a:cs typeface="Arial" panose="020B0604020202020204" pitchFamily="34" charset="0"/>
              </a:rPr>
              <a:t>Be</a:t>
            </a:r>
            <a:r>
              <a:rPr lang="en-GB" sz="2800" b="1" i="1" dirty="0">
                <a:latin typeface="Arial" panose="020B0604020202020204" pitchFamily="34" charset="0"/>
                <a:ea typeface="Verdana" panose="020B0604030504040204" pitchFamily="34" charset="0"/>
                <a:cs typeface="Arial" panose="020B0604020202020204" pitchFamily="34" charset="0"/>
              </a:rPr>
              <a:t>reshit mmlkwt Ihwikim </a:t>
            </a:r>
            <a:r>
              <a:rPr lang="en-GB" sz="2800" b="1" dirty="0">
                <a:latin typeface="Arial" panose="020B0604020202020204" pitchFamily="34" charset="0"/>
                <a:ea typeface="Verdana" panose="020B0604030504040204" pitchFamily="34" charset="0"/>
                <a:cs typeface="Arial" panose="020B0604020202020204" pitchFamily="34" charset="0"/>
              </a:rPr>
              <a:t>…</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Text: </a:t>
            </a:r>
            <a:r>
              <a:rPr lang="en-GB" sz="2800" b="1" dirty="0">
                <a:latin typeface="Arial" panose="020B0604020202020204" pitchFamily="34" charset="0"/>
                <a:ea typeface="Verdana" panose="020B0604030504040204" pitchFamily="34" charset="0"/>
                <a:cs typeface="Arial" panose="020B0604020202020204" pitchFamily="34" charset="0"/>
              </a:rPr>
              <a:t>In-beginning reign Jehoiakim …</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Literally: </a:t>
            </a:r>
            <a:r>
              <a:rPr lang="en-GB" sz="2800" b="1" dirty="0">
                <a:latin typeface="Arial" panose="020B0604020202020204" pitchFamily="34" charset="0"/>
                <a:ea typeface="Verdana" panose="020B0604030504040204" pitchFamily="34" charset="0"/>
                <a:cs typeface="Arial" panose="020B0604020202020204" pitchFamily="34" charset="0"/>
              </a:rPr>
              <a:t>“At </a:t>
            </a:r>
            <a:r>
              <a:rPr lang="en-GB" sz="2800" b="1" i="1" dirty="0">
                <a:latin typeface="Arial" panose="020B0604020202020204" pitchFamily="34" charset="0"/>
                <a:ea typeface="Verdana" panose="020B0604030504040204" pitchFamily="34" charset="0"/>
                <a:cs typeface="Arial" panose="020B0604020202020204" pitchFamily="34" charset="0"/>
              </a:rPr>
              <a:t>the </a:t>
            </a:r>
            <a:r>
              <a:rPr lang="en-GB" sz="2800" b="1" dirty="0">
                <a:latin typeface="Arial" panose="020B0604020202020204" pitchFamily="34" charset="0"/>
                <a:ea typeface="Verdana" panose="020B0604030504040204" pitchFamily="34" charset="0"/>
                <a:cs typeface="Arial" panose="020B0604020202020204" pitchFamily="34" charset="0"/>
              </a:rPr>
              <a:t>beginning </a:t>
            </a:r>
            <a:r>
              <a:rPr lang="en-GB" sz="2800" b="1" i="1" dirty="0">
                <a:latin typeface="Arial" panose="020B0604020202020204" pitchFamily="34" charset="0"/>
                <a:ea typeface="Verdana" panose="020B0604030504040204" pitchFamily="34" charset="0"/>
                <a:cs typeface="Arial" panose="020B0604020202020204" pitchFamily="34" charset="0"/>
              </a:rPr>
              <a:t>of the</a:t>
            </a:r>
            <a:r>
              <a:rPr lang="en-GB" sz="2800" b="1" dirty="0">
                <a:latin typeface="Arial" panose="020B0604020202020204" pitchFamily="34" charset="0"/>
                <a:ea typeface="Verdana" panose="020B0604030504040204" pitchFamily="34" charset="0"/>
                <a:cs typeface="Arial" panose="020B0604020202020204" pitchFamily="34" charset="0"/>
              </a:rPr>
              <a:t> reign </a:t>
            </a:r>
            <a:r>
              <a:rPr lang="en-GB" sz="2800" b="1" i="1" dirty="0">
                <a:latin typeface="Arial" panose="020B0604020202020204" pitchFamily="34" charset="0"/>
                <a:ea typeface="Verdana" panose="020B0604030504040204" pitchFamily="34" charset="0"/>
                <a:cs typeface="Arial" panose="020B0604020202020204" pitchFamily="34" charset="0"/>
              </a:rPr>
              <a:t>of </a:t>
            </a:r>
            <a:r>
              <a:rPr lang="en-GB" sz="2800" b="1" dirty="0">
                <a:latin typeface="Arial" panose="020B0604020202020204" pitchFamily="34" charset="0"/>
                <a:ea typeface="Verdana" panose="020B0604030504040204" pitchFamily="34" charset="0"/>
                <a:cs typeface="Arial" panose="020B0604020202020204" pitchFamily="34" charset="0"/>
              </a:rPr>
              <a:t>King Jehoiakim, …”</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Translation: </a:t>
            </a:r>
            <a:r>
              <a:rPr lang="en-GB" sz="2800" b="1" dirty="0">
                <a:latin typeface="Arial" panose="020B0604020202020204" pitchFamily="34" charset="0"/>
                <a:ea typeface="Verdana" panose="020B0604030504040204" pitchFamily="34" charset="0"/>
                <a:cs typeface="Arial" panose="020B0604020202020204" pitchFamily="34" charset="0"/>
              </a:rPr>
              <a:t>“When King Jehoiakim began to reign, …”</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Observation: </a:t>
            </a:r>
            <a:r>
              <a:rPr lang="en-GB" sz="2800" b="1" dirty="0">
                <a:latin typeface="Arial" panose="020B0604020202020204" pitchFamily="34" charset="0"/>
                <a:ea typeface="Verdana" panose="020B0604030504040204" pitchFamily="34" charset="0"/>
                <a:cs typeface="Arial" panose="020B0604020202020204" pitchFamily="34" charset="0"/>
              </a:rPr>
              <a:t>This is a ‘construct’ relation between two nouns: </a:t>
            </a:r>
            <a:r>
              <a:rPr lang="en-GB" sz="2800" b="1" i="1" dirty="0">
                <a:latin typeface="Arial" panose="020B0604020202020204" pitchFamily="34" charset="0"/>
                <a:ea typeface="Verdana" panose="020B0604030504040204" pitchFamily="34" charset="0"/>
                <a:cs typeface="Arial" panose="020B0604020202020204" pitchFamily="34" charset="0"/>
              </a:rPr>
              <a:t>beginning</a:t>
            </a:r>
            <a:r>
              <a:rPr lang="en-GB" sz="2800" b="1" dirty="0">
                <a:latin typeface="Arial" panose="020B0604020202020204" pitchFamily="34" charset="0"/>
                <a:ea typeface="Verdana" panose="020B0604030504040204" pitchFamily="34" charset="0"/>
                <a:cs typeface="Arial" panose="020B0604020202020204" pitchFamily="34" charset="0"/>
              </a:rPr>
              <a:t> and </a:t>
            </a:r>
            <a:r>
              <a:rPr lang="en-GB" sz="2800" b="1" i="1" dirty="0">
                <a:latin typeface="Arial" panose="020B0604020202020204" pitchFamily="34" charset="0"/>
                <a:ea typeface="Verdana" panose="020B0604030504040204" pitchFamily="34" charset="0"/>
                <a:cs typeface="Arial" panose="020B0604020202020204" pitchFamily="34" charset="0"/>
              </a:rPr>
              <a:t>reign</a:t>
            </a:r>
            <a:r>
              <a:rPr lang="en-GB" sz="2800" b="1" dirty="0">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266031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Young-earth creationists</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970318"/>
          </a:xfrm>
          <a:prstGeom prst="rect">
            <a:avLst/>
          </a:prstGeom>
          <a:noFill/>
        </p:spPr>
        <p:txBody>
          <a:bodyPr wrap="square" rtlCol="0">
            <a:spAutoFit/>
          </a:bodyPr>
          <a:lstStyle/>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ea typeface="Verdana" panose="020B0604030504040204" pitchFamily="34" charset="0"/>
                <a:cs typeface="Arial" panose="020B0604020202020204" pitchFamily="34" charset="0"/>
              </a:rPr>
              <a:t>They </a:t>
            </a:r>
            <a:r>
              <a:rPr lang="en-GB" sz="2800" b="1" dirty="0">
                <a:latin typeface="Arial" panose="020B0604020202020204" pitchFamily="34" charset="0"/>
                <a:ea typeface="Verdana" panose="020B0604030504040204" pitchFamily="34" charset="0"/>
                <a:cs typeface="Arial" panose="020B0604020202020204" pitchFamily="34" charset="0"/>
              </a:rPr>
              <a:t>appeal to the traditional translation of Genesis 1:1, “In the beginning, God created.” </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This is because they believe that God created the sky and the earth on day one of the creation week.</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GB" sz="2800" b="1" dirty="0">
                <a:latin typeface="Arial" panose="020B0604020202020204" pitchFamily="34" charset="0"/>
                <a:ea typeface="Verdana" panose="020B0604030504040204" pitchFamily="34" charset="0"/>
                <a:cs typeface="Arial" panose="020B0604020202020204" pitchFamily="34" charset="0"/>
              </a:rPr>
              <a:t>They consider the alternate translation to be done by ‘liberals’ who require millions of years for evolution.</a:t>
            </a:r>
          </a:p>
        </p:txBody>
      </p:sp>
      <p:pic>
        <p:nvPicPr>
          <p:cNvPr id="7170" name="Picture 2" descr="Ken Ham: The Making of An American Religious Huckster">
            <a:extLst>
              <a:ext uri="{FF2B5EF4-FFF2-40B4-BE49-F238E27FC236}">
                <a16:creationId xmlns:a16="http://schemas.microsoft.com/office/drawing/2014/main" id="{8E0864B8-0BC1-AAE3-5D74-F4F5852B2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812800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 calcmode="lin" valueType="num">
                                      <p:cBhvr additive="base">
                                        <p:cTn id="2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Old-earth creationists</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539430"/>
          </a:xfrm>
          <a:prstGeom prst="rect">
            <a:avLst/>
          </a:prstGeom>
          <a:noFill/>
        </p:spPr>
        <p:txBody>
          <a:bodyPr wrap="square" rtlCol="0">
            <a:spAutoFit/>
          </a:bodyPr>
          <a:lstStyle/>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ea typeface="Verdana" panose="020B0604030504040204" pitchFamily="34" charset="0"/>
                <a:cs typeface="Arial" panose="020B0604020202020204" pitchFamily="34" charset="0"/>
              </a:rPr>
              <a:t>They </a:t>
            </a:r>
            <a:r>
              <a:rPr lang="en-GB" sz="2800" b="1" dirty="0">
                <a:latin typeface="Arial" panose="020B0604020202020204" pitchFamily="34" charset="0"/>
                <a:ea typeface="Verdana" panose="020B0604030504040204" pitchFamily="34" charset="0"/>
                <a:cs typeface="Arial" panose="020B0604020202020204" pitchFamily="34" charset="0"/>
              </a:rPr>
              <a:t>appeal to the alternate translation of Genesis 1:1, “When God began to create.” </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This is because they believe that God had already created the sky and the earth on day one of the creation week.</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GB" sz="2800" b="1" dirty="0">
                <a:latin typeface="Arial" panose="020B0604020202020204" pitchFamily="34" charset="0"/>
                <a:ea typeface="Verdana" panose="020B0604030504040204" pitchFamily="34" charset="0"/>
                <a:cs typeface="Arial" panose="020B0604020202020204" pitchFamily="34" charset="0"/>
              </a:rPr>
              <a:t>They consider the traditional translation </a:t>
            </a:r>
            <a:br>
              <a:rPr lang="en-GB" sz="2800" b="1" dirty="0">
                <a:latin typeface="Arial" panose="020B0604020202020204" pitchFamily="34" charset="0"/>
                <a:ea typeface="Verdana" panose="020B0604030504040204" pitchFamily="34" charset="0"/>
                <a:cs typeface="Arial" panose="020B0604020202020204" pitchFamily="34" charset="0"/>
              </a:rPr>
            </a:br>
            <a:r>
              <a:rPr lang="en-GB" sz="2800" b="1" dirty="0">
                <a:latin typeface="Arial" panose="020B0604020202020204" pitchFamily="34" charset="0"/>
                <a:ea typeface="Verdana" panose="020B0604030504040204" pitchFamily="34" charset="0"/>
                <a:cs typeface="Arial" panose="020B0604020202020204" pitchFamily="34" charset="0"/>
              </a:rPr>
              <a:t>to be done by ‘fundamentalists’ who require a six-day creation of everything.</a:t>
            </a:r>
          </a:p>
        </p:txBody>
      </p:sp>
      <p:pic>
        <p:nvPicPr>
          <p:cNvPr id="8194" name="Picture 2" descr="Navigating Genesis With Dr. Hugh Ross | The Holy Spirit - YouTube">
            <a:extLst>
              <a:ext uri="{FF2B5EF4-FFF2-40B4-BE49-F238E27FC236}">
                <a16:creationId xmlns:a16="http://schemas.microsoft.com/office/drawing/2014/main" id="{910E2595-391D-8E30-D7FC-273A15F39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6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194"/>
                                        </p:tgtEl>
                                        <p:attrNameLst>
                                          <p:attrName>ppt_x</p:attrName>
                                        </p:attrNameLst>
                                      </p:cBhvr>
                                      <p:tavLst>
                                        <p:tav tm="0">
                                          <p:val>
                                            <p:strVal val="ppt_x"/>
                                          </p:val>
                                        </p:tav>
                                        <p:tav tm="100000">
                                          <p:val>
                                            <p:strVal val="ppt_x"/>
                                          </p:val>
                                        </p:tav>
                                      </p:tavLst>
                                    </p:anim>
                                    <p:anim calcmode="lin" valueType="num">
                                      <p:cBhvr additive="base">
                                        <p:cTn id="7" dur="500"/>
                                        <p:tgtEl>
                                          <p:spTgt spid="8194"/>
                                        </p:tgtEl>
                                        <p:attrNameLst>
                                          <p:attrName>ppt_y</p:attrName>
                                        </p:attrNameLst>
                                      </p:cBhvr>
                                      <p:tavLst>
                                        <p:tav tm="0">
                                          <p:val>
                                            <p:strVal val="ppt_y"/>
                                          </p:val>
                                        </p:tav>
                                        <p:tav tm="100000">
                                          <p:val>
                                            <p:strVal val="1+ppt_h/2"/>
                                          </p:val>
                                        </p:tav>
                                      </p:tavLst>
                                    </p:anim>
                                    <p:set>
                                      <p:cBhvr>
                                        <p:cTn id="8" dur="1" fill="hold">
                                          <p:stCondLst>
                                            <p:cond delay="499"/>
                                          </p:stCondLst>
                                        </p:cTn>
                                        <p:tgtEl>
                                          <p:spTgt spid="819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 calcmode="lin" valueType="num">
                                      <p:cBhvr additive="base">
                                        <p:cTn id="2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Conclusion</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539430"/>
          </a:xfrm>
          <a:prstGeom prst="rect">
            <a:avLst/>
          </a:prstGeom>
          <a:blipFill>
            <a:blip r:embed="rId2">
              <a:alphaModFix amt="24000"/>
            </a:blip>
            <a:stretch>
              <a:fillRect/>
            </a:stretch>
          </a:blipFill>
        </p:spPr>
        <p:txBody>
          <a:bodyPr wrap="square" rtlCol="0">
            <a:spAutoFit/>
          </a:bodyPr>
          <a:lstStyle/>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ea typeface="Verdana" panose="020B0604030504040204" pitchFamily="34" charset="0"/>
                <a:cs typeface="Arial" panose="020B0604020202020204" pitchFamily="34" charset="0"/>
              </a:rPr>
              <a:t>The</a:t>
            </a:r>
            <a:r>
              <a:rPr lang="en-GB" sz="2800" b="1" dirty="0">
                <a:latin typeface="Arial" panose="020B0604020202020204" pitchFamily="34" charset="0"/>
                <a:ea typeface="Verdana" panose="020B0604030504040204" pitchFamily="34" charset="0"/>
                <a:cs typeface="Arial" panose="020B0604020202020204" pitchFamily="34" charset="0"/>
              </a:rPr>
              <a:t> alternative better expresses Hebrew grammar which is ignored by tradition.</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It explains how angels were present while God ‘created’ the heavens and earth.</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GB" sz="2800" b="1" dirty="0">
                <a:latin typeface="Arial" panose="020B0604020202020204" pitchFamily="34" charset="0"/>
                <a:ea typeface="Verdana" panose="020B0604030504040204" pitchFamily="34" charset="0"/>
                <a:cs typeface="Arial" panose="020B0604020202020204" pitchFamily="34" charset="0"/>
              </a:rPr>
              <a:t>It allows for long geological ages and expansion of the universe.</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GB" sz="2800" b="1" dirty="0">
                <a:latin typeface="Arial" panose="020B0604020202020204" pitchFamily="34" charset="0"/>
                <a:ea typeface="Verdana" panose="020B0604030504040204" pitchFamily="34" charset="0"/>
                <a:cs typeface="Arial" panose="020B0604020202020204" pitchFamily="34" charset="0"/>
              </a:rPr>
              <a:t>It still affirms a six-day special creation of ‘sky and earth’ prepared for human beings.</a:t>
            </a:r>
          </a:p>
        </p:txBody>
      </p:sp>
      <p:pic>
        <p:nvPicPr>
          <p:cNvPr id="9218" name="Picture 2" descr="Conclusion Icon Images – Browse 264,206 Stock Photos, Vectors, and ...">
            <a:extLst>
              <a:ext uri="{FF2B5EF4-FFF2-40B4-BE49-F238E27FC236}">
                <a16:creationId xmlns:a16="http://schemas.microsoft.com/office/drawing/2014/main" id="{67CD5557-3551-8B99-14E4-E45106577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8128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9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218"/>
                                        </p:tgtEl>
                                        <p:attrNameLst>
                                          <p:attrName>ppt_x</p:attrName>
                                        </p:attrNameLst>
                                      </p:cBhvr>
                                      <p:tavLst>
                                        <p:tav tm="0">
                                          <p:val>
                                            <p:strVal val="ppt_x"/>
                                          </p:val>
                                        </p:tav>
                                        <p:tav tm="100000">
                                          <p:val>
                                            <p:strVal val="ppt_x"/>
                                          </p:val>
                                        </p:tav>
                                      </p:tavLst>
                                    </p:anim>
                                    <p:anim calcmode="lin" valueType="num">
                                      <p:cBhvr additive="base">
                                        <p:cTn id="7" dur="500"/>
                                        <p:tgtEl>
                                          <p:spTgt spid="9218"/>
                                        </p:tgtEl>
                                        <p:attrNameLst>
                                          <p:attrName>ppt_y</p:attrName>
                                        </p:attrNameLst>
                                      </p:cBhvr>
                                      <p:tavLst>
                                        <p:tav tm="0">
                                          <p:val>
                                            <p:strVal val="ppt_y"/>
                                          </p:val>
                                        </p:tav>
                                        <p:tav tm="100000">
                                          <p:val>
                                            <p:strVal val="1+ppt_h/2"/>
                                          </p:val>
                                        </p:tav>
                                      </p:tavLst>
                                    </p:anim>
                                    <p:set>
                                      <p:cBhvr>
                                        <p:cTn id="8" dur="1" fill="hold">
                                          <p:stCondLst>
                                            <p:cond delay="499"/>
                                          </p:stCondLst>
                                        </p:cTn>
                                        <p:tgtEl>
                                          <p:spTgt spid="92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 calcmode="lin" valueType="num">
                                      <p:cBhvr additive="base">
                                        <p:cTn id="2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 calcmode="lin" valueType="num">
                                      <p:cBhvr additive="base">
                                        <p:cTn id="3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But wait! Four problems</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539430"/>
          </a:xfrm>
          <a:prstGeom prst="rect">
            <a:avLst/>
          </a:prstGeom>
          <a:noFill/>
        </p:spPr>
        <p:txBody>
          <a:bodyPr wrap="square" rtlCol="0">
            <a:spAutoFit/>
          </a:bodyPr>
          <a:lstStyle/>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1.</a:t>
            </a:r>
            <a:r>
              <a:rPr lang="en-GB" sz="2800" b="1" dirty="0">
                <a:latin typeface="Arial" panose="020B0604020202020204" pitchFamily="34" charset="0"/>
                <a:ea typeface="Verdana" panose="020B0604030504040204" pitchFamily="34" charset="0"/>
                <a:cs typeface="Arial" panose="020B0604020202020204" pitchFamily="34" charset="0"/>
              </a:rPr>
              <a:t> In </a:t>
            </a:r>
            <a:r>
              <a:rPr lang="en-US" sz="2800" b="1" dirty="0">
                <a:latin typeface="Arial" panose="020B0604020202020204" pitchFamily="34" charset="0"/>
                <a:ea typeface="Verdana" panose="020B0604030504040204" pitchFamily="34" charset="0"/>
                <a:cs typeface="Arial" panose="020B0604020202020204" pitchFamily="34" charset="0"/>
              </a:rPr>
              <a:t>Genesis 1:1</a:t>
            </a:r>
            <a:r>
              <a:rPr lang="en-GB" sz="2800" b="1" dirty="0">
                <a:latin typeface="Arial" panose="020B0604020202020204" pitchFamily="34" charset="0"/>
                <a:ea typeface="Verdana" panose="020B0604030504040204" pitchFamily="34" charset="0"/>
                <a:cs typeface="Arial" panose="020B0604020202020204" pitchFamily="34" charset="0"/>
              </a:rPr>
              <a:t> there is no second noun for a construct relation!</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2.</a:t>
            </a:r>
            <a:r>
              <a:rPr lang="en-GB" sz="2800" b="1" dirty="0">
                <a:latin typeface="Arial" panose="020B0604020202020204" pitchFamily="34" charset="0"/>
                <a:ea typeface="Verdana" panose="020B0604030504040204" pitchFamily="34" charset="0"/>
                <a:cs typeface="Arial" panose="020B0604020202020204" pitchFamily="34" charset="0"/>
              </a:rPr>
              <a:t> Genesis 1:2 begins with ‘And’, requiring a separate sentence!</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3. </a:t>
            </a:r>
            <a:r>
              <a:rPr lang="en-GB" sz="2800" b="1" dirty="0">
                <a:latin typeface="Arial" panose="020B0604020202020204" pitchFamily="34" charset="0"/>
                <a:ea typeface="Verdana" panose="020B0604030504040204" pitchFamily="34" charset="0"/>
                <a:cs typeface="Arial" panose="020B0604020202020204" pitchFamily="34" charset="0"/>
              </a:rPr>
              <a:t>There may actually be a definite article ‘the’ in </a:t>
            </a:r>
            <a:r>
              <a:rPr lang="en-GB" sz="2800" b="1" i="1" dirty="0">
                <a:latin typeface="Arial" panose="020B0604020202020204" pitchFamily="34" charset="0"/>
                <a:ea typeface="Verdana" panose="020B0604030504040204" pitchFamily="34" charset="0"/>
                <a:cs typeface="Arial" panose="020B0604020202020204" pitchFamily="34" charset="0"/>
              </a:rPr>
              <a:t>bereshit</a:t>
            </a:r>
            <a:r>
              <a:rPr lang="en-GB" sz="2800" b="1" dirty="0">
                <a:latin typeface="Arial" panose="020B0604020202020204" pitchFamily="34" charset="0"/>
                <a:ea typeface="Verdana" panose="020B0604030504040204" pitchFamily="34" charset="0"/>
                <a:cs typeface="Arial" panose="020B0604020202020204" pitchFamily="34" charset="0"/>
              </a:rPr>
              <a:t> (in the beginning)!</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4. </a:t>
            </a:r>
            <a:r>
              <a:rPr lang="en-GB" sz="2800" b="1" dirty="0">
                <a:latin typeface="Arial" panose="020B0604020202020204" pitchFamily="34" charset="0"/>
                <a:ea typeface="Verdana" panose="020B0604030504040204" pitchFamily="34" charset="0"/>
                <a:cs typeface="Arial" panose="020B0604020202020204" pitchFamily="34" charset="0"/>
              </a:rPr>
              <a:t>All the conservative, standard, Bible versions retain the traditional translation!</a:t>
            </a:r>
          </a:p>
        </p:txBody>
      </p:sp>
      <p:pic>
        <p:nvPicPr>
          <p:cNvPr id="3" name="Picture 2">
            <a:extLst>
              <a:ext uri="{FF2B5EF4-FFF2-40B4-BE49-F238E27FC236}">
                <a16:creationId xmlns:a16="http://schemas.microsoft.com/office/drawing/2014/main" id="{A142BC51-F7F7-3B18-C4CA-FE2C9AFA586E}"/>
              </a:ext>
            </a:extLst>
          </p:cNvPr>
          <p:cNvPicPr>
            <a:picLocks noChangeAspect="1"/>
          </p:cNvPicPr>
          <p:nvPr/>
        </p:nvPicPr>
        <p:blipFill>
          <a:blip r:embed="rId3"/>
          <a:stretch>
            <a:fillRect/>
          </a:stretch>
        </p:blipFill>
        <p:spPr>
          <a:xfrm>
            <a:off x="0" y="1"/>
            <a:ext cx="8128000" cy="4572000"/>
          </a:xfrm>
          <a:prstGeom prst="rect">
            <a:avLst/>
          </a:prstGeom>
        </p:spPr>
      </p:pic>
    </p:spTree>
    <p:extLst>
      <p:ext uri="{BB962C8B-B14F-4D97-AF65-F5344CB8AC3E}">
        <p14:creationId xmlns:p14="http://schemas.microsoft.com/office/powerpoint/2010/main" val="24757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 calcmode="lin" valueType="num">
                                      <p:cBhvr additive="base">
                                        <p:cTn id="2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 calcmode="lin" valueType="num">
                                      <p:cBhvr additive="base">
                                        <p:cTn id="3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4000" r="-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Bible believers</a:t>
            </a:r>
          </a:p>
        </p:txBody>
      </p:sp>
      <p:sp>
        <p:nvSpPr>
          <p:cNvPr id="6" name="TextBox 5">
            <a:extLst>
              <a:ext uri="{FF2B5EF4-FFF2-40B4-BE49-F238E27FC236}">
                <a16:creationId xmlns:a16="http://schemas.microsoft.com/office/drawing/2014/main" id="{340C9D63-5A87-4300-135E-D706ED39FB0D}"/>
              </a:ext>
            </a:extLst>
          </p:cNvPr>
          <p:cNvSpPr txBox="1"/>
          <p:nvPr/>
        </p:nvSpPr>
        <p:spPr>
          <a:xfrm>
            <a:off x="307647" y="741975"/>
            <a:ext cx="7718961" cy="3539430"/>
          </a:xfrm>
          <a:prstGeom prst="rect">
            <a:avLst/>
          </a:prstGeom>
          <a:noFill/>
        </p:spPr>
        <p:txBody>
          <a:bodyPr wrap="square" rtlCol="0">
            <a:spAutoFit/>
          </a:bodyPr>
          <a:lstStyle/>
          <a:p>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Two main biblical creationist views</a:t>
            </a:r>
          </a:p>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Young earth: </a:t>
            </a:r>
            <a:r>
              <a:rPr lang="en-US" sz="2800" b="1" dirty="0">
                <a:solidFill>
                  <a:srgbClr val="F1F8D5"/>
                </a:solidFill>
                <a:latin typeface="Arial" panose="020B0604020202020204" pitchFamily="34" charset="0"/>
                <a:ea typeface="Verdana" panose="020B0604030504040204" pitchFamily="34" charset="0"/>
                <a:cs typeface="Arial" panose="020B0604020202020204" pitchFamily="34" charset="0"/>
              </a:rPr>
              <a:t>God created the sky, earth, and creatures, in six days, about 6000 years ago.</a:t>
            </a:r>
          </a:p>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Old earth: </a:t>
            </a:r>
            <a:r>
              <a:rPr lang="en-US" sz="2800" b="1" dirty="0">
                <a:solidFill>
                  <a:srgbClr val="F1F8D5"/>
                </a:solidFill>
                <a:latin typeface="Arial" panose="020B0604020202020204" pitchFamily="34" charset="0"/>
                <a:ea typeface="Verdana" panose="020B0604030504040204" pitchFamily="34" charset="0"/>
                <a:cs typeface="Arial" panose="020B0604020202020204" pitchFamily="34" charset="0"/>
              </a:rPr>
              <a:t>The sky and earth already existed, when God created Eden and creatures, in six days, between 6000 and 10,000 year ago.</a:t>
            </a:r>
          </a:p>
        </p:txBody>
      </p:sp>
      <p:sp>
        <p:nvSpPr>
          <p:cNvPr id="2" name="TextBox 1">
            <a:extLst>
              <a:ext uri="{FF2B5EF4-FFF2-40B4-BE49-F238E27FC236}">
                <a16:creationId xmlns:a16="http://schemas.microsoft.com/office/drawing/2014/main" id="{7EF5ACE7-4638-5BD0-25EA-9B2B5B7BF062}"/>
              </a:ext>
            </a:extLst>
          </p:cNvPr>
          <p:cNvSpPr txBox="1"/>
          <p:nvPr/>
        </p:nvSpPr>
        <p:spPr>
          <a:xfrm>
            <a:off x="307646" y="741975"/>
            <a:ext cx="7718961" cy="3539430"/>
          </a:xfrm>
          <a:prstGeom prst="rect">
            <a:avLst/>
          </a:prstGeom>
          <a:noFill/>
        </p:spPr>
        <p:txBody>
          <a:bodyPr wrap="square" rtlCol="0">
            <a:spAutoFit/>
          </a:bodyPr>
          <a:lstStyle/>
          <a:p>
            <a:endParaRPr lang="en-US" sz="2800" b="1" dirty="0">
              <a:latin typeface="Arial" panose="020B0604020202020204" pitchFamily="34" charset="0"/>
              <a:ea typeface="Verdana" panose="020B0604030504040204" pitchFamily="34" charset="0"/>
              <a:cs typeface="Arial" panose="020B0604020202020204" pitchFamily="34" charset="0"/>
            </a:endParaRPr>
          </a:p>
          <a:p>
            <a:r>
              <a:rPr lang="en-US" sz="2800" b="1" dirty="0">
                <a:latin typeface="Arial" panose="020B0604020202020204" pitchFamily="34" charset="0"/>
                <a:ea typeface="Verdana" panose="020B0604030504040204" pitchFamily="34" charset="0"/>
                <a:cs typeface="Arial" panose="020B0604020202020204" pitchFamily="34" charset="0"/>
              </a:rPr>
              <a:t>					   God created the sky, earth, and creatures, in six days, about 6000 years ago.</a:t>
            </a:r>
          </a:p>
          <a:p>
            <a:r>
              <a:rPr lang="en-US" sz="2800" b="1" dirty="0">
                <a:solidFill>
                  <a:srgbClr val="F1F8D5"/>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ea typeface="Verdana" panose="020B0604030504040204" pitchFamily="34" charset="0"/>
                <a:cs typeface="Arial" panose="020B0604020202020204" pitchFamily="34" charset="0"/>
              </a:rPr>
              <a:t>The sky and earth already existed, when God created Eden and creatures, in six days, between 6000 and 10,000 year ago.</a:t>
            </a:r>
          </a:p>
        </p:txBody>
      </p:sp>
      <p:pic>
        <p:nvPicPr>
          <p:cNvPr id="1026" name="Picture 2" descr="Old Images Of Earth">
            <a:extLst>
              <a:ext uri="{FF2B5EF4-FFF2-40B4-BE49-F238E27FC236}">
                <a16:creationId xmlns:a16="http://schemas.microsoft.com/office/drawing/2014/main" id="{19ABF125-1FB2-2D71-4E75-7A95CC2B2F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96"/>
          <a:stretch/>
        </p:blipFill>
        <p:spPr bwMode="auto">
          <a:xfrm>
            <a:off x="246888" y="548004"/>
            <a:ext cx="7573465" cy="398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8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(1) No second noun for a construct</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108543"/>
          </a:xfrm>
          <a:prstGeom prst="rect">
            <a:avLst/>
          </a:prstGeom>
          <a:noFill/>
        </p:spPr>
        <p:txBody>
          <a:bodyPr wrap="square" rtlCol="0">
            <a:spAutoFit/>
          </a:bodyPr>
          <a:lstStyle/>
          <a:p>
            <a:pPr marL="357188" indent="-357188"/>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Reply</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Construct relations can occur between a noun and a subject-verb clause.</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For example: In Hosea 1:2, the Hebrew says, “Beginning Yahweh spoke to-Hosea.”</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The NRSV translates this: “When the LORD first spoke through Hosea…”</a:t>
            </a:r>
          </a:p>
        </p:txBody>
      </p:sp>
    </p:spTree>
    <p:extLst>
      <p:ext uri="{BB962C8B-B14F-4D97-AF65-F5344CB8AC3E}">
        <p14:creationId xmlns:p14="http://schemas.microsoft.com/office/powerpoint/2010/main" val="137474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(2) Verses 2, 3, 4 begin with ‘And’.</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539430"/>
          </a:xfrm>
          <a:prstGeom prst="rect">
            <a:avLst/>
          </a:prstGeom>
          <a:noFill/>
        </p:spPr>
        <p:txBody>
          <a:bodyPr wrap="square" rtlCol="0">
            <a:spAutoFit/>
          </a:bodyPr>
          <a:lstStyle/>
          <a:p>
            <a:pPr marL="357188" indent="-357188"/>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Reply</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Genesis 1–6 has 140 verses. 126 of those verses begin with ‘wè’. This is normal</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Hebrew ‘wè’ is sometimes a conjunction ‘and’ or ‘or’, other times a clause marker.</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135 of those verses have two halves, and most of those halves begin with ‘wè’.</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English often does not translate ‘wè’.</a:t>
            </a:r>
          </a:p>
        </p:txBody>
      </p:sp>
    </p:spTree>
    <p:extLst>
      <p:ext uri="{BB962C8B-B14F-4D97-AF65-F5344CB8AC3E}">
        <p14:creationId xmlns:p14="http://schemas.microsoft.com/office/powerpoint/2010/main" val="97364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(3) ‘Beginning” may have a ‘the’.</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539430"/>
          </a:xfrm>
          <a:prstGeom prst="rect">
            <a:avLst/>
          </a:prstGeom>
          <a:noFill/>
        </p:spPr>
        <p:txBody>
          <a:bodyPr wrap="square" rtlCol="0">
            <a:spAutoFit/>
          </a:bodyPr>
          <a:lstStyle/>
          <a:p>
            <a:pPr marL="357188" indent="-357188"/>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Issue: </a:t>
            </a:r>
            <a:r>
              <a:rPr lang="en-GB" sz="2800" b="1" dirty="0">
                <a:latin typeface="Arial" panose="020B0604020202020204" pitchFamily="34" charset="0"/>
                <a:ea typeface="Verdana" panose="020B0604030504040204" pitchFamily="34" charset="0"/>
                <a:cs typeface="Arial" panose="020B0604020202020204" pitchFamily="34" charset="0"/>
              </a:rPr>
              <a:t>The prefix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b</a:t>
            </a:r>
            <a:r>
              <a:rPr lang="en-GB" sz="2800" b="1" dirty="0">
                <a:latin typeface="Arial" panose="020B0604020202020204" pitchFamily="34" charset="0"/>
                <a:ea typeface="Verdana" panose="020B0604030504040204" pitchFamily="34" charset="0"/>
                <a:cs typeface="Arial" panose="020B0604020202020204" pitchFamily="34" charset="0"/>
              </a:rPr>
              <a:t>’ can include ‘the’ when it keeps the article’s vowel.</a:t>
            </a:r>
            <a:endPar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endParaRPr>
          </a:p>
          <a:p>
            <a:pPr marL="357188" indent="-357188"/>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Reply</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That could be the case in consonantal texts which have no vowels. </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Possibly, bè</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hâ</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resh’it </a:t>
            </a:r>
            <a:r>
              <a:rPr lang="en-GB"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bâ</a:t>
            </a:r>
            <a:r>
              <a:rPr lang="en-GB"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resh’it.</a:t>
            </a:r>
            <a:endParaRPr lang="en-GB" sz="2800" b="1" dirty="0">
              <a:latin typeface="Arial" panose="020B0604020202020204" pitchFamily="34" charset="0"/>
              <a:ea typeface="Verdana" panose="020B0604030504040204" pitchFamily="34" charset="0"/>
              <a:cs typeface="Arial" panose="020B0604020202020204" pitchFamily="34" charset="0"/>
            </a:endParaRP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But the Masoretic Hebrew text has vowels, and in Genesis 1:1 ‘b</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è</a:t>
            </a:r>
            <a:r>
              <a:rPr lang="en-GB" sz="2800" b="1" dirty="0">
                <a:latin typeface="Arial" panose="020B0604020202020204" pitchFamily="34" charset="0"/>
                <a:ea typeface="Verdana" panose="020B0604030504040204" pitchFamily="34" charset="0"/>
                <a:cs typeface="Arial" panose="020B0604020202020204" pitchFamily="34" charset="0"/>
              </a:rPr>
              <a:t>’ has its own vowel.</a:t>
            </a:r>
          </a:p>
        </p:txBody>
      </p:sp>
    </p:spTree>
    <p:extLst>
      <p:ext uri="{BB962C8B-B14F-4D97-AF65-F5344CB8AC3E}">
        <p14:creationId xmlns:p14="http://schemas.microsoft.com/office/powerpoint/2010/main" val="31663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(4) Most Bibles say, ‘In the beginning’</a:t>
            </a:r>
          </a:p>
        </p:txBody>
      </p:sp>
      <p:sp>
        <p:nvSpPr>
          <p:cNvPr id="15" name="TextBox 14">
            <a:extLst>
              <a:ext uri="{FF2B5EF4-FFF2-40B4-BE49-F238E27FC236}">
                <a16:creationId xmlns:a16="http://schemas.microsoft.com/office/drawing/2014/main" id="{701046A5-E33F-9C07-4331-9062C2041A2B}"/>
              </a:ext>
            </a:extLst>
          </p:cNvPr>
          <p:cNvSpPr txBox="1"/>
          <p:nvPr/>
        </p:nvSpPr>
        <p:spPr>
          <a:xfrm>
            <a:off x="204520" y="618222"/>
            <a:ext cx="7923480" cy="3970318"/>
          </a:xfrm>
          <a:prstGeom prst="rect">
            <a:avLst/>
          </a:prstGeom>
          <a:noFill/>
        </p:spPr>
        <p:txBody>
          <a:bodyPr wrap="square" rtlCol="0">
            <a:spAutoFit/>
          </a:bodyPr>
          <a:lstStyle/>
          <a:p>
            <a:pPr marL="357188" indent="-357188"/>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Issue: </a:t>
            </a:r>
            <a:r>
              <a:rPr lang="en-GB" sz="2800" b="1" dirty="0">
                <a:latin typeface="Arial" panose="020B0604020202020204" pitchFamily="34" charset="0"/>
                <a:ea typeface="Verdana" panose="020B0604030504040204" pitchFamily="34" charset="0"/>
                <a:cs typeface="Arial" panose="020B0604020202020204" pitchFamily="34" charset="0"/>
              </a:rPr>
              <a:t>All 40 versions on biblehub.com have the traditional text. Are the all wrong?</a:t>
            </a:r>
            <a:endPar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endParaRPr>
          </a:p>
          <a:p>
            <a:pPr marL="357188" indent="-357188"/>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Reply</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They are not wrong; they are traditional. </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Bible publishers translate for conservative Christians who reject evolutionism.</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Bible publishers seek to avoid controversy.</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Bible publishers want to evangelize, and the traditional translation seems sufficient.</a:t>
            </a:r>
          </a:p>
        </p:txBody>
      </p:sp>
    </p:spTree>
    <p:extLst>
      <p:ext uri="{BB962C8B-B14F-4D97-AF65-F5344CB8AC3E}">
        <p14:creationId xmlns:p14="http://schemas.microsoft.com/office/powerpoint/2010/main" val="31238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additive="base">
                                        <p:cTn id="3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6000" b="-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Genesis 1:1-5 </a:t>
            </a:r>
            <a:r>
              <a:rPr lang="en-US" sz="2800" b="1" i="1" dirty="0">
                <a:solidFill>
                  <a:srgbClr val="0070C0"/>
                </a:solidFill>
                <a:latin typeface="Verdana" panose="020B0604030504040204" pitchFamily="34" charset="0"/>
                <a:ea typeface="Verdana" panose="020B0604030504040204" pitchFamily="34" charset="0"/>
              </a:rPr>
              <a:t>ESV</a:t>
            </a:r>
            <a:endParaRPr lang="en-US" sz="2800" b="1" dirty="0">
              <a:solidFill>
                <a:srgbClr val="0070C0"/>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340C9D63-5A87-4300-135E-D706ED39FB0D}"/>
              </a:ext>
            </a:extLst>
          </p:cNvPr>
          <p:cNvSpPr txBox="1"/>
          <p:nvPr/>
        </p:nvSpPr>
        <p:spPr>
          <a:xfrm>
            <a:off x="204520" y="618222"/>
            <a:ext cx="7718961" cy="3108543"/>
          </a:xfrm>
          <a:prstGeom prst="rect">
            <a:avLst/>
          </a:prstGeom>
          <a:noFill/>
        </p:spPr>
        <p:txBody>
          <a:bodyPr wrap="square" rtlCol="0">
            <a:spAutoFit/>
          </a:bodyPr>
          <a:lstStyle/>
          <a:p>
            <a:r>
              <a:rPr lang="en-GB" sz="2800" b="1" dirty="0">
                <a:latin typeface="Arial" panose="020B0604020202020204" pitchFamily="34" charset="0"/>
                <a:ea typeface="Verdana" panose="020B0604030504040204" pitchFamily="34" charset="0"/>
                <a:cs typeface="Arial" panose="020B0604020202020204" pitchFamily="34" charset="0"/>
              </a:rPr>
              <a:t>In the beginning, God created the heavens and the earth. The earth was without form and void, and darkness was over the face of the deep... </a:t>
            </a:r>
          </a:p>
          <a:p>
            <a:r>
              <a:rPr lang="en-GB" sz="2800" b="1" dirty="0">
                <a:latin typeface="Arial" panose="020B0604020202020204" pitchFamily="34" charset="0"/>
                <a:ea typeface="Verdana" panose="020B0604030504040204" pitchFamily="34" charset="0"/>
                <a:cs typeface="Arial" panose="020B0604020202020204" pitchFamily="34" charset="0"/>
              </a:rPr>
              <a:t>And God said, “Let there be light,” and there was light... And there was evening and there was morning, the first day.</a:t>
            </a:r>
            <a:endParaRPr lang="en-US" sz="2800" b="1" dirty="0">
              <a:latin typeface="Arial" panose="020B0604020202020204" pitchFamily="34"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A115AE-BD9D-2CB4-B831-BECF0D21C739}"/>
              </a:ext>
            </a:extLst>
          </p:cNvPr>
          <p:cNvSpPr txBox="1"/>
          <p:nvPr/>
        </p:nvSpPr>
        <p:spPr>
          <a:xfrm>
            <a:off x="204519" y="618222"/>
            <a:ext cx="7718961" cy="523220"/>
          </a:xfrm>
          <a:prstGeom prst="rect">
            <a:avLst/>
          </a:prstGeom>
          <a:no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In the beginning, God created</a:t>
            </a:r>
            <a:endPar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endParaRPr>
          </a:p>
        </p:txBody>
      </p:sp>
      <p:pic>
        <p:nvPicPr>
          <p:cNvPr id="2050" name="Picture 2" descr="In the Beginning | Calvary">
            <a:extLst>
              <a:ext uri="{FF2B5EF4-FFF2-40B4-BE49-F238E27FC236}">
                <a16:creationId xmlns:a16="http://schemas.microsoft.com/office/drawing/2014/main" id="{A140D44A-A07B-4635-7446-F749DB195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The Bible asserts:</a:t>
            </a:r>
          </a:p>
        </p:txBody>
      </p:sp>
      <p:sp>
        <p:nvSpPr>
          <p:cNvPr id="6" name="TextBox 5">
            <a:extLst>
              <a:ext uri="{FF2B5EF4-FFF2-40B4-BE49-F238E27FC236}">
                <a16:creationId xmlns:a16="http://schemas.microsoft.com/office/drawing/2014/main" id="{340C9D63-5A87-4300-135E-D706ED39FB0D}"/>
              </a:ext>
            </a:extLst>
          </p:cNvPr>
          <p:cNvSpPr txBox="1"/>
          <p:nvPr/>
        </p:nvSpPr>
        <p:spPr>
          <a:xfrm>
            <a:off x="204520" y="618222"/>
            <a:ext cx="7923480" cy="3539430"/>
          </a:xfrm>
          <a:prstGeom prst="rect">
            <a:avLst/>
          </a:prstGeom>
          <a:no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One God </a:t>
            </a:r>
            <a:r>
              <a:rPr lang="en-GB" sz="2800" dirty="0">
                <a:latin typeface="Arial" panose="020B0604020202020204" pitchFamily="34" charset="0"/>
                <a:ea typeface="Verdana" panose="020B0604030504040204" pitchFamily="34" charset="0"/>
                <a:cs typeface="Arial" panose="020B0604020202020204" pitchFamily="34" charset="0"/>
              </a:rPr>
              <a:t>(Elohim plural with singular verb.)</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One Creator </a:t>
            </a:r>
            <a:r>
              <a:rPr lang="en-GB" sz="2800" dirty="0">
                <a:latin typeface="Arial" panose="020B0604020202020204" pitchFamily="34" charset="0"/>
                <a:ea typeface="Verdana" panose="020B0604030504040204" pitchFamily="34" charset="0"/>
                <a:cs typeface="Arial" panose="020B0604020202020204" pitchFamily="34" charset="0"/>
              </a:rPr>
              <a:t>(No other gods, co-creators.)</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 beginning </a:t>
            </a:r>
            <a:r>
              <a:rPr lang="en-GB" sz="2800" dirty="0">
                <a:latin typeface="Arial" panose="020B0604020202020204" pitchFamily="34" charset="0"/>
                <a:ea typeface="Verdana" panose="020B0604030504040204" pitchFamily="34" charset="0"/>
                <a:cs typeface="Arial" panose="020B0604020202020204" pitchFamily="34" charset="0"/>
              </a:rPr>
              <a:t>(Created—</a:t>
            </a:r>
            <a:r>
              <a:rPr lang="en-GB" sz="2800" i="1" dirty="0">
                <a:latin typeface="Arial" panose="020B0604020202020204" pitchFamily="34" charset="0"/>
                <a:ea typeface="Verdana" panose="020B0604030504040204" pitchFamily="34" charset="0"/>
                <a:cs typeface="Arial" panose="020B0604020202020204" pitchFamily="34" charset="0"/>
              </a:rPr>
              <a:t>b</a:t>
            </a:r>
            <a:r>
              <a:rPr lang="fr-CA" sz="2800" i="1" dirty="0">
                <a:latin typeface="Arial" panose="020B0604020202020204" pitchFamily="34" charset="0"/>
                <a:ea typeface="Verdana" panose="020B0604030504040204" pitchFamily="34" charset="0"/>
                <a:cs typeface="Arial" panose="020B0604020202020204" pitchFamily="34" charset="0"/>
              </a:rPr>
              <a:t>â</a:t>
            </a:r>
            <a:r>
              <a:rPr lang="en-US" sz="2800" i="1" dirty="0">
                <a:latin typeface="Arial" panose="020B0604020202020204" pitchFamily="34" charset="0"/>
                <a:ea typeface="Verdana" panose="020B0604030504040204" pitchFamily="34" charset="0"/>
                <a:cs typeface="Arial" panose="020B0604020202020204" pitchFamily="34" charset="0"/>
              </a:rPr>
              <a:t>r</a:t>
            </a:r>
            <a:r>
              <a:rPr lang="fr-CA" sz="2800" i="1" dirty="0">
                <a:latin typeface="Arial" panose="020B0604020202020204" pitchFamily="34" charset="0"/>
                <a:ea typeface="Verdana" panose="020B0604030504040204" pitchFamily="34" charset="0"/>
                <a:cs typeface="Arial" panose="020B0604020202020204" pitchFamily="34" charset="0"/>
              </a:rPr>
              <a:t>â’ </a:t>
            </a:r>
            <a:r>
              <a:rPr lang="fr-CA" sz="2800" dirty="0">
                <a:latin typeface="Arial" panose="020B0604020202020204" pitchFamily="34" charset="0"/>
                <a:ea typeface="Verdana" panose="020B0604030504040204" pitchFamily="34" charset="0"/>
                <a:cs typeface="Arial" panose="020B0604020202020204" pitchFamily="34" charset="0"/>
              </a:rPr>
              <a:t>only of </a:t>
            </a:r>
            <a:r>
              <a:rPr lang="fr-CA" sz="2800" dirty="0" err="1">
                <a:latin typeface="Arial" panose="020B0604020202020204" pitchFamily="34" charset="0"/>
                <a:ea typeface="Verdana" panose="020B0604030504040204" pitchFamily="34" charset="0"/>
                <a:cs typeface="Arial" panose="020B0604020202020204" pitchFamily="34" charset="0"/>
              </a:rPr>
              <a:t>God</a:t>
            </a:r>
            <a:r>
              <a:rPr lang="fr-CA" sz="2800" dirty="0">
                <a:latin typeface="Arial" panose="020B0604020202020204" pitchFamily="34" charset="0"/>
                <a:ea typeface="Verdana" panose="020B0604030504040204" pitchFamily="34" charset="0"/>
                <a:cs typeface="Arial" panose="020B0604020202020204" pitchFamily="34" charset="0"/>
              </a:rPr>
              <a:t>.)</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Space</a:t>
            </a:r>
            <a:r>
              <a:rPr lang="en-GB" sz="2800" dirty="0">
                <a:latin typeface="Arial" panose="020B0604020202020204" pitchFamily="34" charset="0"/>
                <a:ea typeface="Verdana" panose="020B0604030504040204" pitchFamily="34" charset="0"/>
                <a:cs typeface="Arial" panose="020B0604020202020204" pitchFamily="34" charset="0"/>
              </a:rPr>
              <a:t> (The heavens, sky and beyond.)</a:t>
            </a:r>
            <a:endParaRPr lang="en-GB" sz="2800" b="1" dirty="0">
              <a:latin typeface="Arial" panose="020B0604020202020204" pitchFamily="34" charset="0"/>
              <a:ea typeface="Verdana" panose="020B0604030504040204" pitchFamily="34" charset="0"/>
              <a:cs typeface="Arial" panose="020B0604020202020204" pitchFamily="34" charset="0"/>
            </a:endParaRP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Matter</a:t>
            </a:r>
            <a:r>
              <a:rPr lang="en-GB" sz="2800" dirty="0">
                <a:latin typeface="Arial" panose="020B0604020202020204" pitchFamily="34" charset="0"/>
                <a:ea typeface="Verdana" panose="020B0604030504040204" pitchFamily="34" charset="0"/>
                <a:cs typeface="Arial" panose="020B0604020202020204" pitchFamily="34" charset="0"/>
              </a:rPr>
              <a:t> (Earth and sea.)</a:t>
            </a:r>
            <a:endParaRPr lang="en-GB" sz="2800" b="1" dirty="0">
              <a:latin typeface="Arial" panose="020B0604020202020204" pitchFamily="34" charset="0"/>
              <a:ea typeface="Verdana" panose="020B0604030504040204" pitchFamily="34" charset="0"/>
              <a:cs typeface="Arial" panose="020B0604020202020204" pitchFamily="34" charset="0"/>
            </a:endParaRP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Light </a:t>
            </a:r>
            <a:r>
              <a:rPr lang="en-GB" sz="2800" dirty="0">
                <a:latin typeface="Arial" panose="020B0604020202020204" pitchFamily="34" charset="0"/>
                <a:ea typeface="Verdana" panose="020B0604030504040204" pitchFamily="34" charset="0"/>
                <a:cs typeface="Arial" panose="020B0604020202020204" pitchFamily="34" charset="0"/>
              </a:rPr>
              <a:t>(Darkness </a:t>
            </a:r>
            <a:r>
              <a:rPr lang="en-GB" sz="2800"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n-GB" sz="2800" dirty="0">
                <a:latin typeface="Arial" panose="020B0604020202020204" pitchFamily="34" charset="0"/>
                <a:ea typeface="Verdana" panose="020B0604030504040204" pitchFamily="34" charset="0"/>
                <a:cs typeface="Arial" panose="020B0604020202020204" pitchFamily="34" charset="0"/>
              </a:rPr>
              <a:t>light. Source?)</a:t>
            </a:r>
            <a:endParaRPr lang="en-GB" sz="2800" b="1" dirty="0">
              <a:latin typeface="Arial" panose="020B0604020202020204" pitchFamily="34" charset="0"/>
              <a:ea typeface="Verdana" panose="020B0604030504040204" pitchFamily="34" charset="0"/>
              <a:cs typeface="Arial" panose="020B0604020202020204" pitchFamily="34" charset="0"/>
            </a:endParaRP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Time </a:t>
            </a:r>
            <a:r>
              <a:rPr lang="en-GB" sz="2800" dirty="0">
                <a:latin typeface="Arial" panose="020B0604020202020204" pitchFamily="34" charset="0"/>
                <a:ea typeface="Verdana" panose="020B0604030504040204" pitchFamily="34" charset="0"/>
                <a:cs typeface="Arial" panose="020B0604020202020204" pitchFamily="34" charset="0"/>
              </a:rPr>
              <a:t>(Evening and morning.)</a:t>
            </a:r>
          </a:p>
          <a:p>
            <a:endParaRPr lang="en-US" sz="2800" b="1"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5764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4000" r="-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creation order</a:t>
            </a:r>
          </a:p>
        </p:txBody>
      </p:sp>
      <p:sp>
        <p:nvSpPr>
          <p:cNvPr id="6" name="TextBox 5">
            <a:extLst>
              <a:ext uri="{FF2B5EF4-FFF2-40B4-BE49-F238E27FC236}">
                <a16:creationId xmlns:a16="http://schemas.microsoft.com/office/drawing/2014/main" id="{340C9D63-5A87-4300-135E-D706ED39FB0D}"/>
              </a:ext>
            </a:extLst>
          </p:cNvPr>
          <p:cNvSpPr txBox="1"/>
          <p:nvPr/>
        </p:nvSpPr>
        <p:spPr>
          <a:xfrm>
            <a:off x="204520" y="618222"/>
            <a:ext cx="7923480" cy="2677656"/>
          </a:xfrm>
          <a:prstGeom prst="rect">
            <a:avLst/>
          </a:prstGeom>
          <a:no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1.</a:t>
            </a:r>
            <a:r>
              <a:rPr lang="en-GB" sz="2800" b="1" dirty="0">
                <a:latin typeface="Arial" panose="020B0604020202020204" pitchFamily="34" charset="0"/>
                <a:ea typeface="Verdana" panose="020B0604030504040204" pitchFamily="34" charset="0"/>
                <a:cs typeface="Arial" panose="020B0604020202020204" pitchFamily="34" charset="0"/>
              </a:rPr>
              <a:t> There was nothing.</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2.</a:t>
            </a:r>
            <a:r>
              <a:rPr lang="en-GB" sz="2800" b="1" dirty="0">
                <a:latin typeface="Arial" panose="020B0604020202020204" pitchFamily="34" charset="0"/>
                <a:ea typeface="Verdana" panose="020B0604030504040204" pitchFamily="34" charset="0"/>
                <a:cs typeface="Arial" panose="020B0604020202020204" pitchFamily="34" charset="0"/>
              </a:rPr>
              <a:t> God created everything in six days.</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3.</a:t>
            </a:r>
            <a:r>
              <a:rPr lang="en-GB" sz="2800" b="1" dirty="0">
                <a:latin typeface="Arial" panose="020B0604020202020204" pitchFamily="34" charset="0"/>
                <a:ea typeface="Verdana" panose="020B0604030504040204" pitchFamily="34" charset="0"/>
                <a:cs typeface="Arial" panose="020B0604020202020204" pitchFamily="34" charset="0"/>
              </a:rPr>
              <a:t> The new earth was dark and empty.</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4.</a:t>
            </a:r>
            <a:r>
              <a:rPr lang="en-GB" sz="2800" b="1" dirty="0">
                <a:latin typeface="Arial" panose="020B0604020202020204" pitchFamily="34" charset="0"/>
                <a:ea typeface="Verdana" panose="020B0604030504040204" pitchFamily="34" charset="0"/>
                <a:cs typeface="Arial" panose="020B0604020202020204" pitchFamily="34" charset="0"/>
              </a:rPr>
              <a:t> God created light on day 1.</a:t>
            </a:r>
          </a:p>
          <a:p>
            <a:pPr marL="447675" indent="-447675"/>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5.</a:t>
            </a:r>
            <a:r>
              <a:rPr lang="en-GB" sz="2800" b="1" dirty="0">
                <a:latin typeface="Arial" panose="020B0604020202020204" pitchFamily="34" charset="0"/>
                <a:ea typeface="Verdana" panose="020B0604030504040204" pitchFamily="34" charset="0"/>
                <a:cs typeface="Arial" panose="020B0604020202020204" pitchFamily="34" charset="0"/>
              </a:rPr>
              <a:t> God created everything else on earth in five days.</a:t>
            </a:r>
            <a:endParaRPr lang="en-US" sz="2800" b="1" dirty="0">
              <a:latin typeface="Arial" panose="020B0604020202020204" pitchFamily="34" charset="0"/>
              <a:ea typeface="Verdana" panose="020B0604030504040204" pitchFamily="34" charset="0"/>
              <a:cs typeface="Arial" panose="020B0604020202020204" pitchFamily="34" charset="0"/>
            </a:endParaRPr>
          </a:p>
        </p:txBody>
      </p:sp>
      <p:pic>
        <p:nvPicPr>
          <p:cNvPr id="3074" name="Picture 2" descr="Six Reasons for a Literal Six Days | Answers in Genesis">
            <a:extLst>
              <a:ext uri="{FF2B5EF4-FFF2-40B4-BE49-F238E27FC236}">
                <a16:creationId xmlns:a16="http://schemas.microsoft.com/office/drawing/2014/main" id="{DADA86FC-08BA-1087-3284-FA95B0F38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Modern scientific creation order</a:t>
            </a:r>
          </a:p>
        </p:txBody>
      </p:sp>
      <p:sp>
        <p:nvSpPr>
          <p:cNvPr id="6" name="TextBox 5">
            <a:extLst>
              <a:ext uri="{FF2B5EF4-FFF2-40B4-BE49-F238E27FC236}">
                <a16:creationId xmlns:a16="http://schemas.microsoft.com/office/drawing/2014/main" id="{340C9D63-5A87-4300-135E-D706ED39FB0D}"/>
              </a:ext>
            </a:extLst>
          </p:cNvPr>
          <p:cNvSpPr txBox="1"/>
          <p:nvPr/>
        </p:nvSpPr>
        <p:spPr>
          <a:xfrm>
            <a:off x="204520" y="618222"/>
            <a:ext cx="7923480" cy="3539430"/>
          </a:xfrm>
          <a:prstGeom prst="rect">
            <a:avLst/>
          </a:prstGeom>
          <a:blipFill dpi="0" rotWithShape="1">
            <a:blip r:embed="rId2">
              <a:alphaModFix amt="24000"/>
            </a:blip>
            <a:srcRect/>
            <a:stretch>
              <a:fillRect/>
            </a:stretch>
          </a:blip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1.</a:t>
            </a:r>
            <a:r>
              <a:rPr lang="en-GB" sz="2800" b="1" dirty="0">
                <a:latin typeface="Arial" panose="020B0604020202020204" pitchFamily="34" charset="0"/>
                <a:ea typeface="Verdana" panose="020B0604030504040204" pitchFamily="34" charset="0"/>
                <a:cs typeface="Arial" panose="020B0604020202020204" pitchFamily="34" charset="0"/>
              </a:rPr>
              <a:t> Once, there was nothing.</a:t>
            </a: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2. </a:t>
            </a:r>
            <a:r>
              <a:rPr lang="en-GB" sz="2800" b="1" dirty="0">
                <a:latin typeface="Arial" panose="020B0604020202020204" pitchFamily="34" charset="0"/>
                <a:ea typeface="Verdana" panose="020B0604030504040204" pitchFamily="34" charset="0"/>
                <a:cs typeface="Arial" panose="020B0604020202020204" pitchFamily="34" charset="0"/>
              </a:rPr>
              <a:t>Suddenly, matter and energy happened.</a:t>
            </a:r>
          </a:p>
          <a:p>
            <a:pPr marL="447675" indent="-447675"/>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3.</a:t>
            </a:r>
            <a:r>
              <a:rPr lang="en-GB" sz="2800" b="1" dirty="0">
                <a:latin typeface="Arial" panose="020B0604020202020204" pitchFamily="34" charset="0"/>
                <a:ea typeface="Verdana" panose="020B0604030504040204" pitchFamily="34" charset="0"/>
                <a:cs typeface="Arial" panose="020B0604020202020204" pitchFamily="34" charset="0"/>
              </a:rPr>
              <a:t> Life evolved on earth over millions of years.</a:t>
            </a:r>
          </a:p>
          <a:p>
            <a:pPr marL="447675" indent="-447675"/>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4. </a:t>
            </a:r>
            <a:r>
              <a:rPr lang="en-GB" sz="2800" b="1" dirty="0">
                <a:latin typeface="Arial" panose="020B0604020202020204" pitchFamily="34" charset="0"/>
                <a:ea typeface="Verdana" panose="020B0604030504040204" pitchFamily="34" charset="0"/>
                <a:cs typeface="Arial" panose="020B0604020202020204" pitchFamily="34" charset="0"/>
              </a:rPr>
              <a:t>Ignorant people imagined that a God or gods made everything.</a:t>
            </a:r>
          </a:p>
          <a:p>
            <a:pPr marL="447675" indent="-447675"/>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5.</a:t>
            </a:r>
            <a:r>
              <a:rPr lang="en-GB" sz="2800" b="1" dirty="0">
                <a:latin typeface="Arial" panose="020B0604020202020204" pitchFamily="34" charset="0"/>
                <a:ea typeface="Verdana" panose="020B0604030504040204" pitchFamily="34" charset="0"/>
                <a:cs typeface="Arial" panose="020B0604020202020204" pitchFamily="34" charset="0"/>
              </a:rPr>
              <a:t> Science informed us that there are no gods (or no Bible God).</a:t>
            </a:r>
          </a:p>
        </p:txBody>
      </p:sp>
      <p:pic>
        <p:nvPicPr>
          <p:cNvPr id="3" name="Picture 2">
            <a:extLst>
              <a:ext uri="{FF2B5EF4-FFF2-40B4-BE49-F238E27FC236}">
                <a16:creationId xmlns:a16="http://schemas.microsoft.com/office/drawing/2014/main" id="{085E4FA6-D1AD-EF7E-304E-14EA02613C30}"/>
              </a:ext>
            </a:extLst>
          </p:cNvPr>
          <p:cNvPicPr>
            <a:picLocks noChangeAspect="1"/>
          </p:cNvPicPr>
          <p:nvPr/>
        </p:nvPicPr>
        <p:blipFill>
          <a:blip r:embed="rId3"/>
          <a:stretch>
            <a:fillRect/>
          </a:stretch>
        </p:blipFill>
        <p:spPr>
          <a:xfrm>
            <a:off x="102260" y="618222"/>
            <a:ext cx="7923480" cy="3601582"/>
          </a:xfrm>
          <a:prstGeom prst="rect">
            <a:avLst/>
          </a:prstGeom>
        </p:spPr>
      </p:pic>
    </p:spTree>
    <p:extLst>
      <p:ext uri="{BB962C8B-B14F-4D97-AF65-F5344CB8AC3E}">
        <p14:creationId xmlns:p14="http://schemas.microsoft.com/office/powerpoint/2010/main" val="424740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Genesis 1:1-5 </a:t>
            </a:r>
            <a:r>
              <a:rPr lang="en-US" sz="2800" b="1" i="1" dirty="0">
                <a:solidFill>
                  <a:srgbClr val="0070C0"/>
                </a:solidFill>
                <a:latin typeface="Verdana" panose="020B0604030504040204" pitchFamily="34" charset="0"/>
                <a:ea typeface="Verdana" panose="020B0604030504040204" pitchFamily="34" charset="0"/>
              </a:rPr>
              <a:t>NRSV</a:t>
            </a:r>
            <a:endParaRPr lang="en-US" sz="2800" b="1" dirty="0">
              <a:solidFill>
                <a:srgbClr val="0070C0"/>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340C9D63-5A87-4300-135E-D706ED39FB0D}"/>
              </a:ext>
            </a:extLst>
          </p:cNvPr>
          <p:cNvSpPr txBox="1"/>
          <p:nvPr/>
        </p:nvSpPr>
        <p:spPr>
          <a:xfrm>
            <a:off x="204520" y="618222"/>
            <a:ext cx="7718961" cy="3108543"/>
          </a:xfrm>
          <a:prstGeom prst="rect">
            <a:avLst/>
          </a:prstGeom>
          <a:noFill/>
        </p:spPr>
        <p:txBody>
          <a:bodyPr wrap="square" rtlCol="0">
            <a:spAutoFit/>
          </a:bodyPr>
          <a:lstStyle/>
          <a:p>
            <a:r>
              <a:rPr lang="en-GB" sz="2800" b="1" dirty="0">
                <a:latin typeface="Arial" panose="020B0604020202020204" pitchFamily="34" charset="0"/>
                <a:ea typeface="Verdana" panose="020B0604030504040204" pitchFamily="34" charset="0"/>
                <a:cs typeface="Arial" panose="020B0604020202020204" pitchFamily="34" charset="0"/>
              </a:rPr>
              <a:t>When God began to create the heavens and the earth, the earth was complete chaos, and darkness covered the face of the deep… Then God said, “Let there be light,” and there was light… And there was evening and there was morning, the first day.</a:t>
            </a:r>
            <a:endParaRPr lang="en-US" sz="2800" b="1" dirty="0">
              <a:latin typeface="Arial" panose="020B0604020202020204" pitchFamily="34"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05E5BD56-6FBC-67C9-9179-92CB0B16A5C6}"/>
              </a:ext>
            </a:extLst>
          </p:cNvPr>
          <p:cNvSpPr txBox="1"/>
          <p:nvPr/>
        </p:nvSpPr>
        <p:spPr>
          <a:xfrm>
            <a:off x="204519" y="618222"/>
            <a:ext cx="7718961" cy="523220"/>
          </a:xfrm>
          <a:prstGeom prst="rect">
            <a:avLst/>
          </a:prstGeom>
          <a:no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When God began to create</a:t>
            </a:r>
            <a:endPar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endParaRPr>
          </a:p>
        </p:txBody>
      </p:sp>
      <p:pic>
        <p:nvPicPr>
          <p:cNvPr id="4098" name="Picture 2" descr="Potters Wheel GIFs - Find &amp; Share on GIPHY">
            <a:extLst>
              <a:ext uri="{FF2B5EF4-FFF2-40B4-BE49-F238E27FC236}">
                <a16:creationId xmlns:a16="http://schemas.microsoft.com/office/drawing/2014/main" id="{2A2F8D5E-6B4B-B391-0827-CFECD838C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72" y="690943"/>
            <a:ext cx="6899656" cy="388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9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3000" r="-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Alternate creation order</a:t>
            </a:r>
          </a:p>
        </p:txBody>
      </p:sp>
      <p:sp>
        <p:nvSpPr>
          <p:cNvPr id="6" name="TextBox 5">
            <a:extLst>
              <a:ext uri="{FF2B5EF4-FFF2-40B4-BE49-F238E27FC236}">
                <a16:creationId xmlns:a16="http://schemas.microsoft.com/office/drawing/2014/main" id="{340C9D63-5A87-4300-135E-D706ED39FB0D}"/>
              </a:ext>
            </a:extLst>
          </p:cNvPr>
          <p:cNvSpPr txBox="1"/>
          <p:nvPr/>
        </p:nvSpPr>
        <p:spPr>
          <a:xfrm>
            <a:off x="204520" y="618222"/>
            <a:ext cx="7923480" cy="3539430"/>
          </a:xfrm>
          <a:prstGeom prst="rect">
            <a:avLst/>
          </a:prstGeom>
          <a:noFill/>
        </p:spPr>
        <p:txBody>
          <a:bodyPr wrap="square" rtlCol="0">
            <a:spAutoFit/>
          </a:bodyPr>
          <a:lstStyle/>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1.</a:t>
            </a:r>
            <a:r>
              <a:rPr lang="en-GB" sz="2800" b="1" dirty="0">
                <a:latin typeface="Arial" panose="020B0604020202020204" pitchFamily="34" charset="0"/>
                <a:ea typeface="Verdana" panose="020B0604030504040204" pitchFamily="34" charset="0"/>
                <a:cs typeface="Arial" panose="020B0604020202020204" pitchFamily="34" charset="0"/>
              </a:rPr>
              <a:t> The Sky and earth were already there.</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2. </a:t>
            </a:r>
            <a:r>
              <a:rPr lang="en-GB" sz="2800" b="1" dirty="0">
                <a:latin typeface="Arial" panose="020B0604020202020204" pitchFamily="34" charset="0"/>
                <a:ea typeface="Verdana" panose="020B0604030504040204" pitchFamily="34" charset="0"/>
                <a:cs typeface="Arial" panose="020B0604020202020204" pitchFamily="34" charset="0"/>
              </a:rPr>
              <a:t>The old earth was or became dark and empty.</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3. </a:t>
            </a:r>
            <a:r>
              <a:rPr lang="en-GB" sz="2800" b="1" dirty="0">
                <a:latin typeface="Arial" panose="020B0604020202020204" pitchFamily="34" charset="0"/>
                <a:ea typeface="Verdana" panose="020B0604030504040204" pitchFamily="34" charset="0"/>
                <a:cs typeface="Arial" panose="020B0604020202020204" pitchFamily="34" charset="0"/>
              </a:rPr>
              <a:t>God caused light to shine on day 1.</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4. </a:t>
            </a:r>
            <a:r>
              <a:rPr lang="en-GB" sz="2800" b="1" dirty="0">
                <a:latin typeface="Arial" panose="020B0604020202020204" pitchFamily="34" charset="0"/>
                <a:ea typeface="Verdana" panose="020B0604030504040204" pitchFamily="34" charset="0"/>
                <a:cs typeface="Arial" panose="020B0604020202020204" pitchFamily="34" charset="0"/>
              </a:rPr>
              <a:t>God created everything on earth in five days.</a:t>
            </a:r>
          </a:p>
          <a:p>
            <a:pPr marL="357188" indent="-357188"/>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5. </a:t>
            </a:r>
            <a:r>
              <a:rPr lang="en-GB" sz="2800" b="1" dirty="0">
                <a:latin typeface="Arial" panose="020B0604020202020204" pitchFamily="34" charset="0"/>
                <a:ea typeface="Verdana" panose="020B0604030504040204" pitchFamily="34" charset="0"/>
                <a:cs typeface="Arial" panose="020B0604020202020204" pitchFamily="34" charset="0"/>
              </a:rPr>
              <a:t>Angels were already there, watching God create Eden and the creatures.</a:t>
            </a:r>
          </a:p>
        </p:txBody>
      </p:sp>
      <p:pic>
        <p:nvPicPr>
          <p:cNvPr id="5122" name="Picture 2" descr="In the Bible, were angels created before or after the Earth was ...">
            <a:extLst>
              <a:ext uri="{FF2B5EF4-FFF2-40B4-BE49-F238E27FC236}">
                <a16:creationId xmlns:a16="http://schemas.microsoft.com/office/drawing/2014/main" id="{71048EBF-34ED-BD20-A58D-B99DA84A4F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9"/>
          <a:stretch/>
        </p:blipFill>
        <p:spPr bwMode="auto">
          <a:xfrm>
            <a:off x="334924" y="618222"/>
            <a:ext cx="7458152" cy="398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Which is right?</a:t>
            </a:r>
          </a:p>
        </p:txBody>
      </p:sp>
      <p:sp>
        <p:nvSpPr>
          <p:cNvPr id="6" name="TextBox 5">
            <a:extLst>
              <a:ext uri="{FF2B5EF4-FFF2-40B4-BE49-F238E27FC236}">
                <a16:creationId xmlns:a16="http://schemas.microsoft.com/office/drawing/2014/main" id="{340C9D63-5A87-4300-135E-D706ED39FB0D}"/>
              </a:ext>
            </a:extLst>
          </p:cNvPr>
          <p:cNvSpPr txBox="1"/>
          <p:nvPr/>
        </p:nvSpPr>
        <p:spPr>
          <a:xfrm>
            <a:off x="204520" y="618222"/>
            <a:ext cx="7718961" cy="2246769"/>
          </a:xfrm>
          <a:prstGeom prst="rect">
            <a:avLst/>
          </a:prstGeom>
          <a:no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ESV: </a:t>
            </a:r>
            <a:r>
              <a:rPr lang="en-GB" sz="2800" b="1" dirty="0">
                <a:latin typeface="Arial" panose="020B0604020202020204" pitchFamily="34" charset="0"/>
                <a:ea typeface="Verdana" panose="020B0604030504040204" pitchFamily="34" charset="0"/>
                <a:cs typeface="Arial" panose="020B0604020202020204" pitchFamily="34" charset="0"/>
              </a:rPr>
              <a:t>In the beginning, God created the heavens and the earth.</a:t>
            </a:r>
            <a:br>
              <a:rPr lang="en-GB" sz="2800" b="1" dirty="0">
                <a:latin typeface="Arial" panose="020B0604020202020204" pitchFamily="34" charset="0"/>
                <a:ea typeface="Verdana" panose="020B0604030504040204" pitchFamily="34" charset="0"/>
                <a:cs typeface="Arial" panose="020B0604020202020204" pitchFamily="34" charset="0"/>
              </a:rPr>
            </a:br>
            <a:endParaRPr lang="en-GB" sz="2800" b="1" dirty="0">
              <a:latin typeface="Arial" panose="020B0604020202020204" pitchFamily="34" charset="0"/>
              <a:ea typeface="Verdana" panose="020B0604030504040204" pitchFamily="34" charset="0"/>
              <a:cs typeface="Arial" panose="020B0604020202020204" pitchFamily="34" charset="0"/>
            </a:endParaRPr>
          </a:p>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NRSV: </a:t>
            </a:r>
            <a:r>
              <a:rPr lang="en-GB" sz="2800" b="1" dirty="0">
                <a:latin typeface="Arial" panose="020B0604020202020204" pitchFamily="34" charset="0"/>
                <a:ea typeface="Verdana" panose="020B0604030504040204" pitchFamily="34" charset="0"/>
                <a:cs typeface="Arial" panose="020B0604020202020204" pitchFamily="34" charset="0"/>
              </a:rPr>
              <a:t>When God began to create the heavens and the earth, …</a:t>
            </a:r>
          </a:p>
        </p:txBody>
      </p:sp>
      <p:pic>
        <p:nvPicPr>
          <p:cNvPr id="3" name="Picture 2">
            <a:extLst>
              <a:ext uri="{FF2B5EF4-FFF2-40B4-BE49-F238E27FC236}">
                <a16:creationId xmlns:a16="http://schemas.microsoft.com/office/drawing/2014/main" id="{8D0DC275-60EA-86B6-14AD-314169458637}"/>
              </a:ext>
            </a:extLst>
          </p:cNvPr>
          <p:cNvPicPr>
            <a:picLocks noChangeAspect="1"/>
          </p:cNvPicPr>
          <p:nvPr/>
        </p:nvPicPr>
        <p:blipFill>
          <a:blip r:embed="rId3"/>
          <a:stretch>
            <a:fillRect/>
          </a:stretch>
        </p:blipFill>
        <p:spPr>
          <a:xfrm>
            <a:off x="583058" y="562569"/>
            <a:ext cx="7127878" cy="4009431"/>
          </a:xfrm>
          <a:prstGeom prst="rect">
            <a:avLst/>
          </a:prstGeom>
        </p:spPr>
      </p:pic>
    </p:spTree>
    <p:extLst>
      <p:ext uri="{BB962C8B-B14F-4D97-AF65-F5344CB8AC3E}">
        <p14:creationId xmlns:p14="http://schemas.microsoft.com/office/powerpoint/2010/main" val="17846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574</TotalTime>
  <Words>1536</Words>
  <Application>Microsoft Office PowerPoint</Application>
  <PresentationFormat>Custom</PresentationFormat>
  <Paragraphs>126</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19</cp:revision>
  <dcterms:created xsi:type="dcterms:W3CDTF">2023-05-03T23:33:27Z</dcterms:created>
  <dcterms:modified xsi:type="dcterms:W3CDTF">2024-06-13T03:32:31Z</dcterms:modified>
</cp:coreProperties>
</file>