
<file path=[Content_Types].xml><?xml version="1.0" encoding="utf-8"?>
<Types xmlns="http://schemas.openxmlformats.org/package/2006/content-types">
  <Default Extension="emf" ContentType="image/x-emf"/>
  <Default Extension="jpeg" ContentType="image/jpeg"/>
  <Default Extension="png" ContentType="image/png"/>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60" r:id="rId1"/>
  </p:sldMasterIdLst>
  <p:sldIdLst>
    <p:sldId id="256" r:id="rId2"/>
    <p:sldId id="318" r:id="rId3"/>
    <p:sldId id="319" r:id="rId4"/>
    <p:sldId id="320" r:id="rId5"/>
    <p:sldId id="321" r:id="rId6"/>
    <p:sldId id="322" r:id="rId7"/>
    <p:sldId id="323" r:id="rId8"/>
    <p:sldId id="324" r:id="rId9"/>
    <p:sldId id="325" r:id="rId10"/>
    <p:sldId id="326" r:id="rId11"/>
    <p:sldId id="328" r:id="rId12"/>
    <p:sldId id="327" r:id="rId13"/>
    <p:sldId id="329" r:id="rId14"/>
    <p:sldId id="330" r:id="rId15"/>
    <p:sldId id="331" r:id="rId16"/>
    <p:sldId id="332" r:id="rId17"/>
    <p:sldId id="333" r:id="rId18"/>
    <p:sldId id="334" r:id="rId19"/>
    <p:sldId id="335" r:id="rId20"/>
    <p:sldId id="337" r:id="rId21"/>
    <p:sldId id="338" r:id="rId22"/>
    <p:sldId id="336" r:id="rId23"/>
    <p:sldId id="339" r:id="rId24"/>
    <p:sldId id="344" r:id="rId25"/>
    <p:sldId id="341" r:id="rId26"/>
    <p:sldId id="343" r:id="rId27"/>
    <p:sldId id="340" r:id="rId28"/>
    <p:sldId id="346" r:id="rId29"/>
    <p:sldId id="345" r:id="rId30"/>
  </p:sldIdLst>
  <p:sldSz cx="8128000" cy="4572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browse/>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F5FCD8"/>
    <a:srgbClr val="FFFFFB"/>
    <a:srgbClr val="FFFFC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9989" autoAdjust="0"/>
    <p:restoredTop sz="94660"/>
  </p:normalViewPr>
  <p:slideViewPr>
    <p:cSldViewPr snapToGrid="0">
      <p:cViewPr varScale="1">
        <p:scale>
          <a:sx n="100" d="100"/>
          <a:sy n="100" d="100"/>
        </p:scale>
        <p:origin x="56" y="1180"/>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 Type="http://schemas.openxmlformats.org/officeDocument/2006/relationships/slide" Target="slides/slide2.xml"/><Relationship Id="rId21" Type="http://schemas.openxmlformats.org/officeDocument/2006/relationships/slide" Target="slides/slide20.xml"/><Relationship Id="rId34" Type="http://schemas.openxmlformats.org/officeDocument/2006/relationships/tableStyles" Target="tableStyle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theme" Target="theme/theme1.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viewProps" Target="viewProps.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8" Type="http://schemas.openxmlformats.org/officeDocument/2006/relationships/slide" Target="slides/slide7.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1016000" y="748242"/>
            <a:ext cx="6096000" cy="1591733"/>
          </a:xfrm>
        </p:spPr>
        <p:txBody>
          <a:bodyPr anchor="b"/>
          <a:lstStyle>
            <a:lvl1pPr algn="ctr">
              <a:defRPr sz="4000"/>
            </a:lvl1pPr>
          </a:lstStyle>
          <a:p>
            <a:r>
              <a:rPr lang="en-US"/>
              <a:t>Click to edit Master title style</a:t>
            </a:r>
            <a:endParaRPr lang="en-US" dirty="0"/>
          </a:p>
        </p:txBody>
      </p:sp>
      <p:sp>
        <p:nvSpPr>
          <p:cNvPr id="3" name="Subtitle 2"/>
          <p:cNvSpPr>
            <a:spLocks noGrp="1"/>
          </p:cNvSpPr>
          <p:nvPr>
            <p:ph type="subTitle" idx="1"/>
          </p:nvPr>
        </p:nvSpPr>
        <p:spPr>
          <a:xfrm>
            <a:off x="1016000" y="2401359"/>
            <a:ext cx="6096000" cy="1103841"/>
          </a:xfrm>
        </p:spPr>
        <p:txBody>
          <a:bodyPr/>
          <a:lstStyle>
            <a:lvl1pPr marL="0" indent="0" algn="ctr">
              <a:buNone/>
              <a:defRPr sz="1600"/>
            </a:lvl1pPr>
            <a:lvl2pPr marL="304815" indent="0" algn="ctr">
              <a:buNone/>
              <a:defRPr sz="1333"/>
            </a:lvl2pPr>
            <a:lvl3pPr marL="609630" indent="0" algn="ctr">
              <a:buNone/>
              <a:defRPr sz="1200"/>
            </a:lvl3pPr>
            <a:lvl4pPr marL="914446" indent="0" algn="ctr">
              <a:buNone/>
              <a:defRPr sz="1067"/>
            </a:lvl4pPr>
            <a:lvl5pPr marL="1219261" indent="0" algn="ctr">
              <a:buNone/>
              <a:defRPr sz="1067"/>
            </a:lvl5pPr>
            <a:lvl6pPr marL="1524076" indent="0" algn="ctr">
              <a:buNone/>
              <a:defRPr sz="1067"/>
            </a:lvl6pPr>
            <a:lvl7pPr marL="1828891" indent="0" algn="ctr">
              <a:buNone/>
              <a:defRPr sz="1067"/>
            </a:lvl7pPr>
            <a:lvl8pPr marL="2133707" indent="0" algn="ctr">
              <a:buNone/>
              <a:defRPr sz="1067"/>
            </a:lvl8pPr>
            <a:lvl9pPr marL="2438522" indent="0" algn="ctr">
              <a:buNone/>
              <a:defRPr sz="1067"/>
            </a:lvl9pPr>
          </a:lstStyle>
          <a:p>
            <a:r>
              <a:rPr lang="en-US"/>
              <a:t>Click to edit Master subtitle style</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a:t>
            </a:fld>
            <a:endParaRPr lang="en-US"/>
          </a:p>
        </p:txBody>
      </p:sp>
    </p:spTree>
    <p:extLst>
      <p:ext uri="{BB962C8B-B14F-4D97-AF65-F5344CB8AC3E}">
        <p14:creationId xmlns:p14="http://schemas.microsoft.com/office/powerpoint/2010/main" val="935325176"/>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a:t>
            </a:fld>
            <a:endParaRPr lang="en-US"/>
          </a:p>
        </p:txBody>
      </p:sp>
    </p:spTree>
    <p:extLst>
      <p:ext uri="{BB962C8B-B14F-4D97-AF65-F5344CB8AC3E}">
        <p14:creationId xmlns:p14="http://schemas.microsoft.com/office/powerpoint/2010/main" val="776900327"/>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5816600" y="243417"/>
            <a:ext cx="1752600" cy="3874559"/>
          </a:xfrm>
        </p:spPr>
        <p:txBody>
          <a:bodyPr vert="eaVert"/>
          <a:lstStyle/>
          <a:p>
            <a:r>
              <a:rPr lang="en-US"/>
              <a:t>Click to edit Master title style</a:t>
            </a:r>
            <a:endParaRPr lang="en-US" dirty="0"/>
          </a:p>
        </p:txBody>
      </p:sp>
      <p:sp>
        <p:nvSpPr>
          <p:cNvPr id="3" name="Vertical Text Placeholder 2"/>
          <p:cNvSpPr>
            <a:spLocks noGrp="1"/>
          </p:cNvSpPr>
          <p:nvPr>
            <p:ph type="body" orient="vert" idx="1"/>
          </p:nvPr>
        </p:nvSpPr>
        <p:spPr>
          <a:xfrm>
            <a:off x="558800" y="243417"/>
            <a:ext cx="5156200" cy="3874559"/>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a:t>
            </a:fld>
            <a:endParaRPr lang="en-US"/>
          </a:p>
        </p:txBody>
      </p:sp>
    </p:spTree>
    <p:extLst>
      <p:ext uri="{BB962C8B-B14F-4D97-AF65-F5344CB8AC3E}">
        <p14:creationId xmlns:p14="http://schemas.microsoft.com/office/powerpoint/2010/main" val="191263873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10"/>
          </p:nvPr>
        </p:nvSpPr>
        <p:spPr/>
        <p:txBody>
          <a:bodyPr/>
          <a:lstStyle/>
          <a:p>
            <a:fld id="{3B42771A-6BB2-443A-AF2E-32C2C7329DED}"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a:t>
            </a:fld>
            <a:endParaRPr lang="en-US"/>
          </a:p>
        </p:txBody>
      </p:sp>
    </p:spTree>
    <p:extLst>
      <p:ext uri="{BB962C8B-B14F-4D97-AF65-F5344CB8AC3E}">
        <p14:creationId xmlns:p14="http://schemas.microsoft.com/office/powerpoint/2010/main" val="351382067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554567" y="1139826"/>
            <a:ext cx="7010400" cy="1901825"/>
          </a:xfrm>
        </p:spPr>
        <p:txBody>
          <a:bodyPr anchor="b"/>
          <a:lstStyle>
            <a:lvl1pPr>
              <a:defRPr sz="4000"/>
            </a:lvl1pPr>
          </a:lstStyle>
          <a:p>
            <a:r>
              <a:rPr lang="en-US"/>
              <a:t>Click to edit Master title style</a:t>
            </a:r>
            <a:endParaRPr lang="en-US" dirty="0"/>
          </a:p>
        </p:txBody>
      </p:sp>
      <p:sp>
        <p:nvSpPr>
          <p:cNvPr id="3" name="Text Placeholder 2"/>
          <p:cNvSpPr>
            <a:spLocks noGrp="1"/>
          </p:cNvSpPr>
          <p:nvPr>
            <p:ph type="body" idx="1"/>
          </p:nvPr>
        </p:nvSpPr>
        <p:spPr>
          <a:xfrm>
            <a:off x="554567" y="3059642"/>
            <a:ext cx="7010400" cy="1000125"/>
          </a:xfrm>
        </p:spPr>
        <p:txBody>
          <a:bodyPr/>
          <a:lstStyle>
            <a:lvl1pPr marL="0" indent="0">
              <a:buNone/>
              <a:defRPr sz="1600">
                <a:solidFill>
                  <a:schemeClr val="tx1">
                    <a:tint val="75000"/>
                  </a:schemeClr>
                </a:solidFill>
              </a:defRPr>
            </a:lvl1pPr>
            <a:lvl2pPr marL="304815" indent="0">
              <a:buNone/>
              <a:defRPr sz="1333">
                <a:solidFill>
                  <a:schemeClr val="tx1">
                    <a:tint val="75000"/>
                  </a:schemeClr>
                </a:solidFill>
              </a:defRPr>
            </a:lvl2pPr>
            <a:lvl3pPr marL="609630" indent="0">
              <a:buNone/>
              <a:defRPr sz="1200">
                <a:solidFill>
                  <a:schemeClr val="tx1">
                    <a:tint val="75000"/>
                  </a:schemeClr>
                </a:solidFill>
              </a:defRPr>
            </a:lvl3pPr>
            <a:lvl4pPr marL="914446" indent="0">
              <a:buNone/>
              <a:defRPr sz="1067">
                <a:solidFill>
                  <a:schemeClr val="tx1">
                    <a:tint val="75000"/>
                  </a:schemeClr>
                </a:solidFill>
              </a:defRPr>
            </a:lvl4pPr>
            <a:lvl5pPr marL="1219261" indent="0">
              <a:buNone/>
              <a:defRPr sz="1067">
                <a:solidFill>
                  <a:schemeClr val="tx1">
                    <a:tint val="75000"/>
                  </a:schemeClr>
                </a:solidFill>
              </a:defRPr>
            </a:lvl5pPr>
            <a:lvl6pPr marL="1524076" indent="0">
              <a:buNone/>
              <a:defRPr sz="1067">
                <a:solidFill>
                  <a:schemeClr val="tx1">
                    <a:tint val="75000"/>
                  </a:schemeClr>
                </a:solidFill>
              </a:defRPr>
            </a:lvl6pPr>
            <a:lvl7pPr marL="1828891" indent="0">
              <a:buNone/>
              <a:defRPr sz="1067">
                <a:solidFill>
                  <a:schemeClr val="tx1">
                    <a:tint val="75000"/>
                  </a:schemeClr>
                </a:solidFill>
              </a:defRPr>
            </a:lvl7pPr>
            <a:lvl8pPr marL="2133707" indent="0">
              <a:buNone/>
              <a:defRPr sz="1067">
                <a:solidFill>
                  <a:schemeClr val="tx1">
                    <a:tint val="75000"/>
                  </a:schemeClr>
                </a:solidFill>
              </a:defRPr>
            </a:lvl8pPr>
            <a:lvl9pPr marL="2438522" indent="0">
              <a:buNone/>
              <a:defRPr sz="1067">
                <a:solidFill>
                  <a:schemeClr val="tx1">
                    <a:tint val="75000"/>
                  </a:schemeClr>
                </a:solidFill>
              </a:defRPr>
            </a:lvl9pPr>
          </a:lstStyle>
          <a:p>
            <a:pPr lvl="0"/>
            <a:r>
              <a:rPr lang="en-US"/>
              <a:t>Click to edit Master text styles</a:t>
            </a:r>
          </a:p>
        </p:txBody>
      </p:sp>
      <p:sp>
        <p:nvSpPr>
          <p:cNvPr id="4" name="Date Placeholder 3"/>
          <p:cNvSpPr>
            <a:spLocks noGrp="1"/>
          </p:cNvSpPr>
          <p:nvPr>
            <p:ph type="dt" sz="half" idx="10"/>
          </p:nvPr>
        </p:nvSpPr>
        <p:spPr/>
        <p:txBody>
          <a:bodyPr/>
          <a:lstStyle/>
          <a:p>
            <a:fld id="{3B42771A-6BB2-443A-AF2E-32C2C7329DED}" type="datetimeFigureOut">
              <a:rPr lang="en-US" smtClean="0"/>
              <a:t>1/14/2024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108409C5-AF5C-4CBE-94DB-B5BEA58F8A46}" type="slidenum">
              <a:rPr lang="en-US" smtClean="0"/>
              <a:t>‹#›</a:t>
            </a:fld>
            <a:endParaRPr lang="en-US"/>
          </a:p>
        </p:txBody>
      </p:sp>
    </p:spTree>
    <p:extLst>
      <p:ext uri="{BB962C8B-B14F-4D97-AF65-F5344CB8AC3E}">
        <p14:creationId xmlns:p14="http://schemas.microsoft.com/office/powerpoint/2010/main" val="788838954"/>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Content Placeholder 2"/>
          <p:cNvSpPr>
            <a:spLocks noGrp="1"/>
          </p:cNvSpPr>
          <p:nvPr>
            <p:ph sz="half" idx="1"/>
          </p:nvPr>
        </p:nvSpPr>
        <p:spPr>
          <a:xfrm>
            <a:off x="558800" y="1217083"/>
            <a:ext cx="3454400" cy="2900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Content Placeholder 3"/>
          <p:cNvSpPr>
            <a:spLocks noGrp="1"/>
          </p:cNvSpPr>
          <p:nvPr>
            <p:ph sz="half" idx="2"/>
          </p:nvPr>
        </p:nvSpPr>
        <p:spPr>
          <a:xfrm>
            <a:off x="4114800" y="1217083"/>
            <a:ext cx="3454400" cy="29008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Date Placeholder 4"/>
          <p:cNvSpPr>
            <a:spLocks noGrp="1"/>
          </p:cNvSpPr>
          <p:nvPr>
            <p:ph type="dt" sz="half" idx="10"/>
          </p:nvPr>
        </p:nvSpPr>
        <p:spPr/>
        <p:txBody>
          <a:bodyPr/>
          <a:lstStyle/>
          <a:p>
            <a:fld id="{3B42771A-6BB2-443A-AF2E-32C2C7329DED}"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409C5-AF5C-4CBE-94DB-B5BEA58F8A46}" type="slidenum">
              <a:rPr lang="en-US" smtClean="0"/>
              <a:t>‹#›</a:t>
            </a:fld>
            <a:endParaRPr lang="en-US"/>
          </a:p>
        </p:txBody>
      </p:sp>
    </p:spTree>
    <p:extLst>
      <p:ext uri="{BB962C8B-B14F-4D97-AF65-F5344CB8AC3E}">
        <p14:creationId xmlns:p14="http://schemas.microsoft.com/office/powerpoint/2010/main" val="1448101758"/>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559859" y="243417"/>
            <a:ext cx="7010400" cy="883709"/>
          </a:xfrm>
        </p:spPr>
        <p:txBody>
          <a:bodyPr/>
          <a:lstStyle/>
          <a:p>
            <a:r>
              <a:rPr lang="en-US"/>
              <a:t>Click to edit Master title style</a:t>
            </a:r>
            <a:endParaRPr lang="en-US" dirty="0"/>
          </a:p>
        </p:txBody>
      </p:sp>
      <p:sp>
        <p:nvSpPr>
          <p:cNvPr id="3" name="Text Placeholder 2"/>
          <p:cNvSpPr>
            <a:spLocks noGrp="1"/>
          </p:cNvSpPr>
          <p:nvPr>
            <p:ph type="body" idx="1"/>
          </p:nvPr>
        </p:nvSpPr>
        <p:spPr>
          <a:xfrm>
            <a:off x="559859" y="1120775"/>
            <a:ext cx="3438525" cy="549275"/>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4" name="Content Placeholder 3"/>
          <p:cNvSpPr>
            <a:spLocks noGrp="1"/>
          </p:cNvSpPr>
          <p:nvPr>
            <p:ph sz="half" idx="2"/>
          </p:nvPr>
        </p:nvSpPr>
        <p:spPr>
          <a:xfrm>
            <a:off x="559859" y="1670050"/>
            <a:ext cx="3438525" cy="2456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5" name="Text Placeholder 4"/>
          <p:cNvSpPr>
            <a:spLocks noGrp="1"/>
          </p:cNvSpPr>
          <p:nvPr>
            <p:ph type="body" sz="quarter" idx="3"/>
          </p:nvPr>
        </p:nvSpPr>
        <p:spPr>
          <a:xfrm>
            <a:off x="4114800" y="1120775"/>
            <a:ext cx="3455459" cy="549275"/>
          </a:xfrm>
        </p:spPr>
        <p:txBody>
          <a:bodyPr anchor="b"/>
          <a:lstStyle>
            <a:lvl1pPr marL="0" indent="0">
              <a:buNone/>
              <a:defRPr sz="1600" b="1"/>
            </a:lvl1pPr>
            <a:lvl2pPr marL="304815" indent="0">
              <a:buNone/>
              <a:defRPr sz="1333" b="1"/>
            </a:lvl2pPr>
            <a:lvl3pPr marL="609630" indent="0">
              <a:buNone/>
              <a:defRPr sz="1200" b="1"/>
            </a:lvl3pPr>
            <a:lvl4pPr marL="914446" indent="0">
              <a:buNone/>
              <a:defRPr sz="1067" b="1"/>
            </a:lvl4pPr>
            <a:lvl5pPr marL="1219261" indent="0">
              <a:buNone/>
              <a:defRPr sz="1067" b="1"/>
            </a:lvl5pPr>
            <a:lvl6pPr marL="1524076" indent="0">
              <a:buNone/>
              <a:defRPr sz="1067" b="1"/>
            </a:lvl6pPr>
            <a:lvl7pPr marL="1828891" indent="0">
              <a:buNone/>
              <a:defRPr sz="1067" b="1"/>
            </a:lvl7pPr>
            <a:lvl8pPr marL="2133707" indent="0">
              <a:buNone/>
              <a:defRPr sz="1067" b="1"/>
            </a:lvl8pPr>
            <a:lvl9pPr marL="2438522" indent="0">
              <a:buNone/>
              <a:defRPr sz="1067" b="1"/>
            </a:lvl9pPr>
          </a:lstStyle>
          <a:p>
            <a:pPr lvl="0"/>
            <a:r>
              <a:rPr lang="en-US"/>
              <a:t>Click to edit Master text styles</a:t>
            </a:r>
          </a:p>
        </p:txBody>
      </p:sp>
      <p:sp>
        <p:nvSpPr>
          <p:cNvPr id="6" name="Content Placeholder 5"/>
          <p:cNvSpPr>
            <a:spLocks noGrp="1"/>
          </p:cNvSpPr>
          <p:nvPr>
            <p:ph sz="quarter" idx="4"/>
          </p:nvPr>
        </p:nvSpPr>
        <p:spPr>
          <a:xfrm>
            <a:off x="4114800" y="1670050"/>
            <a:ext cx="3455459" cy="2456392"/>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7" name="Date Placeholder 6"/>
          <p:cNvSpPr>
            <a:spLocks noGrp="1"/>
          </p:cNvSpPr>
          <p:nvPr>
            <p:ph type="dt" sz="half" idx="10"/>
          </p:nvPr>
        </p:nvSpPr>
        <p:spPr/>
        <p:txBody>
          <a:bodyPr/>
          <a:lstStyle/>
          <a:p>
            <a:fld id="{3B42771A-6BB2-443A-AF2E-32C2C7329DED}" type="datetimeFigureOut">
              <a:rPr lang="en-US" smtClean="0"/>
              <a:t>1/14/2024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108409C5-AF5C-4CBE-94DB-B5BEA58F8A46}" type="slidenum">
              <a:rPr lang="en-US" smtClean="0"/>
              <a:t>‹#›</a:t>
            </a:fld>
            <a:endParaRPr lang="en-US"/>
          </a:p>
        </p:txBody>
      </p:sp>
    </p:spTree>
    <p:extLst>
      <p:ext uri="{BB962C8B-B14F-4D97-AF65-F5344CB8AC3E}">
        <p14:creationId xmlns:p14="http://schemas.microsoft.com/office/powerpoint/2010/main" val="117714299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en-US" dirty="0"/>
          </a:p>
        </p:txBody>
      </p:sp>
      <p:sp>
        <p:nvSpPr>
          <p:cNvPr id="3" name="Date Placeholder 2"/>
          <p:cNvSpPr>
            <a:spLocks noGrp="1"/>
          </p:cNvSpPr>
          <p:nvPr>
            <p:ph type="dt" sz="half" idx="10"/>
          </p:nvPr>
        </p:nvSpPr>
        <p:spPr/>
        <p:txBody>
          <a:bodyPr/>
          <a:lstStyle/>
          <a:p>
            <a:fld id="{3B42771A-6BB2-443A-AF2E-32C2C7329DED}" type="datetimeFigureOut">
              <a:rPr lang="en-US" smtClean="0"/>
              <a:t>1/14/2024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108409C5-AF5C-4CBE-94DB-B5BEA58F8A46}" type="slidenum">
              <a:rPr lang="en-US" smtClean="0"/>
              <a:t>‹#›</a:t>
            </a:fld>
            <a:endParaRPr lang="en-US"/>
          </a:p>
        </p:txBody>
      </p:sp>
    </p:spTree>
    <p:extLst>
      <p:ext uri="{BB962C8B-B14F-4D97-AF65-F5344CB8AC3E}">
        <p14:creationId xmlns:p14="http://schemas.microsoft.com/office/powerpoint/2010/main" val="2851696309"/>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3B42771A-6BB2-443A-AF2E-32C2C7329DED}" type="datetimeFigureOut">
              <a:rPr lang="en-US" smtClean="0"/>
              <a:t>1/14/2024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108409C5-AF5C-4CBE-94DB-B5BEA58F8A46}" type="slidenum">
              <a:rPr lang="en-US" smtClean="0"/>
              <a:t>‹#›</a:t>
            </a:fld>
            <a:endParaRPr lang="en-US"/>
          </a:p>
        </p:txBody>
      </p:sp>
    </p:spTree>
    <p:extLst>
      <p:ext uri="{BB962C8B-B14F-4D97-AF65-F5344CB8AC3E}">
        <p14:creationId xmlns:p14="http://schemas.microsoft.com/office/powerpoint/2010/main" val="694732708"/>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9859" y="304800"/>
            <a:ext cx="2621491" cy="1066800"/>
          </a:xfrm>
        </p:spPr>
        <p:txBody>
          <a:bodyPr anchor="b"/>
          <a:lstStyle>
            <a:lvl1pPr>
              <a:defRPr sz="2133"/>
            </a:lvl1pPr>
          </a:lstStyle>
          <a:p>
            <a:r>
              <a:rPr lang="en-US"/>
              <a:t>Click to edit Master title style</a:t>
            </a:r>
            <a:endParaRPr lang="en-US" dirty="0"/>
          </a:p>
        </p:txBody>
      </p:sp>
      <p:sp>
        <p:nvSpPr>
          <p:cNvPr id="3" name="Content Placeholder 2"/>
          <p:cNvSpPr>
            <a:spLocks noGrp="1"/>
          </p:cNvSpPr>
          <p:nvPr>
            <p:ph idx="1"/>
          </p:nvPr>
        </p:nvSpPr>
        <p:spPr>
          <a:xfrm>
            <a:off x="3455459" y="658284"/>
            <a:ext cx="4114800" cy="3249083"/>
          </a:xfrm>
        </p:spPr>
        <p:txBody>
          <a:bodyPr/>
          <a:lstStyle>
            <a:lvl1pPr>
              <a:defRPr sz="2133"/>
            </a:lvl1pPr>
            <a:lvl2pPr>
              <a:defRPr sz="1867"/>
            </a:lvl2pPr>
            <a:lvl3pPr>
              <a:defRPr sz="1600"/>
            </a:lvl3pPr>
            <a:lvl4pPr>
              <a:defRPr sz="1333"/>
            </a:lvl4pPr>
            <a:lvl5pPr>
              <a:defRPr sz="1333"/>
            </a:lvl5pPr>
            <a:lvl6pPr>
              <a:defRPr sz="1333"/>
            </a:lvl6pPr>
            <a:lvl7pPr>
              <a:defRPr sz="1333"/>
            </a:lvl7pPr>
            <a:lvl8pPr>
              <a:defRPr sz="1333"/>
            </a:lvl8pPr>
            <a:lvl9pPr>
              <a:defRPr sz="1333"/>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Text Placeholder 3"/>
          <p:cNvSpPr>
            <a:spLocks noGrp="1"/>
          </p:cNvSpPr>
          <p:nvPr>
            <p:ph type="body" sz="half" idx="2"/>
          </p:nvPr>
        </p:nvSpPr>
        <p:spPr>
          <a:xfrm>
            <a:off x="559859" y="1371600"/>
            <a:ext cx="2621491" cy="2541059"/>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
        <p:nvSpPr>
          <p:cNvPr id="5" name="Date Placeholder 4"/>
          <p:cNvSpPr>
            <a:spLocks noGrp="1"/>
          </p:cNvSpPr>
          <p:nvPr>
            <p:ph type="dt" sz="half" idx="10"/>
          </p:nvPr>
        </p:nvSpPr>
        <p:spPr/>
        <p:txBody>
          <a:bodyPr/>
          <a:lstStyle/>
          <a:p>
            <a:fld id="{3B42771A-6BB2-443A-AF2E-32C2C7329DED}"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409C5-AF5C-4CBE-94DB-B5BEA58F8A46}" type="slidenum">
              <a:rPr lang="en-US" smtClean="0"/>
              <a:t>‹#›</a:t>
            </a:fld>
            <a:endParaRPr lang="en-US"/>
          </a:p>
        </p:txBody>
      </p:sp>
    </p:spTree>
    <p:extLst>
      <p:ext uri="{BB962C8B-B14F-4D97-AF65-F5344CB8AC3E}">
        <p14:creationId xmlns:p14="http://schemas.microsoft.com/office/powerpoint/2010/main" val="8562942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559859" y="304800"/>
            <a:ext cx="2621491" cy="1066800"/>
          </a:xfrm>
        </p:spPr>
        <p:txBody>
          <a:bodyPr anchor="b"/>
          <a:lstStyle>
            <a:lvl1pPr>
              <a:defRPr sz="2133"/>
            </a:lvl1pPr>
          </a:lstStyle>
          <a:p>
            <a:r>
              <a:rPr lang="en-US"/>
              <a:t>Click to edit Master title style</a:t>
            </a:r>
            <a:endParaRPr lang="en-US" dirty="0"/>
          </a:p>
        </p:txBody>
      </p:sp>
      <p:sp>
        <p:nvSpPr>
          <p:cNvPr id="3" name="Picture Placeholder 2"/>
          <p:cNvSpPr>
            <a:spLocks noGrp="1" noChangeAspect="1"/>
          </p:cNvSpPr>
          <p:nvPr>
            <p:ph type="pic" idx="1"/>
          </p:nvPr>
        </p:nvSpPr>
        <p:spPr>
          <a:xfrm>
            <a:off x="3455459" y="658284"/>
            <a:ext cx="4114800" cy="3249083"/>
          </a:xfrm>
        </p:spPr>
        <p:txBody>
          <a:bodyPr anchor="t"/>
          <a:lstStyle>
            <a:lvl1pPr marL="0" indent="0">
              <a:buNone/>
              <a:defRPr sz="2133"/>
            </a:lvl1pPr>
            <a:lvl2pPr marL="304815" indent="0">
              <a:buNone/>
              <a:defRPr sz="1867"/>
            </a:lvl2pPr>
            <a:lvl3pPr marL="609630" indent="0">
              <a:buNone/>
              <a:defRPr sz="1600"/>
            </a:lvl3pPr>
            <a:lvl4pPr marL="914446" indent="0">
              <a:buNone/>
              <a:defRPr sz="1333"/>
            </a:lvl4pPr>
            <a:lvl5pPr marL="1219261" indent="0">
              <a:buNone/>
              <a:defRPr sz="1333"/>
            </a:lvl5pPr>
            <a:lvl6pPr marL="1524076" indent="0">
              <a:buNone/>
              <a:defRPr sz="1333"/>
            </a:lvl6pPr>
            <a:lvl7pPr marL="1828891" indent="0">
              <a:buNone/>
              <a:defRPr sz="1333"/>
            </a:lvl7pPr>
            <a:lvl8pPr marL="2133707" indent="0">
              <a:buNone/>
              <a:defRPr sz="1333"/>
            </a:lvl8pPr>
            <a:lvl9pPr marL="2438522" indent="0">
              <a:buNone/>
              <a:defRPr sz="1333"/>
            </a:lvl9pPr>
          </a:lstStyle>
          <a:p>
            <a:r>
              <a:rPr lang="en-US"/>
              <a:t>Click icon to add picture</a:t>
            </a:r>
            <a:endParaRPr lang="en-US" dirty="0"/>
          </a:p>
        </p:txBody>
      </p:sp>
      <p:sp>
        <p:nvSpPr>
          <p:cNvPr id="4" name="Text Placeholder 3"/>
          <p:cNvSpPr>
            <a:spLocks noGrp="1"/>
          </p:cNvSpPr>
          <p:nvPr>
            <p:ph type="body" sz="half" idx="2"/>
          </p:nvPr>
        </p:nvSpPr>
        <p:spPr>
          <a:xfrm>
            <a:off x="559859" y="1371600"/>
            <a:ext cx="2621491" cy="2541059"/>
          </a:xfrm>
        </p:spPr>
        <p:txBody>
          <a:bodyPr/>
          <a:lstStyle>
            <a:lvl1pPr marL="0" indent="0">
              <a:buNone/>
              <a:defRPr sz="1067"/>
            </a:lvl1pPr>
            <a:lvl2pPr marL="304815" indent="0">
              <a:buNone/>
              <a:defRPr sz="933"/>
            </a:lvl2pPr>
            <a:lvl3pPr marL="609630" indent="0">
              <a:buNone/>
              <a:defRPr sz="800"/>
            </a:lvl3pPr>
            <a:lvl4pPr marL="914446" indent="0">
              <a:buNone/>
              <a:defRPr sz="667"/>
            </a:lvl4pPr>
            <a:lvl5pPr marL="1219261" indent="0">
              <a:buNone/>
              <a:defRPr sz="667"/>
            </a:lvl5pPr>
            <a:lvl6pPr marL="1524076" indent="0">
              <a:buNone/>
              <a:defRPr sz="667"/>
            </a:lvl6pPr>
            <a:lvl7pPr marL="1828891" indent="0">
              <a:buNone/>
              <a:defRPr sz="667"/>
            </a:lvl7pPr>
            <a:lvl8pPr marL="2133707" indent="0">
              <a:buNone/>
              <a:defRPr sz="667"/>
            </a:lvl8pPr>
            <a:lvl9pPr marL="2438522" indent="0">
              <a:buNone/>
              <a:defRPr sz="667"/>
            </a:lvl9pPr>
          </a:lstStyle>
          <a:p>
            <a:pPr lvl="0"/>
            <a:r>
              <a:rPr lang="en-US"/>
              <a:t>Click to edit Master text styles</a:t>
            </a:r>
          </a:p>
        </p:txBody>
      </p:sp>
      <p:sp>
        <p:nvSpPr>
          <p:cNvPr id="5" name="Date Placeholder 4"/>
          <p:cNvSpPr>
            <a:spLocks noGrp="1"/>
          </p:cNvSpPr>
          <p:nvPr>
            <p:ph type="dt" sz="half" idx="10"/>
          </p:nvPr>
        </p:nvSpPr>
        <p:spPr/>
        <p:txBody>
          <a:bodyPr/>
          <a:lstStyle/>
          <a:p>
            <a:fld id="{3B42771A-6BB2-443A-AF2E-32C2C7329DED}" type="datetimeFigureOut">
              <a:rPr lang="en-US" smtClean="0"/>
              <a:t>1/14/2024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108409C5-AF5C-4CBE-94DB-B5BEA58F8A46}" type="slidenum">
              <a:rPr lang="en-US" smtClean="0"/>
              <a:t>‹#›</a:t>
            </a:fld>
            <a:endParaRPr lang="en-US"/>
          </a:p>
        </p:txBody>
      </p:sp>
    </p:spTree>
    <p:extLst>
      <p:ext uri="{BB962C8B-B14F-4D97-AF65-F5344CB8AC3E}">
        <p14:creationId xmlns:p14="http://schemas.microsoft.com/office/powerpoint/2010/main" val="2546560218"/>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558800" y="243417"/>
            <a:ext cx="7010400" cy="883709"/>
          </a:xfrm>
          <a:prstGeom prst="rect">
            <a:avLst/>
          </a:prstGeom>
        </p:spPr>
        <p:txBody>
          <a:bodyPr vert="horz" lIns="91440" tIns="45720" rIns="91440" bIns="45720" rtlCol="0" anchor="ctr">
            <a:normAutofit/>
          </a:bodyPr>
          <a:lstStyle/>
          <a:p>
            <a:r>
              <a:rPr lang="en-US"/>
              <a:t>Click to edit Master title style</a:t>
            </a:r>
            <a:endParaRPr lang="en-US" dirty="0"/>
          </a:p>
        </p:txBody>
      </p:sp>
      <p:sp>
        <p:nvSpPr>
          <p:cNvPr id="3" name="Text Placeholder 2"/>
          <p:cNvSpPr>
            <a:spLocks noGrp="1"/>
          </p:cNvSpPr>
          <p:nvPr>
            <p:ph type="body" idx="1"/>
          </p:nvPr>
        </p:nvSpPr>
        <p:spPr>
          <a:xfrm>
            <a:off x="558800" y="1217083"/>
            <a:ext cx="7010400" cy="2900892"/>
          </a:xfrm>
          <a:prstGeom prst="rect">
            <a:avLst/>
          </a:prstGeom>
        </p:spPr>
        <p:txBody>
          <a:bodyPr vert="horz" lIns="91440" tIns="45720" rIns="91440" bIns="45720" rtlCol="0">
            <a:normAutofit/>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en-US" dirty="0"/>
          </a:p>
        </p:txBody>
      </p:sp>
      <p:sp>
        <p:nvSpPr>
          <p:cNvPr id="4" name="Date Placeholder 3"/>
          <p:cNvSpPr>
            <a:spLocks noGrp="1"/>
          </p:cNvSpPr>
          <p:nvPr>
            <p:ph type="dt" sz="half" idx="2"/>
          </p:nvPr>
        </p:nvSpPr>
        <p:spPr>
          <a:xfrm>
            <a:off x="558800" y="4237567"/>
            <a:ext cx="1828800" cy="243417"/>
          </a:xfrm>
          <a:prstGeom prst="rect">
            <a:avLst/>
          </a:prstGeom>
        </p:spPr>
        <p:txBody>
          <a:bodyPr vert="horz" lIns="91440" tIns="45720" rIns="91440" bIns="45720" rtlCol="0" anchor="ctr"/>
          <a:lstStyle>
            <a:lvl1pPr algn="l">
              <a:defRPr sz="800">
                <a:solidFill>
                  <a:schemeClr val="tx1">
                    <a:tint val="75000"/>
                  </a:schemeClr>
                </a:solidFill>
              </a:defRPr>
            </a:lvl1pPr>
          </a:lstStyle>
          <a:p>
            <a:fld id="{3B42771A-6BB2-443A-AF2E-32C2C7329DED}" type="datetimeFigureOut">
              <a:rPr lang="en-US" smtClean="0"/>
              <a:t>1/14/2024</a:t>
            </a:fld>
            <a:endParaRPr lang="en-US"/>
          </a:p>
        </p:txBody>
      </p:sp>
      <p:sp>
        <p:nvSpPr>
          <p:cNvPr id="5" name="Footer Placeholder 4"/>
          <p:cNvSpPr>
            <a:spLocks noGrp="1"/>
          </p:cNvSpPr>
          <p:nvPr>
            <p:ph type="ftr" sz="quarter" idx="3"/>
          </p:nvPr>
        </p:nvSpPr>
        <p:spPr>
          <a:xfrm>
            <a:off x="2692400" y="4237567"/>
            <a:ext cx="2743200" cy="243417"/>
          </a:xfrm>
          <a:prstGeom prst="rect">
            <a:avLst/>
          </a:prstGeom>
        </p:spPr>
        <p:txBody>
          <a:bodyPr vert="horz" lIns="91440" tIns="45720" rIns="91440" bIns="45720" rtlCol="0" anchor="ctr"/>
          <a:lstStyle>
            <a:lvl1pPr algn="ctr">
              <a:defRPr sz="8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5740400" y="4237567"/>
            <a:ext cx="1828800" cy="243417"/>
          </a:xfrm>
          <a:prstGeom prst="rect">
            <a:avLst/>
          </a:prstGeom>
        </p:spPr>
        <p:txBody>
          <a:bodyPr vert="horz" lIns="91440" tIns="45720" rIns="91440" bIns="45720" rtlCol="0" anchor="ctr"/>
          <a:lstStyle>
            <a:lvl1pPr algn="r">
              <a:defRPr sz="800">
                <a:solidFill>
                  <a:schemeClr val="tx1">
                    <a:tint val="75000"/>
                  </a:schemeClr>
                </a:solidFill>
              </a:defRPr>
            </a:lvl1pPr>
          </a:lstStyle>
          <a:p>
            <a:fld id="{108409C5-AF5C-4CBE-94DB-B5BEA58F8A46}" type="slidenum">
              <a:rPr lang="en-US" smtClean="0"/>
              <a:t>‹#›</a:t>
            </a:fld>
            <a:endParaRPr lang="en-US"/>
          </a:p>
        </p:txBody>
      </p:sp>
    </p:spTree>
    <p:extLst>
      <p:ext uri="{BB962C8B-B14F-4D97-AF65-F5344CB8AC3E}">
        <p14:creationId xmlns:p14="http://schemas.microsoft.com/office/powerpoint/2010/main" val="1221283003"/>
      </p:ext>
    </p:extLst>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txStyles>
    <p:titleStyle>
      <a:lvl1pPr algn="l" defTabSz="609630" rtl="0" eaLnBrk="1" latinLnBrk="0" hangingPunct="1">
        <a:lnSpc>
          <a:spcPct val="90000"/>
        </a:lnSpc>
        <a:spcBef>
          <a:spcPct val="0"/>
        </a:spcBef>
        <a:buNone/>
        <a:defRPr sz="2933" kern="1200">
          <a:solidFill>
            <a:schemeClr val="tx1"/>
          </a:solidFill>
          <a:latin typeface="+mj-lt"/>
          <a:ea typeface="+mj-ea"/>
          <a:cs typeface="+mj-cs"/>
        </a:defRPr>
      </a:lvl1pPr>
    </p:titleStyle>
    <p:bodyStyle>
      <a:lvl1pPr marL="152408" indent="-152408" algn="l" defTabSz="609630" rtl="0" eaLnBrk="1" latinLnBrk="0" hangingPunct="1">
        <a:lnSpc>
          <a:spcPct val="90000"/>
        </a:lnSpc>
        <a:spcBef>
          <a:spcPts val="667"/>
        </a:spcBef>
        <a:buFont typeface="Arial" panose="020B0604020202020204" pitchFamily="34" charset="0"/>
        <a:buChar char="•"/>
        <a:defRPr sz="1867" kern="1200">
          <a:solidFill>
            <a:schemeClr val="tx1"/>
          </a:solidFill>
          <a:latin typeface="+mn-lt"/>
          <a:ea typeface="+mn-ea"/>
          <a:cs typeface="+mn-cs"/>
        </a:defRPr>
      </a:lvl1pPr>
      <a:lvl2pPr marL="457223" indent="-152408" algn="l" defTabSz="609630" rtl="0" eaLnBrk="1" latinLnBrk="0" hangingPunct="1">
        <a:lnSpc>
          <a:spcPct val="90000"/>
        </a:lnSpc>
        <a:spcBef>
          <a:spcPts val="333"/>
        </a:spcBef>
        <a:buFont typeface="Arial" panose="020B0604020202020204" pitchFamily="34" charset="0"/>
        <a:buChar char="•"/>
        <a:defRPr sz="1600" kern="1200">
          <a:solidFill>
            <a:schemeClr val="tx1"/>
          </a:solidFill>
          <a:latin typeface="+mn-lt"/>
          <a:ea typeface="+mn-ea"/>
          <a:cs typeface="+mn-cs"/>
        </a:defRPr>
      </a:lvl2pPr>
      <a:lvl3pPr marL="762038" indent="-152408" algn="l" defTabSz="609630" rtl="0" eaLnBrk="1" latinLnBrk="0" hangingPunct="1">
        <a:lnSpc>
          <a:spcPct val="90000"/>
        </a:lnSpc>
        <a:spcBef>
          <a:spcPts val="333"/>
        </a:spcBef>
        <a:buFont typeface="Arial" panose="020B0604020202020204" pitchFamily="34" charset="0"/>
        <a:buChar char="•"/>
        <a:defRPr sz="1333" kern="1200">
          <a:solidFill>
            <a:schemeClr val="tx1"/>
          </a:solidFill>
          <a:latin typeface="+mn-lt"/>
          <a:ea typeface="+mn-ea"/>
          <a:cs typeface="+mn-cs"/>
        </a:defRPr>
      </a:lvl3pPr>
      <a:lvl4pPr marL="1066853"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4pPr>
      <a:lvl5pPr marL="137166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5pPr>
      <a:lvl6pPr marL="167648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6pPr>
      <a:lvl7pPr marL="1981299"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7pPr>
      <a:lvl8pPr marL="2286114"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8pPr>
      <a:lvl9pPr marL="2590930" indent="-152408" algn="l" defTabSz="609630" rtl="0" eaLnBrk="1" latinLnBrk="0" hangingPunct="1">
        <a:lnSpc>
          <a:spcPct val="90000"/>
        </a:lnSpc>
        <a:spcBef>
          <a:spcPts val="333"/>
        </a:spcBef>
        <a:buFont typeface="Arial" panose="020B0604020202020204" pitchFamily="34" charset="0"/>
        <a:buChar char="•"/>
        <a:defRPr sz="1200" kern="1200">
          <a:solidFill>
            <a:schemeClr val="tx1"/>
          </a:solidFill>
          <a:latin typeface="+mn-lt"/>
          <a:ea typeface="+mn-ea"/>
          <a:cs typeface="+mn-cs"/>
        </a:defRPr>
      </a:lvl9pPr>
    </p:bodyStyle>
    <p:otherStyle>
      <a:defPPr>
        <a:defRPr lang="en-US"/>
      </a:defPPr>
      <a:lvl1pPr marL="0" algn="l" defTabSz="609630" rtl="0" eaLnBrk="1" latinLnBrk="0" hangingPunct="1">
        <a:defRPr sz="1200" kern="1200">
          <a:solidFill>
            <a:schemeClr val="tx1"/>
          </a:solidFill>
          <a:latin typeface="+mn-lt"/>
          <a:ea typeface="+mn-ea"/>
          <a:cs typeface="+mn-cs"/>
        </a:defRPr>
      </a:lvl1pPr>
      <a:lvl2pPr marL="304815" algn="l" defTabSz="609630" rtl="0" eaLnBrk="1" latinLnBrk="0" hangingPunct="1">
        <a:defRPr sz="1200" kern="1200">
          <a:solidFill>
            <a:schemeClr val="tx1"/>
          </a:solidFill>
          <a:latin typeface="+mn-lt"/>
          <a:ea typeface="+mn-ea"/>
          <a:cs typeface="+mn-cs"/>
        </a:defRPr>
      </a:lvl2pPr>
      <a:lvl3pPr marL="609630" algn="l" defTabSz="609630" rtl="0" eaLnBrk="1" latinLnBrk="0" hangingPunct="1">
        <a:defRPr sz="1200" kern="1200">
          <a:solidFill>
            <a:schemeClr val="tx1"/>
          </a:solidFill>
          <a:latin typeface="+mn-lt"/>
          <a:ea typeface="+mn-ea"/>
          <a:cs typeface="+mn-cs"/>
        </a:defRPr>
      </a:lvl3pPr>
      <a:lvl4pPr marL="914446" algn="l" defTabSz="609630" rtl="0" eaLnBrk="1" latinLnBrk="0" hangingPunct="1">
        <a:defRPr sz="1200" kern="1200">
          <a:solidFill>
            <a:schemeClr val="tx1"/>
          </a:solidFill>
          <a:latin typeface="+mn-lt"/>
          <a:ea typeface="+mn-ea"/>
          <a:cs typeface="+mn-cs"/>
        </a:defRPr>
      </a:lvl4pPr>
      <a:lvl5pPr marL="1219261" algn="l" defTabSz="609630" rtl="0" eaLnBrk="1" latinLnBrk="0" hangingPunct="1">
        <a:defRPr sz="1200" kern="1200">
          <a:solidFill>
            <a:schemeClr val="tx1"/>
          </a:solidFill>
          <a:latin typeface="+mn-lt"/>
          <a:ea typeface="+mn-ea"/>
          <a:cs typeface="+mn-cs"/>
        </a:defRPr>
      </a:lvl5pPr>
      <a:lvl6pPr marL="1524076" algn="l" defTabSz="609630" rtl="0" eaLnBrk="1" latinLnBrk="0" hangingPunct="1">
        <a:defRPr sz="1200" kern="1200">
          <a:solidFill>
            <a:schemeClr val="tx1"/>
          </a:solidFill>
          <a:latin typeface="+mn-lt"/>
          <a:ea typeface="+mn-ea"/>
          <a:cs typeface="+mn-cs"/>
        </a:defRPr>
      </a:lvl6pPr>
      <a:lvl7pPr marL="1828891" algn="l" defTabSz="609630" rtl="0" eaLnBrk="1" latinLnBrk="0" hangingPunct="1">
        <a:defRPr sz="1200" kern="1200">
          <a:solidFill>
            <a:schemeClr val="tx1"/>
          </a:solidFill>
          <a:latin typeface="+mn-lt"/>
          <a:ea typeface="+mn-ea"/>
          <a:cs typeface="+mn-cs"/>
        </a:defRPr>
      </a:lvl7pPr>
      <a:lvl8pPr marL="2133707" algn="l" defTabSz="609630" rtl="0" eaLnBrk="1" latinLnBrk="0" hangingPunct="1">
        <a:defRPr sz="1200" kern="1200">
          <a:solidFill>
            <a:schemeClr val="tx1"/>
          </a:solidFill>
          <a:latin typeface="+mn-lt"/>
          <a:ea typeface="+mn-ea"/>
          <a:cs typeface="+mn-cs"/>
        </a:defRPr>
      </a:lvl8pPr>
      <a:lvl9pPr marL="2438522" algn="l" defTabSz="609630" rtl="0" eaLnBrk="1" latinLnBrk="0" hangingPunct="1">
        <a:defRPr sz="12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1.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3.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6.xml.rels><?xml version="1.0" encoding="UTF-8" standalone="yes"?>
<Relationships xmlns="http://schemas.openxmlformats.org/package/2006/relationships"><Relationship Id="rId2" Type="http://schemas.openxmlformats.org/officeDocument/2006/relationships/image" Target="../media/image8.emf"/><Relationship Id="rId1" Type="http://schemas.openxmlformats.org/officeDocument/2006/relationships/slideLayout" Target="../slideLayouts/slideLayout1.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8.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1.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0.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3.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xml"/></Relationships>
</file>

<file path=ppt/slides/_rels/slide26.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29.xml.rels><?xml version="1.0" encoding="UTF-8" standalone="yes"?>
<Relationships xmlns="http://schemas.openxmlformats.org/package/2006/relationships"><Relationship Id="rId2" Type="http://schemas.openxmlformats.org/officeDocument/2006/relationships/image" Target="../media/image14.png"/><Relationship Id="rId1" Type="http://schemas.openxmlformats.org/officeDocument/2006/relationships/slideLayout" Target="../slideLayouts/slideLayout1.xml"/></Relationships>
</file>

<file path=ppt/slides/_rels/slide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1.xml"/></Relationships>
</file>

<file path=ppt/slides/_rels/slide4.xml.rels><?xml version="1.0" encoding="UTF-8" standalone="yes"?>
<Relationships xmlns="http://schemas.openxmlformats.org/package/2006/relationships"><Relationship Id="rId2" Type="http://schemas.openxmlformats.org/officeDocument/2006/relationships/image" Target="../media/image3.jpeg"/><Relationship Id="rId1" Type="http://schemas.openxmlformats.org/officeDocument/2006/relationships/slideLayout" Target="../slideLayouts/slideLayout1.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2" Type="http://schemas.openxmlformats.org/officeDocument/2006/relationships/image" Target="../media/image4.jpeg"/><Relationship Id="rId1" Type="http://schemas.openxmlformats.org/officeDocument/2006/relationships/slideLayout" Target="../slideLayouts/slideLayout1.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slide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7" name="TextBox 6">
            <a:extLst>
              <a:ext uri="{FF2B5EF4-FFF2-40B4-BE49-F238E27FC236}">
                <a16:creationId xmlns:a16="http://schemas.microsoft.com/office/drawing/2014/main" id="{670B1B76-0291-6CA5-E82B-24ED766FC593}"/>
              </a:ext>
            </a:extLst>
          </p:cNvPr>
          <p:cNvSpPr txBox="1"/>
          <p:nvPr/>
        </p:nvSpPr>
        <p:spPr>
          <a:xfrm>
            <a:off x="0" y="26908"/>
            <a:ext cx="8128000" cy="1261884"/>
          </a:xfrm>
          <a:prstGeom prst="rect">
            <a:avLst/>
          </a:prstGeom>
          <a:noFill/>
        </p:spPr>
        <p:txBody>
          <a:bodyPr wrap="square" rtlCol="0">
            <a:spAutoFit/>
          </a:bodyPr>
          <a:lstStyle/>
          <a:p>
            <a:pPr algn="ctr"/>
            <a:r>
              <a:rPr lang="en-US" sz="2800" b="1" dirty="0">
                <a:solidFill>
                  <a:srgbClr val="0070C0"/>
                </a:solidFill>
                <a:latin typeface="Verdana" panose="020B0604030504040204" pitchFamily="34" charset="0"/>
                <a:ea typeface="Verdana" panose="020B0604030504040204" pitchFamily="34" charset="0"/>
              </a:rPr>
              <a:t>The Gospel of Luke 1:5-80</a:t>
            </a:r>
          </a:p>
          <a:p>
            <a:pPr algn="ctr"/>
            <a:r>
              <a:rPr lang="en-US" sz="2400" b="1" dirty="0">
                <a:latin typeface="Verdana" panose="020B0604030504040204" pitchFamily="34" charset="0"/>
                <a:ea typeface="Verdana" panose="020B0604030504040204" pitchFamily="34" charset="0"/>
              </a:rPr>
              <a:t>Gabriel announces John’s and Jesus’ births</a:t>
            </a:r>
          </a:p>
          <a:p>
            <a:pPr algn="ctr"/>
            <a:r>
              <a:rPr lang="en-US" sz="2400" b="1" dirty="0">
                <a:solidFill>
                  <a:srgbClr val="C00000"/>
                </a:solidFill>
                <a:latin typeface="Verdana" panose="020B0604030504040204" pitchFamily="34" charset="0"/>
                <a:ea typeface="Verdana" panose="020B0604030504040204" pitchFamily="34" charset="0"/>
              </a:rPr>
              <a:t>21 &amp; 24 September 2023</a:t>
            </a:r>
          </a:p>
        </p:txBody>
      </p:sp>
      <p:pic>
        <p:nvPicPr>
          <p:cNvPr id="4" name="Image 3">
            <a:extLst>
              <a:ext uri="{FF2B5EF4-FFF2-40B4-BE49-F238E27FC236}">
                <a16:creationId xmlns:a16="http://schemas.microsoft.com/office/drawing/2014/main" id="{4B3B437B-375C-4C59-03A2-772D5F663391}"/>
              </a:ext>
            </a:extLst>
          </p:cNvPr>
          <p:cNvPicPr>
            <a:picLocks noChangeAspect="1"/>
          </p:cNvPicPr>
          <p:nvPr/>
        </p:nvPicPr>
        <p:blipFill>
          <a:blip r:embed="rId2"/>
          <a:stretch>
            <a:fillRect/>
          </a:stretch>
        </p:blipFill>
        <p:spPr>
          <a:xfrm>
            <a:off x="1709035" y="1476428"/>
            <a:ext cx="4825450" cy="3095572"/>
          </a:xfrm>
          <a:prstGeom prst="rect">
            <a:avLst/>
          </a:prstGeom>
        </p:spPr>
      </p:pic>
    </p:spTree>
    <p:extLst>
      <p:ext uri="{BB962C8B-B14F-4D97-AF65-F5344CB8AC3E}">
        <p14:creationId xmlns:p14="http://schemas.microsoft.com/office/powerpoint/2010/main" val="13004749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7">
                                            <p:txEl>
                                              <p:pRg st="0" end="0"/>
                                            </p:txEl>
                                          </p:spTgt>
                                        </p:tgtEl>
                                        <p:attrNameLst>
                                          <p:attrName>style.visibility</p:attrName>
                                        </p:attrNameLst>
                                      </p:cBhvr>
                                      <p:to>
                                        <p:strVal val="visible"/>
                                      </p:to>
                                    </p:set>
                                    <p:anim calcmode="lin" valueType="num">
                                      <p:cBhvr additive="base">
                                        <p:cTn id="7" dur="500" fill="hold"/>
                                        <p:tgtEl>
                                          <p:spTgt spid="7">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7">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7">
                                            <p:txEl>
                                              <p:pRg st="1" end="1"/>
                                            </p:txEl>
                                          </p:spTgt>
                                        </p:tgtEl>
                                        <p:attrNameLst>
                                          <p:attrName>style.visibility</p:attrName>
                                        </p:attrNameLst>
                                      </p:cBhvr>
                                      <p:to>
                                        <p:strVal val="visible"/>
                                      </p:to>
                                    </p:set>
                                    <p:anim calcmode="lin" valueType="num">
                                      <p:cBhvr additive="base">
                                        <p:cTn id="13" dur="500" fill="hold"/>
                                        <p:tgtEl>
                                          <p:spTgt spid="7">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7">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7">
                                            <p:txEl>
                                              <p:pRg st="2" end="2"/>
                                            </p:txEl>
                                          </p:spTgt>
                                        </p:tgtEl>
                                        <p:attrNameLst>
                                          <p:attrName>style.visibility</p:attrName>
                                        </p:attrNameLst>
                                      </p:cBhvr>
                                      <p:to>
                                        <p:strVal val="visible"/>
                                      </p:to>
                                    </p:set>
                                    <p:anim calcmode="lin" valueType="num">
                                      <p:cBhvr additive="base">
                                        <p:cTn id="19" dur="500" fill="hold"/>
                                        <p:tgtEl>
                                          <p:spTgt spid="7">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7">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0.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1:15-17</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470118"/>
            <a:ext cx="7923480" cy="3970318"/>
          </a:xfrm>
          <a:prstGeom prst="rect">
            <a:avLst/>
          </a:prstGeom>
          <a:noFill/>
        </p:spPr>
        <p:txBody>
          <a:bodyPr wrap="square" rtlCol="0">
            <a:spAutoFit/>
          </a:bodyPr>
          <a:lstStyle/>
          <a:p>
            <a:pPr indent="457200"/>
            <a:r>
              <a:rPr lang="en-GB" sz="2800" b="1" baseline="30000" dirty="0">
                <a:solidFill>
                  <a:srgbClr val="C00000"/>
                </a:solidFill>
              </a:rPr>
              <a:t>15</a:t>
            </a:r>
            <a:r>
              <a:rPr lang="en-GB" sz="2800" b="1" dirty="0"/>
              <a:t> He is never to take wine or other fermented drink, and he will be filled with the Holy Spirit even before he is born. </a:t>
            </a:r>
            <a:r>
              <a:rPr lang="en-GB" sz="2800" b="1" baseline="30000" dirty="0">
                <a:solidFill>
                  <a:srgbClr val="C00000"/>
                </a:solidFill>
              </a:rPr>
              <a:t>16</a:t>
            </a:r>
            <a:r>
              <a:rPr lang="en-GB" sz="2800" b="1" dirty="0"/>
              <a:t> He will bring back many of the people of Israel to the Lord their God. </a:t>
            </a:r>
            <a:r>
              <a:rPr lang="en-GB" sz="2800" b="1" baseline="30000" dirty="0">
                <a:solidFill>
                  <a:srgbClr val="C00000"/>
                </a:solidFill>
              </a:rPr>
              <a:t>17</a:t>
            </a:r>
            <a:r>
              <a:rPr lang="en-GB" sz="2800" b="1" dirty="0"/>
              <a:t> And he will go on before the Lord, in the spirit and power of Elijah, to turn the hearts of the parents to their children and the disobedient to the wisdom of the righteous—to make ready a people prepared for the Lord.”</a:t>
            </a:r>
            <a:endParaRPr lang="en-US" sz="2800" b="1" dirty="0"/>
          </a:p>
        </p:txBody>
      </p:sp>
      <p:pic>
        <p:nvPicPr>
          <p:cNvPr id="2" name="Image 1">
            <a:extLst>
              <a:ext uri="{FF2B5EF4-FFF2-40B4-BE49-F238E27FC236}">
                <a16:creationId xmlns:a16="http://schemas.microsoft.com/office/drawing/2014/main" id="{8959AB48-0CF0-95D9-324F-79528AAD3CED}"/>
              </a:ext>
            </a:extLst>
          </p:cNvPr>
          <p:cNvPicPr>
            <a:picLocks noChangeAspect="1"/>
          </p:cNvPicPr>
          <p:nvPr/>
        </p:nvPicPr>
        <p:blipFill>
          <a:blip r:embed="rId2"/>
          <a:stretch>
            <a:fillRect/>
          </a:stretch>
        </p:blipFill>
        <p:spPr>
          <a:xfrm>
            <a:off x="0" y="523220"/>
            <a:ext cx="8128000" cy="4064000"/>
          </a:xfrm>
          <a:prstGeom prst="rect">
            <a:avLst/>
          </a:prstGeom>
        </p:spPr>
      </p:pic>
    </p:spTree>
    <p:extLst>
      <p:ext uri="{BB962C8B-B14F-4D97-AF65-F5344CB8AC3E}">
        <p14:creationId xmlns:p14="http://schemas.microsoft.com/office/powerpoint/2010/main" val="285881547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Malachi 4:5-6 [Heb. 3:23-24]</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470118"/>
            <a:ext cx="7923480" cy="3970318"/>
          </a:xfrm>
          <a:prstGeom prst="rect">
            <a:avLst/>
          </a:prstGeom>
          <a:noFill/>
        </p:spPr>
        <p:txBody>
          <a:bodyPr wrap="square" rtlCol="0">
            <a:spAutoFit/>
          </a:bodyPr>
          <a:lstStyle/>
          <a:p>
            <a:pPr indent="457200"/>
            <a:r>
              <a:rPr lang="en-GB" sz="2800" b="1" baseline="30000" dirty="0">
                <a:solidFill>
                  <a:srgbClr val="C00000"/>
                </a:solidFill>
              </a:rPr>
              <a:t>	5</a:t>
            </a:r>
            <a:r>
              <a:rPr lang="en-GB" sz="2800" b="1" dirty="0"/>
              <a:t> “See, I will send the prophet Elijah to you before that great and dreadful day of the LORD comes. </a:t>
            </a:r>
            <a:r>
              <a:rPr lang="en-GB" sz="2800" b="1" baseline="30000" dirty="0">
                <a:solidFill>
                  <a:srgbClr val="C00000"/>
                </a:solidFill>
              </a:rPr>
              <a:t>6</a:t>
            </a:r>
            <a:r>
              <a:rPr lang="en-GB" sz="2800" b="1" dirty="0"/>
              <a:t> He will turn the hearts of the parents to their children, and the hearts of the children to their parents; [lest I] come and strike the land with total destruction.”</a:t>
            </a:r>
            <a:endParaRPr lang="en-US" sz="2800" b="1" dirty="0"/>
          </a:p>
          <a:p>
            <a:pPr marL="342900" indent="-342900"/>
            <a:r>
              <a:rPr lang="en-US" sz="2800" b="1" dirty="0">
                <a:solidFill>
                  <a:srgbClr val="C00000"/>
                </a:solidFill>
                <a:latin typeface="Verdana" panose="020B0604030504040204" pitchFamily="34" charset="0"/>
                <a:ea typeface="Verdana" panose="020B0604030504040204" pitchFamily="34" charset="0"/>
              </a:rPr>
              <a:t>● </a:t>
            </a:r>
            <a:r>
              <a:rPr lang="en-US" sz="2800" b="1" dirty="0">
                <a:latin typeface="Verdana" panose="020B0604030504040204" pitchFamily="34" charset="0"/>
                <a:ea typeface="Verdana" panose="020B0604030504040204" pitchFamily="34" charset="0"/>
              </a:rPr>
              <a:t>How did Jesus know that Jerusalem would be destroyed within a life time?</a:t>
            </a:r>
            <a:endParaRPr lang="en-GB" sz="2800" b="1" dirty="0"/>
          </a:p>
        </p:txBody>
      </p:sp>
    </p:spTree>
    <p:extLst>
      <p:ext uri="{BB962C8B-B14F-4D97-AF65-F5344CB8AC3E}">
        <p14:creationId xmlns:p14="http://schemas.microsoft.com/office/powerpoint/2010/main" val="20539652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1:15-17</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2246769"/>
          </a:xfrm>
          <a:prstGeom prst="rect">
            <a:avLst/>
          </a:prstGeom>
          <a:noFill/>
        </p:spPr>
        <p:txBody>
          <a:bodyPr wrap="square" rtlCol="0">
            <a:spAutoFit/>
          </a:bodyPr>
          <a:lstStyle/>
          <a:p>
            <a:pPr marL="341313" indent="-341313"/>
            <a:r>
              <a:rPr lang="en-US" sz="2800" b="1" dirty="0">
                <a:solidFill>
                  <a:srgbClr val="C00000"/>
                </a:solidFill>
                <a:latin typeface="Verdana" panose="020B0604030504040204" pitchFamily="34" charset="0"/>
                <a:ea typeface="Verdana" panose="020B0604030504040204" pitchFamily="34" charset="0"/>
              </a:rPr>
              <a:t>● </a:t>
            </a:r>
            <a:r>
              <a:rPr lang="en-GB" sz="2800" b="1" dirty="0">
                <a:solidFill>
                  <a:srgbClr val="0070C0"/>
                </a:solidFill>
              </a:rPr>
              <a:t>John 1:21</a:t>
            </a:r>
            <a:r>
              <a:rPr lang="en-GB" sz="2800" b="1" dirty="0"/>
              <a:t> They asked him, “Are you Elijah?" He replied, “I am not.”</a:t>
            </a:r>
          </a:p>
          <a:p>
            <a:pPr marL="341313" indent="-341313"/>
            <a:r>
              <a:rPr lang="en-US" sz="2800" b="1" dirty="0">
                <a:solidFill>
                  <a:srgbClr val="C00000"/>
                </a:solidFill>
                <a:latin typeface="Verdana" panose="020B0604030504040204" pitchFamily="34" charset="0"/>
                <a:ea typeface="Verdana" panose="020B0604030504040204" pitchFamily="34" charset="0"/>
              </a:rPr>
              <a:t>● </a:t>
            </a:r>
            <a:r>
              <a:rPr lang="en-GB" sz="2800" b="1" dirty="0">
                <a:solidFill>
                  <a:srgbClr val="0070C0"/>
                </a:solidFill>
              </a:rPr>
              <a:t>Matthew 11:14</a:t>
            </a:r>
            <a:r>
              <a:rPr lang="en-GB" sz="2800" b="1" dirty="0"/>
              <a:t> “If you are willing to accept it, he [John] is Elijah who is to come.”</a:t>
            </a:r>
          </a:p>
          <a:p>
            <a:pPr marL="341313" indent="-341313"/>
            <a:endParaRPr lang="en-GB" sz="2800" b="1" dirty="0"/>
          </a:p>
        </p:txBody>
      </p:sp>
    </p:spTree>
    <p:extLst>
      <p:ext uri="{BB962C8B-B14F-4D97-AF65-F5344CB8AC3E}">
        <p14:creationId xmlns:p14="http://schemas.microsoft.com/office/powerpoint/2010/main" val="408046233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1:18-20</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470118"/>
            <a:ext cx="7923480" cy="3970318"/>
          </a:xfrm>
          <a:prstGeom prst="rect">
            <a:avLst/>
          </a:prstGeom>
          <a:noFill/>
        </p:spPr>
        <p:txBody>
          <a:bodyPr wrap="square" rtlCol="0">
            <a:spAutoFit/>
          </a:bodyPr>
          <a:lstStyle/>
          <a:p>
            <a:pPr indent="457200"/>
            <a:r>
              <a:rPr lang="en-GB" sz="2800" b="1" baseline="30000" dirty="0">
                <a:solidFill>
                  <a:srgbClr val="C00000"/>
                </a:solidFill>
              </a:rPr>
              <a:t>18</a:t>
            </a:r>
            <a:r>
              <a:rPr lang="en-GB" sz="2800" b="1" dirty="0"/>
              <a:t> Zechariah asked the angel, “How can I be sure of this? I am an old man and my wife is well along in years.” </a:t>
            </a:r>
            <a:r>
              <a:rPr lang="en-GB" sz="2800" b="1" baseline="30000" dirty="0">
                <a:solidFill>
                  <a:srgbClr val="C00000"/>
                </a:solidFill>
              </a:rPr>
              <a:t>19</a:t>
            </a:r>
            <a:r>
              <a:rPr lang="en-GB" sz="2800" b="1" dirty="0"/>
              <a:t> The angel said to him, “I am Gabriel. I stand in the presence of God, and I have been sent to speak to you and to tell you this good news. </a:t>
            </a:r>
            <a:r>
              <a:rPr lang="en-GB" sz="2800" b="1" baseline="30000" dirty="0">
                <a:solidFill>
                  <a:srgbClr val="C00000"/>
                </a:solidFill>
              </a:rPr>
              <a:t>20</a:t>
            </a:r>
            <a:r>
              <a:rPr lang="en-US" dirty="0"/>
              <a:t> </a:t>
            </a:r>
            <a:r>
              <a:rPr lang="en-GB" sz="2800" b="1" dirty="0"/>
              <a:t>And now you will be silent and not able to speak until the day this happens, because you did not believe my words, which will come true at their appointed time.”</a:t>
            </a:r>
            <a:endParaRPr lang="en-US" sz="2800" b="1" dirty="0"/>
          </a:p>
        </p:txBody>
      </p:sp>
      <p:pic>
        <p:nvPicPr>
          <p:cNvPr id="2" name="Image 1">
            <a:extLst>
              <a:ext uri="{FF2B5EF4-FFF2-40B4-BE49-F238E27FC236}">
                <a16:creationId xmlns:a16="http://schemas.microsoft.com/office/drawing/2014/main" id="{20831FEA-0B85-D2EE-9925-5BB0F626606E}"/>
              </a:ext>
            </a:extLst>
          </p:cNvPr>
          <p:cNvPicPr>
            <a:picLocks noChangeAspect="1"/>
          </p:cNvPicPr>
          <p:nvPr/>
        </p:nvPicPr>
        <p:blipFill>
          <a:blip r:embed="rId2"/>
          <a:stretch>
            <a:fillRect/>
          </a:stretch>
        </p:blipFill>
        <p:spPr>
          <a:xfrm>
            <a:off x="0" y="523220"/>
            <a:ext cx="8128000" cy="4064000"/>
          </a:xfrm>
          <a:prstGeom prst="rect">
            <a:avLst/>
          </a:prstGeom>
        </p:spPr>
      </p:pic>
    </p:spTree>
    <p:extLst>
      <p:ext uri="{BB962C8B-B14F-4D97-AF65-F5344CB8AC3E}">
        <p14:creationId xmlns:p14="http://schemas.microsoft.com/office/powerpoint/2010/main" val="21772909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1:18-20</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108543"/>
          </a:xfrm>
          <a:prstGeom prst="rect">
            <a:avLst/>
          </a:prstGeom>
          <a:noFill/>
        </p:spPr>
        <p:txBody>
          <a:bodyPr wrap="square" rtlCol="0">
            <a:spAutoFit/>
          </a:bodyPr>
          <a:lstStyle/>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t>Gabriel: </a:t>
            </a:r>
            <a:r>
              <a:rPr lang="he-IL" sz="2800" b="1" dirty="0"/>
              <a:t>גַּבְרִיאֵל </a:t>
            </a:r>
            <a:r>
              <a:rPr lang="en-US" sz="2800" b="1" dirty="0"/>
              <a:t> </a:t>
            </a:r>
            <a:r>
              <a:rPr lang="en-US" sz="2800" b="1" dirty="0" err="1"/>
              <a:t>Gaḇrīʾēl</a:t>
            </a:r>
            <a:r>
              <a:rPr lang="en-US" sz="2800" b="1" dirty="0"/>
              <a:t>, singular possessive form of the Hebrew noun </a:t>
            </a:r>
            <a:r>
              <a:rPr lang="he-IL" sz="2800" b="1" dirty="0"/>
              <a:t>גֶּבֶר</a:t>
            </a:r>
            <a:r>
              <a:rPr lang="en-US" sz="2800" b="1" dirty="0"/>
              <a:t> (</a:t>
            </a:r>
            <a:r>
              <a:rPr lang="en-US" sz="2800" b="1" i="1" dirty="0" err="1"/>
              <a:t>gever</a:t>
            </a:r>
            <a:r>
              <a:rPr lang="en-US" sz="2800" b="1" i="1" dirty="0"/>
              <a:t>) </a:t>
            </a:r>
            <a:r>
              <a:rPr lang="en-US" sz="2800" b="1" dirty="0"/>
              <a:t>meaning “man, hero”, and </a:t>
            </a:r>
            <a:r>
              <a:rPr lang="he-IL" sz="2800" b="1" dirty="0"/>
              <a:t>אֵל</a:t>
            </a:r>
            <a:r>
              <a:rPr lang="en-US" sz="2800" b="1" dirty="0"/>
              <a:t> (</a:t>
            </a:r>
            <a:r>
              <a:rPr lang="en-US" sz="2800" b="1" i="1" baseline="30000" dirty="0" err="1"/>
              <a:t>ʔ</a:t>
            </a:r>
            <a:r>
              <a:rPr lang="en-US" sz="2800" b="1" i="1" dirty="0" err="1"/>
              <a:t>Ēl</a:t>
            </a:r>
            <a:r>
              <a:rPr lang="en-US" sz="2800" b="1" dirty="0"/>
              <a:t>), meaning “God.”</a:t>
            </a:r>
          </a:p>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t>Daniel 8:16; 9:21, “</a:t>
            </a:r>
            <a:r>
              <a:rPr lang="en-GB" sz="2800" b="1" dirty="0"/>
              <a:t>insight and understanding.”</a:t>
            </a:r>
            <a:endParaRPr lang="en-US" sz="2800" b="1" dirty="0"/>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Four named ‘archangels’ in the Book of Enoch:</a:t>
            </a:r>
            <a:br>
              <a:rPr lang="en-US" sz="2800" b="1" dirty="0"/>
            </a:br>
            <a:r>
              <a:rPr lang="en-GB" sz="2800" b="1" dirty="0"/>
              <a:t>Michael, Raphael, Gabriel and Phanuel. “These are the four angels of the Lord.” 1 Enoch 40:9-10</a:t>
            </a:r>
            <a:endParaRPr lang="en-US" sz="2800" b="1" dirty="0"/>
          </a:p>
        </p:txBody>
      </p:sp>
    </p:spTree>
    <p:extLst>
      <p:ext uri="{BB962C8B-B14F-4D97-AF65-F5344CB8AC3E}">
        <p14:creationId xmlns:p14="http://schemas.microsoft.com/office/powerpoint/2010/main" val="188732461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5.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Zecharia                  Mary</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3931711" cy="3477875"/>
          </a:xfrm>
          <a:prstGeom prst="rect">
            <a:avLst/>
          </a:prstGeom>
          <a:noFill/>
        </p:spPr>
        <p:txBody>
          <a:bodyPr wrap="square" rtlCol="0">
            <a:spAutoFit/>
          </a:bodyPr>
          <a:lstStyle/>
          <a:p>
            <a:pPr marL="341313" indent="-341313"/>
            <a:r>
              <a:rPr lang="en-GB" sz="2000" b="1" dirty="0">
                <a:solidFill>
                  <a:srgbClr val="C00000"/>
                </a:solidFill>
              </a:rPr>
              <a:t>12 </a:t>
            </a:r>
            <a:r>
              <a:rPr lang="en-GB" sz="2000" b="1" dirty="0"/>
              <a:t>the vision's recipient is troubled</a:t>
            </a:r>
          </a:p>
          <a:p>
            <a:pPr marL="341313" indent="-341313"/>
            <a:r>
              <a:rPr lang="en-GB" sz="2000" b="1" dirty="0">
                <a:solidFill>
                  <a:srgbClr val="C00000"/>
                </a:solidFill>
              </a:rPr>
              <a:t>13</a:t>
            </a:r>
            <a:r>
              <a:rPr lang="en-GB" sz="2000" b="1" dirty="0"/>
              <a:t> do not be afraid</a:t>
            </a:r>
          </a:p>
          <a:p>
            <a:pPr marL="341313" indent="-341313"/>
            <a:r>
              <a:rPr lang="en-GB" sz="2000" b="1" dirty="0"/>
              <a:t>13 reason for miracle</a:t>
            </a:r>
          </a:p>
          <a:p>
            <a:pPr marL="341313" indent="-341313"/>
            <a:r>
              <a:rPr lang="en-GB" sz="2000" b="1" dirty="0"/>
              <a:t>13 child's name (John)</a:t>
            </a:r>
          </a:p>
          <a:p>
            <a:pPr marL="341313" indent="-341313"/>
            <a:r>
              <a:rPr lang="en-GB" sz="2000" b="1" dirty="0">
                <a:solidFill>
                  <a:srgbClr val="C00000"/>
                </a:solidFill>
              </a:rPr>
              <a:t>15</a:t>
            </a:r>
            <a:r>
              <a:rPr lang="en-GB" sz="2000" b="1" dirty="0"/>
              <a:t> child will be great</a:t>
            </a:r>
          </a:p>
          <a:p>
            <a:pPr marL="341313" indent="-341313"/>
            <a:r>
              <a:rPr lang="en-GB" sz="2000" b="1" dirty="0"/>
              <a:t>15 filled with the Holy Spirit</a:t>
            </a:r>
          </a:p>
          <a:p>
            <a:pPr marL="341313" indent="-341313"/>
            <a:r>
              <a:rPr lang="en-GB" sz="2000" b="1" dirty="0">
                <a:solidFill>
                  <a:srgbClr val="C00000"/>
                </a:solidFill>
              </a:rPr>
              <a:t>16</a:t>
            </a:r>
            <a:r>
              <a:rPr lang="en-GB" sz="2000" b="1" dirty="0"/>
              <a:t>-17 mission: make ready</a:t>
            </a:r>
          </a:p>
          <a:p>
            <a:pPr marL="341313" indent="-341313"/>
            <a:r>
              <a:rPr lang="en-GB" sz="2000" b="1" dirty="0">
                <a:solidFill>
                  <a:srgbClr val="C00000"/>
                </a:solidFill>
              </a:rPr>
              <a:t>18</a:t>
            </a:r>
            <a:r>
              <a:rPr lang="en-GB" sz="2000" b="1" dirty="0"/>
              <a:t> question</a:t>
            </a:r>
          </a:p>
          <a:p>
            <a:pPr marL="341313" indent="-341313"/>
            <a:r>
              <a:rPr lang="en-GB" sz="2000" b="1" dirty="0">
                <a:solidFill>
                  <a:srgbClr val="C00000"/>
                </a:solidFill>
              </a:rPr>
              <a:t>19</a:t>
            </a:r>
            <a:r>
              <a:rPr lang="en-GB" sz="2000" b="1" dirty="0"/>
              <a:t>-20 proof or explanation</a:t>
            </a:r>
          </a:p>
          <a:p>
            <a:pPr marL="341313" indent="-341313"/>
            <a:r>
              <a:rPr lang="en-GB" sz="2000" b="1" dirty="0">
                <a:solidFill>
                  <a:srgbClr val="C00000"/>
                </a:solidFill>
              </a:rPr>
              <a:t>20</a:t>
            </a:r>
            <a:r>
              <a:rPr lang="en-GB" sz="2000" b="1" dirty="0"/>
              <a:t> Zechariah muted for unbelief</a:t>
            </a:r>
          </a:p>
          <a:p>
            <a:pPr marL="341313" indent="-341313"/>
            <a:r>
              <a:rPr lang="en-GB" sz="2000" b="1" dirty="0">
                <a:solidFill>
                  <a:srgbClr val="C00000"/>
                </a:solidFill>
              </a:rPr>
              <a:t>80 </a:t>
            </a:r>
            <a:r>
              <a:rPr lang="en-GB" sz="2000" b="1" dirty="0"/>
              <a:t>child grows</a:t>
            </a:r>
          </a:p>
        </p:txBody>
      </p:sp>
      <p:sp>
        <p:nvSpPr>
          <p:cNvPr id="2" name="TextBox 5">
            <a:extLst>
              <a:ext uri="{FF2B5EF4-FFF2-40B4-BE49-F238E27FC236}">
                <a16:creationId xmlns:a16="http://schemas.microsoft.com/office/drawing/2014/main" id="{033C7215-E75E-79AE-9CAB-152A67D4802A}"/>
              </a:ext>
            </a:extLst>
          </p:cNvPr>
          <p:cNvSpPr txBox="1"/>
          <p:nvPr/>
        </p:nvSpPr>
        <p:spPr>
          <a:xfrm>
            <a:off x="4136231" y="523220"/>
            <a:ext cx="3931711" cy="3477875"/>
          </a:xfrm>
          <a:prstGeom prst="rect">
            <a:avLst/>
          </a:prstGeom>
          <a:noFill/>
        </p:spPr>
        <p:txBody>
          <a:bodyPr wrap="square" rtlCol="0">
            <a:spAutoFit/>
          </a:bodyPr>
          <a:lstStyle/>
          <a:p>
            <a:pPr marL="341313" indent="-341313"/>
            <a:r>
              <a:rPr lang="en-GB" sz="2000" b="1" dirty="0">
                <a:solidFill>
                  <a:srgbClr val="C00000"/>
                </a:solidFill>
              </a:rPr>
              <a:t>29</a:t>
            </a:r>
            <a:r>
              <a:rPr lang="en-GB" sz="2000" b="1" dirty="0"/>
              <a:t> the vision's recipient is troubled</a:t>
            </a:r>
          </a:p>
          <a:p>
            <a:pPr marL="341313" indent="-341313"/>
            <a:r>
              <a:rPr lang="en-GB" sz="2000" b="1" dirty="0">
                <a:solidFill>
                  <a:srgbClr val="C00000"/>
                </a:solidFill>
              </a:rPr>
              <a:t>30</a:t>
            </a:r>
            <a:r>
              <a:rPr lang="en-GB" sz="2000" b="1" dirty="0"/>
              <a:t> do not be afraid</a:t>
            </a:r>
          </a:p>
          <a:p>
            <a:pPr marL="341313" indent="-341313"/>
            <a:r>
              <a:rPr lang="en-GB" sz="2000" b="1" dirty="0"/>
              <a:t>30 reason for miracle</a:t>
            </a:r>
          </a:p>
          <a:p>
            <a:pPr marL="341313" indent="-341313"/>
            <a:r>
              <a:rPr lang="en-GB" sz="2000" b="1" dirty="0">
                <a:solidFill>
                  <a:srgbClr val="C00000"/>
                </a:solidFill>
              </a:rPr>
              <a:t>31</a:t>
            </a:r>
            <a:r>
              <a:rPr lang="en-GB" sz="2000" b="1" dirty="0"/>
              <a:t> child's name (Jesus)</a:t>
            </a:r>
          </a:p>
          <a:p>
            <a:pPr marL="341313" indent="-341313"/>
            <a:r>
              <a:rPr lang="en-GB" sz="2000" b="1" dirty="0">
                <a:solidFill>
                  <a:srgbClr val="C00000"/>
                </a:solidFill>
              </a:rPr>
              <a:t>32</a:t>
            </a:r>
            <a:r>
              <a:rPr lang="en-GB" sz="2000" b="1" dirty="0"/>
              <a:t> child will be great</a:t>
            </a:r>
          </a:p>
          <a:p>
            <a:pPr marL="341313" indent="-341313"/>
            <a:r>
              <a:rPr lang="en-GB" sz="2000" b="1" dirty="0">
                <a:solidFill>
                  <a:srgbClr val="C00000"/>
                </a:solidFill>
              </a:rPr>
              <a:t>35</a:t>
            </a:r>
            <a:r>
              <a:rPr lang="en-GB" sz="2000" b="1" dirty="0"/>
              <a:t> conceived by the Holy Spirit</a:t>
            </a:r>
          </a:p>
          <a:p>
            <a:pPr marL="341313" indent="-341313"/>
            <a:r>
              <a:rPr lang="en-GB" sz="2000" b="1" dirty="0">
                <a:solidFill>
                  <a:srgbClr val="C00000"/>
                </a:solidFill>
              </a:rPr>
              <a:t>32</a:t>
            </a:r>
            <a:r>
              <a:rPr lang="en-GB" sz="2000" b="1" dirty="0"/>
              <a:t>-33 mission: reign forever</a:t>
            </a:r>
          </a:p>
          <a:p>
            <a:pPr marL="341313" indent="-341313"/>
            <a:r>
              <a:rPr lang="en-GB" sz="2000" b="1" dirty="0">
                <a:solidFill>
                  <a:srgbClr val="C00000"/>
                </a:solidFill>
              </a:rPr>
              <a:t>34</a:t>
            </a:r>
            <a:r>
              <a:rPr lang="en-GB" sz="2000" b="1" dirty="0"/>
              <a:t> question</a:t>
            </a:r>
          </a:p>
          <a:p>
            <a:pPr marL="341313" indent="-341313"/>
            <a:r>
              <a:rPr lang="en-GB" sz="2000" b="1" dirty="0">
                <a:solidFill>
                  <a:srgbClr val="C00000"/>
                </a:solidFill>
              </a:rPr>
              <a:t>35</a:t>
            </a:r>
            <a:r>
              <a:rPr lang="en-GB" sz="2000" b="1" dirty="0"/>
              <a:t>-37 proof or explanation</a:t>
            </a:r>
          </a:p>
          <a:p>
            <a:pPr marL="341313" indent="-341313"/>
            <a:r>
              <a:rPr lang="en-GB" sz="2000" b="1" dirty="0">
                <a:solidFill>
                  <a:srgbClr val="C00000"/>
                </a:solidFill>
              </a:rPr>
              <a:t>38</a:t>
            </a:r>
            <a:r>
              <a:rPr lang="en-GB" sz="2000" b="1" dirty="0"/>
              <a:t>, 45 Mary praised for faith</a:t>
            </a:r>
          </a:p>
          <a:p>
            <a:pPr marL="341313" indent="-341313"/>
            <a:r>
              <a:rPr lang="en-GB" sz="2000" b="1" dirty="0">
                <a:solidFill>
                  <a:srgbClr val="C00000"/>
                </a:solidFill>
              </a:rPr>
              <a:t>2:40</a:t>
            </a:r>
            <a:r>
              <a:rPr lang="en-GB" sz="2000" b="1" dirty="0"/>
              <a:t>, 52 child grows</a:t>
            </a:r>
          </a:p>
        </p:txBody>
      </p:sp>
      <p:sp>
        <p:nvSpPr>
          <p:cNvPr id="4" name="ZoneTexte 3">
            <a:extLst>
              <a:ext uri="{FF2B5EF4-FFF2-40B4-BE49-F238E27FC236}">
                <a16:creationId xmlns:a16="http://schemas.microsoft.com/office/drawing/2014/main" id="{DF2CA61F-DE6B-0B4D-9C7B-D74ED21FE46E}"/>
              </a:ext>
            </a:extLst>
          </p:cNvPr>
          <p:cNvSpPr txBox="1"/>
          <p:nvPr/>
        </p:nvSpPr>
        <p:spPr>
          <a:xfrm>
            <a:off x="1871663" y="4202668"/>
            <a:ext cx="6196279" cy="369332"/>
          </a:xfrm>
          <a:prstGeom prst="rect">
            <a:avLst/>
          </a:prstGeom>
          <a:noFill/>
        </p:spPr>
        <p:txBody>
          <a:bodyPr wrap="square" rtlCol="0">
            <a:spAutoFit/>
          </a:bodyPr>
          <a:lstStyle/>
          <a:p>
            <a:pPr algn="r"/>
            <a:r>
              <a:rPr lang="en-US" dirty="0"/>
              <a:t>Adapted from </a:t>
            </a:r>
            <a:r>
              <a:rPr lang="en-US" dirty="0" err="1"/>
              <a:t>IVP</a:t>
            </a:r>
            <a:r>
              <a:rPr lang="en-US" dirty="0"/>
              <a:t> Bible Backgrounds Commentary</a:t>
            </a:r>
          </a:p>
        </p:txBody>
      </p:sp>
    </p:spTree>
    <p:extLst>
      <p:ext uri="{BB962C8B-B14F-4D97-AF65-F5344CB8AC3E}">
        <p14:creationId xmlns:p14="http://schemas.microsoft.com/office/powerpoint/2010/main" val="1963092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gtEl>
                                        <p:attrNameLst>
                                          <p:attrName>style.visibility</p:attrName>
                                        </p:attrNameLst>
                                      </p:cBhvr>
                                      <p:to>
                                        <p:strVal val="visible"/>
                                      </p:to>
                                    </p:set>
                                    <p:anim calcmode="lin" valueType="num">
                                      <p:cBhvr additive="base">
                                        <p:cTn id="7" dur="500" fill="hold"/>
                                        <p:tgtEl>
                                          <p:spTgt spid="5"/>
                                        </p:tgtEl>
                                        <p:attrNameLst>
                                          <p:attrName>ppt_x</p:attrName>
                                        </p:attrNameLst>
                                      </p:cBhvr>
                                      <p:tavLst>
                                        <p:tav tm="0">
                                          <p:val>
                                            <p:strVal val="#ppt_x"/>
                                          </p:val>
                                        </p:tav>
                                        <p:tav tm="100000">
                                          <p:val>
                                            <p:strVal val="#ppt_x"/>
                                          </p:val>
                                        </p:tav>
                                      </p:tavLst>
                                    </p:anim>
                                    <p:anim calcmode="lin" valueType="num">
                                      <p:cBhvr additive="base">
                                        <p:cTn id="8" dur="500" fill="hold"/>
                                        <p:tgtEl>
                                          <p:spTgt spid="5"/>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2"/>
                                        </p:tgtEl>
                                        <p:attrNameLst>
                                          <p:attrName>style.visibility</p:attrName>
                                        </p:attrNameLst>
                                      </p:cBhvr>
                                      <p:to>
                                        <p:strVal val="visible"/>
                                      </p:to>
                                    </p:set>
                                    <p:anim calcmode="lin" valueType="num">
                                      <p:cBhvr additive="base">
                                        <p:cTn id="13" dur="500" fill="hold"/>
                                        <p:tgtEl>
                                          <p:spTgt spid="2"/>
                                        </p:tgtEl>
                                        <p:attrNameLst>
                                          <p:attrName>ppt_x</p:attrName>
                                        </p:attrNameLst>
                                      </p:cBhvr>
                                      <p:tavLst>
                                        <p:tav tm="0">
                                          <p:val>
                                            <p:strVal val="#ppt_x"/>
                                          </p:val>
                                        </p:tav>
                                        <p:tav tm="100000">
                                          <p:val>
                                            <p:strVal val="#ppt_x"/>
                                          </p:val>
                                        </p:tav>
                                      </p:tavLst>
                                    </p:anim>
                                    <p:anim calcmode="lin" valueType="num">
                                      <p:cBhvr additive="base">
                                        <p:cTn id="14" dur="500" fill="hold"/>
                                        <p:tgtEl>
                                          <p:spTgt spid="2"/>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P spid="2" grpId="0"/>
    </p:bldLst>
  </p:timing>
</p:sld>
</file>

<file path=ppt/slides/slide16.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1:26-29</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470118"/>
            <a:ext cx="7923480" cy="3970318"/>
          </a:xfrm>
          <a:prstGeom prst="rect">
            <a:avLst/>
          </a:prstGeom>
          <a:noFill/>
        </p:spPr>
        <p:txBody>
          <a:bodyPr wrap="square" rtlCol="0">
            <a:spAutoFit/>
          </a:bodyPr>
          <a:lstStyle/>
          <a:p>
            <a:pPr indent="457200"/>
            <a:r>
              <a:rPr lang="en-GB" sz="2800" b="1" baseline="30000" dirty="0">
                <a:solidFill>
                  <a:srgbClr val="C00000"/>
                </a:solidFill>
              </a:rPr>
              <a:t>26</a:t>
            </a:r>
            <a:r>
              <a:rPr lang="en-GB" sz="2800" b="1" dirty="0"/>
              <a:t> In the sixth month of Elizabeth’s pregnancy, God sent the angel Gabriel to Nazareth, a town in Galilee, </a:t>
            </a:r>
            <a:r>
              <a:rPr lang="en-GB" sz="2800" b="1" baseline="30000" dirty="0">
                <a:solidFill>
                  <a:srgbClr val="C00000"/>
                </a:solidFill>
              </a:rPr>
              <a:t>27</a:t>
            </a:r>
            <a:r>
              <a:rPr lang="en-GB" sz="2800" b="1" dirty="0"/>
              <a:t> to a virgin pledged to be married to a man named Joseph, a descendant of David. The virgin’s name was Mary. </a:t>
            </a:r>
            <a:r>
              <a:rPr lang="en-GB" sz="2800" b="1" baseline="30000" dirty="0">
                <a:solidFill>
                  <a:srgbClr val="C00000"/>
                </a:solidFill>
              </a:rPr>
              <a:t>28</a:t>
            </a:r>
            <a:r>
              <a:rPr lang="en-GB" sz="2800" b="1" dirty="0"/>
              <a:t> The angel went to her and said, “Greetings, you who are highly </a:t>
            </a:r>
            <a:r>
              <a:rPr lang="en-GB" sz="2800" b="1" dirty="0" err="1"/>
              <a:t>favored</a:t>
            </a:r>
            <a:r>
              <a:rPr lang="en-GB" sz="2800" b="1" dirty="0"/>
              <a:t>! The Lord is with you.” </a:t>
            </a:r>
            <a:r>
              <a:rPr lang="en-GB" sz="2800" b="1" baseline="30000" dirty="0">
                <a:solidFill>
                  <a:srgbClr val="C00000"/>
                </a:solidFill>
              </a:rPr>
              <a:t>29</a:t>
            </a:r>
            <a:r>
              <a:rPr lang="en-GB" sz="2800" b="1" dirty="0"/>
              <a:t> Mary was greatly troubled at his words and wondered what kind of greeting this might be.</a:t>
            </a:r>
            <a:endParaRPr lang="en-US" sz="2800" b="1" dirty="0"/>
          </a:p>
        </p:txBody>
      </p:sp>
      <p:pic>
        <p:nvPicPr>
          <p:cNvPr id="2" name="Image 1">
            <a:extLst>
              <a:ext uri="{FF2B5EF4-FFF2-40B4-BE49-F238E27FC236}">
                <a16:creationId xmlns:a16="http://schemas.microsoft.com/office/drawing/2014/main" id="{52BB983F-175F-90F6-C33C-A4208D80440A}"/>
              </a:ext>
            </a:extLst>
          </p:cNvPr>
          <p:cNvPicPr>
            <a:picLocks noChangeAspect="1"/>
          </p:cNvPicPr>
          <p:nvPr/>
        </p:nvPicPr>
        <p:blipFill>
          <a:blip r:embed="rId2"/>
          <a:stretch>
            <a:fillRect/>
          </a:stretch>
        </p:blipFill>
        <p:spPr>
          <a:xfrm>
            <a:off x="1316849" y="571875"/>
            <a:ext cx="5698821" cy="4037875"/>
          </a:xfrm>
          <a:prstGeom prst="rect">
            <a:avLst/>
          </a:prstGeom>
        </p:spPr>
      </p:pic>
    </p:spTree>
    <p:extLst>
      <p:ext uri="{BB962C8B-B14F-4D97-AF65-F5344CB8AC3E}">
        <p14:creationId xmlns:p14="http://schemas.microsoft.com/office/powerpoint/2010/main" val="7530488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7.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954107"/>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1:26-29</a:t>
            </a:r>
            <a:br>
              <a:rPr lang="en-US" sz="2800" b="1" dirty="0">
                <a:solidFill>
                  <a:srgbClr val="0070C0"/>
                </a:solidFill>
                <a:latin typeface="Verdana" panose="020B0604030504040204" pitchFamily="34" charset="0"/>
                <a:ea typeface="Verdana" panose="020B0604030504040204" pitchFamily="34" charset="0"/>
              </a:rPr>
            </a:br>
            <a:r>
              <a:rPr lang="en-US" sz="2800" b="1" dirty="0">
                <a:solidFill>
                  <a:srgbClr val="0070C0"/>
                </a:solidFill>
                <a:latin typeface="Verdana" panose="020B0604030504040204" pitchFamily="34" charset="0"/>
                <a:ea typeface="Verdana" panose="020B0604030504040204" pitchFamily="34" charset="0"/>
              </a:rPr>
              <a:t>Mary</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954107"/>
            <a:ext cx="7923480" cy="2739211"/>
          </a:xfrm>
          <a:prstGeom prst="rect">
            <a:avLst/>
          </a:prstGeom>
          <a:noFill/>
        </p:spPr>
        <p:txBody>
          <a:bodyPr wrap="square" rtlCol="0">
            <a:spAutoFit/>
          </a:bodyPr>
          <a:lstStyle/>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solidFill>
                  <a:srgbClr val="0070C0"/>
                </a:solidFill>
                <a:latin typeface="Verdana" panose="020B0604030504040204" pitchFamily="34" charset="0"/>
                <a:ea typeface="Verdana" panose="020B0604030504040204" pitchFamily="34" charset="0"/>
              </a:rPr>
              <a:t>Virgin: </a:t>
            </a:r>
            <a:r>
              <a:rPr lang="en-US" sz="2800" b="1" dirty="0">
                <a:latin typeface="Verdana" panose="020B0604030504040204" pitchFamily="34" charset="0"/>
                <a:ea typeface="Verdana" panose="020B0604030504040204" pitchFamily="34" charset="0"/>
              </a:rPr>
              <a:t>Neither married nor pregnant.</a:t>
            </a:r>
          </a:p>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solidFill>
                  <a:srgbClr val="0070C0"/>
                </a:solidFill>
                <a:latin typeface="Verdana" panose="020B0604030504040204" pitchFamily="34" charset="0"/>
                <a:ea typeface="Verdana" panose="020B0604030504040204" pitchFamily="34" charset="0"/>
              </a:rPr>
              <a:t>Name: </a:t>
            </a:r>
            <a:r>
              <a:rPr lang="he-IL" sz="3200" b="1" dirty="0">
                <a:latin typeface="Verdana" panose="020B0604030504040204" pitchFamily="34" charset="0"/>
                <a:ea typeface="Verdana" panose="020B0604030504040204" pitchFamily="34" charset="0"/>
              </a:rPr>
              <a:t>מרים</a:t>
            </a:r>
            <a:r>
              <a:rPr lang="fr-CA" sz="2800" b="1" dirty="0">
                <a:latin typeface="Verdana" panose="020B0604030504040204" pitchFamily="34" charset="0"/>
                <a:ea typeface="Verdana" panose="020B0604030504040204" pitchFamily="34" charset="0"/>
              </a:rPr>
              <a:t> </a:t>
            </a:r>
            <a:r>
              <a:rPr lang="en-US" sz="2800" b="1" dirty="0">
                <a:latin typeface="Verdana" panose="020B0604030504040204" pitchFamily="34" charset="0"/>
                <a:ea typeface="Verdana" panose="020B0604030504040204" pitchFamily="34" charset="0"/>
              </a:rPr>
              <a:t>Maryam. From an Egyptian word meaning ‘beloved’.</a:t>
            </a:r>
          </a:p>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solidFill>
                  <a:srgbClr val="0070C0"/>
                </a:solidFill>
                <a:latin typeface="Verdana" panose="020B0604030504040204" pitchFamily="34" charset="0"/>
                <a:ea typeface="Verdana" panose="020B0604030504040204" pitchFamily="34" charset="0"/>
              </a:rPr>
              <a:t>Betrothed:</a:t>
            </a:r>
            <a:r>
              <a:rPr lang="en-US" sz="2800" b="1" dirty="0">
                <a:latin typeface="Verdana" panose="020B0604030504040204" pitchFamily="34" charset="0"/>
                <a:ea typeface="Verdana" panose="020B0604030504040204" pitchFamily="34" charset="0"/>
              </a:rPr>
              <a:t> to Joseph, a descendant of king David.</a:t>
            </a:r>
            <a:endParaRPr lang="en-US" sz="2800" b="1" dirty="0"/>
          </a:p>
        </p:txBody>
      </p:sp>
    </p:spTree>
    <p:extLst>
      <p:ext uri="{BB962C8B-B14F-4D97-AF65-F5344CB8AC3E}">
        <p14:creationId xmlns:p14="http://schemas.microsoft.com/office/powerpoint/2010/main" val="379414220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18.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1:30-33</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470118"/>
            <a:ext cx="7923480" cy="3539430"/>
          </a:xfrm>
          <a:prstGeom prst="rect">
            <a:avLst/>
          </a:prstGeom>
          <a:noFill/>
        </p:spPr>
        <p:txBody>
          <a:bodyPr wrap="square" rtlCol="0">
            <a:spAutoFit/>
          </a:bodyPr>
          <a:lstStyle/>
          <a:p>
            <a:pPr indent="457200"/>
            <a:r>
              <a:rPr lang="en-GB" sz="2800" b="1" baseline="30000" dirty="0">
                <a:solidFill>
                  <a:srgbClr val="C00000"/>
                </a:solidFill>
              </a:rPr>
              <a:t>30</a:t>
            </a:r>
            <a:r>
              <a:rPr lang="en-GB" sz="2800" b="1" dirty="0"/>
              <a:t> But the angel said to her, “Do not be afraid, Mary; you have found </a:t>
            </a:r>
            <a:r>
              <a:rPr lang="en-GB" sz="2800" b="1" dirty="0" err="1"/>
              <a:t>favor</a:t>
            </a:r>
            <a:r>
              <a:rPr lang="en-GB" sz="2800" b="1" dirty="0"/>
              <a:t> with God. </a:t>
            </a:r>
            <a:r>
              <a:rPr lang="en-GB" sz="2800" b="1" baseline="30000" dirty="0">
                <a:solidFill>
                  <a:srgbClr val="C00000"/>
                </a:solidFill>
              </a:rPr>
              <a:t>31</a:t>
            </a:r>
            <a:r>
              <a:rPr lang="en-GB" sz="2800" b="1" dirty="0"/>
              <a:t> You will conceive and give birth to a son, and you are to call him Jesus. </a:t>
            </a:r>
            <a:r>
              <a:rPr lang="en-GB" sz="2800" b="1" baseline="30000" dirty="0">
                <a:solidFill>
                  <a:srgbClr val="C00000"/>
                </a:solidFill>
              </a:rPr>
              <a:t>32</a:t>
            </a:r>
            <a:r>
              <a:rPr lang="en-GB" sz="2800" b="1" dirty="0"/>
              <a:t> He will be great and will be called the Son of the Most High. The Lord God will give him the throne of his father David, </a:t>
            </a:r>
            <a:r>
              <a:rPr lang="en-GB" sz="2800" b="1" baseline="30000" dirty="0">
                <a:solidFill>
                  <a:srgbClr val="C00000"/>
                </a:solidFill>
              </a:rPr>
              <a:t>33</a:t>
            </a:r>
            <a:r>
              <a:rPr lang="en-GB" sz="2800" b="1" dirty="0"/>
              <a:t> and he will reign over Jacob’s descendants forever; his kingdom will never end.”</a:t>
            </a:r>
            <a:endParaRPr lang="en-US" sz="2800" b="1" dirty="0"/>
          </a:p>
        </p:txBody>
      </p:sp>
      <p:pic>
        <p:nvPicPr>
          <p:cNvPr id="3074" name="Picture 2" descr="Pin on History">
            <a:extLst>
              <a:ext uri="{FF2B5EF4-FFF2-40B4-BE49-F238E27FC236}">
                <a16:creationId xmlns:a16="http://schemas.microsoft.com/office/drawing/2014/main" id="{01F20E83-1623-E027-9CBF-23206EF46BA6}"/>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0" y="523220"/>
            <a:ext cx="8128000" cy="4064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29929219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3074"/>
                                        </p:tgtEl>
                                        <p:attrNameLst>
                                          <p:attrName>ppt_x</p:attrName>
                                        </p:attrNameLst>
                                      </p:cBhvr>
                                      <p:tavLst>
                                        <p:tav tm="0">
                                          <p:val>
                                            <p:strVal val="ppt_x"/>
                                          </p:val>
                                        </p:tav>
                                        <p:tav tm="100000">
                                          <p:val>
                                            <p:strVal val="ppt_x"/>
                                          </p:val>
                                        </p:tav>
                                      </p:tavLst>
                                    </p:anim>
                                    <p:anim calcmode="lin" valueType="num">
                                      <p:cBhvr additive="base">
                                        <p:cTn id="7" dur="500"/>
                                        <p:tgtEl>
                                          <p:spTgt spid="3074"/>
                                        </p:tgtEl>
                                        <p:attrNameLst>
                                          <p:attrName>ppt_y</p:attrName>
                                        </p:attrNameLst>
                                      </p:cBhvr>
                                      <p:tavLst>
                                        <p:tav tm="0">
                                          <p:val>
                                            <p:strVal val="ppt_y"/>
                                          </p:val>
                                        </p:tav>
                                        <p:tav tm="100000">
                                          <p:val>
                                            <p:strVal val="1+ppt_h/2"/>
                                          </p:val>
                                        </p:tav>
                                      </p:tavLst>
                                    </p:anim>
                                    <p:set>
                                      <p:cBhvr>
                                        <p:cTn id="8" dur="1" fill="hold">
                                          <p:stCondLst>
                                            <p:cond delay="499"/>
                                          </p:stCondLst>
                                        </p:cTn>
                                        <p:tgtEl>
                                          <p:spTgt spid="307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19.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954107"/>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1:26-29</a:t>
            </a:r>
            <a:br>
              <a:rPr lang="en-US" sz="2800" b="1" dirty="0">
                <a:solidFill>
                  <a:srgbClr val="0070C0"/>
                </a:solidFill>
                <a:latin typeface="Verdana" panose="020B0604030504040204" pitchFamily="34" charset="0"/>
                <a:ea typeface="Verdana" panose="020B0604030504040204" pitchFamily="34" charset="0"/>
              </a:rPr>
            </a:br>
            <a:r>
              <a:rPr lang="en-US" sz="2800" b="1" dirty="0">
                <a:solidFill>
                  <a:srgbClr val="0070C0"/>
                </a:solidFill>
                <a:latin typeface="Verdana" panose="020B0604030504040204" pitchFamily="34" charset="0"/>
                <a:ea typeface="Verdana" panose="020B0604030504040204" pitchFamily="34" charset="0"/>
              </a:rPr>
              <a:t>Mary</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947172"/>
            <a:ext cx="7923480" cy="2677656"/>
          </a:xfrm>
          <a:prstGeom prst="rect">
            <a:avLst/>
          </a:prstGeom>
          <a:noFill/>
        </p:spPr>
        <p:txBody>
          <a:bodyPr wrap="square" rtlCol="0">
            <a:spAutoFit/>
          </a:bodyPr>
          <a:lstStyle/>
          <a:p>
            <a:pPr marL="341313" indent="-341313"/>
            <a:r>
              <a:rPr lang="en-US" sz="2800" b="1" dirty="0">
                <a:solidFill>
                  <a:srgbClr val="C00000"/>
                </a:solidFill>
                <a:ea typeface="Verdana" panose="020B0604030504040204" pitchFamily="34" charset="0"/>
              </a:rPr>
              <a:t>● </a:t>
            </a:r>
            <a:r>
              <a:rPr lang="en-US" sz="2800" b="1" dirty="0"/>
              <a:t>‘Highly favored’: perfect, passive, feminine participle, ‘having been (and still) graced’.</a:t>
            </a:r>
          </a:p>
          <a:p>
            <a:pPr marL="341313" indent="-341313"/>
            <a:r>
              <a:rPr lang="en-US" sz="2800" b="1" dirty="0">
                <a:solidFill>
                  <a:srgbClr val="C00000"/>
                </a:solidFill>
                <a:ea typeface="Verdana" panose="020B0604030504040204" pitchFamily="34" charset="0"/>
              </a:rPr>
              <a:t>● </a:t>
            </a:r>
            <a:r>
              <a:rPr lang="en-US" sz="2800" b="1" dirty="0"/>
              <a:t>Will conceive and give birth to a son.</a:t>
            </a:r>
          </a:p>
          <a:p>
            <a:pPr marL="341313" indent="-341313"/>
            <a:r>
              <a:rPr lang="en-US" sz="2800" b="1" dirty="0">
                <a:solidFill>
                  <a:srgbClr val="C00000"/>
                </a:solidFill>
                <a:ea typeface="Verdana" panose="020B0604030504040204" pitchFamily="34" charset="0"/>
              </a:rPr>
              <a:t>● </a:t>
            </a:r>
            <a:r>
              <a:rPr lang="en-US" sz="2800" b="1" dirty="0"/>
              <a:t>Will call him Jesus = Joshua = </a:t>
            </a:r>
            <a:r>
              <a:rPr lang="en-US" sz="2800" b="1" dirty="0" err="1"/>
              <a:t>Yehošu</a:t>
            </a:r>
            <a:r>
              <a:rPr lang="en-US" sz="2800" b="1" baseline="30000" dirty="0" err="1"/>
              <a:t>ʕ</a:t>
            </a:r>
            <a:r>
              <a:rPr lang="en-US" sz="2800" b="1" dirty="0"/>
              <a:t> = “Yahweh saves!”</a:t>
            </a:r>
          </a:p>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t>He who names a child claims the child as his own. </a:t>
            </a:r>
          </a:p>
        </p:txBody>
      </p:sp>
    </p:spTree>
    <p:extLst>
      <p:ext uri="{BB962C8B-B14F-4D97-AF65-F5344CB8AC3E}">
        <p14:creationId xmlns:p14="http://schemas.microsoft.com/office/powerpoint/2010/main" val="1990254457"/>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5646315"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Structure of Luke’s Gospel</a:t>
            </a:r>
          </a:p>
        </p:txBody>
      </p:sp>
      <p:sp>
        <p:nvSpPr>
          <p:cNvPr id="5" name="TextBox 5">
            <a:extLst>
              <a:ext uri="{FF2B5EF4-FFF2-40B4-BE49-F238E27FC236}">
                <a16:creationId xmlns:a16="http://schemas.microsoft.com/office/drawing/2014/main" id="{9DF5A662-F9B3-486A-322F-4F3F18565B3E}"/>
              </a:ext>
            </a:extLst>
          </p:cNvPr>
          <p:cNvSpPr txBox="1"/>
          <p:nvPr/>
        </p:nvSpPr>
        <p:spPr>
          <a:xfrm>
            <a:off x="274657" y="523220"/>
            <a:ext cx="7783206" cy="3970318"/>
          </a:xfrm>
          <a:prstGeom prst="rect">
            <a:avLst/>
          </a:prstGeom>
          <a:noFill/>
        </p:spPr>
        <p:txBody>
          <a:bodyPr wrap="square" rtlCol="0">
            <a:spAutoFit/>
          </a:bodyPr>
          <a:lstStyle/>
          <a:p>
            <a:pPr marL="282575" indent="-282575"/>
            <a:r>
              <a:rPr lang="en-GB" sz="2800" b="1" dirty="0">
                <a:solidFill>
                  <a:srgbClr val="C00000"/>
                </a:solidFill>
              </a:rPr>
              <a:t>1</a:t>
            </a:r>
            <a:r>
              <a:rPr lang="en-GB" sz="2800" b="1" dirty="0"/>
              <a:t> </a:t>
            </a:r>
            <a:r>
              <a:rPr lang="en-US" sz="2800" b="1" dirty="0">
                <a:solidFill>
                  <a:srgbClr val="0070C0"/>
                </a:solidFill>
              </a:rPr>
              <a:t>Preface: </a:t>
            </a:r>
            <a:r>
              <a:rPr lang="en-US" sz="2800" b="1" dirty="0"/>
              <a:t>Sponsor, method and purpose.</a:t>
            </a:r>
          </a:p>
          <a:p>
            <a:pPr marL="282575" indent="-282575"/>
            <a:r>
              <a:rPr lang="en-GB" sz="2800" b="1" dirty="0">
                <a:solidFill>
                  <a:srgbClr val="C00000"/>
                </a:solidFill>
              </a:rPr>
              <a:t>2</a:t>
            </a:r>
            <a:r>
              <a:rPr lang="en-GB" sz="2800" b="1" dirty="0"/>
              <a:t> </a:t>
            </a:r>
            <a:r>
              <a:rPr lang="en-US" sz="2800" b="1" dirty="0">
                <a:solidFill>
                  <a:srgbClr val="0070C0"/>
                </a:solidFill>
              </a:rPr>
              <a:t>Birth narratives: </a:t>
            </a:r>
            <a:r>
              <a:rPr lang="en-US" sz="2800" b="1" dirty="0"/>
              <a:t>Dawn of the promised new era.</a:t>
            </a:r>
          </a:p>
          <a:p>
            <a:pPr marL="282575" indent="-282575"/>
            <a:r>
              <a:rPr lang="en-GB" sz="2800" b="1" dirty="0">
                <a:solidFill>
                  <a:srgbClr val="C00000"/>
                </a:solidFill>
              </a:rPr>
              <a:t>3</a:t>
            </a:r>
            <a:r>
              <a:rPr lang="en-GB" sz="2800" b="1" dirty="0"/>
              <a:t> </a:t>
            </a:r>
            <a:r>
              <a:rPr lang="en-US" sz="2800" b="1" dirty="0">
                <a:solidFill>
                  <a:srgbClr val="0070C0"/>
                </a:solidFill>
              </a:rPr>
              <a:t>John’s mission: </a:t>
            </a:r>
            <a:r>
              <a:rPr lang="en-US" sz="2800" b="1" dirty="0"/>
              <a:t>Introduce the Messiah.</a:t>
            </a:r>
          </a:p>
          <a:p>
            <a:pPr marL="282575" indent="-282575"/>
            <a:r>
              <a:rPr lang="en-GB" sz="2800" b="1" dirty="0">
                <a:solidFill>
                  <a:srgbClr val="C00000"/>
                </a:solidFill>
              </a:rPr>
              <a:t>4</a:t>
            </a:r>
            <a:r>
              <a:rPr lang="en-GB" sz="2800" b="1" dirty="0"/>
              <a:t> </a:t>
            </a:r>
            <a:r>
              <a:rPr lang="en-US" sz="2800" b="1" dirty="0">
                <a:solidFill>
                  <a:srgbClr val="0070C0"/>
                </a:solidFill>
              </a:rPr>
              <a:t>Jesus’ mission: </a:t>
            </a:r>
            <a:r>
              <a:rPr lang="en-US" sz="2800" b="1" dirty="0"/>
              <a:t>Resist temptation and hostility.</a:t>
            </a:r>
          </a:p>
          <a:p>
            <a:pPr marL="282575" indent="-282575"/>
            <a:r>
              <a:rPr lang="en-GB" sz="2800" b="1" dirty="0">
                <a:solidFill>
                  <a:srgbClr val="C00000"/>
                </a:solidFill>
              </a:rPr>
              <a:t>5</a:t>
            </a:r>
            <a:r>
              <a:rPr lang="en-GB" sz="2800" b="1" dirty="0"/>
              <a:t> </a:t>
            </a:r>
            <a:r>
              <a:rPr lang="en-US" sz="2800" b="1" dirty="0">
                <a:solidFill>
                  <a:srgbClr val="0070C0"/>
                </a:solidFill>
              </a:rPr>
              <a:t>Journey: </a:t>
            </a:r>
            <a:r>
              <a:rPr lang="en-US" sz="2800" b="1" dirty="0"/>
              <a:t>Messianic signs and teaching. Luke 9:51</a:t>
            </a:r>
          </a:p>
          <a:p>
            <a:pPr marL="282575" indent="-282575"/>
            <a:r>
              <a:rPr lang="en-GB" sz="2800" b="1" dirty="0">
                <a:solidFill>
                  <a:srgbClr val="C00000"/>
                </a:solidFill>
              </a:rPr>
              <a:t>6</a:t>
            </a:r>
            <a:r>
              <a:rPr lang="en-GB" sz="2800" b="1" dirty="0"/>
              <a:t> </a:t>
            </a:r>
            <a:r>
              <a:rPr lang="en-US" sz="2800" b="1" dirty="0">
                <a:solidFill>
                  <a:srgbClr val="0070C0"/>
                </a:solidFill>
              </a:rPr>
              <a:t>Jerusalem: </a:t>
            </a:r>
            <a:r>
              <a:rPr lang="en-US" sz="2800" b="1" dirty="0"/>
              <a:t>Confront Israelite and Roman rulers.</a:t>
            </a:r>
          </a:p>
          <a:p>
            <a:pPr marL="282575" indent="-282575"/>
            <a:r>
              <a:rPr lang="en-GB" sz="2800" b="1" dirty="0">
                <a:solidFill>
                  <a:srgbClr val="C00000"/>
                </a:solidFill>
              </a:rPr>
              <a:t>7</a:t>
            </a:r>
            <a:r>
              <a:rPr lang="en-GB" sz="2800" b="1" dirty="0"/>
              <a:t> </a:t>
            </a:r>
            <a:r>
              <a:rPr lang="en-US" sz="2800" b="1" dirty="0">
                <a:solidFill>
                  <a:srgbClr val="0070C0"/>
                </a:solidFill>
              </a:rPr>
              <a:t>Crucifixion: </a:t>
            </a:r>
            <a:r>
              <a:rPr lang="en-US" sz="2800" b="1" dirty="0"/>
              <a:t>Last supper, arrest, trials, death.</a:t>
            </a:r>
          </a:p>
          <a:p>
            <a:pPr marL="282575" indent="-282575"/>
            <a:r>
              <a:rPr lang="en-GB" sz="2800" b="1" dirty="0">
                <a:solidFill>
                  <a:srgbClr val="C00000"/>
                </a:solidFill>
              </a:rPr>
              <a:t>8</a:t>
            </a:r>
            <a:r>
              <a:rPr lang="en-GB" sz="2800" b="1" dirty="0"/>
              <a:t> </a:t>
            </a:r>
            <a:r>
              <a:rPr lang="en-US" sz="2800" b="1" dirty="0">
                <a:solidFill>
                  <a:srgbClr val="0070C0"/>
                </a:solidFill>
              </a:rPr>
              <a:t>Resurrection: </a:t>
            </a:r>
            <a:r>
              <a:rPr lang="en-US" sz="2800" b="1" dirty="0"/>
              <a:t>Alive, appearance, and proofs.</a:t>
            </a:r>
          </a:p>
          <a:p>
            <a:pPr marL="282575" indent="-282575"/>
            <a:r>
              <a:rPr lang="en-GB" sz="2800" b="1" dirty="0">
                <a:solidFill>
                  <a:srgbClr val="C00000"/>
                </a:solidFill>
              </a:rPr>
              <a:t>9</a:t>
            </a:r>
            <a:r>
              <a:rPr lang="en-GB" sz="2800" b="1" dirty="0"/>
              <a:t> </a:t>
            </a:r>
            <a:r>
              <a:rPr lang="en-US" sz="2800" b="1" dirty="0">
                <a:solidFill>
                  <a:srgbClr val="0070C0"/>
                </a:solidFill>
              </a:rPr>
              <a:t>Ascension: </a:t>
            </a:r>
            <a:r>
              <a:rPr lang="en-US" sz="2800" b="1" dirty="0"/>
              <a:t>Gives Holy Spirit, mission to nations.</a:t>
            </a:r>
          </a:p>
        </p:txBody>
      </p:sp>
      <p:sp>
        <p:nvSpPr>
          <p:cNvPr id="6" name="Rectangle 5">
            <a:extLst>
              <a:ext uri="{FF2B5EF4-FFF2-40B4-BE49-F238E27FC236}">
                <a16:creationId xmlns:a16="http://schemas.microsoft.com/office/drawing/2014/main" id="{7F435492-2223-EB5B-0D65-B95C88736B14}"/>
              </a:ext>
            </a:extLst>
          </p:cNvPr>
          <p:cNvSpPr/>
          <p:nvPr/>
        </p:nvSpPr>
        <p:spPr>
          <a:xfrm>
            <a:off x="270662" y="1046440"/>
            <a:ext cx="7651700" cy="409285"/>
          </a:xfrm>
          <a:prstGeom prst="rect">
            <a:avLst/>
          </a:prstGeom>
          <a:noFill/>
          <a:ln w="38100">
            <a:solidFill>
              <a:srgbClr val="C00000"/>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07541373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5">
                                            <p:txEl>
                                              <p:pRg st="8" end="8"/>
                                            </p:txEl>
                                          </p:spTgt>
                                        </p:tgtEl>
                                        <p:attrNameLst>
                                          <p:attrName>style.visibility</p:attrName>
                                        </p:attrNameLst>
                                      </p:cBhvr>
                                      <p:to>
                                        <p:strVal val="visible"/>
                                      </p:to>
                                    </p:set>
                                    <p:anim calcmode="lin" valueType="num">
                                      <p:cBhvr additive="base">
                                        <p:cTn id="55" dur="500" fill="hold"/>
                                        <p:tgtEl>
                                          <p:spTgt spid="5">
                                            <p:txEl>
                                              <p:pRg st="8" end="8"/>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5">
                                            <p:txEl>
                                              <p:pRg st="8" end="8"/>
                                            </p:txEl>
                                          </p:spTgt>
                                        </p:tgtEl>
                                        <p:attrNameLst>
                                          <p:attrName>ppt_y</p:attrName>
                                        </p:attrNameLst>
                                      </p:cBhvr>
                                      <p:tavLst>
                                        <p:tav tm="0">
                                          <p:val>
                                            <p:strVal val="1+#ppt_h/2"/>
                                          </p:val>
                                        </p:tav>
                                        <p:tav tm="100000">
                                          <p:val>
                                            <p:strVal val="#ppt_y"/>
                                          </p:val>
                                        </p:tav>
                                      </p:tavLst>
                                    </p:anim>
                                  </p:childTnLst>
                                </p:cTn>
                              </p:par>
                            </p:childTnLst>
                          </p:cTn>
                        </p:par>
                      </p:childTnLst>
                    </p:cTn>
                  </p:par>
                  <p:par>
                    <p:cTn id="57" fill="hold">
                      <p:stCondLst>
                        <p:cond delay="indefinite"/>
                      </p:stCondLst>
                      <p:childTnLst>
                        <p:par>
                          <p:cTn id="58" fill="hold">
                            <p:stCondLst>
                              <p:cond delay="0"/>
                            </p:stCondLst>
                            <p:childTnLst>
                              <p:par>
                                <p:cTn id="59" presetID="2" presetClass="entr" presetSubtype="4" fill="hold" grpId="0" nodeType="clickEffect">
                                  <p:stCondLst>
                                    <p:cond delay="0"/>
                                  </p:stCondLst>
                                  <p:childTnLst>
                                    <p:set>
                                      <p:cBhvr>
                                        <p:cTn id="60" dur="1" fill="hold">
                                          <p:stCondLst>
                                            <p:cond delay="0"/>
                                          </p:stCondLst>
                                        </p:cTn>
                                        <p:tgtEl>
                                          <p:spTgt spid="6"/>
                                        </p:tgtEl>
                                        <p:attrNameLst>
                                          <p:attrName>style.visibility</p:attrName>
                                        </p:attrNameLst>
                                      </p:cBhvr>
                                      <p:to>
                                        <p:strVal val="visible"/>
                                      </p:to>
                                    </p:set>
                                    <p:anim calcmode="lin" valueType="num">
                                      <p:cBhvr additive="base">
                                        <p:cTn id="61" dur="500" fill="hold"/>
                                        <p:tgtEl>
                                          <p:spTgt spid="6"/>
                                        </p:tgtEl>
                                        <p:attrNameLst>
                                          <p:attrName>ppt_x</p:attrName>
                                        </p:attrNameLst>
                                      </p:cBhvr>
                                      <p:tavLst>
                                        <p:tav tm="0">
                                          <p:val>
                                            <p:strVal val="#ppt_x"/>
                                          </p:val>
                                        </p:tav>
                                        <p:tav tm="100000">
                                          <p:val>
                                            <p:strVal val="#ppt_x"/>
                                          </p:val>
                                        </p:tav>
                                      </p:tavLst>
                                    </p:anim>
                                    <p:anim calcmode="lin" valueType="num">
                                      <p:cBhvr additive="base">
                                        <p:cTn id="62" dur="500" fill="hold"/>
                                        <p:tgtEl>
                                          <p:spTgt spid="6"/>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6" grpId="0" animBg="1"/>
    </p:bldLst>
  </p:timing>
</p:sld>
</file>

<file path=ppt/slides/slide20.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1:34-38</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470118"/>
            <a:ext cx="7923480" cy="3539430"/>
          </a:xfrm>
          <a:prstGeom prst="rect">
            <a:avLst/>
          </a:prstGeom>
          <a:noFill/>
        </p:spPr>
        <p:txBody>
          <a:bodyPr wrap="square" rtlCol="0">
            <a:spAutoFit/>
          </a:bodyPr>
          <a:lstStyle/>
          <a:p>
            <a:pPr indent="457200"/>
            <a:r>
              <a:rPr lang="en-GB" sz="2800" b="1" baseline="30000" dirty="0">
                <a:solidFill>
                  <a:srgbClr val="C00000"/>
                </a:solidFill>
              </a:rPr>
              <a:t>34</a:t>
            </a:r>
            <a:r>
              <a:rPr lang="en-GB" sz="2800" b="1" dirty="0"/>
              <a:t> “How will this be,” Mary asked the angel, “since I am a virgin?” </a:t>
            </a:r>
            <a:r>
              <a:rPr lang="en-GB" sz="2800" b="1" baseline="30000" dirty="0">
                <a:solidFill>
                  <a:srgbClr val="C00000"/>
                </a:solidFill>
              </a:rPr>
              <a:t>35</a:t>
            </a:r>
            <a:r>
              <a:rPr lang="en-GB" sz="2800" b="1" dirty="0"/>
              <a:t> The angel answered, “The Holy Spirit will come on you, and the power of the Most High will overshadow you. So the holy one </a:t>
            </a:r>
            <a:br>
              <a:rPr lang="en-GB" sz="2800" b="1" dirty="0"/>
            </a:br>
            <a:r>
              <a:rPr lang="en-GB" sz="2800" b="1" dirty="0"/>
              <a:t>to be born will be called the Son of God. … </a:t>
            </a:r>
            <a:r>
              <a:rPr lang="en-GB" sz="2800" b="1" baseline="30000" dirty="0">
                <a:solidFill>
                  <a:srgbClr val="C00000"/>
                </a:solidFill>
              </a:rPr>
              <a:t>37</a:t>
            </a:r>
            <a:r>
              <a:rPr lang="en-GB" sz="2800" b="1" dirty="0"/>
              <a:t> For </a:t>
            </a:r>
            <a:br>
              <a:rPr lang="en-GB" sz="2800" b="1" dirty="0"/>
            </a:br>
            <a:r>
              <a:rPr lang="en-GB" sz="2800" b="1" dirty="0"/>
              <a:t>no word from God will ever fail.” </a:t>
            </a:r>
            <a:r>
              <a:rPr lang="en-GB" sz="2800" b="1" baseline="30000" dirty="0">
                <a:solidFill>
                  <a:srgbClr val="C00000"/>
                </a:solidFill>
              </a:rPr>
              <a:t>38</a:t>
            </a:r>
            <a:r>
              <a:rPr lang="en-GB" sz="2800" b="1" dirty="0"/>
              <a:t> “I am the Lord’s servant,” Mary answered. “May your word to me </a:t>
            </a:r>
            <a:br>
              <a:rPr lang="en-GB" sz="2800" b="1" dirty="0"/>
            </a:br>
            <a:r>
              <a:rPr lang="en-GB" sz="2800" b="1" dirty="0"/>
              <a:t>be fulfilled.” Then the angel left her.</a:t>
            </a:r>
            <a:endParaRPr lang="en-US" sz="2800" b="1" dirty="0"/>
          </a:p>
        </p:txBody>
      </p:sp>
      <p:pic>
        <p:nvPicPr>
          <p:cNvPr id="2" name="Image 1">
            <a:extLst>
              <a:ext uri="{FF2B5EF4-FFF2-40B4-BE49-F238E27FC236}">
                <a16:creationId xmlns:a16="http://schemas.microsoft.com/office/drawing/2014/main" id="{BFE1D06C-EE0A-F5AF-B5DC-CF9FDC51298E}"/>
              </a:ext>
            </a:extLst>
          </p:cNvPr>
          <p:cNvPicPr>
            <a:picLocks noChangeAspect="1"/>
          </p:cNvPicPr>
          <p:nvPr/>
        </p:nvPicPr>
        <p:blipFill>
          <a:blip r:embed="rId2"/>
          <a:stretch>
            <a:fillRect/>
          </a:stretch>
        </p:blipFill>
        <p:spPr>
          <a:xfrm>
            <a:off x="1538868" y="473126"/>
            <a:ext cx="5322681" cy="4098874"/>
          </a:xfrm>
          <a:prstGeom prst="rect">
            <a:avLst/>
          </a:prstGeom>
        </p:spPr>
      </p:pic>
    </p:spTree>
    <p:extLst>
      <p:ext uri="{BB962C8B-B14F-4D97-AF65-F5344CB8AC3E}">
        <p14:creationId xmlns:p14="http://schemas.microsoft.com/office/powerpoint/2010/main" val="89051840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1.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1:34-38</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2246769"/>
          </a:xfrm>
          <a:prstGeom prst="rect">
            <a:avLst/>
          </a:prstGeom>
          <a:noFill/>
        </p:spPr>
        <p:txBody>
          <a:bodyPr wrap="square" rtlCol="0">
            <a:spAutoFit/>
          </a:bodyPr>
          <a:lstStyle/>
          <a:p>
            <a:pPr marL="341313" indent="-341313"/>
            <a:r>
              <a:rPr lang="en-US" sz="2800" b="1" dirty="0">
                <a:solidFill>
                  <a:srgbClr val="C00000"/>
                </a:solidFill>
                <a:ea typeface="Verdana" panose="020B0604030504040204" pitchFamily="34" charset="0"/>
              </a:rPr>
              <a:t>● </a:t>
            </a:r>
            <a:r>
              <a:rPr lang="en-US" sz="2800" b="1" dirty="0"/>
              <a:t>I am a virgin: Lit., “I know no male.”</a:t>
            </a:r>
          </a:p>
          <a:p>
            <a:pPr marL="341313" indent="-341313"/>
            <a:r>
              <a:rPr lang="en-US" sz="2800" b="1" dirty="0">
                <a:solidFill>
                  <a:srgbClr val="C00000"/>
                </a:solidFill>
                <a:ea typeface="Verdana" panose="020B0604030504040204" pitchFamily="34" charset="0"/>
              </a:rPr>
              <a:t>● </a:t>
            </a:r>
            <a:r>
              <a:rPr lang="en-US" sz="2800" b="1" dirty="0"/>
              <a:t>The Holy Spirit: Isa. 63:10-11 = Yahweh.</a:t>
            </a:r>
          </a:p>
          <a:p>
            <a:pPr marL="341313" indent="-341313"/>
            <a:r>
              <a:rPr lang="en-US" sz="2800" b="1" dirty="0">
                <a:solidFill>
                  <a:srgbClr val="C00000"/>
                </a:solidFill>
                <a:ea typeface="Verdana" panose="020B0604030504040204" pitchFamily="34" charset="0"/>
              </a:rPr>
              <a:t>● </a:t>
            </a:r>
            <a:r>
              <a:rPr lang="en-US" sz="2800" b="1" dirty="0"/>
              <a:t>Holy one: ‘the holy thing-being-begotten’, neuter </a:t>
            </a:r>
            <a:r>
              <a:rPr lang="en-US" sz="2800" b="1" dirty="0" err="1"/>
              <a:t>ptc</a:t>
            </a:r>
            <a:r>
              <a:rPr lang="en-US" sz="2800" b="1" dirty="0"/>
              <a:t>. </a:t>
            </a:r>
            <a:r>
              <a:rPr lang="en-US" sz="2800" b="1" dirty="0">
                <a:sym typeface="Wingdings" panose="05000000000000000000" pitchFamily="2" charset="2"/>
              </a:rPr>
              <a:t>≈ perhaps anticipating </a:t>
            </a:r>
            <a:r>
              <a:rPr lang="en-US" sz="2800" b="1" i="1" dirty="0" err="1">
                <a:sym typeface="Wingdings" panose="05000000000000000000" pitchFamily="2" charset="2"/>
              </a:rPr>
              <a:t>paidion</a:t>
            </a:r>
            <a:r>
              <a:rPr lang="en-US" sz="2800" b="1" dirty="0">
                <a:sym typeface="Wingdings" panose="05000000000000000000" pitchFamily="2" charset="2"/>
              </a:rPr>
              <a:t>, child, servant.</a:t>
            </a:r>
            <a:endParaRPr lang="en-US" sz="2800" b="1" dirty="0"/>
          </a:p>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t>Son of God: </a:t>
            </a:r>
            <a:r>
              <a:rPr lang="en-US" sz="2800" b="1" i="1" dirty="0" err="1"/>
              <a:t>huios</a:t>
            </a:r>
            <a:r>
              <a:rPr lang="en-US" sz="2800" b="1" dirty="0"/>
              <a:t> = offspring who inherits.</a:t>
            </a:r>
          </a:p>
        </p:txBody>
      </p:sp>
    </p:spTree>
    <p:extLst>
      <p:ext uri="{BB962C8B-B14F-4D97-AF65-F5344CB8AC3E}">
        <p14:creationId xmlns:p14="http://schemas.microsoft.com/office/powerpoint/2010/main" val="44708143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Jesus in Luke 1</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539430"/>
          </a:xfrm>
          <a:prstGeom prst="rect">
            <a:avLst/>
          </a:prstGeom>
          <a:noFill/>
        </p:spPr>
        <p:txBody>
          <a:bodyPr wrap="square" rtlCol="0">
            <a:spAutoFit/>
          </a:bodyPr>
          <a:lstStyle/>
          <a:p>
            <a:pPr marL="341313" indent="-341313"/>
            <a:r>
              <a:rPr lang="en-US" sz="2800" b="1" dirty="0">
                <a:solidFill>
                  <a:srgbClr val="C00000"/>
                </a:solidFill>
              </a:rPr>
              <a:t>1.</a:t>
            </a:r>
            <a:r>
              <a:rPr lang="en-US" sz="2800" b="1" dirty="0"/>
              <a:t>	Jesus named by the Father. 31</a:t>
            </a:r>
          </a:p>
          <a:p>
            <a:pPr marL="341313" indent="-341313"/>
            <a:r>
              <a:rPr lang="en-US" sz="2800" b="1" dirty="0">
                <a:solidFill>
                  <a:srgbClr val="C00000"/>
                </a:solidFill>
              </a:rPr>
              <a:t>2.</a:t>
            </a:r>
            <a:r>
              <a:rPr lang="en-US" sz="2800" b="1" dirty="0"/>
              <a:t>	Great (in semitic style, ‘greatest’). 32 </a:t>
            </a:r>
          </a:p>
          <a:p>
            <a:pPr marL="341313" indent="-341313"/>
            <a:r>
              <a:rPr lang="en-US" sz="2800" b="1" dirty="0">
                <a:solidFill>
                  <a:srgbClr val="C00000"/>
                </a:solidFill>
              </a:rPr>
              <a:t>3.</a:t>
            </a:r>
            <a:r>
              <a:rPr lang="en-US" sz="2800" b="1" dirty="0"/>
              <a:t>	Son of the Most High. 32 A messianic title.</a:t>
            </a:r>
          </a:p>
          <a:p>
            <a:pPr marL="341313" indent="-341313"/>
            <a:r>
              <a:rPr lang="en-US" sz="2800" b="1" dirty="0">
                <a:solidFill>
                  <a:srgbClr val="C00000"/>
                </a:solidFill>
              </a:rPr>
              <a:t>4.</a:t>
            </a:r>
            <a:r>
              <a:rPr lang="en-US" sz="2800" b="1" dirty="0"/>
              <a:t>	The throne of his ancestor David. 32</a:t>
            </a:r>
          </a:p>
          <a:p>
            <a:pPr marL="341313" indent="-341313"/>
            <a:r>
              <a:rPr lang="en-US" sz="2800" b="1" dirty="0">
                <a:solidFill>
                  <a:srgbClr val="C00000"/>
                </a:solidFill>
              </a:rPr>
              <a:t>5.</a:t>
            </a:r>
            <a:r>
              <a:rPr lang="en-US" sz="2800" b="1" dirty="0"/>
              <a:t>	Will reign over Jacob/Israel. 33</a:t>
            </a:r>
          </a:p>
          <a:p>
            <a:pPr marL="341313" indent="-341313"/>
            <a:r>
              <a:rPr lang="en-US" sz="2800" b="1" dirty="0">
                <a:solidFill>
                  <a:srgbClr val="C00000"/>
                </a:solidFill>
              </a:rPr>
              <a:t>6.</a:t>
            </a:r>
            <a:r>
              <a:rPr lang="en-US" sz="2800" b="1" dirty="0"/>
              <a:t>	His kingdom will never end. 33 from </a:t>
            </a:r>
            <a:r>
              <a:rPr lang="en-US" sz="2800" b="1" dirty="0">
                <a:solidFill>
                  <a:srgbClr val="C00000"/>
                </a:solidFill>
              </a:rPr>
              <a:t>Dan 7:14</a:t>
            </a:r>
          </a:p>
          <a:p>
            <a:pPr marL="341313" indent="-341313"/>
            <a:r>
              <a:rPr lang="en-US" sz="2800" b="1" dirty="0">
                <a:solidFill>
                  <a:srgbClr val="C00000"/>
                </a:solidFill>
              </a:rPr>
              <a:t>7.</a:t>
            </a:r>
            <a:r>
              <a:rPr lang="en-US" sz="2800" b="1" dirty="0"/>
              <a:t>	The Holy (child) to be born. 35</a:t>
            </a:r>
          </a:p>
          <a:p>
            <a:pPr marL="341313" indent="-341313"/>
            <a:r>
              <a:rPr lang="en-US" sz="2800" b="1" dirty="0">
                <a:solidFill>
                  <a:srgbClr val="C00000"/>
                </a:solidFill>
              </a:rPr>
              <a:t>8.</a:t>
            </a:r>
            <a:r>
              <a:rPr lang="en-US" sz="2800" b="1" dirty="0"/>
              <a:t>	Will be called ‘Son of God’. 35</a:t>
            </a:r>
          </a:p>
        </p:txBody>
      </p:sp>
    </p:spTree>
    <p:extLst>
      <p:ext uri="{BB962C8B-B14F-4D97-AF65-F5344CB8AC3E}">
        <p14:creationId xmlns:p14="http://schemas.microsoft.com/office/powerpoint/2010/main" val="105521551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5" end="5"/>
                                            </p:txEl>
                                          </p:spTgt>
                                        </p:tgtEl>
                                        <p:attrNameLst>
                                          <p:attrName>style.visibility</p:attrName>
                                        </p:attrNameLst>
                                      </p:cBhvr>
                                      <p:to>
                                        <p:strVal val="visible"/>
                                      </p:to>
                                    </p:set>
                                    <p:anim calcmode="lin" valueType="num">
                                      <p:cBhvr additive="base">
                                        <p:cTn id="37"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6" end="6"/>
                                            </p:txEl>
                                          </p:spTgt>
                                        </p:tgtEl>
                                        <p:attrNameLst>
                                          <p:attrName>style.visibility</p:attrName>
                                        </p:attrNameLst>
                                      </p:cBhvr>
                                      <p:to>
                                        <p:strVal val="visible"/>
                                      </p:to>
                                    </p:set>
                                    <p:anim calcmode="lin" valueType="num">
                                      <p:cBhvr additive="base">
                                        <p:cTn id="43"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5">
                                            <p:txEl>
                                              <p:pRg st="7" end="7"/>
                                            </p:txEl>
                                          </p:spTgt>
                                        </p:tgtEl>
                                        <p:attrNameLst>
                                          <p:attrName>style.visibility</p:attrName>
                                        </p:attrNameLst>
                                      </p:cBhvr>
                                      <p:to>
                                        <p:strVal val="visible"/>
                                      </p:to>
                                    </p:set>
                                    <p:anim calcmode="lin" valueType="num">
                                      <p:cBhvr additive="base">
                                        <p:cTn id="49"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536577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1:41-45</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470118"/>
            <a:ext cx="7923480" cy="3539430"/>
          </a:xfrm>
          <a:prstGeom prst="rect">
            <a:avLst/>
          </a:prstGeom>
          <a:noFill/>
        </p:spPr>
        <p:txBody>
          <a:bodyPr wrap="square" rtlCol="0">
            <a:spAutoFit/>
          </a:bodyPr>
          <a:lstStyle/>
          <a:p>
            <a:pPr indent="457200"/>
            <a:r>
              <a:rPr lang="en-GB" sz="2800" b="1" baseline="30000" dirty="0">
                <a:solidFill>
                  <a:srgbClr val="C00000"/>
                </a:solidFill>
              </a:rPr>
              <a:t>41</a:t>
            </a:r>
            <a:r>
              <a:rPr lang="en-GB" sz="2800" b="1" dirty="0"/>
              <a:t> When Elizabeth heard Mary’s greeting, the baby leaped in her womb, and Elizabeth was filled with the Holy Spirit. </a:t>
            </a:r>
            <a:r>
              <a:rPr lang="en-GB" sz="2800" b="1" baseline="30000" dirty="0">
                <a:solidFill>
                  <a:srgbClr val="C00000"/>
                </a:solidFill>
              </a:rPr>
              <a:t>42</a:t>
            </a:r>
            <a:r>
              <a:rPr lang="en-GB" sz="2800" b="1" dirty="0"/>
              <a:t> In a loud voice she exclaimed: “Blessed are you among women, and blessed is the child you will bear! </a:t>
            </a:r>
            <a:r>
              <a:rPr lang="en-GB" sz="2800" b="1" baseline="30000" dirty="0">
                <a:solidFill>
                  <a:srgbClr val="C00000"/>
                </a:solidFill>
              </a:rPr>
              <a:t>43</a:t>
            </a:r>
            <a:r>
              <a:rPr lang="en-GB" sz="2800" b="1" dirty="0"/>
              <a:t> But why am I so </a:t>
            </a:r>
            <a:r>
              <a:rPr lang="en-GB" sz="2800" b="1" dirty="0" err="1"/>
              <a:t>favored</a:t>
            </a:r>
            <a:r>
              <a:rPr lang="en-GB" sz="2800" b="1" dirty="0"/>
              <a:t>, that the mother of my Lord should come to me? … </a:t>
            </a:r>
            <a:r>
              <a:rPr lang="en-GB" sz="2800" b="1" baseline="30000" dirty="0">
                <a:solidFill>
                  <a:srgbClr val="C00000"/>
                </a:solidFill>
              </a:rPr>
              <a:t>45</a:t>
            </a:r>
            <a:r>
              <a:rPr lang="en-GB" sz="2800" b="1" dirty="0"/>
              <a:t> Blessed is she who has believed that the Lord would </a:t>
            </a:r>
            <a:r>
              <a:rPr lang="en-GB" sz="2800" b="1" dirty="0" err="1"/>
              <a:t>fulfill</a:t>
            </a:r>
            <a:r>
              <a:rPr lang="en-GB" sz="2800" b="1" dirty="0"/>
              <a:t> his promises to her!”</a:t>
            </a:r>
            <a:endParaRPr lang="en-US" sz="2800" b="1" dirty="0"/>
          </a:p>
        </p:txBody>
      </p:sp>
      <p:pic>
        <p:nvPicPr>
          <p:cNvPr id="2" name="Image 1">
            <a:extLst>
              <a:ext uri="{FF2B5EF4-FFF2-40B4-BE49-F238E27FC236}">
                <a16:creationId xmlns:a16="http://schemas.microsoft.com/office/drawing/2014/main" id="{76561A46-B64C-875C-6A04-6CEDCA52875B}"/>
              </a:ext>
            </a:extLst>
          </p:cNvPr>
          <p:cNvPicPr>
            <a:picLocks noChangeAspect="1"/>
          </p:cNvPicPr>
          <p:nvPr/>
        </p:nvPicPr>
        <p:blipFill>
          <a:blip r:embed="rId2"/>
          <a:stretch>
            <a:fillRect/>
          </a:stretch>
        </p:blipFill>
        <p:spPr>
          <a:xfrm>
            <a:off x="1109344" y="470118"/>
            <a:ext cx="6105127" cy="4101882"/>
          </a:xfrm>
          <a:prstGeom prst="rect">
            <a:avLst/>
          </a:prstGeom>
        </p:spPr>
      </p:pic>
    </p:spTree>
    <p:extLst>
      <p:ext uri="{BB962C8B-B14F-4D97-AF65-F5344CB8AC3E}">
        <p14:creationId xmlns:p14="http://schemas.microsoft.com/office/powerpoint/2010/main" val="285342586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1:41-45</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2677656"/>
          </a:xfrm>
          <a:prstGeom prst="rect">
            <a:avLst/>
          </a:prstGeom>
          <a:noFill/>
        </p:spPr>
        <p:txBody>
          <a:bodyPr wrap="square" rtlCol="0">
            <a:spAutoFit/>
          </a:bodyPr>
          <a:lstStyle/>
          <a:p>
            <a:pPr marL="341313" indent="-341313"/>
            <a:r>
              <a:rPr lang="en-US" sz="2800" b="1" dirty="0">
                <a:solidFill>
                  <a:srgbClr val="C00000"/>
                </a:solidFill>
                <a:ea typeface="Verdana" panose="020B0604030504040204" pitchFamily="34" charset="0"/>
              </a:rPr>
              <a:t>● </a:t>
            </a:r>
            <a:r>
              <a:rPr lang="en-US" sz="2800" b="1" dirty="0">
                <a:solidFill>
                  <a:srgbClr val="0070C0"/>
                </a:solidFill>
              </a:rPr>
              <a:t>Filled with the Holy Spirit:</a:t>
            </a:r>
            <a:r>
              <a:rPr lang="en-US" sz="2800" b="1" dirty="0"/>
              <a:t> Elizabeth 1</a:t>
            </a:r>
            <a:r>
              <a:rPr lang="en-US" sz="2800" b="1" baseline="30000" dirty="0"/>
              <a:t>st</a:t>
            </a:r>
            <a:r>
              <a:rPr lang="en-US" sz="2800" b="1" dirty="0"/>
              <a:t> in the NT!</a:t>
            </a:r>
          </a:p>
          <a:p>
            <a:pPr marL="341313" indent="-341313"/>
            <a:r>
              <a:rPr lang="en-US" sz="2800" b="1" dirty="0">
                <a:solidFill>
                  <a:srgbClr val="C00000"/>
                </a:solidFill>
                <a:ea typeface="Verdana" panose="020B0604030504040204" pitchFamily="34" charset="0"/>
              </a:rPr>
              <a:t>● </a:t>
            </a:r>
            <a:r>
              <a:rPr lang="en-US" sz="2800" b="1" dirty="0">
                <a:solidFill>
                  <a:srgbClr val="0070C0"/>
                </a:solidFill>
              </a:rPr>
              <a:t>Blessed: </a:t>
            </a:r>
            <a:r>
              <a:rPr lang="en-US" sz="2800" b="1" dirty="0"/>
              <a:t>Perf. pass. </a:t>
            </a:r>
            <a:r>
              <a:rPr lang="en-US" sz="2800" b="1" dirty="0" err="1"/>
              <a:t>ptcs</a:t>
            </a:r>
            <a:r>
              <a:rPr lang="en-US" sz="2800" b="1" dirty="0"/>
              <a:t>., “having been approved.”</a:t>
            </a:r>
          </a:p>
          <a:p>
            <a:pPr marL="341313" indent="-341313"/>
            <a:r>
              <a:rPr lang="en-US" sz="2800" b="1" dirty="0">
                <a:solidFill>
                  <a:srgbClr val="C00000"/>
                </a:solidFill>
                <a:ea typeface="Verdana" panose="020B0604030504040204" pitchFamily="34" charset="0"/>
              </a:rPr>
              <a:t>● </a:t>
            </a:r>
            <a:r>
              <a:rPr lang="en-US" sz="2800" b="1" dirty="0">
                <a:solidFill>
                  <a:srgbClr val="0070C0"/>
                </a:solidFill>
              </a:rPr>
              <a:t>Child: </a:t>
            </a:r>
            <a:r>
              <a:rPr lang="en-US" sz="2800" b="1" dirty="0"/>
              <a:t>Lit., ‘fruit of thy womb’.</a:t>
            </a:r>
          </a:p>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solidFill>
                  <a:srgbClr val="0070C0"/>
                </a:solidFill>
              </a:rPr>
              <a:t>I am so </a:t>
            </a:r>
            <a:r>
              <a:rPr lang="en-US" sz="2800" b="1" dirty="0" err="1">
                <a:solidFill>
                  <a:srgbClr val="0070C0"/>
                </a:solidFill>
              </a:rPr>
              <a:t>favoured</a:t>
            </a:r>
            <a:r>
              <a:rPr lang="en-US" sz="2800" b="1" dirty="0">
                <a:solidFill>
                  <a:srgbClr val="0070C0"/>
                </a:solidFill>
              </a:rPr>
              <a:t>: </a:t>
            </a:r>
            <a:r>
              <a:rPr lang="en-US" sz="2800" b="1" dirty="0"/>
              <a:t>Lit., ‘whence to </a:t>
            </a:r>
            <a:r>
              <a:rPr lang="en-US" sz="2800" b="1"/>
              <a:t>me this, </a:t>
            </a:r>
            <a:r>
              <a:rPr lang="en-US" sz="2800" b="1" dirty="0"/>
              <a:t>that…’</a:t>
            </a:r>
          </a:p>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solidFill>
                  <a:srgbClr val="0070C0"/>
                </a:solidFill>
              </a:rPr>
              <a:t>Blessed: </a:t>
            </a:r>
            <a:r>
              <a:rPr lang="en-US" sz="2800" b="1" dirty="0"/>
              <a:t>Lit., ‘happy’, the same blessing that Jesus pronounced over all who faithfully follow him.</a:t>
            </a:r>
          </a:p>
        </p:txBody>
      </p:sp>
    </p:spTree>
    <p:extLst>
      <p:ext uri="{BB962C8B-B14F-4D97-AF65-F5344CB8AC3E}">
        <p14:creationId xmlns:p14="http://schemas.microsoft.com/office/powerpoint/2010/main" val="129308483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5.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5885887"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1:46-55 Mary’s song</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470118"/>
            <a:ext cx="7923480" cy="3970318"/>
          </a:xfrm>
          <a:prstGeom prst="rect">
            <a:avLst/>
          </a:prstGeom>
          <a:noFill/>
        </p:spPr>
        <p:txBody>
          <a:bodyPr wrap="square" rtlCol="0">
            <a:spAutoFit/>
          </a:bodyPr>
          <a:lstStyle/>
          <a:p>
            <a:pPr indent="457200"/>
            <a:r>
              <a:rPr lang="en-GB" sz="2800" b="1" baseline="30000" dirty="0">
                <a:solidFill>
                  <a:srgbClr val="C00000"/>
                </a:solidFill>
              </a:rPr>
              <a:t>46</a:t>
            </a:r>
            <a:r>
              <a:rPr lang="en-GB" sz="2800" b="1" dirty="0"/>
              <a:t> And Mary said: “My soul glorifies the Lord </a:t>
            </a:r>
            <a:r>
              <a:rPr lang="en-GB" sz="2800" b="1" baseline="30000" dirty="0">
                <a:solidFill>
                  <a:srgbClr val="C00000"/>
                </a:solidFill>
              </a:rPr>
              <a:t>47</a:t>
            </a:r>
            <a:r>
              <a:rPr lang="fr-CA" dirty="0"/>
              <a:t> </a:t>
            </a:r>
            <a:r>
              <a:rPr lang="en-GB" sz="2800" b="1" dirty="0"/>
              <a:t>and my spirit rejoices in God my Savior, </a:t>
            </a:r>
            <a:r>
              <a:rPr lang="en-GB" sz="2800" b="1" baseline="30000" dirty="0">
                <a:solidFill>
                  <a:srgbClr val="C00000"/>
                </a:solidFill>
              </a:rPr>
              <a:t>48</a:t>
            </a:r>
            <a:r>
              <a:rPr lang="fr-CA" dirty="0"/>
              <a:t> </a:t>
            </a:r>
            <a:r>
              <a:rPr lang="en-GB" sz="2800" b="1" dirty="0"/>
              <a:t>for he has been mindful of the humble state of his servant. From now on all generations will call me blessed …</a:t>
            </a:r>
            <a:endParaRPr lang="en-US" sz="2800" b="1" dirty="0"/>
          </a:p>
          <a:p>
            <a:pPr marL="285750" indent="-285750"/>
            <a:r>
              <a:rPr lang="en-US" sz="2800" b="1" dirty="0">
                <a:solidFill>
                  <a:srgbClr val="C00000"/>
                </a:solidFill>
                <a:latin typeface="Verdana" panose="020B0604030504040204" pitchFamily="34" charset="0"/>
                <a:ea typeface="Verdana" panose="020B0604030504040204" pitchFamily="34" charset="0"/>
              </a:rPr>
              <a:t>● </a:t>
            </a:r>
            <a:r>
              <a:rPr lang="en-US" sz="2800" b="1" dirty="0"/>
              <a:t>Probably uttered in </a:t>
            </a:r>
            <a:r>
              <a:rPr lang="en-US" sz="2800" b="1" dirty="0" err="1"/>
              <a:t>palestinian</a:t>
            </a:r>
            <a:r>
              <a:rPr lang="en-US" sz="2800" b="1" dirty="0"/>
              <a:t> Aramaic.</a:t>
            </a:r>
          </a:p>
          <a:p>
            <a:pPr marL="285750" indent="-285750"/>
            <a:r>
              <a:rPr lang="en-US" sz="2800" b="1" dirty="0">
                <a:solidFill>
                  <a:srgbClr val="C00000"/>
                </a:solidFill>
                <a:latin typeface="Verdana" panose="020B0604030504040204" pitchFamily="34" charset="0"/>
                <a:ea typeface="Verdana" panose="020B0604030504040204" pitchFamily="34" charset="0"/>
              </a:rPr>
              <a:t>● </a:t>
            </a:r>
            <a:r>
              <a:rPr lang="en-US" sz="2800" b="1" dirty="0">
                <a:solidFill>
                  <a:srgbClr val="0070C0"/>
                </a:solidFill>
              </a:rPr>
              <a:t>God my Savior: </a:t>
            </a:r>
            <a:r>
              <a:rPr lang="en-US" sz="2800" b="1" dirty="0"/>
              <a:t>Immaculate conception doubtful.</a:t>
            </a:r>
          </a:p>
          <a:p>
            <a:pPr marL="342900" indent="-342900"/>
            <a:r>
              <a:rPr lang="en-US" sz="2800" b="1" dirty="0">
                <a:solidFill>
                  <a:srgbClr val="C00000"/>
                </a:solidFill>
                <a:latin typeface="Verdana" panose="020B0604030504040204" pitchFamily="34" charset="0"/>
                <a:ea typeface="Verdana" panose="020B0604030504040204" pitchFamily="34" charset="0"/>
              </a:rPr>
              <a:t>● </a:t>
            </a:r>
            <a:r>
              <a:rPr lang="en-US" sz="2800" b="1" dirty="0">
                <a:solidFill>
                  <a:srgbClr val="0070C0"/>
                </a:solidFill>
              </a:rPr>
              <a:t>Call me blessed: </a:t>
            </a:r>
            <a:r>
              <a:rPr lang="en-US" sz="2800" b="1" dirty="0"/>
              <a:t>Act. Verb = We call Mary blessed; it is not she who blesses us as co-redemptrix.</a:t>
            </a:r>
            <a:endParaRPr lang="en-GB" sz="2800" b="1" dirty="0"/>
          </a:p>
          <a:p>
            <a:pPr marL="285750" indent="-285750"/>
            <a:r>
              <a:rPr lang="en-US" sz="2800" b="1" dirty="0">
                <a:solidFill>
                  <a:srgbClr val="C00000"/>
                </a:solidFill>
                <a:latin typeface="Verdana" panose="020B0604030504040204" pitchFamily="34" charset="0"/>
                <a:ea typeface="Verdana" panose="020B0604030504040204" pitchFamily="34" charset="0"/>
              </a:rPr>
              <a:t>● </a:t>
            </a:r>
            <a:r>
              <a:rPr lang="en-US" sz="2800" b="1" dirty="0">
                <a:solidFill>
                  <a:srgbClr val="0070C0"/>
                </a:solidFill>
              </a:rPr>
              <a:t>Verb tenses: </a:t>
            </a:r>
            <a:r>
              <a:rPr lang="en-US" sz="2800" b="1" dirty="0"/>
              <a:t>past, present and future.</a:t>
            </a:r>
          </a:p>
        </p:txBody>
      </p:sp>
      <p:pic>
        <p:nvPicPr>
          <p:cNvPr id="4" name="Image 3">
            <a:extLst>
              <a:ext uri="{FF2B5EF4-FFF2-40B4-BE49-F238E27FC236}">
                <a16:creationId xmlns:a16="http://schemas.microsoft.com/office/drawing/2014/main" id="{8906D5AA-DC71-F322-904E-95E0436F7C35}"/>
              </a:ext>
            </a:extLst>
          </p:cNvPr>
          <p:cNvPicPr>
            <a:picLocks noChangeAspect="1"/>
          </p:cNvPicPr>
          <p:nvPr/>
        </p:nvPicPr>
        <p:blipFill>
          <a:blip r:embed="rId2"/>
          <a:stretch>
            <a:fillRect/>
          </a:stretch>
        </p:blipFill>
        <p:spPr>
          <a:xfrm>
            <a:off x="2348917" y="494019"/>
            <a:ext cx="3262385" cy="4077981"/>
          </a:xfrm>
          <a:prstGeom prst="rect">
            <a:avLst/>
          </a:prstGeom>
        </p:spPr>
      </p:pic>
    </p:spTree>
    <p:extLst>
      <p:ext uri="{BB962C8B-B14F-4D97-AF65-F5344CB8AC3E}">
        <p14:creationId xmlns:p14="http://schemas.microsoft.com/office/powerpoint/2010/main" val="104025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4"/>
                                        </p:tgtEl>
                                        <p:attrNameLst>
                                          <p:attrName>ppt_x</p:attrName>
                                        </p:attrNameLst>
                                      </p:cBhvr>
                                      <p:tavLst>
                                        <p:tav tm="0">
                                          <p:val>
                                            <p:strVal val="ppt_x"/>
                                          </p:val>
                                        </p:tav>
                                        <p:tav tm="100000">
                                          <p:val>
                                            <p:strVal val="ppt_x"/>
                                          </p:val>
                                        </p:tav>
                                      </p:tavLst>
                                    </p:anim>
                                    <p:anim calcmode="lin" valueType="num">
                                      <p:cBhvr additive="base">
                                        <p:cTn id="7" dur="500"/>
                                        <p:tgtEl>
                                          <p:spTgt spid="4"/>
                                        </p:tgtEl>
                                        <p:attrNameLst>
                                          <p:attrName>ppt_y</p:attrName>
                                        </p:attrNameLst>
                                      </p:cBhvr>
                                      <p:tavLst>
                                        <p:tav tm="0">
                                          <p:val>
                                            <p:strVal val="ppt_y"/>
                                          </p:val>
                                        </p:tav>
                                        <p:tav tm="100000">
                                          <p:val>
                                            <p:strVal val="1+ppt_h/2"/>
                                          </p:val>
                                        </p:tav>
                                      </p:tavLst>
                                    </p:anim>
                                    <p:set>
                                      <p:cBhvr>
                                        <p:cTn id="8" dur="1" fill="hold">
                                          <p:stCondLst>
                                            <p:cond delay="499"/>
                                          </p:stCondLst>
                                        </p:cTn>
                                        <p:tgtEl>
                                          <p:spTgt spid="4"/>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1" end="1"/>
                                            </p:txEl>
                                          </p:spTgt>
                                        </p:tgtEl>
                                        <p:attrNameLst>
                                          <p:attrName>style.visibility</p:attrName>
                                        </p:attrNameLst>
                                      </p:cBhvr>
                                      <p:to>
                                        <p:strVal val="visible"/>
                                      </p:to>
                                    </p:set>
                                    <p:anim calcmode="lin" valueType="num">
                                      <p:cBhvr additive="base">
                                        <p:cTn id="19"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2" end="2"/>
                                            </p:txEl>
                                          </p:spTgt>
                                        </p:tgtEl>
                                        <p:attrNameLst>
                                          <p:attrName>style.visibility</p:attrName>
                                        </p:attrNameLst>
                                      </p:cBhvr>
                                      <p:to>
                                        <p:strVal val="visible"/>
                                      </p:to>
                                    </p:set>
                                    <p:anim calcmode="lin" valueType="num">
                                      <p:cBhvr additive="base">
                                        <p:cTn id="25"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3" end="3"/>
                                            </p:txEl>
                                          </p:spTgt>
                                        </p:tgtEl>
                                        <p:attrNameLst>
                                          <p:attrName>style.visibility</p:attrName>
                                        </p:attrNameLst>
                                      </p:cBhvr>
                                      <p:to>
                                        <p:strVal val="visible"/>
                                      </p:to>
                                    </p:set>
                                    <p:anim calcmode="lin" valueType="num">
                                      <p:cBhvr additive="base">
                                        <p:cTn id="31"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4" end="4"/>
                                            </p:txEl>
                                          </p:spTgt>
                                        </p:tgtEl>
                                        <p:attrNameLst>
                                          <p:attrName>style.visibility</p:attrName>
                                        </p:attrNameLst>
                                      </p:cBhvr>
                                      <p:to>
                                        <p:strVal val="visible"/>
                                      </p:to>
                                    </p:set>
                                    <p:anim calcmode="lin" valueType="num">
                                      <p:cBhvr additive="base">
                                        <p:cTn id="37"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6.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1:67-79 Zecharia’s song</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470118"/>
            <a:ext cx="7923480" cy="3970318"/>
          </a:xfrm>
          <a:prstGeom prst="rect">
            <a:avLst/>
          </a:prstGeom>
          <a:noFill/>
        </p:spPr>
        <p:txBody>
          <a:bodyPr wrap="square" rtlCol="0">
            <a:spAutoFit/>
          </a:bodyPr>
          <a:lstStyle/>
          <a:p>
            <a:pPr indent="457200"/>
            <a:r>
              <a:rPr lang="en-GB" sz="2800" b="1" baseline="30000" dirty="0">
                <a:solidFill>
                  <a:srgbClr val="C00000"/>
                </a:solidFill>
              </a:rPr>
              <a:t>67</a:t>
            </a:r>
            <a:r>
              <a:rPr lang="en-GB" sz="2800" b="1" dirty="0"/>
              <a:t> His father Zechariah was filled with the Holy Spirit and prophesied: </a:t>
            </a:r>
            <a:r>
              <a:rPr lang="en-GB" sz="2800" b="1" baseline="30000" dirty="0">
                <a:solidFill>
                  <a:srgbClr val="C00000"/>
                </a:solidFill>
              </a:rPr>
              <a:t>68</a:t>
            </a:r>
            <a:r>
              <a:rPr lang="en-GB" sz="2800" b="1" dirty="0"/>
              <a:t> “Praise be to the Lord, the God of Israel, because he has come to his people and redeemed them. </a:t>
            </a:r>
            <a:r>
              <a:rPr lang="en-GB" sz="2800" b="1" baseline="30000" dirty="0">
                <a:solidFill>
                  <a:srgbClr val="C00000"/>
                </a:solidFill>
              </a:rPr>
              <a:t>69</a:t>
            </a:r>
            <a:r>
              <a:rPr lang="en-GB" sz="2800" b="1" dirty="0"/>
              <a:t> He has raised up a horn of salvation for us in the house of his servant David… </a:t>
            </a:r>
            <a:r>
              <a:rPr lang="en-GB" sz="2800" b="1" baseline="30000" dirty="0">
                <a:solidFill>
                  <a:srgbClr val="C00000"/>
                </a:solidFill>
              </a:rPr>
              <a:t>76</a:t>
            </a:r>
            <a:r>
              <a:rPr lang="en-US" dirty="0"/>
              <a:t> </a:t>
            </a:r>
            <a:r>
              <a:rPr lang="en-GB" sz="2800" b="1" dirty="0"/>
              <a:t>And you, my child, will be called a prophet of the Most High; for you will go on before the Lord to prepare the way for him, </a:t>
            </a:r>
            <a:r>
              <a:rPr lang="en-GB" sz="2800" b="1" baseline="30000" dirty="0">
                <a:solidFill>
                  <a:srgbClr val="C00000"/>
                </a:solidFill>
              </a:rPr>
              <a:t>77</a:t>
            </a:r>
            <a:r>
              <a:rPr lang="en-GB" sz="2800" b="1" dirty="0"/>
              <a:t> to give … the knowledge of salvation through the forgiveness of their sins.</a:t>
            </a:r>
            <a:endParaRPr lang="en-US" sz="2800" b="1" dirty="0"/>
          </a:p>
        </p:txBody>
      </p:sp>
      <p:pic>
        <p:nvPicPr>
          <p:cNvPr id="2" name="Image 1">
            <a:extLst>
              <a:ext uri="{FF2B5EF4-FFF2-40B4-BE49-F238E27FC236}">
                <a16:creationId xmlns:a16="http://schemas.microsoft.com/office/drawing/2014/main" id="{AF8DB7C1-39D7-1686-80CD-A2003D53DBBE}"/>
              </a:ext>
            </a:extLst>
          </p:cNvPr>
          <p:cNvPicPr>
            <a:picLocks noChangeAspect="1"/>
          </p:cNvPicPr>
          <p:nvPr/>
        </p:nvPicPr>
        <p:blipFill>
          <a:blip r:embed="rId2"/>
          <a:stretch>
            <a:fillRect/>
          </a:stretch>
        </p:blipFill>
        <p:spPr>
          <a:xfrm>
            <a:off x="695191" y="533917"/>
            <a:ext cx="6737617" cy="4038083"/>
          </a:xfrm>
          <a:prstGeom prst="rect">
            <a:avLst/>
          </a:prstGeom>
        </p:spPr>
      </p:pic>
    </p:spTree>
    <p:extLst>
      <p:ext uri="{BB962C8B-B14F-4D97-AF65-F5344CB8AC3E}">
        <p14:creationId xmlns:p14="http://schemas.microsoft.com/office/powerpoint/2010/main" val="2691200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7.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1:67-79 Zecharia’s song</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539430"/>
          </a:xfrm>
          <a:prstGeom prst="rect">
            <a:avLst/>
          </a:prstGeom>
          <a:noFill/>
        </p:spPr>
        <p:txBody>
          <a:bodyPr wrap="square" rtlCol="0">
            <a:spAutoFit/>
          </a:bodyPr>
          <a:lstStyle/>
          <a:p>
            <a:pPr marL="341313" indent="-341313"/>
            <a:r>
              <a:rPr lang="en-US" sz="2800" b="1" dirty="0">
                <a:solidFill>
                  <a:srgbClr val="C00000"/>
                </a:solidFill>
                <a:ea typeface="Verdana" panose="020B0604030504040204" pitchFamily="34" charset="0"/>
              </a:rPr>
              <a:t>● </a:t>
            </a:r>
            <a:r>
              <a:rPr lang="en-US" sz="2800" b="1" dirty="0">
                <a:solidFill>
                  <a:srgbClr val="0070C0"/>
                </a:solidFill>
              </a:rPr>
              <a:t>Prophesied:</a:t>
            </a:r>
            <a:r>
              <a:rPr lang="en-US" sz="2800" b="1" dirty="0"/>
              <a:t> The primary sign of the Holy Spirit is prophecy, to speak revealed truth forthrightly!</a:t>
            </a:r>
          </a:p>
          <a:p>
            <a:pPr marL="341313" indent="-341313"/>
            <a:r>
              <a:rPr lang="en-US" sz="2800" b="1" dirty="0">
                <a:solidFill>
                  <a:srgbClr val="C00000"/>
                </a:solidFill>
                <a:ea typeface="Verdana" panose="020B0604030504040204" pitchFamily="34" charset="0"/>
              </a:rPr>
              <a:t>● </a:t>
            </a:r>
            <a:r>
              <a:rPr lang="en-US" sz="2800" b="1" dirty="0">
                <a:solidFill>
                  <a:srgbClr val="0070C0"/>
                </a:solidFill>
              </a:rPr>
              <a:t>Horn: </a:t>
            </a:r>
            <a:r>
              <a:rPr lang="en-US" sz="2800" b="1" dirty="0"/>
              <a:t>Common trope for ‘powerful’.</a:t>
            </a:r>
          </a:p>
          <a:p>
            <a:pPr marL="341313" indent="-341313"/>
            <a:r>
              <a:rPr lang="en-US" sz="2800" b="1" dirty="0">
                <a:solidFill>
                  <a:srgbClr val="C00000"/>
                </a:solidFill>
                <a:ea typeface="Verdana" panose="020B0604030504040204" pitchFamily="34" charset="0"/>
              </a:rPr>
              <a:t>● </a:t>
            </a:r>
            <a:r>
              <a:rPr lang="en-US" sz="2800" b="1" dirty="0">
                <a:solidFill>
                  <a:srgbClr val="0070C0"/>
                </a:solidFill>
              </a:rPr>
              <a:t>David: </a:t>
            </a:r>
            <a:r>
              <a:rPr lang="en-US" sz="2800" b="1" dirty="0"/>
              <a:t>the Israelite king to whom Yahweh had promised a perpetual reign over Israel.</a:t>
            </a:r>
          </a:p>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solidFill>
                  <a:srgbClr val="0070C0"/>
                </a:solidFill>
              </a:rPr>
              <a:t>Prophet: </a:t>
            </a:r>
            <a:r>
              <a:rPr lang="en-US" sz="2800" b="1" dirty="0"/>
              <a:t>There had been no authentic prophet in Israel for several centuries.</a:t>
            </a:r>
          </a:p>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solidFill>
                  <a:srgbClr val="0070C0"/>
                </a:solidFill>
              </a:rPr>
              <a:t>Salvation: </a:t>
            </a:r>
            <a:r>
              <a:rPr lang="en-US" sz="2800" b="1" dirty="0"/>
              <a:t>Forgiven sins … path of peace.</a:t>
            </a:r>
          </a:p>
        </p:txBody>
      </p:sp>
    </p:spTree>
    <p:extLst>
      <p:ext uri="{BB962C8B-B14F-4D97-AF65-F5344CB8AC3E}">
        <p14:creationId xmlns:p14="http://schemas.microsoft.com/office/powerpoint/2010/main" val="36076222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8.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Inferences from Luke 1</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970318"/>
          </a:xfrm>
          <a:prstGeom prst="rect">
            <a:avLst/>
          </a:prstGeom>
          <a:noFill/>
        </p:spPr>
        <p:txBody>
          <a:bodyPr wrap="square" rtlCol="0">
            <a:spAutoFit/>
          </a:bodyPr>
          <a:lstStyle/>
          <a:p>
            <a:pPr marL="341313" indent="-341313"/>
            <a:r>
              <a:rPr lang="en-US" sz="2800" b="1" dirty="0">
                <a:solidFill>
                  <a:srgbClr val="C00000"/>
                </a:solidFill>
              </a:rPr>
              <a:t>●</a:t>
            </a:r>
            <a:r>
              <a:rPr lang="en-US" sz="2800" b="1" dirty="0"/>
              <a:t> </a:t>
            </a:r>
            <a:r>
              <a:rPr lang="en-US" sz="2800" b="1" dirty="0">
                <a:solidFill>
                  <a:srgbClr val="0070C0"/>
                </a:solidFill>
              </a:rPr>
              <a:t>Malachi:</a:t>
            </a:r>
            <a:r>
              <a:rPr lang="en-US" sz="2800" b="1" dirty="0"/>
              <a:t> No prophet had risen in Israel since the fifth century BCE.</a:t>
            </a:r>
          </a:p>
          <a:p>
            <a:pPr marL="341313" indent="-341313"/>
            <a:r>
              <a:rPr lang="en-US" sz="2800" b="1" dirty="0">
                <a:solidFill>
                  <a:srgbClr val="C00000"/>
                </a:solidFill>
              </a:rPr>
              <a:t>●</a:t>
            </a:r>
            <a:r>
              <a:rPr lang="en-US" sz="2800" b="1" dirty="0"/>
              <a:t> </a:t>
            </a:r>
            <a:r>
              <a:rPr lang="en-US" sz="2800" b="1" dirty="0">
                <a:solidFill>
                  <a:srgbClr val="0070C0"/>
                </a:solidFill>
              </a:rPr>
              <a:t>Holy Spirit: </a:t>
            </a:r>
            <a:r>
              <a:rPr lang="en-US" sz="2800" b="1" dirty="0"/>
              <a:t>Yahweh had departed from the temple, from Jerusalem and from Judea in the sixth century BCE. He is now returned.</a:t>
            </a:r>
          </a:p>
          <a:p>
            <a:pPr marL="341313" indent="-341313"/>
            <a:r>
              <a:rPr lang="en-US" sz="2800" b="1" dirty="0">
                <a:solidFill>
                  <a:srgbClr val="C00000"/>
                </a:solidFill>
              </a:rPr>
              <a:t>●</a:t>
            </a:r>
            <a:r>
              <a:rPr lang="en-US" sz="2800" b="1" dirty="0"/>
              <a:t> </a:t>
            </a:r>
            <a:r>
              <a:rPr lang="en-US" sz="2800" b="1" dirty="0">
                <a:solidFill>
                  <a:srgbClr val="0070C0"/>
                </a:solidFill>
              </a:rPr>
              <a:t>Prophecy: </a:t>
            </a:r>
            <a:r>
              <a:rPr lang="en-US" sz="2800" b="1" dirty="0"/>
              <a:t>Elizabeth, Zecharia and Mary prophesied when filled with the Holy Spirit. </a:t>
            </a:r>
          </a:p>
          <a:p>
            <a:pPr marL="341313" indent="-341313"/>
            <a:r>
              <a:rPr lang="en-US" sz="2800" b="1" dirty="0">
                <a:solidFill>
                  <a:srgbClr val="C00000"/>
                </a:solidFill>
              </a:rPr>
              <a:t>●</a:t>
            </a:r>
            <a:r>
              <a:rPr lang="en-US" sz="2800" b="1" dirty="0"/>
              <a:t> </a:t>
            </a:r>
            <a:r>
              <a:rPr lang="en-US" sz="2800" b="1" dirty="0">
                <a:solidFill>
                  <a:srgbClr val="0070C0"/>
                </a:solidFill>
              </a:rPr>
              <a:t>Herod: </a:t>
            </a:r>
            <a:r>
              <a:rPr lang="en-US" sz="2800" b="1" dirty="0"/>
              <a:t>We now live under two regimes, that of human politics, and that of the Holy Spirit.</a:t>
            </a:r>
          </a:p>
        </p:txBody>
      </p:sp>
    </p:spTree>
    <p:extLst>
      <p:ext uri="{BB962C8B-B14F-4D97-AF65-F5344CB8AC3E}">
        <p14:creationId xmlns:p14="http://schemas.microsoft.com/office/powerpoint/2010/main" val="78340848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29.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Summary</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217836" cy="3539430"/>
          </a:xfrm>
          <a:prstGeom prst="rect">
            <a:avLst/>
          </a:prstGeom>
          <a:noFill/>
        </p:spPr>
        <p:txBody>
          <a:bodyPr wrap="square" rtlCol="0">
            <a:spAutoFit/>
          </a:bodyPr>
          <a:lstStyle/>
          <a:p>
            <a:pPr marL="341313" indent="-341313"/>
            <a:r>
              <a:rPr lang="en-US" sz="2800" b="1" dirty="0">
                <a:solidFill>
                  <a:srgbClr val="C00000"/>
                </a:solidFill>
                <a:ea typeface="Verdana" panose="020B0604030504040204" pitchFamily="34" charset="0"/>
              </a:rPr>
              <a:t>● </a:t>
            </a:r>
            <a:r>
              <a:rPr lang="en-US" sz="2800" b="1" dirty="0"/>
              <a:t>What truths will you affirm?</a:t>
            </a:r>
          </a:p>
          <a:p>
            <a:pPr marL="341313" indent="-341313"/>
            <a:r>
              <a:rPr lang="en-US" sz="2800" b="1" dirty="0">
                <a:solidFill>
                  <a:srgbClr val="C00000"/>
                </a:solidFill>
                <a:ea typeface="Verdana" panose="020B0604030504040204" pitchFamily="34" charset="0"/>
              </a:rPr>
              <a:t>●</a:t>
            </a:r>
            <a:r>
              <a:rPr lang="en-US" sz="2800" b="1" dirty="0"/>
              <a:t> What promises will you claim?</a:t>
            </a:r>
          </a:p>
          <a:p>
            <a:pPr marL="341313" indent="-341313"/>
            <a:r>
              <a:rPr lang="en-US" sz="2800" b="1" dirty="0">
                <a:solidFill>
                  <a:srgbClr val="C00000"/>
                </a:solidFill>
                <a:ea typeface="Verdana" panose="020B0604030504040204" pitchFamily="34" charset="0"/>
              </a:rPr>
              <a:t>●</a:t>
            </a:r>
            <a:r>
              <a:rPr lang="en-US" sz="2800" b="1" dirty="0"/>
              <a:t> What commands will you obey?</a:t>
            </a:r>
          </a:p>
          <a:p>
            <a:pPr marL="341313" indent="-341313"/>
            <a:endParaRPr lang="en-US" sz="2800" b="1" dirty="0">
              <a:solidFill>
                <a:srgbClr val="0070C0"/>
              </a:solidFill>
              <a:latin typeface="Verdana" panose="020B0604030504040204" pitchFamily="34" charset="0"/>
              <a:ea typeface="Verdana" panose="020B0604030504040204" pitchFamily="34" charset="0"/>
            </a:endParaRPr>
          </a:p>
          <a:p>
            <a:pPr marL="341313" indent="-341313"/>
            <a:r>
              <a:rPr lang="en-US" sz="2800" b="1" dirty="0">
                <a:solidFill>
                  <a:srgbClr val="0070C0"/>
                </a:solidFill>
                <a:latin typeface="Verdana" panose="020B0604030504040204" pitchFamily="34" charset="0"/>
                <a:ea typeface="Verdana" panose="020B0604030504040204" pitchFamily="34" charset="0"/>
              </a:rPr>
              <a:t>Assignment</a:t>
            </a:r>
            <a:endParaRPr lang="en-US" sz="2800" b="1" dirty="0"/>
          </a:p>
          <a:p>
            <a:pPr marL="341313" indent="-341313"/>
            <a:r>
              <a:rPr lang="en-US" sz="2800" b="1" dirty="0">
                <a:solidFill>
                  <a:srgbClr val="C00000"/>
                </a:solidFill>
                <a:ea typeface="Verdana" panose="020B0604030504040204" pitchFamily="34" charset="0"/>
              </a:rPr>
              <a:t>● </a:t>
            </a:r>
            <a:r>
              <a:rPr lang="en-US" sz="2800" b="1" dirty="0">
                <a:solidFill>
                  <a:srgbClr val="0070C0"/>
                </a:solidFill>
              </a:rPr>
              <a:t>Read: </a:t>
            </a:r>
            <a:r>
              <a:rPr lang="en-US" sz="2800" b="1" dirty="0"/>
              <a:t>Gospel of Luke, chapter 2.</a:t>
            </a:r>
          </a:p>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solidFill>
                  <a:srgbClr val="0070C0"/>
                </a:solidFill>
              </a:rPr>
              <a:t>Visit: </a:t>
            </a:r>
            <a:r>
              <a:rPr lang="en-US" sz="2800" b="1" dirty="0"/>
              <a:t>www.</a:t>
            </a:r>
            <a:r>
              <a:rPr lang="en-US" sz="2800" b="1" dirty="0">
                <a:solidFill>
                  <a:srgbClr val="C00000"/>
                </a:solidFill>
              </a:rPr>
              <a:t>luke.currah.download</a:t>
            </a:r>
          </a:p>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solidFill>
                  <a:srgbClr val="0070C0"/>
                </a:solidFill>
              </a:rPr>
              <a:t>Compile: </a:t>
            </a:r>
            <a:r>
              <a:rPr lang="en-US" sz="2800" b="1" dirty="0"/>
              <a:t>insights, queries and observations.</a:t>
            </a:r>
          </a:p>
        </p:txBody>
      </p:sp>
      <p:pic>
        <p:nvPicPr>
          <p:cNvPr id="4" name="Image 3">
            <a:extLst>
              <a:ext uri="{FF2B5EF4-FFF2-40B4-BE49-F238E27FC236}">
                <a16:creationId xmlns:a16="http://schemas.microsoft.com/office/drawing/2014/main" id="{2ABECE71-54AD-66E2-D1EE-360C9B62CF23}"/>
              </a:ext>
            </a:extLst>
          </p:cNvPr>
          <p:cNvPicPr>
            <a:picLocks noChangeAspect="1"/>
          </p:cNvPicPr>
          <p:nvPr/>
        </p:nvPicPr>
        <p:blipFill>
          <a:blip r:embed="rId2"/>
          <a:stretch>
            <a:fillRect/>
          </a:stretch>
        </p:blipFill>
        <p:spPr>
          <a:xfrm>
            <a:off x="5716576" y="0"/>
            <a:ext cx="2411424" cy="3271838"/>
          </a:xfrm>
          <a:prstGeom prst="rect">
            <a:avLst/>
          </a:prstGeom>
        </p:spPr>
      </p:pic>
    </p:spTree>
    <p:extLst>
      <p:ext uri="{BB962C8B-B14F-4D97-AF65-F5344CB8AC3E}">
        <p14:creationId xmlns:p14="http://schemas.microsoft.com/office/powerpoint/2010/main" val="14199561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4" end="4"/>
                                            </p:txEl>
                                          </p:spTgt>
                                        </p:tgtEl>
                                        <p:attrNameLst>
                                          <p:attrName>style.visibility</p:attrName>
                                        </p:attrNameLst>
                                      </p:cBhvr>
                                      <p:to>
                                        <p:strVal val="visible"/>
                                      </p:to>
                                    </p:set>
                                    <p:anim calcmode="lin" valueType="num">
                                      <p:cBhvr additive="base">
                                        <p:cTn id="25"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5" end="5"/>
                                            </p:txEl>
                                          </p:spTgt>
                                        </p:tgtEl>
                                        <p:attrNameLst>
                                          <p:attrName>style.visibility</p:attrName>
                                        </p:attrNameLst>
                                      </p:cBhvr>
                                      <p:to>
                                        <p:strVal val="visible"/>
                                      </p:to>
                                    </p:set>
                                    <p:anim calcmode="lin" valueType="num">
                                      <p:cBhvr additive="base">
                                        <p:cTn id="31" dur="500" fill="hold"/>
                                        <p:tgtEl>
                                          <p:spTgt spid="5">
                                            <p:txEl>
                                              <p:pRg st="5" end="5"/>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5" end="5"/>
                                            </p:txEl>
                                          </p:spTgt>
                                        </p:tgtEl>
                                        <p:attrNameLst>
                                          <p:attrName>ppt_y</p:attrName>
                                        </p:attrNameLst>
                                      </p:cBhvr>
                                      <p:tavLst>
                                        <p:tav tm="0">
                                          <p:val>
                                            <p:strVal val="1+#ppt_h/2"/>
                                          </p:val>
                                        </p:tav>
                                        <p:tav tm="100000">
                                          <p:val>
                                            <p:strVal val="#ppt_y"/>
                                          </p:val>
                                        </p:tav>
                                      </p:tavLst>
                                    </p:anim>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5">
                                            <p:txEl>
                                              <p:pRg st="6" end="6"/>
                                            </p:txEl>
                                          </p:spTgt>
                                        </p:tgtEl>
                                        <p:attrNameLst>
                                          <p:attrName>style.visibility</p:attrName>
                                        </p:attrNameLst>
                                      </p:cBhvr>
                                      <p:to>
                                        <p:strVal val="visible"/>
                                      </p:to>
                                    </p:set>
                                    <p:anim calcmode="lin" valueType="num">
                                      <p:cBhvr additive="base">
                                        <p:cTn id="37" dur="500" fill="hold"/>
                                        <p:tgtEl>
                                          <p:spTgt spid="5">
                                            <p:txEl>
                                              <p:pRg st="6" end="6"/>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5">
                                            <p:txEl>
                                              <p:pRg st="6" end="6"/>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5">
                                            <p:txEl>
                                              <p:pRg st="7" end="7"/>
                                            </p:txEl>
                                          </p:spTgt>
                                        </p:tgtEl>
                                        <p:attrNameLst>
                                          <p:attrName>style.visibility</p:attrName>
                                        </p:attrNameLst>
                                      </p:cBhvr>
                                      <p:to>
                                        <p:strVal val="visible"/>
                                      </p:to>
                                    </p:set>
                                    <p:anim calcmode="lin" valueType="num">
                                      <p:cBhvr additive="base">
                                        <p:cTn id="43" dur="500" fill="hold"/>
                                        <p:tgtEl>
                                          <p:spTgt spid="5">
                                            <p:txEl>
                                              <p:pRg st="7" end="7"/>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5">
                                            <p:txEl>
                                              <p:pRg st="7" end="7"/>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3.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20" y="0"/>
            <a:ext cx="5684216"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Message to Israel</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470118"/>
            <a:ext cx="7783206" cy="1815882"/>
          </a:xfrm>
          <a:prstGeom prst="rect">
            <a:avLst/>
          </a:prstGeom>
          <a:noFill/>
        </p:spPr>
        <p:txBody>
          <a:bodyPr wrap="square" rtlCol="0">
            <a:spAutoFit/>
          </a:bodyPr>
          <a:lstStyle/>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The messianic age has begun!</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Prophets’ predictions have been fulfilled!</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The messiah’s forerunner has run!</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The messiah has come!</a:t>
            </a:r>
          </a:p>
        </p:txBody>
      </p:sp>
      <p:sp>
        <p:nvSpPr>
          <p:cNvPr id="2" name="TextBox 3">
            <a:extLst>
              <a:ext uri="{FF2B5EF4-FFF2-40B4-BE49-F238E27FC236}">
                <a16:creationId xmlns:a16="http://schemas.microsoft.com/office/drawing/2014/main" id="{8FCF2F9C-44DC-E20C-5D1D-D1265FECC8F0}"/>
              </a:ext>
            </a:extLst>
          </p:cNvPr>
          <p:cNvSpPr txBox="1"/>
          <p:nvPr/>
        </p:nvSpPr>
        <p:spPr>
          <a:xfrm>
            <a:off x="204521" y="2186026"/>
            <a:ext cx="4060242"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As evidenced by</a:t>
            </a:r>
          </a:p>
        </p:txBody>
      </p:sp>
      <p:sp>
        <p:nvSpPr>
          <p:cNvPr id="4" name="TextBox 5">
            <a:extLst>
              <a:ext uri="{FF2B5EF4-FFF2-40B4-BE49-F238E27FC236}">
                <a16:creationId xmlns:a16="http://schemas.microsoft.com/office/drawing/2014/main" id="{A5764988-A76B-95FE-E8FA-09DBAA5D6FDF}"/>
              </a:ext>
            </a:extLst>
          </p:cNvPr>
          <p:cNvSpPr txBox="1"/>
          <p:nvPr/>
        </p:nvSpPr>
        <p:spPr>
          <a:xfrm>
            <a:off x="204520" y="2656144"/>
            <a:ext cx="6218226" cy="1815882"/>
          </a:xfrm>
          <a:prstGeom prst="rect">
            <a:avLst/>
          </a:prstGeom>
          <a:noFill/>
        </p:spPr>
        <p:txBody>
          <a:bodyPr wrap="square" rtlCol="0">
            <a:spAutoFit/>
          </a:bodyPr>
          <a:lstStyle/>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Angelic appearances and messages.</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Miraculous conceptions.</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Holy Spirit-inspired prophecies.</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The appearance of John and of Jesus.</a:t>
            </a:r>
          </a:p>
        </p:txBody>
      </p:sp>
      <p:pic>
        <p:nvPicPr>
          <p:cNvPr id="7" name="Image 6">
            <a:extLst>
              <a:ext uri="{FF2B5EF4-FFF2-40B4-BE49-F238E27FC236}">
                <a16:creationId xmlns:a16="http://schemas.microsoft.com/office/drawing/2014/main" id="{39F90E65-E60C-F2D1-5D4B-B7A4A91DF1F0}"/>
              </a:ext>
            </a:extLst>
          </p:cNvPr>
          <p:cNvPicPr>
            <a:picLocks noChangeAspect="1"/>
          </p:cNvPicPr>
          <p:nvPr/>
        </p:nvPicPr>
        <p:blipFill>
          <a:blip r:embed="rId2"/>
          <a:stretch>
            <a:fillRect/>
          </a:stretch>
        </p:blipFill>
        <p:spPr>
          <a:xfrm>
            <a:off x="4425696" y="1795273"/>
            <a:ext cx="3702304" cy="2776728"/>
          </a:xfrm>
          <a:prstGeom prst="rect">
            <a:avLst/>
          </a:prstGeom>
        </p:spPr>
      </p:pic>
    </p:spTree>
    <p:extLst>
      <p:ext uri="{BB962C8B-B14F-4D97-AF65-F5344CB8AC3E}">
        <p14:creationId xmlns:p14="http://schemas.microsoft.com/office/powerpoint/2010/main" val="119677876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xit" presetSubtype="4" fill="hold" nodeType="clickEffect">
                                  <p:stCondLst>
                                    <p:cond delay="0"/>
                                  </p:stCondLst>
                                  <p:childTnLst>
                                    <p:anim calcmode="lin" valueType="num">
                                      <p:cBhvr additive="base">
                                        <p:cTn id="30" dur="500"/>
                                        <p:tgtEl>
                                          <p:spTgt spid="7"/>
                                        </p:tgtEl>
                                        <p:attrNameLst>
                                          <p:attrName>ppt_x</p:attrName>
                                        </p:attrNameLst>
                                      </p:cBhvr>
                                      <p:tavLst>
                                        <p:tav tm="0">
                                          <p:val>
                                            <p:strVal val="ppt_x"/>
                                          </p:val>
                                        </p:tav>
                                        <p:tav tm="100000">
                                          <p:val>
                                            <p:strVal val="ppt_x"/>
                                          </p:val>
                                        </p:tav>
                                      </p:tavLst>
                                    </p:anim>
                                    <p:anim calcmode="lin" valueType="num">
                                      <p:cBhvr additive="base">
                                        <p:cTn id="31" dur="500"/>
                                        <p:tgtEl>
                                          <p:spTgt spid="7"/>
                                        </p:tgtEl>
                                        <p:attrNameLst>
                                          <p:attrName>ppt_y</p:attrName>
                                        </p:attrNameLst>
                                      </p:cBhvr>
                                      <p:tavLst>
                                        <p:tav tm="0">
                                          <p:val>
                                            <p:strVal val="ppt_y"/>
                                          </p:val>
                                        </p:tav>
                                        <p:tav tm="100000">
                                          <p:val>
                                            <p:strVal val="1+ppt_h/2"/>
                                          </p:val>
                                        </p:tav>
                                      </p:tavLst>
                                    </p:anim>
                                    <p:set>
                                      <p:cBhvr>
                                        <p:cTn id="32" dur="1" fill="hold">
                                          <p:stCondLst>
                                            <p:cond delay="499"/>
                                          </p:stCondLst>
                                        </p:cTn>
                                        <p:tgtEl>
                                          <p:spTgt spid="7"/>
                                        </p:tgtEl>
                                        <p:attrNameLst>
                                          <p:attrName>style.visibility</p:attrName>
                                        </p:attrNameLst>
                                      </p:cBhvr>
                                      <p:to>
                                        <p:strVal val="hidden"/>
                                      </p:to>
                                    </p:set>
                                  </p:childTnLst>
                                </p:cTn>
                              </p:par>
                            </p:childTnLst>
                          </p:cTn>
                        </p:par>
                      </p:childTnLst>
                    </p:cTn>
                  </p:par>
                  <p:par>
                    <p:cTn id="33" fill="hold">
                      <p:stCondLst>
                        <p:cond delay="indefinite"/>
                      </p:stCondLst>
                      <p:childTnLst>
                        <p:par>
                          <p:cTn id="34" fill="hold">
                            <p:stCondLst>
                              <p:cond delay="0"/>
                            </p:stCondLst>
                            <p:childTnLst>
                              <p:par>
                                <p:cTn id="35" presetID="2" presetClass="entr" presetSubtype="4" fill="hold" grpId="0" nodeType="clickEffect">
                                  <p:stCondLst>
                                    <p:cond delay="0"/>
                                  </p:stCondLst>
                                  <p:childTnLst>
                                    <p:set>
                                      <p:cBhvr>
                                        <p:cTn id="36" dur="1" fill="hold">
                                          <p:stCondLst>
                                            <p:cond delay="0"/>
                                          </p:stCondLst>
                                        </p:cTn>
                                        <p:tgtEl>
                                          <p:spTgt spid="4">
                                            <p:txEl>
                                              <p:pRg st="0" end="0"/>
                                            </p:txEl>
                                          </p:spTgt>
                                        </p:tgtEl>
                                        <p:attrNameLst>
                                          <p:attrName>style.visibility</p:attrName>
                                        </p:attrNameLst>
                                      </p:cBhvr>
                                      <p:to>
                                        <p:strVal val="visible"/>
                                      </p:to>
                                    </p:set>
                                    <p:anim calcmode="lin" valueType="num">
                                      <p:cBhvr additive="base">
                                        <p:cTn id="37" dur="500" fill="hold"/>
                                        <p:tgtEl>
                                          <p:spTgt spid="4">
                                            <p:txEl>
                                              <p:pRg st="0" end="0"/>
                                            </p:txEl>
                                          </p:spTgt>
                                        </p:tgtEl>
                                        <p:attrNameLst>
                                          <p:attrName>ppt_x</p:attrName>
                                        </p:attrNameLst>
                                      </p:cBhvr>
                                      <p:tavLst>
                                        <p:tav tm="0">
                                          <p:val>
                                            <p:strVal val="#ppt_x"/>
                                          </p:val>
                                        </p:tav>
                                        <p:tav tm="100000">
                                          <p:val>
                                            <p:strVal val="#ppt_x"/>
                                          </p:val>
                                        </p:tav>
                                      </p:tavLst>
                                    </p:anim>
                                    <p:anim calcmode="lin" valueType="num">
                                      <p:cBhvr additive="base">
                                        <p:cTn id="38" dur="500" fill="hold"/>
                                        <p:tgtEl>
                                          <p:spTgt spid="4">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39" fill="hold">
                      <p:stCondLst>
                        <p:cond delay="indefinite"/>
                      </p:stCondLst>
                      <p:childTnLst>
                        <p:par>
                          <p:cTn id="40" fill="hold">
                            <p:stCondLst>
                              <p:cond delay="0"/>
                            </p:stCondLst>
                            <p:childTnLst>
                              <p:par>
                                <p:cTn id="41" presetID="2" presetClass="entr" presetSubtype="4" fill="hold" grpId="0" nodeType="clickEffect">
                                  <p:stCondLst>
                                    <p:cond delay="0"/>
                                  </p:stCondLst>
                                  <p:childTnLst>
                                    <p:set>
                                      <p:cBhvr>
                                        <p:cTn id="42" dur="1" fill="hold">
                                          <p:stCondLst>
                                            <p:cond delay="0"/>
                                          </p:stCondLst>
                                        </p:cTn>
                                        <p:tgtEl>
                                          <p:spTgt spid="4">
                                            <p:txEl>
                                              <p:pRg st="1" end="1"/>
                                            </p:txEl>
                                          </p:spTgt>
                                        </p:tgtEl>
                                        <p:attrNameLst>
                                          <p:attrName>style.visibility</p:attrName>
                                        </p:attrNameLst>
                                      </p:cBhvr>
                                      <p:to>
                                        <p:strVal val="visible"/>
                                      </p:to>
                                    </p:set>
                                    <p:anim calcmode="lin" valueType="num">
                                      <p:cBhvr additive="base">
                                        <p:cTn id="43" dur="500" fill="hold"/>
                                        <p:tgtEl>
                                          <p:spTgt spid="4">
                                            <p:txEl>
                                              <p:pRg st="1" end="1"/>
                                            </p:txEl>
                                          </p:spTgt>
                                        </p:tgtEl>
                                        <p:attrNameLst>
                                          <p:attrName>ppt_x</p:attrName>
                                        </p:attrNameLst>
                                      </p:cBhvr>
                                      <p:tavLst>
                                        <p:tav tm="0">
                                          <p:val>
                                            <p:strVal val="#ppt_x"/>
                                          </p:val>
                                        </p:tav>
                                        <p:tav tm="100000">
                                          <p:val>
                                            <p:strVal val="#ppt_x"/>
                                          </p:val>
                                        </p:tav>
                                      </p:tavLst>
                                    </p:anim>
                                    <p:anim calcmode="lin" valueType="num">
                                      <p:cBhvr additive="base">
                                        <p:cTn id="44" dur="500" fill="hold"/>
                                        <p:tgtEl>
                                          <p:spTgt spid="4">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45" fill="hold">
                      <p:stCondLst>
                        <p:cond delay="indefinite"/>
                      </p:stCondLst>
                      <p:childTnLst>
                        <p:par>
                          <p:cTn id="46" fill="hold">
                            <p:stCondLst>
                              <p:cond delay="0"/>
                            </p:stCondLst>
                            <p:childTnLst>
                              <p:par>
                                <p:cTn id="47" presetID="2" presetClass="entr" presetSubtype="4" fill="hold" grpId="0" nodeType="clickEffect">
                                  <p:stCondLst>
                                    <p:cond delay="0"/>
                                  </p:stCondLst>
                                  <p:childTnLst>
                                    <p:set>
                                      <p:cBhvr>
                                        <p:cTn id="48" dur="1" fill="hold">
                                          <p:stCondLst>
                                            <p:cond delay="0"/>
                                          </p:stCondLst>
                                        </p:cTn>
                                        <p:tgtEl>
                                          <p:spTgt spid="4">
                                            <p:txEl>
                                              <p:pRg st="2" end="2"/>
                                            </p:txEl>
                                          </p:spTgt>
                                        </p:tgtEl>
                                        <p:attrNameLst>
                                          <p:attrName>style.visibility</p:attrName>
                                        </p:attrNameLst>
                                      </p:cBhvr>
                                      <p:to>
                                        <p:strVal val="visible"/>
                                      </p:to>
                                    </p:set>
                                    <p:anim calcmode="lin" valueType="num">
                                      <p:cBhvr additive="base">
                                        <p:cTn id="49" dur="500" fill="hold"/>
                                        <p:tgtEl>
                                          <p:spTgt spid="4">
                                            <p:txEl>
                                              <p:pRg st="2" end="2"/>
                                            </p:txEl>
                                          </p:spTgt>
                                        </p:tgtEl>
                                        <p:attrNameLst>
                                          <p:attrName>ppt_x</p:attrName>
                                        </p:attrNameLst>
                                      </p:cBhvr>
                                      <p:tavLst>
                                        <p:tav tm="0">
                                          <p:val>
                                            <p:strVal val="#ppt_x"/>
                                          </p:val>
                                        </p:tav>
                                        <p:tav tm="100000">
                                          <p:val>
                                            <p:strVal val="#ppt_x"/>
                                          </p:val>
                                        </p:tav>
                                      </p:tavLst>
                                    </p:anim>
                                    <p:anim calcmode="lin" valueType="num">
                                      <p:cBhvr additive="base">
                                        <p:cTn id="50" dur="500" fill="hold"/>
                                        <p:tgtEl>
                                          <p:spTgt spid="4">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51" fill="hold">
                      <p:stCondLst>
                        <p:cond delay="indefinite"/>
                      </p:stCondLst>
                      <p:childTnLst>
                        <p:par>
                          <p:cTn id="52" fill="hold">
                            <p:stCondLst>
                              <p:cond delay="0"/>
                            </p:stCondLst>
                            <p:childTnLst>
                              <p:par>
                                <p:cTn id="53" presetID="2" presetClass="entr" presetSubtype="4" fill="hold" grpId="0" nodeType="clickEffect">
                                  <p:stCondLst>
                                    <p:cond delay="0"/>
                                  </p:stCondLst>
                                  <p:childTnLst>
                                    <p:set>
                                      <p:cBhvr>
                                        <p:cTn id="54" dur="1" fill="hold">
                                          <p:stCondLst>
                                            <p:cond delay="0"/>
                                          </p:stCondLst>
                                        </p:cTn>
                                        <p:tgtEl>
                                          <p:spTgt spid="4">
                                            <p:txEl>
                                              <p:pRg st="3" end="3"/>
                                            </p:txEl>
                                          </p:spTgt>
                                        </p:tgtEl>
                                        <p:attrNameLst>
                                          <p:attrName>style.visibility</p:attrName>
                                        </p:attrNameLst>
                                      </p:cBhvr>
                                      <p:to>
                                        <p:strVal val="visible"/>
                                      </p:to>
                                    </p:set>
                                    <p:anim calcmode="lin" valueType="num">
                                      <p:cBhvr additive="base">
                                        <p:cTn id="55" dur="500" fill="hold"/>
                                        <p:tgtEl>
                                          <p:spTgt spid="4">
                                            <p:txEl>
                                              <p:pRg st="3" end="3"/>
                                            </p:txEl>
                                          </p:spTgt>
                                        </p:tgtEl>
                                        <p:attrNameLst>
                                          <p:attrName>ppt_x</p:attrName>
                                        </p:attrNameLst>
                                      </p:cBhvr>
                                      <p:tavLst>
                                        <p:tav tm="0">
                                          <p:val>
                                            <p:strVal val="#ppt_x"/>
                                          </p:val>
                                        </p:tav>
                                        <p:tav tm="100000">
                                          <p:val>
                                            <p:strVal val="#ppt_x"/>
                                          </p:val>
                                        </p:tav>
                                      </p:tavLst>
                                    </p:anim>
                                    <p:anim calcmode="lin" valueType="num">
                                      <p:cBhvr additive="base">
                                        <p:cTn id="56" dur="500" fill="hold"/>
                                        <p:tgtEl>
                                          <p:spTgt spid="4">
                                            <p:txEl>
                                              <p:pRg st="3" end="3"/>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P spid="4" grpId="0" build="p"/>
    </p:bldLst>
  </p:timing>
</p:sld>
</file>

<file path=ppt/slides/slide4.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1:5-7</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470118"/>
            <a:ext cx="7923480" cy="3539430"/>
          </a:xfrm>
          <a:prstGeom prst="rect">
            <a:avLst/>
          </a:prstGeom>
          <a:noFill/>
        </p:spPr>
        <p:txBody>
          <a:bodyPr wrap="square" rtlCol="0">
            <a:spAutoFit/>
          </a:bodyPr>
          <a:lstStyle/>
          <a:p>
            <a:pPr indent="457200"/>
            <a:r>
              <a:rPr lang="en-GB" sz="2800" b="1" baseline="30000" dirty="0">
                <a:solidFill>
                  <a:srgbClr val="C00000"/>
                </a:solidFill>
              </a:rPr>
              <a:t>5</a:t>
            </a:r>
            <a:r>
              <a:rPr lang="en-GB" sz="2800" b="1" dirty="0"/>
              <a:t> In the time of Herod king of Judea there was a priest named Zechariah, who belonged to the priestly division of Abijah; his wife Elizabeth was also a descendant of Aaron. </a:t>
            </a:r>
            <a:r>
              <a:rPr lang="en-GB" sz="2800" b="1" baseline="30000" dirty="0">
                <a:solidFill>
                  <a:srgbClr val="C00000"/>
                </a:solidFill>
              </a:rPr>
              <a:t>6</a:t>
            </a:r>
            <a:r>
              <a:rPr lang="en-GB" sz="2800" b="1" dirty="0"/>
              <a:t> Both of them were righteous in the sight of God, observing all the Lord’s commands and decrees blamelessly. </a:t>
            </a:r>
            <a:r>
              <a:rPr lang="en-GB" sz="2800" b="1" baseline="30000" dirty="0">
                <a:solidFill>
                  <a:srgbClr val="C00000"/>
                </a:solidFill>
              </a:rPr>
              <a:t>7</a:t>
            </a:r>
            <a:r>
              <a:rPr lang="en-GB" sz="2800" b="1" dirty="0"/>
              <a:t> But they were childless because Elizabeth was not able to conceive, and they were both very old.</a:t>
            </a:r>
            <a:endParaRPr lang="en-US" sz="2800" b="1" dirty="0"/>
          </a:p>
        </p:txBody>
      </p:sp>
      <p:pic>
        <p:nvPicPr>
          <p:cNvPr id="1026" name="Picture 2" descr="who was allowed to enter the Holy of Holies and how often? | kdmanestreet">
            <a:extLst>
              <a:ext uri="{FF2B5EF4-FFF2-40B4-BE49-F238E27FC236}">
                <a16:creationId xmlns:a16="http://schemas.microsoft.com/office/drawing/2014/main" id="{A6A218CE-6B0D-7672-7062-04DA85FF4EE4}"/>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654341" y="542044"/>
            <a:ext cx="6966679" cy="40299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550298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1026"/>
                                        </p:tgtEl>
                                        <p:attrNameLst>
                                          <p:attrName>ppt_x</p:attrName>
                                        </p:attrNameLst>
                                      </p:cBhvr>
                                      <p:tavLst>
                                        <p:tav tm="0">
                                          <p:val>
                                            <p:strVal val="ppt_x"/>
                                          </p:val>
                                        </p:tav>
                                        <p:tav tm="100000">
                                          <p:val>
                                            <p:strVal val="ppt_x"/>
                                          </p:val>
                                        </p:tav>
                                      </p:tavLst>
                                    </p:anim>
                                    <p:anim calcmode="lin" valueType="num">
                                      <p:cBhvr additive="base">
                                        <p:cTn id="7" dur="500"/>
                                        <p:tgtEl>
                                          <p:spTgt spid="1026"/>
                                        </p:tgtEl>
                                        <p:attrNameLst>
                                          <p:attrName>ppt_y</p:attrName>
                                        </p:attrNameLst>
                                      </p:cBhvr>
                                      <p:tavLst>
                                        <p:tav tm="0">
                                          <p:val>
                                            <p:strVal val="ppt_y"/>
                                          </p:val>
                                        </p:tav>
                                        <p:tav tm="100000">
                                          <p:val>
                                            <p:strVal val="1+ppt_h/2"/>
                                          </p:val>
                                        </p:tav>
                                      </p:tavLst>
                                    </p:anim>
                                    <p:set>
                                      <p:cBhvr>
                                        <p:cTn id="8" dur="1" fill="hold">
                                          <p:stCondLst>
                                            <p:cond delay="499"/>
                                          </p:stCondLst>
                                        </p:cTn>
                                        <p:tgtEl>
                                          <p:spTgt spid="1026"/>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5.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1:5-7</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470118"/>
            <a:ext cx="7923480" cy="3970318"/>
          </a:xfrm>
          <a:prstGeom prst="rect">
            <a:avLst/>
          </a:prstGeom>
          <a:noFill/>
        </p:spPr>
        <p:txBody>
          <a:bodyPr wrap="square" rtlCol="0">
            <a:spAutoFit/>
          </a:bodyPr>
          <a:lstStyle/>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Herod may have died in </a:t>
            </a:r>
            <a:r>
              <a:rPr lang="en-US" sz="2800" b="1" dirty="0">
                <a:solidFill>
                  <a:srgbClr val="C00000"/>
                </a:solidFill>
              </a:rPr>
              <a:t>1</a:t>
            </a:r>
            <a:r>
              <a:rPr lang="en-US" sz="2800" b="1" dirty="0"/>
              <a:t> CE.</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John and Jesus were likely born between</a:t>
            </a:r>
            <a:br>
              <a:rPr lang="en-US" sz="2800" b="1"/>
            </a:br>
            <a:r>
              <a:rPr lang="en-US" sz="2800" b="1">
                <a:solidFill>
                  <a:srgbClr val="C00000"/>
                </a:solidFill>
              </a:rPr>
              <a:t>2 </a:t>
            </a:r>
            <a:r>
              <a:rPr lang="en-US" sz="2800" b="1" dirty="0"/>
              <a:t>BC and </a:t>
            </a:r>
            <a:r>
              <a:rPr lang="en-US" sz="2800" b="1" dirty="0">
                <a:solidFill>
                  <a:srgbClr val="C00000"/>
                </a:solidFill>
              </a:rPr>
              <a:t>1</a:t>
            </a:r>
            <a:r>
              <a:rPr lang="en-US" sz="2800" b="1" dirty="0"/>
              <a:t> CE.</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Righteous </a:t>
            </a:r>
            <a:r>
              <a:rPr lang="en-US" sz="2800" b="1" i="1" dirty="0"/>
              <a:t>in God’s opinion</a:t>
            </a:r>
            <a:r>
              <a:rPr lang="en-US" sz="2800" b="1" dirty="0"/>
              <a:t>, without law: </a:t>
            </a:r>
            <a:r>
              <a:rPr lang="en-GB" sz="2800" b="1" dirty="0"/>
              <a:t>Noah (Gen 6:9), Abraham (Gen 17:1) and Job (Job 1:1).</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The righteous by faith seek to please God.</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Priestly divisions served twice a year for two weeks. All divisions together during festivals.</a:t>
            </a:r>
          </a:p>
          <a:p>
            <a:pPr marL="282575" indent="-282575"/>
            <a:endParaRPr lang="en-US" sz="2800" b="1" dirty="0"/>
          </a:p>
        </p:txBody>
      </p:sp>
    </p:spTree>
    <p:extLst>
      <p:ext uri="{BB962C8B-B14F-4D97-AF65-F5344CB8AC3E}">
        <p14:creationId xmlns:p14="http://schemas.microsoft.com/office/powerpoint/2010/main" val="408264689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6.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1:8-10</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470118"/>
            <a:ext cx="7923480" cy="3108543"/>
          </a:xfrm>
          <a:prstGeom prst="rect">
            <a:avLst/>
          </a:prstGeom>
          <a:noFill/>
        </p:spPr>
        <p:txBody>
          <a:bodyPr wrap="square" rtlCol="0">
            <a:spAutoFit/>
          </a:bodyPr>
          <a:lstStyle/>
          <a:p>
            <a:pPr indent="457200"/>
            <a:r>
              <a:rPr lang="en-GB" sz="2800" b="1" baseline="30000" dirty="0">
                <a:solidFill>
                  <a:srgbClr val="C00000"/>
                </a:solidFill>
              </a:rPr>
              <a:t>8</a:t>
            </a:r>
            <a:r>
              <a:rPr lang="en-GB" sz="2800" b="1" dirty="0"/>
              <a:t> Once when Zechariah’s division was on duty and he was serving as priest before God, </a:t>
            </a:r>
            <a:r>
              <a:rPr lang="en-GB" sz="2800" b="1" baseline="30000" dirty="0">
                <a:solidFill>
                  <a:srgbClr val="C00000"/>
                </a:solidFill>
              </a:rPr>
              <a:t>9</a:t>
            </a:r>
            <a:r>
              <a:rPr lang="en-GB" sz="2800" b="1" dirty="0"/>
              <a:t> he was chosen by lot, according to the custom of the priesthood, to go into the temple of the Lord and burn incense. </a:t>
            </a:r>
            <a:r>
              <a:rPr lang="en-GB" sz="2800" b="1" baseline="30000" dirty="0">
                <a:solidFill>
                  <a:srgbClr val="C00000"/>
                </a:solidFill>
              </a:rPr>
              <a:t>10</a:t>
            </a:r>
            <a:r>
              <a:rPr lang="en-GB" sz="2800" b="1" dirty="0"/>
              <a:t> And when the time for the burning of incense came, all the assembled worshipers were praying outside.</a:t>
            </a:r>
            <a:endParaRPr lang="en-US" sz="2800" b="1" dirty="0"/>
          </a:p>
        </p:txBody>
      </p:sp>
      <p:pic>
        <p:nvPicPr>
          <p:cNvPr id="2050" name="Picture 2" descr="The Course of Abijah | Things Paul &amp; Luke">
            <a:extLst>
              <a:ext uri="{FF2B5EF4-FFF2-40B4-BE49-F238E27FC236}">
                <a16:creationId xmlns:a16="http://schemas.microsoft.com/office/drawing/2014/main" id="{DA96477D-587D-98BD-386E-EF300868C1D7}"/>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r="1621" b="3471"/>
          <a:stretch/>
        </p:blipFill>
        <p:spPr bwMode="auto">
          <a:xfrm>
            <a:off x="-47442" y="523220"/>
            <a:ext cx="8222884" cy="404878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0382921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050"/>
                                        </p:tgtEl>
                                        <p:attrNameLst>
                                          <p:attrName>ppt_x</p:attrName>
                                        </p:attrNameLst>
                                      </p:cBhvr>
                                      <p:tavLst>
                                        <p:tav tm="0">
                                          <p:val>
                                            <p:strVal val="ppt_x"/>
                                          </p:val>
                                        </p:tav>
                                        <p:tav tm="100000">
                                          <p:val>
                                            <p:strVal val="ppt_x"/>
                                          </p:val>
                                        </p:tav>
                                      </p:tavLst>
                                    </p:anim>
                                    <p:anim calcmode="lin" valueType="num">
                                      <p:cBhvr additive="base">
                                        <p:cTn id="7" dur="500"/>
                                        <p:tgtEl>
                                          <p:spTgt spid="2050"/>
                                        </p:tgtEl>
                                        <p:attrNameLst>
                                          <p:attrName>ppt_y</p:attrName>
                                        </p:attrNameLst>
                                      </p:cBhvr>
                                      <p:tavLst>
                                        <p:tav tm="0">
                                          <p:val>
                                            <p:strVal val="ppt_y"/>
                                          </p:val>
                                        </p:tav>
                                        <p:tav tm="100000">
                                          <p:val>
                                            <p:strVal val="1+ppt_h/2"/>
                                          </p:val>
                                        </p:tav>
                                      </p:tavLst>
                                    </p:anim>
                                    <p:set>
                                      <p:cBhvr>
                                        <p:cTn id="8" dur="1" fill="hold">
                                          <p:stCondLst>
                                            <p:cond delay="499"/>
                                          </p:stCondLst>
                                        </p:cTn>
                                        <p:tgtEl>
                                          <p:spTgt spid="2050"/>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7.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1:8-10</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539430"/>
          </a:xfrm>
          <a:prstGeom prst="rect">
            <a:avLst/>
          </a:prstGeom>
          <a:noFill/>
        </p:spPr>
        <p:txBody>
          <a:bodyPr wrap="square" rtlCol="0">
            <a:spAutoFit/>
          </a:bodyPr>
          <a:lstStyle/>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Abijah was the eighth course, serving May 26-29 in </a:t>
            </a:r>
            <a:r>
              <a:rPr lang="en-US" sz="2800" b="1" dirty="0">
                <a:solidFill>
                  <a:srgbClr val="C00000"/>
                </a:solidFill>
              </a:rPr>
              <a:t>3</a:t>
            </a:r>
            <a:r>
              <a:rPr lang="en-US" sz="2800" b="1" dirty="0"/>
              <a:t> BCE. </a:t>
            </a:r>
            <a:r>
              <a:rPr lang="en-US" sz="2800" dirty="0"/>
              <a:t>1 Chron 24:7-18</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Since there were so many priests in 3 BCE, individuals were chosen by lot to serve at temple.</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A priest burned incense before the AM sacrifice and after the PM sacrifice. He entered the holy space, placed embers on an altar, threw incense on them, said a blessing, turned round, and left.</a:t>
            </a:r>
          </a:p>
        </p:txBody>
      </p:sp>
    </p:spTree>
    <p:extLst>
      <p:ext uri="{BB962C8B-B14F-4D97-AF65-F5344CB8AC3E}">
        <p14:creationId xmlns:p14="http://schemas.microsoft.com/office/powerpoint/2010/main" val="7315693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8.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3859481"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1:11-15</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470118"/>
            <a:ext cx="7923480" cy="3970318"/>
          </a:xfrm>
          <a:prstGeom prst="rect">
            <a:avLst/>
          </a:prstGeom>
          <a:noFill/>
        </p:spPr>
        <p:txBody>
          <a:bodyPr wrap="square" rtlCol="0">
            <a:spAutoFit/>
          </a:bodyPr>
          <a:lstStyle/>
          <a:p>
            <a:pPr indent="457200"/>
            <a:r>
              <a:rPr lang="en-GB" sz="2800" b="1" baseline="30000" dirty="0">
                <a:solidFill>
                  <a:srgbClr val="C00000"/>
                </a:solidFill>
              </a:rPr>
              <a:t>8</a:t>
            </a:r>
            <a:r>
              <a:rPr lang="en-GB" sz="2800" b="1" dirty="0"/>
              <a:t> Then an angel of the Lord appeared to him, standing at the right side of the altar of incense. </a:t>
            </a:r>
            <a:r>
              <a:rPr lang="en-GB" sz="2800" b="1" baseline="30000" dirty="0">
                <a:solidFill>
                  <a:srgbClr val="C00000"/>
                </a:solidFill>
              </a:rPr>
              <a:t>12</a:t>
            </a:r>
            <a:r>
              <a:rPr lang="en-US" dirty="0"/>
              <a:t> </a:t>
            </a:r>
            <a:r>
              <a:rPr lang="en-GB" sz="2800" b="1" dirty="0"/>
              <a:t>When Zechariah saw him, he was startled and was gripped with fear. </a:t>
            </a:r>
            <a:r>
              <a:rPr lang="en-GB" sz="2800" b="1" baseline="30000" dirty="0">
                <a:solidFill>
                  <a:srgbClr val="C00000"/>
                </a:solidFill>
              </a:rPr>
              <a:t>13</a:t>
            </a:r>
            <a:r>
              <a:rPr lang="en-GB" sz="2800" b="1" dirty="0"/>
              <a:t> But the angel said to him: </a:t>
            </a:r>
            <a:br>
              <a:rPr lang="en-GB" sz="2800" b="1" dirty="0"/>
            </a:br>
            <a:r>
              <a:rPr lang="en-GB" sz="2800" b="1" dirty="0"/>
              <a:t>“Do not be afraid, Zechariah; your prayer has been heard. Your wife Elizabeth will bear you a son, and you are to call him John. </a:t>
            </a:r>
            <a:r>
              <a:rPr lang="en-GB" sz="2800" b="1" baseline="30000" dirty="0">
                <a:solidFill>
                  <a:srgbClr val="C00000"/>
                </a:solidFill>
              </a:rPr>
              <a:t>14</a:t>
            </a:r>
            <a:r>
              <a:rPr lang="en-GB" sz="2800" b="1" dirty="0"/>
              <a:t> He will be a joy and delight to you, and many will rejoice because of his birth, </a:t>
            </a:r>
            <a:r>
              <a:rPr lang="en-GB" sz="2800" b="1" baseline="30000" dirty="0">
                <a:solidFill>
                  <a:srgbClr val="C00000"/>
                </a:solidFill>
              </a:rPr>
              <a:t>15</a:t>
            </a:r>
            <a:r>
              <a:rPr lang="en-GB" sz="2800" b="1" dirty="0"/>
              <a:t> for he will be great in the sight of the Lord.</a:t>
            </a:r>
            <a:endParaRPr lang="en-US" sz="2800" b="1" dirty="0"/>
          </a:p>
        </p:txBody>
      </p:sp>
      <p:pic>
        <p:nvPicPr>
          <p:cNvPr id="2" name="Image 1">
            <a:extLst>
              <a:ext uri="{FF2B5EF4-FFF2-40B4-BE49-F238E27FC236}">
                <a16:creationId xmlns:a16="http://schemas.microsoft.com/office/drawing/2014/main" id="{B83A9C9A-763A-CBBA-8ABA-3D1D4514C288}"/>
              </a:ext>
            </a:extLst>
          </p:cNvPr>
          <p:cNvPicPr>
            <a:picLocks noChangeAspect="1"/>
          </p:cNvPicPr>
          <p:nvPr/>
        </p:nvPicPr>
        <p:blipFill>
          <a:blip r:embed="rId2"/>
          <a:stretch>
            <a:fillRect/>
          </a:stretch>
        </p:blipFill>
        <p:spPr>
          <a:xfrm>
            <a:off x="0" y="523220"/>
            <a:ext cx="8128000" cy="4064000"/>
          </a:xfrm>
          <a:prstGeom prst="rect">
            <a:avLst/>
          </a:prstGeom>
        </p:spPr>
      </p:pic>
    </p:spTree>
    <p:extLst>
      <p:ext uri="{BB962C8B-B14F-4D97-AF65-F5344CB8AC3E}">
        <p14:creationId xmlns:p14="http://schemas.microsoft.com/office/powerpoint/2010/main" val="70799226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xit" presetSubtype="4" fill="hold" nodeType="clickEffect">
                                  <p:stCondLst>
                                    <p:cond delay="0"/>
                                  </p:stCondLst>
                                  <p:childTnLst>
                                    <p:anim calcmode="lin" valueType="num">
                                      <p:cBhvr additive="base">
                                        <p:cTn id="6" dur="500"/>
                                        <p:tgtEl>
                                          <p:spTgt spid="2"/>
                                        </p:tgtEl>
                                        <p:attrNameLst>
                                          <p:attrName>ppt_x</p:attrName>
                                        </p:attrNameLst>
                                      </p:cBhvr>
                                      <p:tavLst>
                                        <p:tav tm="0">
                                          <p:val>
                                            <p:strVal val="ppt_x"/>
                                          </p:val>
                                        </p:tav>
                                        <p:tav tm="100000">
                                          <p:val>
                                            <p:strVal val="ppt_x"/>
                                          </p:val>
                                        </p:tav>
                                      </p:tavLst>
                                    </p:anim>
                                    <p:anim calcmode="lin" valueType="num">
                                      <p:cBhvr additive="base">
                                        <p:cTn id="7" dur="500"/>
                                        <p:tgtEl>
                                          <p:spTgt spid="2"/>
                                        </p:tgtEl>
                                        <p:attrNameLst>
                                          <p:attrName>ppt_y</p:attrName>
                                        </p:attrNameLst>
                                      </p:cBhvr>
                                      <p:tavLst>
                                        <p:tav tm="0">
                                          <p:val>
                                            <p:strVal val="ppt_y"/>
                                          </p:val>
                                        </p:tav>
                                        <p:tav tm="100000">
                                          <p:val>
                                            <p:strVal val="1+ppt_h/2"/>
                                          </p:val>
                                        </p:tav>
                                      </p:tavLst>
                                    </p:anim>
                                    <p:set>
                                      <p:cBhvr>
                                        <p:cTn id="8" dur="1" fill="hold">
                                          <p:stCondLst>
                                            <p:cond delay="499"/>
                                          </p:stCondLst>
                                        </p:cTn>
                                        <p:tgtEl>
                                          <p:spTgt spid="2"/>
                                        </p:tgtEl>
                                        <p:attrNameLst>
                                          <p:attrName>style.visibility</p:attrName>
                                        </p:attrNameLst>
                                      </p:cBhvr>
                                      <p:to>
                                        <p:strVal val="hidden"/>
                                      </p:to>
                                    </p:set>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0" end="0"/>
                                            </p:txEl>
                                          </p:spTgt>
                                        </p:tgtEl>
                                        <p:attrNameLst>
                                          <p:attrName>style.visibility</p:attrName>
                                        </p:attrNameLst>
                                      </p:cBhvr>
                                      <p:to>
                                        <p:strVal val="visible"/>
                                      </p:to>
                                    </p:set>
                                    <p:anim calcmode="lin" valueType="num">
                                      <p:cBhvr additive="base">
                                        <p:cTn id="13"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slides/slide9.xml><?xml version="1.0" encoding="utf-8"?>
<p:sld xmlns:a="http://schemas.openxmlformats.org/drawingml/2006/main" xmlns:r="http://schemas.openxmlformats.org/officeDocument/2006/relationships" xmlns:p="http://schemas.openxmlformats.org/presentationml/2006/main">
  <p:cSld>
    <p:bg>
      <p:bgPr>
        <a:solidFill>
          <a:srgbClr val="F5FCD8"/>
        </a:solidFill>
        <a:effectLst/>
      </p:bgPr>
    </p:bg>
    <p:spTree>
      <p:nvGrpSpPr>
        <p:cNvPr id="1" name=""/>
        <p:cNvGrpSpPr/>
        <p:nvPr/>
      </p:nvGrpSpPr>
      <p:grpSpPr>
        <a:xfrm>
          <a:off x="0" y="0"/>
          <a:ext cx="0" cy="0"/>
          <a:chOff x="0" y="0"/>
          <a:chExt cx="0" cy="0"/>
        </a:xfrm>
      </p:grpSpPr>
      <p:sp>
        <p:nvSpPr>
          <p:cNvPr id="3" name="TextBox 3">
            <a:extLst>
              <a:ext uri="{FF2B5EF4-FFF2-40B4-BE49-F238E27FC236}">
                <a16:creationId xmlns:a16="http://schemas.microsoft.com/office/drawing/2014/main" id="{7254E30D-DE75-ACB0-9561-7255A9E92174}"/>
              </a:ext>
            </a:extLst>
          </p:cNvPr>
          <p:cNvSpPr txBox="1"/>
          <p:nvPr/>
        </p:nvSpPr>
        <p:spPr>
          <a:xfrm>
            <a:off x="204519" y="0"/>
            <a:ext cx="7012709" cy="523220"/>
          </a:xfrm>
          <a:prstGeom prst="rect">
            <a:avLst/>
          </a:prstGeom>
          <a:noFill/>
        </p:spPr>
        <p:txBody>
          <a:bodyPr wrap="square" rtlCol="0">
            <a:spAutoFit/>
          </a:bodyPr>
          <a:lstStyle/>
          <a:p>
            <a:r>
              <a:rPr lang="en-US" sz="2800" b="1" dirty="0">
                <a:solidFill>
                  <a:srgbClr val="0070C0"/>
                </a:solidFill>
                <a:latin typeface="Verdana" panose="020B0604030504040204" pitchFamily="34" charset="0"/>
                <a:ea typeface="Verdana" panose="020B0604030504040204" pitchFamily="34" charset="0"/>
              </a:rPr>
              <a:t>Luke 1:11-15</a:t>
            </a:r>
          </a:p>
        </p:txBody>
      </p:sp>
      <p:sp>
        <p:nvSpPr>
          <p:cNvPr id="5" name="TextBox 5">
            <a:extLst>
              <a:ext uri="{FF2B5EF4-FFF2-40B4-BE49-F238E27FC236}">
                <a16:creationId xmlns:a16="http://schemas.microsoft.com/office/drawing/2014/main" id="{9DF5A662-F9B3-486A-322F-4F3F18565B3E}"/>
              </a:ext>
            </a:extLst>
          </p:cNvPr>
          <p:cNvSpPr txBox="1"/>
          <p:nvPr/>
        </p:nvSpPr>
        <p:spPr>
          <a:xfrm>
            <a:off x="204520" y="516285"/>
            <a:ext cx="7923480" cy="3539430"/>
          </a:xfrm>
          <a:prstGeom prst="rect">
            <a:avLst/>
          </a:prstGeom>
          <a:noFill/>
        </p:spPr>
        <p:txBody>
          <a:bodyPr wrap="square" rtlCol="0">
            <a:spAutoFit/>
          </a:bodyPr>
          <a:lstStyle/>
          <a:p>
            <a:pPr marL="341313" indent="-341313"/>
            <a:r>
              <a:rPr lang="en-US" sz="2800" b="1" dirty="0">
                <a:solidFill>
                  <a:srgbClr val="C00000"/>
                </a:solidFill>
                <a:latin typeface="Verdana" panose="020B0604030504040204" pitchFamily="34" charset="0"/>
                <a:ea typeface="Verdana" panose="020B0604030504040204" pitchFamily="34" charset="0"/>
              </a:rPr>
              <a:t>● </a:t>
            </a:r>
            <a:r>
              <a:rPr lang="en-US" sz="2800" b="1" dirty="0"/>
              <a:t>“Angel of the LORD” in the Hebrew Bible was an audible, visible appearance of Yahweh. But here he is named Gabriel (v 19). </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Angels announce births: Gen 16:11; 17:19; Is 7:14</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“John” derives from the Hebrew name </a:t>
            </a:r>
            <a:r>
              <a:rPr lang="he-IL" sz="2800" b="1" dirty="0"/>
              <a:t>יוֹחָנָן </a:t>
            </a:r>
            <a:r>
              <a:rPr lang="en-US" sz="2800" b="1" dirty="0"/>
              <a:t>  </a:t>
            </a:r>
            <a:br>
              <a:rPr lang="en-US" sz="2800" b="1" dirty="0"/>
            </a:br>
            <a:r>
              <a:rPr lang="en-US" sz="2800" b="1" dirty="0"/>
              <a:t>(</a:t>
            </a:r>
            <a:r>
              <a:rPr lang="en-US" sz="2800" b="1" i="1" dirty="0" err="1"/>
              <a:t>Yô-ḥanan</a:t>
            </a:r>
            <a:r>
              <a:rPr lang="en-US" sz="2800" b="1" dirty="0"/>
              <a:t>) meaning "Yahweh is gracious.”</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He who names a child claims the child as his own. </a:t>
            </a:r>
          </a:p>
          <a:p>
            <a:pPr marL="282575" indent="-282575"/>
            <a:r>
              <a:rPr lang="en-US" sz="2800" b="1" dirty="0">
                <a:solidFill>
                  <a:srgbClr val="C00000"/>
                </a:solidFill>
                <a:latin typeface="Verdana" panose="020B0604030504040204" pitchFamily="34" charset="0"/>
                <a:ea typeface="Verdana" panose="020B0604030504040204" pitchFamily="34" charset="0"/>
              </a:rPr>
              <a:t>● </a:t>
            </a:r>
            <a:r>
              <a:rPr lang="en-US" sz="2800" b="1" dirty="0"/>
              <a:t>“Great” = esteemed and respected as in 2 Ki 5:1.</a:t>
            </a:r>
          </a:p>
        </p:txBody>
      </p:sp>
    </p:spTree>
    <p:extLst>
      <p:ext uri="{BB962C8B-B14F-4D97-AF65-F5344CB8AC3E}">
        <p14:creationId xmlns:p14="http://schemas.microsoft.com/office/powerpoint/2010/main" val="4955230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5">
                                            <p:txEl>
                                              <p:pRg st="0" end="0"/>
                                            </p:txEl>
                                          </p:spTgt>
                                        </p:tgtEl>
                                        <p:attrNameLst>
                                          <p:attrName>style.visibility</p:attrName>
                                        </p:attrNameLst>
                                      </p:cBhvr>
                                      <p:to>
                                        <p:strVal val="visible"/>
                                      </p:to>
                                    </p:set>
                                    <p:anim calcmode="lin" valueType="num">
                                      <p:cBhvr additive="base">
                                        <p:cTn id="7" dur="500" fill="hold"/>
                                        <p:tgtEl>
                                          <p:spTgt spid="5">
                                            <p:txEl>
                                              <p:pRg st="0" end="0"/>
                                            </p:txEl>
                                          </p:spTgt>
                                        </p:tgtEl>
                                        <p:attrNameLst>
                                          <p:attrName>ppt_x</p:attrName>
                                        </p:attrNameLst>
                                      </p:cBhvr>
                                      <p:tavLst>
                                        <p:tav tm="0">
                                          <p:val>
                                            <p:strVal val="#ppt_x"/>
                                          </p:val>
                                        </p:tav>
                                        <p:tav tm="100000">
                                          <p:val>
                                            <p:strVal val="#ppt_x"/>
                                          </p:val>
                                        </p:tav>
                                      </p:tavLst>
                                    </p:anim>
                                    <p:anim calcmode="lin" valueType="num">
                                      <p:cBhvr additive="base">
                                        <p:cTn id="8" dur="500" fill="hold"/>
                                        <p:tgtEl>
                                          <p:spTgt spid="5">
                                            <p:txEl>
                                              <p:pRg st="0" end="0"/>
                                            </p:txEl>
                                          </p:spTgt>
                                        </p:tgtEl>
                                        <p:attrNameLst>
                                          <p:attrName>ppt_y</p:attrName>
                                        </p:attrNameLst>
                                      </p:cBhvr>
                                      <p:tavLst>
                                        <p:tav tm="0">
                                          <p:val>
                                            <p:strVal val="1+#ppt_h/2"/>
                                          </p:val>
                                        </p:tav>
                                        <p:tav tm="100000">
                                          <p:val>
                                            <p:strVal val="#ppt_y"/>
                                          </p:val>
                                        </p:tav>
                                      </p:tavLst>
                                    </p:anim>
                                  </p:childTnLst>
                                </p:cTn>
                              </p:par>
                            </p:childTnLst>
                          </p:cTn>
                        </p:par>
                      </p:childTnLst>
                    </p:cTn>
                  </p:par>
                  <p:par>
                    <p:cTn id="9" fill="hold">
                      <p:stCondLst>
                        <p:cond delay="indefinite"/>
                      </p:stCondLst>
                      <p:childTnLst>
                        <p:par>
                          <p:cTn id="10" fill="hold">
                            <p:stCondLst>
                              <p:cond delay="0"/>
                            </p:stCondLst>
                            <p:childTnLst>
                              <p:par>
                                <p:cTn id="11" presetID="2" presetClass="entr" presetSubtype="4" fill="hold" grpId="0" nodeType="clickEffect">
                                  <p:stCondLst>
                                    <p:cond delay="0"/>
                                  </p:stCondLst>
                                  <p:childTnLst>
                                    <p:set>
                                      <p:cBhvr>
                                        <p:cTn id="12" dur="1" fill="hold">
                                          <p:stCondLst>
                                            <p:cond delay="0"/>
                                          </p:stCondLst>
                                        </p:cTn>
                                        <p:tgtEl>
                                          <p:spTgt spid="5">
                                            <p:txEl>
                                              <p:pRg st="1" end="1"/>
                                            </p:txEl>
                                          </p:spTgt>
                                        </p:tgtEl>
                                        <p:attrNameLst>
                                          <p:attrName>style.visibility</p:attrName>
                                        </p:attrNameLst>
                                      </p:cBhvr>
                                      <p:to>
                                        <p:strVal val="visible"/>
                                      </p:to>
                                    </p:set>
                                    <p:anim calcmode="lin" valueType="num">
                                      <p:cBhvr additive="base">
                                        <p:cTn id="13" dur="500" fill="hold"/>
                                        <p:tgtEl>
                                          <p:spTgt spid="5">
                                            <p:txEl>
                                              <p:pRg st="1" end="1"/>
                                            </p:txEl>
                                          </p:spTgt>
                                        </p:tgtEl>
                                        <p:attrNameLst>
                                          <p:attrName>ppt_x</p:attrName>
                                        </p:attrNameLst>
                                      </p:cBhvr>
                                      <p:tavLst>
                                        <p:tav tm="0">
                                          <p:val>
                                            <p:strVal val="#ppt_x"/>
                                          </p:val>
                                        </p:tav>
                                        <p:tav tm="100000">
                                          <p:val>
                                            <p:strVal val="#ppt_x"/>
                                          </p:val>
                                        </p:tav>
                                      </p:tavLst>
                                    </p:anim>
                                    <p:anim calcmode="lin" valueType="num">
                                      <p:cBhvr additive="base">
                                        <p:cTn id="14" dur="500" fill="hold"/>
                                        <p:tgtEl>
                                          <p:spTgt spid="5">
                                            <p:txEl>
                                              <p:pRg st="1" end="1"/>
                                            </p:txEl>
                                          </p:spTgt>
                                        </p:tgtEl>
                                        <p:attrNameLst>
                                          <p:attrName>ppt_y</p:attrName>
                                        </p:attrNameLst>
                                      </p:cBhvr>
                                      <p:tavLst>
                                        <p:tav tm="0">
                                          <p:val>
                                            <p:strVal val="1+#ppt_h/2"/>
                                          </p:val>
                                        </p:tav>
                                        <p:tav tm="100000">
                                          <p:val>
                                            <p:strVal val="#ppt_y"/>
                                          </p:val>
                                        </p:tav>
                                      </p:tavLst>
                                    </p:anim>
                                  </p:childTnLst>
                                </p:cTn>
                              </p:par>
                            </p:childTnLst>
                          </p:cTn>
                        </p:par>
                      </p:childTnLst>
                    </p:cTn>
                  </p:par>
                  <p:par>
                    <p:cTn id="15" fill="hold">
                      <p:stCondLst>
                        <p:cond delay="indefinite"/>
                      </p:stCondLst>
                      <p:childTnLst>
                        <p:par>
                          <p:cTn id="16" fill="hold">
                            <p:stCondLst>
                              <p:cond delay="0"/>
                            </p:stCondLst>
                            <p:childTnLst>
                              <p:par>
                                <p:cTn id="17" presetID="2" presetClass="entr" presetSubtype="4" fill="hold" grpId="0" nodeType="clickEffect">
                                  <p:stCondLst>
                                    <p:cond delay="0"/>
                                  </p:stCondLst>
                                  <p:childTnLst>
                                    <p:set>
                                      <p:cBhvr>
                                        <p:cTn id="18" dur="1" fill="hold">
                                          <p:stCondLst>
                                            <p:cond delay="0"/>
                                          </p:stCondLst>
                                        </p:cTn>
                                        <p:tgtEl>
                                          <p:spTgt spid="5">
                                            <p:txEl>
                                              <p:pRg st="2" end="2"/>
                                            </p:txEl>
                                          </p:spTgt>
                                        </p:tgtEl>
                                        <p:attrNameLst>
                                          <p:attrName>style.visibility</p:attrName>
                                        </p:attrNameLst>
                                      </p:cBhvr>
                                      <p:to>
                                        <p:strVal val="visible"/>
                                      </p:to>
                                    </p:set>
                                    <p:anim calcmode="lin" valueType="num">
                                      <p:cBhvr additive="base">
                                        <p:cTn id="19" dur="500" fill="hold"/>
                                        <p:tgtEl>
                                          <p:spTgt spid="5">
                                            <p:txEl>
                                              <p:pRg st="2" end="2"/>
                                            </p:txEl>
                                          </p:spTgt>
                                        </p:tgtEl>
                                        <p:attrNameLst>
                                          <p:attrName>ppt_x</p:attrName>
                                        </p:attrNameLst>
                                      </p:cBhvr>
                                      <p:tavLst>
                                        <p:tav tm="0">
                                          <p:val>
                                            <p:strVal val="#ppt_x"/>
                                          </p:val>
                                        </p:tav>
                                        <p:tav tm="100000">
                                          <p:val>
                                            <p:strVal val="#ppt_x"/>
                                          </p:val>
                                        </p:tav>
                                      </p:tavLst>
                                    </p:anim>
                                    <p:anim calcmode="lin" valueType="num">
                                      <p:cBhvr additive="base">
                                        <p:cTn id="20" dur="500" fill="hold"/>
                                        <p:tgtEl>
                                          <p:spTgt spid="5">
                                            <p:txEl>
                                              <p:pRg st="2" end="2"/>
                                            </p:txEl>
                                          </p:spTgt>
                                        </p:tgtEl>
                                        <p:attrNameLst>
                                          <p:attrName>ppt_y</p:attrName>
                                        </p:attrNameLst>
                                      </p:cBhvr>
                                      <p:tavLst>
                                        <p:tav tm="0">
                                          <p:val>
                                            <p:strVal val="1+#ppt_h/2"/>
                                          </p:val>
                                        </p:tav>
                                        <p:tav tm="100000">
                                          <p:val>
                                            <p:strVal val="#ppt_y"/>
                                          </p:val>
                                        </p:tav>
                                      </p:tavLst>
                                    </p:anim>
                                  </p:childTnLst>
                                </p:cTn>
                              </p:par>
                            </p:childTnLst>
                          </p:cTn>
                        </p:par>
                      </p:childTnLst>
                    </p:cTn>
                  </p:par>
                  <p:par>
                    <p:cTn id="21" fill="hold">
                      <p:stCondLst>
                        <p:cond delay="indefinite"/>
                      </p:stCondLst>
                      <p:childTnLst>
                        <p:par>
                          <p:cTn id="22" fill="hold">
                            <p:stCondLst>
                              <p:cond delay="0"/>
                            </p:stCondLst>
                            <p:childTnLst>
                              <p:par>
                                <p:cTn id="23" presetID="2" presetClass="entr" presetSubtype="4" fill="hold" grpId="0" nodeType="clickEffect">
                                  <p:stCondLst>
                                    <p:cond delay="0"/>
                                  </p:stCondLst>
                                  <p:childTnLst>
                                    <p:set>
                                      <p:cBhvr>
                                        <p:cTn id="24" dur="1" fill="hold">
                                          <p:stCondLst>
                                            <p:cond delay="0"/>
                                          </p:stCondLst>
                                        </p:cTn>
                                        <p:tgtEl>
                                          <p:spTgt spid="5">
                                            <p:txEl>
                                              <p:pRg st="3" end="3"/>
                                            </p:txEl>
                                          </p:spTgt>
                                        </p:tgtEl>
                                        <p:attrNameLst>
                                          <p:attrName>style.visibility</p:attrName>
                                        </p:attrNameLst>
                                      </p:cBhvr>
                                      <p:to>
                                        <p:strVal val="visible"/>
                                      </p:to>
                                    </p:set>
                                    <p:anim calcmode="lin" valueType="num">
                                      <p:cBhvr additive="base">
                                        <p:cTn id="25" dur="500" fill="hold"/>
                                        <p:tgtEl>
                                          <p:spTgt spid="5">
                                            <p:txEl>
                                              <p:pRg st="3" end="3"/>
                                            </p:txEl>
                                          </p:spTgt>
                                        </p:tgtEl>
                                        <p:attrNameLst>
                                          <p:attrName>ppt_x</p:attrName>
                                        </p:attrNameLst>
                                      </p:cBhvr>
                                      <p:tavLst>
                                        <p:tav tm="0">
                                          <p:val>
                                            <p:strVal val="#ppt_x"/>
                                          </p:val>
                                        </p:tav>
                                        <p:tav tm="100000">
                                          <p:val>
                                            <p:strVal val="#ppt_x"/>
                                          </p:val>
                                        </p:tav>
                                      </p:tavLst>
                                    </p:anim>
                                    <p:anim calcmode="lin" valueType="num">
                                      <p:cBhvr additive="base">
                                        <p:cTn id="26" dur="500" fill="hold"/>
                                        <p:tgtEl>
                                          <p:spTgt spid="5">
                                            <p:txEl>
                                              <p:pRg st="3" end="3"/>
                                            </p:txEl>
                                          </p:spTgt>
                                        </p:tgtEl>
                                        <p:attrNameLst>
                                          <p:attrName>ppt_y</p:attrName>
                                        </p:attrNameLst>
                                      </p:cBhvr>
                                      <p:tavLst>
                                        <p:tav tm="0">
                                          <p:val>
                                            <p:strVal val="1+#ppt_h/2"/>
                                          </p:val>
                                        </p:tav>
                                        <p:tav tm="100000">
                                          <p:val>
                                            <p:strVal val="#ppt_y"/>
                                          </p:val>
                                        </p:tav>
                                      </p:tavLst>
                                    </p:anim>
                                  </p:childTnLst>
                                </p:cTn>
                              </p:par>
                            </p:childTnLst>
                          </p:cTn>
                        </p:par>
                      </p:childTnLst>
                    </p:cTn>
                  </p:par>
                  <p:par>
                    <p:cTn id="27" fill="hold">
                      <p:stCondLst>
                        <p:cond delay="indefinite"/>
                      </p:stCondLst>
                      <p:childTnLst>
                        <p:par>
                          <p:cTn id="28" fill="hold">
                            <p:stCondLst>
                              <p:cond delay="0"/>
                            </p:stCondLst>
                            <p:childTnLst>
                              <p:par>
                                <p:cTn id="29" presetID="2" presetClass="entr" presetSubtype="4" fill="hold" grpId="0" nodeType="clickEffect">
                                  <p:stCondLst>
                                    <p:cond delay="0"/>
                                  </p:stCondLst>
                                  <p:childTnLst>
                                    <p:set>
                                      <p:cBhvr>
                                        <p:cTn id="30" dur="1" fill="hold">
                                          <p:stCondLst>
                                            <p:cond delay="0"/>
                                          </p:stCondLst>
                                        </p:cTn>
                                        <p:tgtEl>
                                          <p:spTgt spid="5">
                                            <p:txEl>
                                              <p:pRg st="4" end="4"/>
                                            </p:txEl>
                                          </p:spTgt>
                                        </p:tgtEl>
                                        <p:attrNameLst>
                                          <p:attrName>style.visibility</p:attrName>
                                        </p:attrNameLst>
                                      </p:cBhvr>
                                      <p:to>
                                        <p:strVal val="visible"/>
                                      </p:to>
                                    </p:set>
                                    <p:anim calcmode="lin" valueType="num">
                                      <p:cBhvr additive="base">
                                        <p:cTn id="31" dur="500" fill="hold"/>
                                        <p:tgtEl>
                                          <p:spTgt spid="5">
                                            <p:txEl>
                                              <p:pRg st="4" end="4"/>
                                            </p:txEl>
                                          </p:spTgt>
                                        </p:tgtEl>
                                        <p:attrNameLst>
                                          <p:attrName>ppt_x</p:attrName>
                                        </p:attrNameLst>
                                      </p:cBhvr>
                                      <p:tavLst>
                                        <p:tav tm="0">
                                          <p:val>
                                            <p:strVal val="#ppt_x"/>
                                          </p:val>
                                        </p:tav>
                                        <p:tav tm="100000">
                                          <p:val>
                                            <p:strVal val="#ppt_x"/>
                                          </p:val>
                                        </p:tav>
                                      </p:tavLst>
                                    </p:anim>
                                    <p:anim calcmode="lin" valueType="num">
                                      <p:cBhvr additive="base">
                                        <p:cTn id="32" dur="500" fill="hold"/>
                                        <p:tgtEl>
                                          <p:spTgt spid="5">
                                            <p:txEl>
                                              <p:pRg st="4" end="4"/>
                                            </p:txEl>
                                          </p:spTgt>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build="p"/>
    </p:bldLst>
  </p:timing>
</p:sld>
</file>

<file path=ppt/theme/theme1.xml><?xml version="1.0" encoding="utf-8"?>
<a:theme xmlns:a="http://schemas.openxmlformats.org/drawingml/2006/main" name="Office Theme">
  <a:themeElements>
    <a:clrScheme name="Office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2013 - 2022"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Office Theme 2013 - 2022</Template>
  <TotalTime>3061</TotalTime>
  <Words>2313</Words>
  <Application>Microsoft Office PowerPoint</Application>
  <PresentationFormat>Custom</PresentationFormat>
  <Paragraphs>148</Paragraphs>
  <Slides>29</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29</vt:i4>
      </vt:variant>
    </vt:vector>
  </HeadingPairs>
  <TitlesOfParts>
    <vt:vector size="35" baseType="lpstr">
      <vt:lpstr>Arial</vt:lpstr>
      <vt:lpstr>Calibri</vt:lpstr>
      <vt:lpstr>Calibri Light</vt:lpstr>
      <vt:lpstr>Verdana</vt:lpstr>
      <vt:lpstr>Wingdings</vt: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Galen Currah</dc:creator>
  <cp:lastModifiedBy>Galen Currah</cp:lastModifiedBy>
  <cp:revision>104</cp:revision>
  <dcterms:created xsi:type="dcterms:W3CDTF">2023-05-03T23:33:27Z</dcterms:created>
  <dcterms:modified xsi:type="dcterms:W3CDTF">2024-01-15T01:13:04Z</dcterms:modified>
</cp:coreProperties>
</file>