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98" r:id="rId6"/>
    <p:sldId id="292" r:id="rId7"/>
    <p:sldId id="331" r:id="rId8"/>
    <p:sldId id="332" r:id="rId9"/>
    <p:sldId id="335" r:id="rId10"/>
    <p:sldId id="337" r:id="rId11"/>
    <p:sldId id="336" r:id="rId12"/>
    <p:sldId id="324" r:id="rId13"/>
    <p:sldId id="333" r:id="rId14"/>
    <p:sldId id="345" r:id="rId15"/>
    <p:sldId id="338" r:id="rId16"/>
    <p:sldId id="346" r:id="rId17"/>
    <p:sldId id="339" r:id="rId18"/>
    <p:sldId id="340" r:id="rId19"/>
    <p:sldId id="350" r:id="rId20"/>
    <p:sldId id="334" r:id="rId21"/>
    <p:sldId id="321" r:id="rId22"/>
    <p:sldId id="329" r:id="rId23"/>
    <p:sldId id="341" r:id="rId24"/>
    <p:sldId id="348" r:id="rId25"/>
    <p:sldId id="342" r:id="rId26"/>
    <p:sldId id="330" r:id="rId27"/>
    <p:sldId id="318" r:id="rId28"/>
    <p:sldId id="327" r:id="rId29"/>
    <p:sldId id="343" r:id="rId30"/>
    <p:sldId id="328" r:id="rId31"/>
    <p:sldId id="315" r:id="rId32"/>
    <p:sldId id="325" r:id="rId33"/>
    <p:sldId id="351" r:id="rId34"/>
    <p:sldId id="326" r:id="rId35"/>
    <p:sldId id="352" r:id="rId36"/>
    <p:sldId id="344" r:id="rId37"/>
    <p:sldId id="349" r:id="rId38"/>
    <p:sldId id="299" r:id="rId39"/>
  </p:sldIdLst>
  <p:sldSz cx="8128000" cy="457200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9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7" d="100"/>
          <a:sy n="127" d="100"/>
        </p:scale>
        <p:origin x="60" y="4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903B0689-CF06-4D42-8580-A4C1CFF78393}" type="slidenum">
              <a:t>‹#›</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7" name="PlaceHolder 2"/>
          <p:cNvSpPr>
            <a:spLocks noGrp="1"/>
          </p:cNvSpPr>
          <p:nvPr>
            <p:ph/>
          </p:nvPr>
        </p:nvSpPr>
        <p:spPr>
          <a:xfrm>
            <a:off x="406080" y="106956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8" name="PlaceHolder 3"/>
          <p:cNvSpPr>
            <a:spLocks noGrp="1"/>
          </p:cNvSpPr>
          <p:nvPr>
            <p:ph/>
          </p:nvPr>
        </p:nvSpPr>
        <p:spPr>
          <a:xfrm>
            <a:off x="406080" y="245448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DA43C09C-D894-426B-917A-DA311EC242F7}"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0"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1"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2" name="PlaceHolder 4"/>
          <p:cNvSpPr>
            <a:spLocks noGrp="1"/>
          </p:cNvSpPr>
          <p:nvPr>
            <p:ph/>
          </p:nvPr>
        </p:nvSpPr>
        <p:spPr>
          <a:xfrm>
            <a:off x="40608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3" name="PlaceHolder 5"/>
          <p:cNvSpPr>
            <a:spLocks noGrp="1"/>
          </p:cNvSpPr>
          <p:nvPr>
            <p:ph/>
          </p:nvPr>
        </p:nvSpPr>
        <p:spPr>
          <a:xfrm>
            <a:off x="415440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6BF95510-F0D7-4DE2-972D-F86C664462F3}" type="slidenum">
              <a:t>‹#›</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5" name="PlaceHolder 2"/>
          <p:cNvSpPr>
            <a:spLocks noGrp="1"/>
          </p:cNvSpPr>
          <p:nvPr>
            <p:ph/>
          </p:nvPr>
        </p:nvSpPr>
        <p:spPr>
          <a:xfrm>
            <a:off x="4060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6" name="PlaceHolder 3"/>
          <p:cNvSpPr>
            <a:spLocks noGrp="1"/>
          </p:cNvSpPr>
          <p:nvPr>
            <p:ph/>
          </p:nvPr>
        </p:nvSpPr>
        <p:spPr>
          <a:xfrm>
            <a:off x="28792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7" name="PlaceHolder 4"/>
          <p:cNvSpPr>
            <a:spLocks noGrp="1"/>
          </p:cNvSpPr>
          <p:nvPr>
            <p:ph/>
          </p:nvPr>
        </p:nvSpPr>
        <p:spPr>
          <a:xfrm>
            <a:off x="53524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8" name="PlaceHolder 5"/>
          <p:cNvSpPr>
            <a:spLocks noGrp="1"/>
          </p:cNvSpPr>
          <p:nvPr>
            <p:ph/>
          </p:nvPr>
        </p:nvSpPr>
        <p:spPr>
          <a:xfrm>
            <a:off x="4060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9" name="PlaceHolder 6"/>
          <p:cNvSpPr>
            <a:spLocks noGrp="1"/>
          </p:cNvSpPr>
          <p:nvPr>
            <p:ph/>
          </p:nvPr>
        </p:nvSpPr>
        <p:spPr>
          <a:xfrm>
            <a:off x="28792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40" name="PlaceHolder 7"/>
          <p:cNvSpPr>
            <a:spLocks noGrp="1"/>
          </p:cNvSpPr>
          <p:nvPr>
            <p:ph/>
          </p:nvPr>
        </p:nvSpPr>
        <p:spPr>
          <a:xfrm>
            <a:off x="53524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F51C5074-2D87-498D-B891-9E41406ACBE7}" type="slidenum">
              <a:t>‹#›</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6" name="PlaceHolder 2"/>
          <p:cNvSpPr>
            <a:spLocks noGrp="1"/>
          </p:cNvSpPr>
          <p:nvPr>
            <p:ph type="subTitle"/>
          </p:nvPr>
        </p:nvSpPr>
        <p:spPr>
          <a:xfrm>
            <a:off x="406080" y="1069560"/>
            <a:ext cx="7314840" cy="265104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5F6752DA-AA17-47F3-A744-8E80D8FF8CAA}" type="slidenum">
              <a:t>‹#›</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8" name="PlaceHolder 2"/>
          <p:cNvSpPr>
            <a:spLocks noGrp="1"/>
          </p:cNvSpPr>
          <p:nvPr>
            <p:ph/>
          </p:nvPr>
        </p:nvSpPr>
        <p:spPr>
          <a:xfrm>
            <a:off x="406080" y="1069560"/>
            <a:ext cx="731484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7289AD34-83C0-4EDD-9317-6700EAE77648}"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0" name="PlaceHolder 2"/>
          <p:cNvSpPr>
            <a:spLocks noGrp="1"/>
          </p:cNvSpPr>
          <p:nvPr>
            <p:ph/>
          </p:nvPr>
        </p:nvSpPr>
        <p:spPr>
          <a:xfrm>
            <a:off x="40608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1" name="PlaceHolder 3"/>
          <p:cNvSpPr>
            <a:spLocks noGrp="1"/>
          </p:cNvSpPr>
          <p:nvPr>
            <p:ph/>
          </p:nvPr>
        </p:nvSpPr>
        <p:spPr>
          <a:xfrm>
            <a:off x="415440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F44491A5-86EA-46BD-9282-C00A265B1624}"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F11FB2FC-0F7E-4C3B-BE1F-688048B6EEFF}"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015920" y="748080"/>
            <a:ext cx="6095520" cy="737712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D59B3686-FBCE-4CA7-8254-D470CB74C055}"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5"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6" name="PlaceHolder 3"/>
          <p:cNvSpPr>
            <a:spLocks noGrp="1"/>
          </p:cNvSpPr>
          <p:nvPr>
            <p:ph/>
          </p:nvPr>
        </p:nvSpPr>
        <p:spPr>
          <a:xfrm>
            <a:off x="415440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7" name="PlaceHolder 4"/>
          <p:cNvSpPr>
            <a:spLocks noGrp="1"/>
          </p:cNvSpPr>
          <p:nvPr>
            <p:ph/>
          </p:nvPr>
        </p:nvSpPr>
        <p:spPr>
          <a:xfrm>
            <a:off x="40608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A58E56FA-EBBB-4266-BA74-1A4BD826C1C9}"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9" name="PlaceHolder 2"/>
          <p:cNvSpPr>
            <a:spLocks noGrp="1"/>
          </p:cNvSpPr>
          <p:nvPr>
            <p:ph/>
          </p:nvPr>
        </p:nvSpPr>
        <p:spPr>
          <a:xfrm>
            <a:off x="40608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0"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1" name="PlaceHolder 4"/>
          <p:cNvSpPr>
            <a:spLocks noGrp="1"/>
          </p:cNvSpPr>
          <p:nvPr>
            <p:ph/>
          </p:nvPr>
        </p:nvSpPr>
        <p:spPr>
          <a:xfrm>
            <a:off x="415440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BA7309F7-FF66-4271-A2FF-855E2A6F22C2}"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3"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4"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5" name="PlaceHolder 4"/>
          <p:cNvSpPr>
            <a:spLocks noGrp="1"/>
          </p:cNvSpPr>
          <p:nvPr>
            <p:ph/>
          </p:nvPr>
        </p:nvSpPr>
        <p:spPr>
          <a:xfrm>
            <a:off x="406080" y="245448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8F1B7A9C-154B-4F20-BB2E-A239FBF4910C}"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015920" y="748080"/>
            <a:ext cx="6095520" cy="1591200"/>
          </a:xfrm>
          <a:prstGeom prst="rect">
            <a:avLst/>
          </a:prstGeom>
          <a:noFill/>
          <a:ln w="0">
            <a:noFill/>
          </a:ln>
        </p:spPr>
        <p:txBody>
          <a:bodyPr anchor="b">
            <a:noAutofit/>
          </a:bodyPr>
          <a:lstStyle/>
          <a:p>
            <a:pPr algn="ctr">
              <a:lnSpc>
                <a:spcPct val="90000"/>
              </a:lnSpc>
              <a:buNone/>
            </a:pPr>
            <a:r>
              <a:rPr lang="fr-CA" sz="4000" b="0" strike="noStrike" spc="-1">
                <a:solidFill>
                  <a:srgbClr val="000000"/>
                </a:solidFill>
                <a:latin typeface="Calibri Light"/>
              </a:rPr>
              <a:t>Modifier le style du titre</a:t>
            </a:r>
            <a:endParaRPr lang="en-US" sz="4000" b="0" strike="noStrike" spc="-1">
              <a:solidFill>
                <a:srgbClr val="000000"/>
              </a:solidFill>
              <a:latin typeface="Calibri"/>
            </a:endParaRPr>
          </a:p>
        </p:txBody>
      </p:sp>
      <p:sp>
        <p:nvSpPr>
          <p:cNvPr id="6" name="PlaceHolder 2"/>
          <p:cNvSpPr>
            <a:spLocks noGrp="1"/>
          </p:cNvSpPr>
          <p:nvPr>
            <p:ph type="dt" idx="1"/>
          </p:nvPr>
        </p:nvSpPr>
        <p:spPr>
          <a:xfrm>
            <a:off x="558720" y="4237560"/>
            <a:ext cx="1828440" cy="243000"/>
          </a:xfrm>
          <a:prstGeom prst="rect">
            <a:avLst/>
          </a:prstGeom>
          <a:noFill/>
          <a:ln w="0">
            <a:noFill/>
          </a:ln>
        </p:spPr>
        <p:txBody>
          <a:bodyPr anchor="ctr">
            <a:noAutofit/>
          </a:bodyPr>
          <a:lstStyle>
            <a:lvl1pPr>
              <a:lnSpc>
                <a:spcPct val="100000"/>
              </a:lnSpc>
              <a:buNone/>
              <a:defRPr lang="en-US" sz="800" b="0" strike="noStrike" spc="-1">
                <a:solidFill>
                  <a:srgbClr val="8B8B8B"/>
                </a:solidFill>
                <a:latin typeface="Calibri"/>
              </a:defRPr>
            </a:lvl1pPr>
          </a:lstStyle>
          <a:p>
            <a:pPr>
              <a:lnSpc>
                <a:spcPct val="100000"/>
              </a:lnSpc>
              <a:buNone/>
            </a:pPr>
            <a:r>
              <a:rPr lang="en-US" sz="800" b="0" strike="noStrike" spc="-1">
                <a:solidFill>
                  <a:srgbClr val="8B8B8B"/>
                </a:solidFill>
                <a:latin typeface="Calibri"/>
              </a:rPr>
              <a:t>&lt;date/heure&gt;</a:t>
            </a:r>
            <a:endParaRPr lang="fr-FR" sz="800" b="0" strike="noStrike" spc="-1">
              <a:latin typeface="Times New Roman"/>
            </a:endParaRPr>
          </a:p>
        </p:txBody>
      </p:sp>
      <p:sp>
        <p:nvSpPr>
          <p:cNvPr id="2" name="PlaceHolder 3"/>
          <p:cNvSpPr>
            <a:spLocks noGrp="1"/>
          </p:cNvSpPr>
          <p:nvPr>
            <p:ph type="ftr" idx="2"/>
          </p:nvPr>
        </p:nvSpPr>
        <p:spPr>
          <a:xfrm>
            <a:off x="2692440" y="4237560"/>
            <a:ext cx="2742840" cy="243000"/>
          </a:xfrm>
          <a:prstGeom prst="rect">
            <a:avLst/>
          </a:prstGeom>
          <a:noFill/>
          <a:ln w="0">
            <a:noFill/>
          </a:ln>
        </p:spPr>
        <p:txBody>
          <a:bodyPr anchor="ctr">
            <a:noAutofit/>
          </a:bodyPr>
          <a:lstStyle>
            <a:lvl1pPr algn="ctr">
              <a:buNone/>
              <a:defRPr lang="fr-FR" sz="1400" b="0" strike="noStrike" spc="-1">
                <a:latin typeface="Times New Roman"/>
              </a:defRPr>
            </a:lvl1pPr>
          </a:lstStyle>
          <a:p>
            <a:pPr algn="ctr">
              <a:buNone/>
            </a:pPr>
            <a:r>
              <a:rPr lang="fr-FR" sz="1400" b="0" strike="noStrike" spc="-1">
                <a:latin typeface="Times New Roman"/>
              </a:rPr>
              <a:t>&lt;pied de page&gt;</a:t>
            </a:r>
          </a:p>
        </p:txBody>
      </p:sp>
      <p:sp>
        <p:nvSpPr>
          <p:cNvPr id="3" name="PlaceHolder 4"/>
          <p:cNvSpPr>
            <a:spLocks noGrp="1"/>
          </p:cNvSpPr>
          <p:nvPr>
            <p:ph type="sldNum" idx="3"/>
          </p:nvPr>
        </p:nvSpPr>
        <p:spPr>
          <a:xfrm>
            <a:off x="5740560" y="4237560"/>
            <a:ext cx="1828440" cy="243000"/>
          </a:xfrm>
          <a:prstGeom prst="rect">
            <a:avLst/>
          </a:prstGeom>
          <a:noFill/>
          <a:ln w="0">
            <a:noFill/>
          </a:ln>
        </p:spPr>
        <p:txBody>
          <a:bodyPr anchor="ctr">
            <a:noAutofit/>
          </a:bodyPr>
          <a:lstStyle>
            <a:lvl1pPr algn="r">
              <a:lnSpc>
                <a:spcPct val="100000"/>
              </a:lnSpc>
              <a:buNone/>
              <a:defRPr lang="en-US" sz="800" b="0" strike="noStrike" spc="-1">
                <a:solidFill>
                  <a:srgbClr val="8B8B8B"/>
                </a:solidFill>
                <a:latin typeface="Calibri"/>
              </a:defRPr>
            </a:lvl1pPr>
          </a:lstStyle>
          <a:p>
            <a:pPr algn="r">
              <a:lnSpc>
                <a:spcPct val="100000"/>
              </a:lnSpc>
              <a:buNone/>
            </a:pPr>
            <a:fld id="{D2818C23-3011-4565-BB34-3BE41C9DEB96}" type="slidenum">
              <a:rPr lang="en-US" sz="800" b="0" strike="noStrike" spc="-1">
                <a:solidFill>
                  <a:srgbClr val="8B8B8B"/>
                </a:solidFill>
                <a:latin typeface="Calibri"/>
              </a:rPr>
              <a:t>‹#›</a:t>
            </a:fld>
            <a:endParaRPr lang="fr-FR" sz="800" b="0" strike="noStrike" spc="-1">
              <a:latin typeface="Times New Roman"/>
            </a:endParaRPr>
          </a:p>
        </p:txBody>
      </p:sp>
      <p:sp>
        <p:nvSpPr>
          <p:cNvPr id="4" name="PlaceHolder 5"/>
          <p:cNvSpPr>
            <a:spLocks noGrp="1"/>
          </p:cNvSpPr>
          <p:nvPr>
            <p:ph type="body"/>
          </p:nvPr>
        </p:nvSpPr>
        <p:spPr>
          <a:xfrm>
            <a:off x="406080" y="1069560"/>
            <a:ext cx="7314840" cy="265104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70" b="0" strike="noStrike" spc="-1">
                <a:solidFill>
                  <a:srgbClr val="000000"/>
                </a:solidFill>
                <a:latin typeface="Calibri"/>
              </a:rPr>
              <a:t>Cliquez pour éditer le format du plan de texte</a:t>
            </a:r>
          </a:p>
          <a:p>
            <a:pPr marL="864000" lvl="1" indent="-324000">
              <a:lnSpc>
                <a:spcPct val="90000"/>
              </a:lnSpc>
              <a:spcBef>
                <a:spcPts val="1134"/>
              </a:spcBef>
              <a:buClr>
                <a:srgbClr val="000000"/>
              </a:buClr>
              <a:buSzPct val="75000"/>
              <a:buFont typeface="Symbol" charset="2"/>
              <a:buChar char=""/>
            </a:pPr>
            <a:r>
              <a:rPr lang="en-US" sz="1340" b="0" strike="noStrike" spc="-1">
                <a:solidFill>
                  <a:srgbClr val="000000"/>
                </a:solidFill>
                <a:latin typeface="Calibri"/>
              </a:rPr>
              <a:t>Second niveau de plan</a:t>
            </a:r>
          </a:p>
          <a:p>
            <a:pPr marL="1296000" lvl="2" indent="-288000">
              <a:lnSpc>
                <a:spcPct val="90000"/>
              </a:lnSpc>
              <a:spcBef>
                <a:spcPts val="850"/>
              </a:spcBef>
              <a:buClr>
                <a:srgbClr val="000000"/>
              </a:buClr>
              <a:buSzPct val="45000"/>
              <a:buFont typeface="Wingdings" charset="2"/>
              <a:buChar char=""/>
            </a:pPr>
            <a:r>
              <a:rPr lang="en-US" sz="1200" b="0" strike="noStrike" spc="-1">
                <a:solidFill>
                  <a:srgbClr val="000000"/>
                </a:solidFill>
                <a:latin typeface="Calibri"/>
              </a:rPr>
              <a:t>Troisième niveau de plan</a:t>
            </a:r>
          </a:p>
          <a:p>
            <a:pPr marL="1728000" lvl="3" indent="-216000">
              <a:lnSpc>
                <a:spcPct val="90000"/>
              </a:lnSpc>
              <a:spcBef>
                <a:spcPts val="567"/>
              </a:spcBef>
              <a:buClr>
                <a:srgbClr val="000000"/>
              </a:buClr>
              <a:buSzPct val="75000"/>
              <a:buFont typeface="Symbol" charset="2"/>
              <a:buChar char=""/>
            </a:pPr>
            <a:r>
              <a:rPr lang="en-US" sz="1200" b="0" strike="noStrike" spc="-1">
                <a:solidFill>
                  <a:srgbClr val="000000"/>
                </a:solidFill>
                <a:latin typeface="Calibri"/>
              </a:rPr>
              <a:t>Quatrième niveau de plan</a:t>
            </a:r>
          </a:p>
          <a:p>
            <a:pPr marL="2160000" lvl="4"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Cinquième niveau de plan</a:t>
            </a:r>
          </a:p>
          <a:p>
            <a:pPr marL="2592000" lvl="5"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Sixième niveau de plan</a:t>
            </a:r>
          </a:p>
          <a:p>
            <a:pPr marL="3024000" lvl="6"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1" name="Image 2"/>
          <p:cNvPicPr/>
          <p:nvPr/>
        </p:nvPicPr>
        <p:blipFill>
          <a:blip r:embed="rId2"/>
          <a:stretch/>
        </p:blipFill>
        <p:spPr>
          <a:xfrm>
            <a:off x="0" y="3240"/>
            <a:ext cx="8127720" cy="4565160"/>
          </a:xfrm>
          <a:prstGeom prst="rect">
            <a:avLst/>
          </a:prstGeom>
          <a:ln w="0">
            <a:noFill/>
          </a:ln>
        </p:spPr>
      </p:pic>
      <p:sp>
        <p:nvSpPr>
          <p:cNvPr id="42" name="TextBox 6"/>
          <p:cNvSpPr/>
          <p:nvPr/>
        </p:nvSpPr>
        <p:spPr>
          <a:xfrm>
            <a:off x="0" y="27000"/>
            <a:ext cx="6780600" cy="13835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2800" b="1" strike="noStrike" spc="-1" dirty="0">
                <a:solidFill>
                  <a:srgbClr val="0070C0"/>
                </a:solidFill>
                <a:latin typeface="Verdana"/>
                <a:ea typeface="Verdana"/>
              </a:rPr>
              <a:t>Gospel of Luke </a:t>
            </a:r>
            <a:r>
              <a:rPr lang="en-US" sz="2800" b="1" spc="-1" dirty="0">
                <a:solidFill>
                  <a:srgbClr val="0070C0"/>
                </a:solidFill>
                <a:latin typeface="Verdana"/>
                <a:ea typeface="Verdana"/>
              </a:rPr>
              <a:t>12:13–59</a:t>
            </a:r>
            <a:endParaRPr lang="fr-FR" sz="2800" b="0" strike="noStrike" spc="-1" dirty="0">
              <a:latin typeface="Arial"/>
            </a:endParaRPr>
          </a:p>
          <a:p>
            <a:pPr algn="ctr">
              <a:lnSpc>
                <a:spcPct val="100000"/>
              </a:lnSpc>
              <a:buNone/>
            </a:pPr>
            <a:r>
              <a:rPr lang="en-US" sz="2800" b="1" strike="noStrike" spc="-1" dirty="0">
                <a:solidFill>
                  <a:srgbClr val="000000"/>
                </a:solidFill>
                <a:latin typeface="Arial"/>
                <a:ea typeface="Verdana"/>
              </a:rPr>
              <a:t>‘How then shall we live?’</a:t>
            </a:r>
            <a:endParaRPr lang="fr-FR" sz="2800" b="0" strike="noStrike" spc="-1" dirty="0">
              <a:latin typeface="Arial"/>
            </a:endParaRPr>
          </a:p>
          <a:p>
            <a:pPr algn="ctr">
              <a:lnSpc>
                <a:spcPct val="100000"/>
              </a:lnSpc>
              <a:buNone/>
            </a:pPr>
            <a:r>
              <a:rPr lang="en-US" sz="2800" b="1" strike="noStrike" spc="-1" dirty="0">
                <a:solidFill>
                  <a:srgbClr val="C00000"/>
                </a:solidFill>
                <a:latin typeface="Arial"/>
                <a:ea typeface="Verdana"/>
              </a:rPr>
              <a:t>10 </a:t>
            </a:r>
            <a:r>
              <a:rPr lang="en-US" sz="2800" b="1" strike="noStrike" spc="-1">
                <a:solidFill>
                  <a:srgbClr val="C00000"/>
                </a:solidFill>
                <a:latin typeface="Arial"/>
                <a:ea typeface="Verdana"/>
              </a:rPr>
              <a:t>&amp; 14 </a:t>
            </a:r>
            <a:r>
              <a:rPr lang="en-US" sz="2800" b="1" strike="noStrike" spc="-1" dirty="0">
                <a:solidFill>
                  <a:srgbClr val="C00000"/>
                </a:solidFill>
                <a:latin typeface="Arial"/>
                <a:ea typeface="Verdana"/>
              </a:rPr>
              <a:t>December 2023</a:t>
            </a:r>
            <a:endParaRPr lang="fr-FR" sz="2800" b="0" strike="noStrike" spc="-1" dirty="0">
              <a:latin typeface="Arial"/>
            </a:endParaRPr>
          </a:p>
        </p:txBody>
      </p:sp>
      <p:pic>
        <p:nvPicPr>
          <p:cNvPr id="43" name="Image 3"/>
          <p:cNvPicPr/>
          <p:nvPr/>
        </p:nvPicPr>
        <p:blipFill>
          <a:blip r:embed="rId3"/>
          <a:stretch/>
        </p:blipFill>
        <p:spPr>
          <a:xfrm>
            <a:off x="1094040" y="1476360"/>
            <a:ext cx="4825080" cy="309528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 calcmode="lin" valueType="num">
                                      <p:cBhvr additive="repl">
                                        <p:cTn id="7"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2">
                                            <p:txEl>
                                              <p:pRg st="1" end="1"/>
                                            </p:txEl>
                                          </p:spTgt>
                                        </p:tgtEl>
                                        <p:attrNameLst>
                                          <p:attrName>style.visibility</p:attrName>
                                        </p:attrNameLst>
                                      </p:cBhvr>
                                      <p:to>
                                        <p:strVal val="visible"/>
                                      </p:to>
                                    </p:set>
                                    <p:anim calcmode="lin" valueType="num">
                                      <p:cBhvr additive="repl">
                                        <p:cTn id="13" dur="500" fill="hold"/>
                                        <p:tgtEl>
                                          <p:spTgt spid="42">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2">
                                            <p:txEl>
                                              <p:pRg st="2" end="2"/>
                                            </p:txEl>
                                          </p:spTgt>
                                        </p:tgtEl>
                                        <p:attrNameLst>
                                          <p:attrName>style.visibility</p:attrName>
                                        </p:attrNameLst>
                                      </p:cBhvr>
                                      <p:to>
                                        <p:strVal val="visible"/>
                                      </p:to>
                                    </p:set>
                                    <p:anim calcmode="lin" valueType="num">
                                      <p:cBhvr additive="repl">
                                        <p:cTn id="19" dur="500" fill="hold"/>
                                        <p:tgtEl>
                                          <p:spTgt spid="42">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4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597373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800" b="1" strike="noStrike" spc="-1" dirty="0">
                <a:solidFill>
                  <a:srgbClr val="0070C0"/>
                </a:solidFill>
                <a:latin typeface="Verdana"/>
                <a:ea typeface="Verdana"/>
              </a:rPr>
              <a:t>You fool!</a:t>
            </a:r>
            <a:endParaRPr lang="fr-FR" sz="2800" b="0" strike="noStrike" spc="-1" dirty="0">
              <a:solidFill>
                <a:srgbClr val="C00000"/>
              </a:solidFill>
              <a:latin typeface="Arial"/>
            </a:endParaRPr>
          </a:p>
        </p:txBody>
      </p:sp>
      <p:sp>
        <p:nvSpPr>
          <p:cNvPr id="57" name="TextBox 5"/>
          <p:cNvSpPr/>
          <p:nvPr/>
        </p:nvSpPr>
        <p:spPr>
          <a:xfrm>
            <a:off x="204480" y="516240"/>
            <a:ext cx="7719040" cy="390730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tabLst>
                <a:tab pos="0" algn="l"/>
              </a:tabLst>
            </a:pPr>
            <a:r>
              <a:rPr lang="en-GB" sz="2800" b="1" spc="-1" baseline="30000" dirty="0">
                <a:solidFill>
                  <a:srgbClr val="C00000"/>
                </a:solidFill>
              </a:rPr>
              <a:t>20</a:t>
            </a:r>
            <a:r>
              <a:rPr lang="en-GB" sz="2800" b="1" spc="-1" dirty="0">
                <a:solidFill>
                  <a:srgbClr val="000000"/>
                </a:solidFill>
              </a:rPr>
              <a:t> “But God said to him, ‘You fool! This very night your life will be demanded from you. Then who will get what you have prepared for yourself?’</a:t>
            </a:r>
            <a:endParaRPr lang="en-US" sz="2800" spc="-1" dirty="0">
              <a:solidFill>
                <a:srgbClr val="00B050"/>
              </a:solidFill>
            </a:endParaRPr>
          </a:p>
          <a:p>
            <a:pPr indent="358775">
              <a:lnSpc>
                <a:spcPct val="100000"/>
              </a:lnSpc>
              <a:buNone/>
              <a:tabLst>
                <a:tab pos="0" algn="l"/>
              </a:tabLst>
            </a:pPr>
            <a:r>
              <a:rPr lang="fr-FR" sz="2800" b="1" strike="noStrike" spc="-1" baseline="30000" dirty="0">
                <a:solidFill>
                  <a:srgbClr val="C00000"/>
                </a:solidFill>
                <a:latin typeface="+mj-lt"/>
              </a:rPr>
              <a:t>21</a:t>
            </a:r>
            <a:r>
              <a:rPr lang="en-GB" sz="2800" b="1" spc="-1" dirty="0">
                <a:solidFill>
                  <a:srgbClr val="000000"/>
                </a:solidFill>
                <a:latin typeface="+mj-lt"/>
              </a:rPr>
              <a:t> “This is how it will be with those who store up things for themselves but are not rich toward God.”</a:t>
            </a:r>
            <a:r>
              <a:rPr lang="en-GB" sz="2800" b="1" spc="-1" dirty="0">
                <a:solidFill>
                  <a:srgbClr val="00B050"/>
                </a:solidFill>
                <a:latin typeface="+mj-lt"/>
              </a:rPr>
              <a:t>*</a:t>
            </a:r>
            <a:br>
              <a:rPr lang="en-GB" sz="2800" b="1" spc="-1" dirty="0">
                <a:solidFill>
                  <a:srgbClr val="00B050"/>
                </a:solidFill>
                <a:latin typeface="+mj-lt"/>
              </a:rPr>
            </a:br>
            <a:r>
              <a:rPr lang="en-GB" sz="2800" b="1" spc="-1" dirty="0">
                <a:solidFill>
                  <a:srgbClr val="00B050"/>
                </a:solidFill>
                <a:latin typeface="+mj-lt"/>
              </a:rPr>
              <a:t>*</a:t>
            </a:r>
            <a:r>
              <a:rPr lang="en-GB" sz="2400" spc="-1" dirty="0">
                <a:solidFill>
                  <a:srgbClr val="00B050"/>
                </a:solidFill>
                <a:latin typeface="+mj-lt"/>
              </a:rPr>
              <a:t>Three 4</a:t>
            </a:r>
            <a:r>
              <a:rPr lang="en-GB" sz="2400" spc="-1" baseline="30000" dirty="0">
                <a:solidFill>
                  <a:srgbClr val="00B050"/>
                </a:solidFill>
                <a:latin typeface="+mj-lt"/>
              </a:rPr>
              <a:t>th</a:t>
            </a:r>
            <a:r>
              <a:rPr lang="en-GB" sz="2400" spc="-1" dirty="0">
                <a:solidFill>
                  <a:srgbClr val="00B050"/>
                </a:solidFill>
                <a:latin typeface="+mj-lt"/>
              </a:rPr>
              <a:t> &amp; 5</a:t>
            </a:r>
            <a:r>
              <a:rPr lang="en-GB" sz="2400" spc="-1" baseline="30000" dirty="0">
                <a:solidFill>
                  <a:srgbClr val="00B050"/>
                </a:solidFill>
                <a:latin typeface="+mj-lt"/>
              </a:rPr>
              <a:t>th</a:t>
            </a:r>
            <a:r>
              <a:rPr lang="en-GB" sz="2400" spc="-1" dirty="0">
                <a:solidFill>
                  <a:srgbClr val="00B050"/>
                </a:solidFill>
                <a:latin typeface="+mj-lt"/>
              </a:rPr>
              <a:t> centuries manuscripts omit verse 21. Later ones insert: “Who has ears, let him hear.”</a:t>
            </a:r>
          </a:p>
        </p:txBody>
      </p:sp>
      <p:pic>
        <p:nvPicPr>
          <p:cNvPr id="1026" name="Picture 2" descr="Pointing At You Gif">
            <a:extLst>
              <a:ext uri="{FF2B5EF4-FFF2-40B4-BE49-F238E27FC236}">
                <a16:creationId xmlns:a16="http://schemas.microsoft.com/office/drawing/2014/main" id="{1B0E7998-CC62-E587-710B-3BC61BAFC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4942" y="1370314"/>
            <a:ext cx="3201686" cy="3201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94908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026"/>
                                        </p:tgtEl>
                                        <p:attrNameLst>
                                          <p:attrName>ppt_x</p:attrName>
                                        </p:attrNameLst>
                                      </p:cBhvr>
                                      <p:tavLst>
                                        <p:tav tm="0">
                                          <p:val>
                                            <p:strVal val="ppt_x"/>
                                          </p:val>
                                        </p:tav>
                                        <p:tav tm="100000">
                                          <p:val>
                                            <p:strVal val="ppt_x"/>
                                          </p:val>
                                        </p:tav>
                                      </p:tavLst>
                                    </p:anim>
                                    <p:anim calcmode="lin" valueType="num">
                                      <p:cBhvr additive="base">
                                        <p:cTn id="13" dur="500"/>
                                        <p:tgtEl>
                                          <p:spTgt spid="1026"/>
                                        </p:tgtEl>
                                        <p:attrNameLst>
                                          <p:attrName>ppt_y</p:attrName>
                                        </p:attrNameLst>
                                      </p:cBhvr>
                                      <p:tavLst>
                                        <p:tav tm="0">
                                          <p:val>
                                            <p:strVal val="ppt_y"/>
                                          </p:val>
                                        </p:tav>
                                        <p:tav tm="100000">
                                          <p:val>
                                            <p:strVal val="1+ppt_h/2"/>
                                          </p:val>
                                        </p:tav>
                                      </p:tavLst>
                                    </p:anim>
                                    <p:set>
                                      <p:cBhvr>
                                        <p:cTn id="14" dur="1" fill="hold">
                                          <p:stCondLst>
                                            <p:cond delay="499"/>
                                          </p:stCondLst>
                                        </p:cTn>
                                        <p:tgtEl>
                                          <p:spTgt spid="10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repl">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130" name="TextBox 3"/>
          <p:cNvSpPr/>
          <p:nvPr/>
        </p:nvSpPr>
        <p:spPr>
          <a:xfrm>
            <a:off x="204480" y="0"/>
            <a:ext cx="701244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US" sz="2800" b="1" strike="noStrike" spc="-1">
                <a:solidFill>
                  <a:srgbClr val="0070C0"/>
                </a:solidFill>
                <a:latin typeface="Verdana"/>
                <a:ea typeface="Verdana"/>
              </a:rPr>
              <a:t>You fool!</a:t>
            </a:r>
            <a:endParaRPr lang="fr-FR" sz="2800" b="0" strike="noStrike" spc="-1" dirty="0">
              <a:solidFill>
                <a:srgbClr val="C00000"/>
              </a:solidFill>
              <a:latin typeface="Arial"/>
            </a:endParaRPr>
          </a:p>
        </p:txBody>
      </p:sp>
      <p:sp>
        <p:nvSpPr>
          <p:cNvPr id="131" name="TextBox 5"/>
          <p:cNvSpPr/>
          <p:nvPr/>
        </p:nvSpPr>
        <p:spPr>
          <a:xfrm>
            <a:off x="204480" y="516240"/>
            <a:ext cx="7923240" cy="310708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1280" indent="-341280">
              <a:tabLst>
                <a:tab pos="0" algn="l"/>
              </a:tabLst>
            </a:pPr>
            <a:r>
              <a:rPr lang="en-US" sz="2800" b="1" spc="-1" dirty="0">
                <a:solidFill>
                  <a:srgbClr val="C00000"/>
                </a:solidFill>
                <a:ea typeface="Verdana"/>
              </a:rPr>
              <a:t>● </a:t>
            </a:r>
            <a:r>
              <a:rPr lang="en-GB" sz="2800" b="1" spc="-1" dirty="0">
                <a:solidFill>
                  <a:srgbClr val="0070C0"/>
                </a:solidFill>
                <a:ea typeface="Verdana"/>
              </a:rPr>
              <a:t>Fool:</a:t>
            </a:r>
            <a:r>
              <a:rPr lang="en-GB" sz="2800" b="1" spc="-1" dirty="0">
                <a:solidFill>
                  <a:srgbClr val="000000"/>
                </a:solidFill>
                <a:ea typeface="Verdana"/>
              </a:rPr>
              <a:t> </a:t>
            </a:r>
            <a:r>
              <a:rPr lang="en-GB" sz="2800" b="1" i="1" spc="-1" dirty="0" err="1">
                <a:solidFill>
                  <a:srgbClr val="000000"/>
                </a:solidFill>
                <a:ea typeface="Verdana"/>
              </a:rPr>
              <a:t>aphron</a:t>
            </a:r>
            <a:r>
              <a:rPr lang="en-GB" sz="2800" b="1" spc="-1" dirty="0">
                <a:solidFill>
                  <a:srgbClr val="000000"/>
                </a:solidFill>
                <a:ea typeface="Verdana"/>
              </a:rPr>
              <a:t> = “lack of prudence or good judgment, </a:t>
            </a:r>
            <a:r>
              <a:rPr lang="en-GB" sz="2800" b="1" i="1" spc="-1" dirty="0">
                <a:solidFill>
                  <a:srgbClr val="000000"/>
                </a:solidFill>
                <a:ea typeface="Verdana"/>
              </a:rPr>
              <a:t>foolish</a:t>
            </a:r>
            <a:r>
              <a:rPr lang="en-GB" sz="2800" b="1" spc="-1" dirty="0">
                <a:solidFill>
                  <a:srgbClr val="000000"/>
                </a:solidFill>
                <a:ea typeface="Verdana"/>
              </a:rPr>
              <a:t>, </a:t>
            </a:r>
            <a:r>
              <a:rPr lang="en-GB" sz="2800" b="1" i="1" spc="-1" dirty="0">
                <a:solidFill>
                  <a:srgbClr val="000000"/>
                </a:solidFill>
                <a:ea typeface="Verdana"/>
              </a:rPr>
              <a:t>ignorant</a:t>
            </a:r>
            <a:r>
              <a:rPr lang="en-GB" sz="2800" b="1" spc="-1" dirty="0">
                <a:solidFill>
                  <a:srgbClr val="000000"/>
                </a:solidFill>
                <a:ea typeface="Verdana"/>
              </a:rPr>
              <a:t>” </a:t>
            </a:r>
            <a:r>
              <a:rPr lang="en-GB" sz="2800" spc="-1" dirty="0">
                <a:solidFill>
                  <a:srgbClr val="000000"/>
                </a:solidFill>
                <a:ea typeface="Verdana"/>
              </a:rPr>
              <a:t>(BDAG)</a:t>
            </a:r>
            <a:r>
              <a:rPr lang="en-GB" sz="2800" b="1" spc="-1" dirty="0">
                <a:solidFill>
                  <a:srgbClr val="000000"/>
                </a:solidFill>
                <a:ea typeface="Verdana"/>
              </a:rPr>
              <a:t>.</a:t>
            </a:r>
            <a:endParaRPr lang="fr-FR" sz="2800" spc="-1" dirty="0"/>
          </a:p>
          <a:p>
            <a:pPr marL="341280" indent="-341280">
              <a:tabLst>
                <a:tab pos="0" algn="l"/>
              </a:tabLst>
            </a:pPr>
            <a:r>
              <a:rPr lang="en-US" sz="2800" b="1" spc="-1" dirty="0">
                <a:solidFill>
                  <a:srgbClr val="C00000"/>
                </a:solidFill>
                <a:ea typeface="Verdana"/>
              </a:rPr>
              <a:t>● </a:t>
            </a:r>
            <a:r>
              <a:rPr lang="en-GB" sz="2800" b="1" spc="-1" dirty="0">
                <a:solidFill>
                  <a:srgbClr val="0070C0"/>
                </a:solidFill>
                <a:ea typeface="Verdana"/>
              </a:rPr>
              <a:t>Query:</a:t>
            </a:r>
            <a:r>
              <a:rPr lang="en-GB" sz="2800" b="1" spc="-1" dirty="0">
                <a:solidFill>
                  <a:srgbClr val="000000"/>
                </a:solidFill>
                <a:ea typeface="Verdana"/>
              </a:rPr>
              <a:t> What is every rich man’s main concern about his inheritors?</a:t>
            </a:r>
          </a:p>
          <a:p>
            <a:pPr marL="341280" indent="-341280">
              <a:tabLst>
                <a:tab pos="0" algn="l"/>
              </a:tabLst>
            </a:pPr>
            <a:r>
              <a:rPr lang="en-US" sz="2800" b="1" spc="-1" dirty="0">
                <a:solidFill>
                  <a:srgbClr val="C00000"/>
                </a:solidFill>
                <a:ea typeface="Verdana"/>
              </a:rPr>
              <a:t>● </a:t>
            </a:r>
            <a:r>
              <a:rPr lang="en-GB" sz="2800" b="1" spc="-1" dirty="0">
                <a:solidFill>
                  <a:srgbClr val="0070C0"/>
                </a:solidFill>
                <a:ea typeface="Verdana"/>
              </a:rPr>
              <a:t>Scripture:</a:t>
            </a:r>
            <a:r>
              <a:rPr lang="en-GB" sz="2800" b="1" spc="-1" dirty="0">
                <a:solidFill>
                  <a:srgbClr val="000000"/>
                </a:solidFill>
                <a:ea typeface="Verdana"/>
              </a:rPr>
              <a:t> “What use is money in the hand of a fool, since he has no intention of acquiring wisdom?” </a:t>
            </a:r>
            <a:r>
              <a:rPr lang="en-GB" sz="2800" spc="-1" dirty="0">
                <a:solidFill>
                  <a:srgbClr val="000000"/>
                </a:solidFill>
                <a:ea typeface="Verdana"/>
              </a:rPr>
              <a:t>(Pro. 17:16)</a:t>
            </a:r>
            <a:r>
              <a:rPr lang="en-GB" sz="2800" b="1" spc="-1" dirty="0">
                <a:solidFill>
                  <a:srgbClr val="000000"/>
                </a:solidFill>
                <a:ea typeface="Verdana"/>
              </a:rPr>
              <a:t>.</a:t>
            </a:r>
            <a:endParaRPr lang="en-US" sz="2800" b="1" spc="-1" dirty="0">
              <a:solidFill>
                <a:srgbClr val="000000"/>
              </a:solidFill>
              <a:ea typeface="Verdana"/>
            </a:endParaRPr>
          </a:p>
        </p:txBody>
      </p:sp>
    </p:spTree>
    <p:extLst>
      <p:ext uri="{BB962C8B-B14F-4D97-AF65-F5344CB8AC3E}">
        <p14:creationId xmlns:p14="http://schemas.microsoft.com/office/powerpoint/2010/main" val="230966952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 calcmode="lin" valueType="num">
                                      <p:cBhvr additive="repl">
                                        <p:cTn id="7"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1">
                                            <p:txEl>
                                              <p:pRg st="1" end="1"/>
                                            </p:txEl>
                                          </p:spTgt>
                                        </p:tgtEl>
                                        <p:attrNameLst>
                                          <p:attrName>style.visibility</p:attrName>
                                        </p:attrNameLst>
                                      </p:cBhvr>
                                      <p:to>
                                        <p:strVal val="visible"/>
                                      </p:to>
                                    </p:set>
                                    <p:anim calcmode="lin" valueType="num">
                                      <p:cBhvr additive="repl">
                                        <p:cTn id="13" dur="500" fill="hold"/>
                                        <p:tgtEl>
                                          <p:spTgt spid="131">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1">
                                            <p:txEl>
                                              <p:pRg st="2" end="2"/>
                                            </p:txEl>
                                          </p:spTgt>
                                        </p:tgtEl>
                                        <p:attrNameLst>
                                          <p:attrName>style.visibility</p:attrName>
                                        </p:attrNameLst>
                                      </p:cBhvr>
                                      <p:to>
                                        <p:strVal val="visible"/>
                                      </p:to>
                                    </p:set>
                                    <p:anim calcmode="lin" valueType="num">
                                      <p:cBhvr additive="repl">
                                        <p:cTn id="19" dur="500" fill="hold"/>
                                        <p:tgtEl>
                                          <p:spTgt spid="131">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361920" cy="10142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601"/>
              </a:spcBef>
              <a:buNone/>
            </a:pPr>
            <a:r>
              <a:rPr lang="en-GB" sz="3200" b="1" strike="noStrike" spc="-1" dirty="0">
                <a:solidFill>
                  <a:srgbClr val="0070C0"/>
                </a:solidFill>
                <a:latin typeface="Arial"/>
              </a:rPr>
              <a:t>Jesus’ advice for disciples </a:t>
            </a:r>
            <a:r>
              <a:rPr lang="en-GB" sz="2800" b="1" spc="-1" dirty="0">
                <a:solidFill>
                  <a:srgbClr val="C00000"/>
                </a:solidFill>
                <a:latin typeface="Arial"/>
              </a:rPr>
              <a:t>12:22-40</a:t>
            </a:r>
          </a:p>
        </p:txBody>
      </p:sp>
    </p:spTree>
    <p:extLst>
      <p:ext uri="{BB962C8B-B14F-4D97-AF65-F5344CB8AC3E}">
        <p14:creationId xmlns:p14="http://schemas.microsoft.com/office/powerpoint/2010/main" val="32538721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2966983"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800" b="1" strike="noStrike" spc="-1" dirty="0">
                <a:solidFill>
                  <a:srgbClr val="0070C0"/>
                </a:solidFill>
                <a:latin typeface="Verdana"/>
                <a:ea typeface="Verdana"/>
              </a:rPr>
              <a:t>Worry</a:t>
            </a:r>
            <a:endParaRPr lang="fr-FR" sz="2800" b="0" strike="noStrike" spc="-1" dirty="0">
              <a:solidFill>
                <a:srgbClr val="C00000"/>
              </a:solidFill>
              <a:latin typeface="Arial"/>
            </a:endParaRPr>
          </a:p>
        </p:txBody>
      </p:sp>
      <p:sp>
        <p:nvSpPr>
          <p:cNvPr id="57" name="TextBox 5"/>
          <p:cNvSpPr/>
          <p:nvPr/>
        </p:nvSpPr>
        <p:spPr>
          <a:xfrm>
            <a:off x="204480" y="516240"/>
            <a:ext cx="7923240" cy="39688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22</a:t>
            </a:r>
            <a:r>
              <a:rPr lang="en-GB" sz="2800" b="1" spc="-1" dirty="0">
                <a:solidFill>
                  <a:srgbClr val="000000"/>
                </a:solidFill>
                <a:latin typeface="+mj-lt"/>
              </a:rPr>
              <a:t> Then Jesus said to his</a:t>
            </a:r>
            <a:r>
              <a:rPr lang="en-GB" sz="2800" b="1" spc="-1" dirty="0">
                <a:solidFill>
                  <a:srgbClr val="00B050"/>
                </a:solidFill>
                <a:latin typeface="+mj-lt"/>
              </a:rPr>
              <a:t>*</a:t>
            </a:r>
            <a:r>
              <a:rPr lang="en-GB" sz="2800" b="1" spc="-1" dirty="0">
                <a:solidFill>
                  <a:srgbClr val="000000"/>
                </a:solidFill>
                <a:latin typeface="+mj-lt"/>
              </a:rPr>
              <a:t> disciples: “Therefore I tell you, do not worry about your life, what you will eat; or about your body, what you will wear…</a:t>
            </a:r>
          </a:p>
          <a:p>
            <a:pPr indent="357188">
              <a:lnSpc>
                <a:spcPct val="100000"/>
              </a:lnSpc>
              <a:buNone/>
              <a:tabLst>
                <a:tab pos="0" algn="l"/>
              </a:tabLst>
            </a:pPr>
            <a:r>
              <a:rPr lang="en-GB" sz="2800" b="1" spc="-1" baseline="30000" dirty="0">
                <a:solidFill>
                  <a:srgbClr val="C00000"/>
                </a:solidFill>
                <a:latin typeface="+mj-lt"/>
              </a:rPr>
              <a:t>25</a:t>
            </a:r>
            <a:r>
              <a:rPr lang="en-GB" sz="2800" b="1" spc="-1" dirty="0">
                <a:solidFill>
                  <a:srgbClr val="000000"/>
                </a:solidFill>
                <a:latin typeface="+mj-lt"/>
              </a:rPr>
              <a:t> Who of you by worrying can add a single hour to your life? </a:t>
            </a:r>
            <a:r>
              <a:rPr lang="en-GB" sz="2800" b="1" spc="-1" baseline="30000" dirty="0">
                <a:solidFill>
                  <a:srgbClr val="C00000"/>
                </a:solidFill>
                <a:latin typeface="+mj-lt"/>
              </a:rPr>
              <a:t>26</a:t>
            </a:r>
            <a:r>
              <a:rPr lang="en-GB" sz="2800" b="1" spc="-1" dirty="0">
                <a:solidFill>
                  <a:srgbClr val="000000"/>
                </a:solidFill>
                <a:latin typeface="+mj-lt"/>
              </a:rPr>
              <a:t> Since you cannot do this very little thing, why do you worry about the rest?</a:t>
            </a:r>
            <a:br>
              <a:rPr lang="en-GB" sz="2800" b="1" spc="-1" dirty="0">
                <a:solidFill>
                  <a:srgbClr val="000000"/>
                </a:solidFill>
                <a:latin typeface="+mj-lt"/>
              </a:rPr>
            </a:br>
            <a:r>
              <a:rPr lang="en-GB" sz="2800" b="1" spc="-1" dirty="0">
                <a:solidFill>
                  <a:srgbClr val="00B050"/>
                </a:solidFill>
                <a:latin typeface="+mj-lt"/>
              </a:rPr>
              <a:t>*</a:t>
            </a:r>
            <a:r>
              <a:rPr lang="en-GB" sz="2400" spc="-1" dirty="0">
                <a:solidFill>
                  <a:srgbClr val="00B050"/>
                </a:solidFill>
                <a:latin typeface="+mj-lt"/>
              </a:rPr>
              <a:t>Two ancient manuscripts omit “his.” It is original.</a:t>
            </a:r>
            <a:endParaRPr lang="en-US" sz="2400" spc="-1" dirty="0">
              <a:solidFill>
                <a:srgbClr val="00B050"/>
              </a:solidFill>
              <a:latin typeface="+mj-lt"/>
            </a:endParaRPr>
          </a:p>
        </p:txBody>
      </p:sp>
      <p:pic>
        <p:nvPicPr>
          <p:cNvPr id="3" name="Picture 2">
            <a:extLst>
              <a:ext uri="{FF2B5EF4-FFF2-40B4-BE49-F238E27FC236}">
                <a16:creationId xmlns:a16="http://schemas.microsoft.com/office/drawing/2014/main" id="{6249D37E-E5B6-2A44-E921-776AE1537CF2}"/>
              </a:ext>
            </a:extLst>
          </p:cNvPr>
          <p:cNvPicPr>
            <a:picLocks noChangeAspect="1"/>
          </p:cNvPicPr>
          <p:nvPr/>
        </p:nvPicPr>
        <p:blipFill>
          <a:blip r:embed="rId2"/>
          <a:stretch>
            <a:fillRect/>
          </a:stretch>
        </p:blipFill>
        <p:spPr>
          <a:xfrm>
            <a:off x="2083443" y="561653"/>
            <a:ext cx="6044277" cy="4027624"/>
          </a:xfrm>
          <a:prstGeom prst="rect">
            <a:avLst/>
          </a:prstGeom>
        </p:spPr>
      </p:pic>
    </p:spTree>
    <p:extLst>
      <p:ext uri="{BB962C8B-B14F-4D97-AF65-F5344CB8AC3E}">
        <p14:creationId xmlns:p14="http://schemas.microsoft.com/office/powerpoint/2010/main" val="317190533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repl">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130" name="TextBox 3"/>
          <p:cNvSpPr/>
          <p:nvPr/>
        </p:nvSpPr>
        <p:spPr>
          <a:xfrm>
            <a:off x="204480" y="0"/>
            <a:ext cx="701244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US" sz="2800" b="1" strike="noStrike" spc="-1" dirty="0">
                <a:solidFill>
                  <a:srgbClr val="0070C0"/>
                </a:solidFill>
                <a:latin typeface="Verdana"/>
                <a:ea typeface="Verdana"/>
              </a:rPr>
              <a:t>On material wealth</a:t>
            </a:r>
            <a:endParaRPr lang="fr-FR" sz="2800" b="0" strike="noStrike" spc="-1" dirty="0">
              <a:solidFill>
                <a:srgbClr val="C00000"/>
              </a:solidFill>
              <a:latin typeface="Arial"/>
            </a:endParaRPr>
          </a:p>
        </p:txBody>
      </p:sp>
      <p:sp>
        <p:nvSpPr>
          <p:cNvPr id="131" name="TextBox 5"/>
          <p:cNvSpPr/>
          <p:nvPr/>
        </p:nvSpPr>
        <p:spPr>
          <a:xfrm>
            <a:off x="204480" y="464154"/>
            <a:ext cx="7923240" cy="39688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1280" indent="-341280">
              <a:lnSpc>
                <a:spcPct val="100000"/>
              </a:lnSpc>
              <a:buNone/>
              <a:tabLst>
                <a:tab pos="0" algn="l"/>
              </a:tabLst>
            </a:pPr>
            <a:r>
              <a:rPr lang="en-US" sz="2800" b="1" strike="noStrike" spc="-1" dirty="0">
                <a:solidFill>
                  <a:srgbClr val="C00000"/>
                </a:solidFill>
                <a:latin typeface="Arial"/>
                <a:ea typeface="Verdana"/>
              </a:rPr>
              <a:t>● </a:t>
            </a:r>
            <a:r>
              <a:rPr lang="en-GB" sz="2800" b="1" spc="-1" dirty="0">
                <a:solidFill>
                  <a:srgbClr val="0070C0"/>
                </a:solidFill>
                <a:latin typeface="Arial"/>
                <a:ea typeface="Verdana"/>
              </a:rPr>
              <a:t>Jesus:</a:t>
            </a:r>
            <a:r>
              <a:rPr lang="en-GB" sz="2800" b="1" spc="-1" dirty="0">
                <a:solidFill>
                  <a:srgbClr val="000000"/>
                </a:solidFill>
                <a:ea typeface="Verdana"/>
              </a:rPr>
              <a:t> Avoid becoming greedy.</a:t>
            </a:r>
          </a:p>
          <a:p>
            <a:pPr marL="341280" indent="-341280">
              <a:lnSpc>
                <a:spcPct val="100000"/>
              </a:lnSpc>
              <a:buNone/>
              <a:tabLst>
                <a:tab pos="0" algn="l"/>
              </a:tabLst>
            </a:pPr>
            <a:r>
              <a:rPr lang="en-US" sz="2800" b="1" spc="-1" dirty="0">
                <a:solidFill>
                  <a:srgbClr val="C00000"/>
                </a:solidFill>
                <a:ea typeface="Verdana"/>
              </a:rPr>
              <a:t>● </a:t>
            </a:r>
            <a:r>
              <a:rPr lang="en-GB" sz="2800" b="1" spc="-1" dirty="0">
                <a:solidFill>
                  <a:srgbClr val="0070C0"/>
                </a:solidFill>
                <a:ea typeface="Verdana"/>
              </a:rPr>
              <a:t>Greeks:</a:t>
            </a:r>
            <a:r>
              <a:rPr lang="en-GB" sz="2800" b="1" spc="-1" dirty="0">
                <a:solidFill>
                  <a:srgbClr val="000000"/>
                </a:solidFill>
                <a:ea typeface="Verdana"/>
              </a:rPr>
              <a:t> Acquire needs and seek no more.</a:t>
            </a:r>
          </a:p>
          <a:p>
            <a:pPr marL="341280" indent="-341280">
              <a:lnSpc>
                <a:spcPct val="100000"/>
              </a:lnSpc>
              <a:buNone/>
              <a:tabLst>
                <a:tab pos="0" algn="l"/>
              </a:tabLst>
            </a:pPr>
            <a:r>
              <a:rPr lang="en-US" sz="2800" b="1" spc="-1" dirty="0">
                <a:solidFill>
                  <a:srgbClr val="C00000"/>
                </a:solidFill>
                <a:ea typeface="Verdana"/>
              </a:rPr>
              <a:t>● </a:t>
            </a:r>
            <a:r>
              <a:rPr lang="en-GB" sz="2800" b="1" spc="-1" dirty="0">
                <a:solidFill>
                  <a:srgbClr val="0070C0"/>
                </a:solidFill>
                <a:ea typeface="Verdana"/>
              </a:rPr>
              <a:t>Cynics:</a:t>
            </a:r>
            <a:r>
              <a:rPr lang="en-GB" sz="2800" b="1" spc="-1" dirty="0">
                <a:solidFill>
                  <a:srgbClr val="000000"/>
                </a:solidFill>
                <a:ea typeface="Verdana"/>
              </a:rPr>
              <a:t> Own nothing.</a:t>
            </a:r>
          </a:p>
          <a:p>
            <a:pPr marL="341280" indent="-341280">
              <a:lnSpc>
                <a:spcPct val="100000"/>
              </a:lnSpc>
              <a:buNone/>
              <a:tabLst>
                <a:tab pos="0" algn="l"/>
              </a:tabLst>
            </a:pPr>
            <a:r>
              <a:rPr lang="en-US" sz="2800" b="1" spc="-1" dirty="0">
                <a:solidFill>
                  <a:srgbClr val="C00000"/>
                </a:solidFill>
                <a:ea typeface="Verdana"/>
              </a:rPr>
              <a:t>● </a:t>
            </a:r>
            <a:r>
              <a:rPr lang="en-GB" sz="2800" b="1" spc="-1" dirty="0">
                <a:solidFill>
                  <a:srgbClr val="0070C0"/>
                </a:solidFill>
                <a:ea typeface="Verdana"/>
              </a:rPr>
              <a:t>Essenes:</a:t>
            </a:r>
            <a:r>
              <a:rPr lang="en-GB" sz="2800" b="1" spc="-1" dirty="0">
                <a:solidFill>
                  <a:srgbClr val="000000"/>
                </a:solidFill>
                <a:ea typeface="Verdana"/>
              </a:rPr>
              <a:t> Communal sharing.</a:t>
            </a:r>
          </a:p>
          <a:p>
            <a:pPr marL="341280" indent="-341280">
              <a:lnSpc>
                <a:spcPct val="100000"/>
              </a:lnSpc>
              <a:buNone/>
              <a:tabLst>
                <a:tab pos="0" algn="l"/>
              </a:tabLst>
            </a:pPr>
            <a:r>
              <a:rPr lang="en-US" sz="2800" b="1" spc="-1" dirty="0">
                <a:solidFill>
                  <a:srgbClr val="C00000"/>
                </a:solidFill>
                <a:ea typeface="Verdana"/>
              </a:rPr>
              <a:t>● </a:t>
            </a:r>
            <a:r>
              <a:rPr lang="en-GB" sz="2800" b="1" spc="-1" dirty="0">
                <a:solidFill>
                  <a:srgbClr val="0070C0"/>
                </a:solidFill>
                <a:ea typeface="Verdana"/>
              </a:rPr>
              <a:t>Paul:</a:t>
            </a:r>
            <a:r>
              <a:rPr lang="en-GB" sz="2800" b="1" spc="-1" dirty="0">
                <a:solidFill>
                  <a:srgbClr val="000000"/>
                </a:solidFill>
                <a:ea typeface="Verdana"/>
              </a:rPr>
              <a:t> Be content with food and cover.</a:t>
            </a:r>
          </a:p>
          <a:p>
            <a:pPr marL="341280" indent="-341280">
              <a:tabLst>
                <a:tab pos="0" algn="l"/>
              </a:tabLst>
            </a:pPr>
            <a:r>
              <a:rPr lang="en-US" sz="2800" b="1" spc="-1" dirty="0">
                <a:solidFill>
                  <a:srgbClr val="C00000"/>
                </a:solidFill>
                <a:ea typeface="Verdana"/>
              </a:rPr>
              <a:t>● </a:t>
            </a:r>
            <a:r>
              <a:rPr lang="en-GB" sz="2800" b="1" spc="-1" dirty="0">
                <a:solidFill>
                  <a:srgbClr val="0070C0"/>
                </a:solidFill>
                <a:ea typeface="Verdana"/>
              </a:rPr>
              <a:t>Europeans:</a:t>
            </a:r>
            <a:r>
              <a:rPr lang="en-GB" sz="2800" b="1" spc="-1" dirty="0">
                <a:solidFill>
                  <a:srgbClr val="000000"/>
                </a:solidFill>
                <a:ea typeface="Verdana"/>
              </a:rPr>
              <a:t> Conquer, exploit colonies.</a:t>
            </a:r>
          </a:p>
          <a:p>
            <a:pPr marL="341280" indent="-341280">
              <a:lnSpc>
                <a:spcPct val="100000"/>
              </a:lnSpc>
              <a:buNone/>
              <a:tabLst>
                <a:tab pos="0" algn="l"/>
              </a:tabLst>
            </a:pPr>
            <a:r>
              <a:rPr lang="en-US" sz="2800" b="1" spc="-1" dirty="0">
                <a:solidFill>
                  <a:srgbClr val="C00000"/>
                </a:solidFill>
                <a:ea typeface="Verdana"/>
              </a:rPr>
              <a:t>● </a:t>
            </a:r>
            <a:r>
              <a:rPr lang="en-GB" sz="2800" b="1" spc="-1" dirty="0">
                <a:solidFill>
                  <a:srgbClr val="0070C0"/>
                </a:solidFill>
                <a:ea typeface="Verdana"/>
              </a:rPr>
              <a:t>Asians:</a:t>
            </a:r>
            <a:r>
              <a:rPr lang="en-GB" sz="2800" b="1" spc="-1" dirty="0">
                <a:solidFill>
                  <a:srgbClr val="000000"/>
                </a:solidFill>
                <a:ea typeface="Verdana"/>
              </a:rPr>
              <a:t> Exploit labour for national wealth.</a:t>
            </a:r>
          </a:p>
          <a:p>
            <a:pPr marL="341280" indent="-341280">
              <a:tabLst>
                <a:tab pos="0" algn="l"/>
              </a:tabLst>
            </a:pPr>
            <a:r>
              <a:rPr lang="en-US" sz="2800" b="1" spc="-1" dirty="0">
                <a:solidFill>
                  <a:srgbClr val="C00000"/>
                </a:solidFill>
                <a:ea typeface="Verdana"/>
              </a:rPr>
              <a:t>● </a:t>
            </a:r>
            <a:r>
              <a:rPr lang="en-GB" sz="2800" b="1" spc="-1" dirty="0">
                <a:solidFill>
                  <a:srgbClr val="0070C0"/>
                </a:solidFill>
                <a:ea typeface="Verdana"/>
              </a:rPr>
              <a:t>Americans:</a:t>
            </a:r>
            <a:r>
              <a:rPr lang="en-GB" sz="2800" b="1" spc="-1" dirty="0">
                <a:solidFill>
                  <a:srgbClr val="000000"/>
                </a:solidFill>
                <a:ea typeface="Verdana"/>
              </a:rPr>
              <a:t> Exploit the world’s resources.</a:t>
            </a:r>
            <a:endParaRPr lang="fr-FR" sz="2800" spc="-1" dirty="0"/>
          </a:p>
          <a:p>
            <a:pPr marL="341280" indent="-341280">
              <a:lnSpc>
                <a:spcPct val="100000"/>
              </a:lnSpc>
              <a:buNone/>
              <a:tabLst>
                <a:tab pos="0" algn="l"/>
              </a:tabLst>
            </a:pPr>
            <a:r>
              <a:rPr lang="en-US" sz="2800" b="1" spc="-1" dirty="0">
                <a:solidFill>
                  <a:srgbClr val="C00000"/>
                </a:solidFill>
                <a:ea typeface="Verdana"/>
              </a:rPr>
              <a:t>● </a:t>
            </a:r>
            <a:r>
              <a:rPr lang="en-GB" sz="2800" b="1" spc="-1" dirty="0">
                <a:solidFill>
                  <a:srgbClr val="0070C0"/>
                </a:solidFill>
                <a:ea typeface="Verdana"/>
              </a:rPr>
              <a:t>Africans:</a:t>
            </a:r>
            <a:r>
              <a:rPr lang="en-GB" sz="2800" b="1" spc="-1" dirty="0">
                <a:solidFill>
                  <a:srgbClr val="000000"/>
                </a:solidFill>
                <a:ea typeface="Verdana"/>
              </a:rPr>
              <a:t> Ensure each one’s fair share.</a:t>
            </a:r>
          </a:p>
        </p:txBody>
      </p:sp>
    </p:spTree>
    <p:extLst>
      <p:ext uri="{BB962C8B-B14F-4D97-AF65-F5344CB8AC3E}">
        <p14:creationId xmlns:p14="http://schemas.microsoft.com/office/powerpoint/2010/main" val="68150776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 calcmode="lin" valueType="num">
                                      <p:cBhvr additive="repl">
                                        <p:cTn id="7"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1">
                                            <p:txEl>
                                              <p:pRg st="1" end="1"/>
                                            </p:txEl>
                                          </p:spTgt>
                                        </p:tgtEl>
                                        <p:attrNameLst>
                                          <p:attrName>style.visibility</p:attrName>
                                        </p:attrNameLst>
                                      </p:cBhvr>
                                      <p:to>
                                        <p:strVal val="visible"/>
                                      </p:to>
                                    </p:set>
                                    <p:anim calcmode="lin" valueType="num">
                                      <p:cBhvr additive="repl">
                                        <p:cTn id="13" dur="500" fill="hold"/>
                                        <p:tgtEl>
                                          <p:spTgt spid="131">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1">
                                            <p:txEl>
                                              <p:pRg st="2" end="2"/>
                                            </p:txEl>
                                          </p:spTgt>
                                        </p:tgtEl>
                                        <p:attrNameLst>
                                          <p:attrName>style.visibility</p:attrName>
                                        </p:attrNameLst>
                                      </p:cBhvr>
                                      <p:to>
                                        <p:strVal val="visible"/>
                                      </p:to>
                                    </p:set>
                                    <p:anim calcmode="lin" valueType="num">
                                      <p:cBhvr additive="repl">
                                        <p:cTn id="19" dur="500" fill="hold"/>
                                        <p:tgtEl>
                                          <p:spTgt spid="131">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1">
                                            <p:txEl>
                                              <p:pRg st="3" end="3"/>
                                            </p:txEl>
                                          </p:spTgt>
                                        </p:tgtEl>
                                        <p:attrNameLst>
                                          <p:attrName>style.visibility</p:attrName>
                                        </p:attrNameLst>
                                      </p:cBhvr>
                                      <p:to>
                                        <p:strVal val="visible"/>
                                      </p:to>
                                    </p:set>
                                    <p:anim calcmode="lin" valueType="num">
                                      <p:cBhvr additive="repl">
                                        <p:cTn id="25" dur="500" fill="hold"/>
                                        <p:tgtEl>
                                          <p:spTgt spid="131">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1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1">
                                            <p:txEl>
                                              <p:pRg st="4" end="4"/>
                                            </p:txEl>
                                          </p:spTgt>
                                        </p:tgtEl>
                                        <p:attrNameLst>
                                          <p:attrName>style.visibility</p:attrName>
                                        </p:attrNameLst>
                                      </p:cBhvr>
                                      <p:to>
                                        <p:strVal val="visible"/>
                                      </p:to>
                                    </p:set>
                                    <p:anim calcmode="lin" valueType="num">
                                      <p:cBhvr additive="repl">
                                        <p:cTn id="31" dur="500" fill="hold"/>
                                        <p:tgtEl>
                                          <p:spTgt spid="131">
                                            <p:txEl>
                                              <p:pRg st="4" end="4"/>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1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1">
                                            <p:txEl>
                                              <p:pRg st="5" end="5"/>
                                            </p:txEl>
                                          </p:spTgt>
                                        </p:tgtEl>
                                        <p:attrNameLst>
                                          <p:attrName>style.visibility</p:attrName>
                                        </p:attrNameLst>
                                      </p:cBhvr>
                                      <p:to>
                                        <p:strVal val="visible"/>
                                      </p:to>
                                    </p:set>
                                    <p:anim calcmode="lin" valueType="num">
                                      <p:cBhvr additive="repl">
                                        <p:cTn id="37" dur="500" fill="hold"/>
                                        <p:tgtEl>
                                          <p:spTgt spid="131">
                                            <p:txEl>
                                              <p:pRg st="5" end="5"/>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13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1">
                                            <p:txEl>
                                              <p:pRg st="6" end="6"/>
                                            </p:txEl>
                                          </p:spTgt>
                                        </p:tgtEl>
                                        <p:attrNameLst>
                                          <p:attrName>style.visibility</p:attrName>
                                        </p:attrNameLst>
                                      </p:cBhvr>
                                      <p:to>
                                        <p:strVal val="visible"/>
                                      </p:to>
                                    </p:set>
                                    <p:anim calcmode="lin" valueType="num">
                                      <p:cBhvr additive="repl">
                                        <p:cTn id="43" dur="500" fill="hold"/>
                                        <p:tgtEl>
                                          <p:spTgt spid="131">
                                            <p:txEl>
                                              <p:pRg st="6" end="6"/>
                                            </p:txEl>
                                          </p:spTgt>
                                        </p:tgtEl>
                                        <p:attrNameLst>
                                          <p:attrName>ppt_x</p:attrName>
                                        </p:attrNameLst>
                                      </p:cBhvr>
                                      <p:tavLst>
                                        <p:tav tm="0">
                                          <p:val>
                                            <p:strVal val="#ppt_x"/>
                                          </p:val>
                                        </p:tav>
                                        <p:tav tm="100000">
                                          <p:val>
                                            <p:strVal val="#ppt_x"/>
                                          </p:val>
                                        </p:tav>
                                      </p:tavLst>
                                    </p:anim>
                                    <p:anim calcmode="lin" valueType="num">
                                      <p:cBhvr additive="repl">
                                        <p:cTn id="44" dur="500" fill="hold"/>
                                        <p:tgtEl>
                                          <p:spTgt spid="13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1">
                                            <p:txEl>
                                              <p:pRg st="7" end="7"/>
                                            </p:txEl>
                                          </p:spTgt>
                                        </p:tgtEl>
                                        <p:attrNameLst>
                                          <p:attrName>style.visibility</p:attrName>
                                        </p:attrNameLst>
                                      </p:cBhvr>
                                      <p:to>
                                        <p:strVal val="visible"/>
                                      </p:to>
                                    </p:set>
                                    <p:anim calcmode="lin" valueType="num">
                                      <p:cBhvr additive="repl">
                                        <p:cTn id="49" dur="500" fill="hold"/>
                                        <p:tgtEl>
                                          <p:spTgt spid="131">
                                            <p:txEl>
                                              <p:pRg st="7" end="7"/>
                                            </p:txEl>
                                          </p:spTgt>
                                        </p:tgtEl>
                                        <p:attrNameLst>
                                          <p:attrName>ppt_x</p:attrName>
                                        </p:attrNameLst>
                                      </p:cBhvr>
                                      <p:tavLst>
                                        <p:tav tm="0">
                                          <p:val>
                                            <p:strVal val="#ppt_x"/>
                                          </p:val>
                                        </p:tav>
                                        <p:tav tm="100000">
                                          <p:val>
                                            <p:strVal val="#ppt_x"/>
                                          </p:val>
                                        </p:tav>
                                      </p:tavLst>
                                    </p:anim>
                                    <p:anim calcmode="lin" valueType="num">
                                      <p:cBhvr additive="repl">
                                        <p:cTn id="50" dur="500" fill="hold"/>
                                        <p:tgtEl>
                                          <p:spTgt spid="13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31">
                                            <p:txEl>
                                              <p:pRg st="8" end="8"/>
                                            </p:txEl>
                                          </p:spTgt>
                                        </p:tgtEl>
                                        <p:attrNameLst>
                                          <p:attrName>style.visibility</p:attrName>
                                        </p:attrNameLst>
                                      </p:cBhvr>
                                      <p:to>
                                        <p:strVal val="visible"/>
                                      </p:to>
                                    </p:set>
                                    <p:anim calcmode="lin" valueType="num">
                                      <p:cBhvr additive="repl">
                                        <p:cTn id="55" dur="500" fill="hold"/>
                                        <p:tgtEl>
                                          <p:spTgt spid="131">
                                            <p:txEl>
                                              <p:pRg st="8" end="8"/>
                                            </p:txEl>
                                          </p:spTgt>
                                        </p:tgtEl>
                                        <p:attrNameLst>
                                          <p:attrName>ppt_x</p:attrName>
                                        </p:attrNameLst>
                                      </p:cBhvr>
                                      <p:tavLst>
                                        <p:tav tm="0">
                                          <p:val>
                                            <p:strVal val="#ppt_x"/>
                                          </p:val>
                                        </p:tav>
                                        <p:tav tm="100000">
                                          <p:val>
                                            <p:strVal val="#ppt_x"/>
                                          </p:val>
                                        </p:tav>
                                      </p:tavLst>
                                    </p:anim>
                                    <p:anim calcmode="lin" valueType="num">
                                      <p:cBhvr additive="repl">
                                        <p:cTn id="56" dur="500" fill="hold"/>
                                        <p:tgtEl>
                                          <p:spTgt spid="13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597373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800" b="1" strike="noStrike" spc="-1" dirty="0">
                <a:solidFill>
                  <a:srgbClr val="0070C0"/>
                </a:solidFill>
                <a:latin typeface="Verdana"/>
                <a:ea typeface="Verdana"/>
              </a:rPr>
              <a:t>Your Father knows</a:t>
            </a:r>
            <a:endParaRPr lang="fr-FR" sz="2800" b="0" strike="noStrike" spc="-1" dirty="0">
              <a:solidFill>
                <a:srgbClr val="C00000"/>
              </a:solidFill>
              <a:latin typeface="Arial"/>
            </a:endParaRPr>
          </a:p>
        </p:txBody>
      </p:sp>
      <p:sp>
        <p:nvSpPr>
          <p:cNvPr id="57" name="TextBox 5"/>
          <p:cNvSpPr/>
          <p:nvPr/>
        </p:nvSpPr>
        <p:spPr>
          <a:xfrm>
            <a:off x="204480" y="516240"/>
            <a:ext cx="7923240" cy="39688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28</a:t>
            </a:r>
            <a:r>
              <a:rPr lang="en-GB" sz="2800" b="1" spc="-1" dirty="0">
                <a:solidFill>
                  <a:srgbClr val="000000"/>
                </a:solidFill>
                <a:latin typeface="+mj-lt"/>
              </a:rPr>
              <a:t> God clothes the grass of the field, which is here today, and tomorrow is thrown into the fire, how much more will he clothe you—you of little faith! </a:t>
            </a:r>
            <a:r>
              <a:rPr lang="en-GB" sz="2800" b="1" spc="-1" baseline="30000" dirty="0">
                <a:solidFill>
                  <a:srgbClr val="C00000"/>
                </a:solidFill>
                <a:latin typeface="+mj-lt"/>
              </a:rPr>
              <a:t>29</a:t>
            </a:r>
            <a:r>
              <a:rPr lang="en-GB" sz="2800" b="1" spc="-1" dirty="0">
                <a:solidFill>
                  <a:srgbClr val="000000"/>
                </a:solidFill>
                <a:latin typeface="+mj-lt"/>
              </a:rPr>
              <a:t> And do not set your heart on what you will eat or drink; do not worry about it. </a:t>
            </a:r>
            <a:r>
              <a:rPr lang="en-GB" sz="2800" b="1" spc="-1" baseline="30000" dirty="0">
                <a:solidFill>
                  <a:srgbClr val="C00000"/>
                </a:solidFill>
                <a:latin typeface="+mj-lt"/>
              </a:rPr>
              <a:t>30</a:t>
            </a:r>
            <a:r>
              <a:rPr lang="en-GB" sz="2800" b="1" spc="-1" dirty="0">
                <a:solidFill>
                  <a:srgbClr val="000000"/>
                </a:solidFill>
                <a:latin typeface="+mj-lt"/>
              </a:rPr>
              <a:t> For the pagan </a:t>
            </a:r>
            <a:br>
              <a:rPr lang="en-GB" sz="2800" b="1" spc="-1" dirty="0">
                <a:solidFill>
                  <a:srgbClr val="000000"/>
                </a:solidFill>
                <a:latin typeface="+mj-lt"/>
              </a:rPr>
            </a:br>
            <a:r>
              <a:rPr lang="en-GB" sz="2800" b="1" spc="-1" dirty="0">
                <a:solidFill>
                  <a:srgbClr val="000000"/>
                </a:solidFill>
                <a:latin typeface="+mj-lt"/>
              </a:rPr>
              <a:t>world runs after all such </a:t>
            </a:r>
            <a:br>
              <a:rPr lang="en-GB" sz="2800" b="1" spc="-1" dirty="0">
                <a:solidFill>
                  <a:srgbClr val="000000"/>
                </a:solidFill>
                <a:latin typeface="+mj-lt"/>
              </a:rPr>
            </a:br>
            <a:r>
              <a:rPr lang="en-GB" sz="2800" b="1" spc="-1" dirty="0">
                <a:solidFill>
                  <a:srgbClr val="000000"/>
                </a:solidFill>
                <a:latin typeface="+mj-lt"/>
              </a:rPr>
              <a:t>things, and your Father </a:t>
            </a:r>
            <a:br>
              <a:rPr lang="en-GB" sz="2800" b="1" spc="-1" dirty="0">
                <a:solidFill>
                  <a:srgbClr val="000000"/>
                </a:solidFill>
                <a:latin typeface="+mj-lt"/>
              </a:rPr>
            </a:br>
            <a:r>
              <a:rPr lang="en-GB" sz="2800" b="1" spc="-1" dirty="0">
                <a:solidFill>
                  <a:srgbClr val="000000"/>
                </a:solidFill>
                <a:latin typeface="+mj-lt"/>
              </a:rPr>
              <a:t>knows that you need them.</a:t>
            </a:r>
            <a:endParaRPr lang="en-US" sz="2800" spc="-1" dirty="0">
              <a:solidFill>
                <a:srgbClr val="00B050"/>
              </a:solidFill>
              <a:latin typeface="+mj-lt"/>
            </a:endParaRPr>
          </a:p>
        </p:txBody>
      </p:sp>
      <p:pic>
        <p:nvPicPr>
          <p:cNvPr id="1026" name="Picture 2" descr="What is Fine Dining? A Guide to this Unique Restaurant Experience">
            <a:extLst>
              <a:ext uri="{FF2B5EF4-FFF2-40B4-BE49-F238E27FC236}">
                <a16:creationId xmlns:a16="http://schemas.microsoft.com/office/drawing/2014/main" id="{1F528A86-6EF3-017D-3F43-37270F1243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0458" y="2697168"/>
            <a:ext cx="2997261" cy="18732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 is Fine Dining? A Guide to this Unique Restaurant Experience">
            <a:extLst>
              <a:ext uri="{FF2B5EF4-FFF2-40B4-BE49-F238E27FC236}">
                <a16:creationId xmlns:a16="http://schemas.microsoft.com/office/drawing/2014/main" id="{B827DDA4-62A6-FC0A-BB19-521AD933ED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947" y="440118"/>
            <a:ext cx="6593772" cy="4121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52208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8"/>
                                        </p:tgtEl>
                                        <p:attrNameLst>
                                          <p:attrName>ppt_x</p:attrName>
                                        </p:attrNameLst>
                                      </p:cBhvr>
                                      <p:tavLst>
                                        <p:tav tm="0">
                                          <p:val>
                                            <p:strVal val="ppt_x"/>
                                          </p:val>
                                        </p:tav>
                                        <p:tav tm="100000">
                                          <p:val>
                                            <p:strVal val="ppt_x"/>
                                          </p:val>
                                        </p:tav>
                                      </p:tavLst>
                                    </p:anim>
                                    <p:anim calcmode="lin" valueType="num">
                                      <p:cBhvr additive="base">
                                        <p:cTn id="7" dur="500"/>
                                        <p:tgtEl>
                                          <p:spTgt spid="1028"/>
                                        </p:tgtEl>
                                        <p:attrNameLst>
                                          <p:attrName>ppt_y</p:attrName>
                                        </p:attrNameLst>
                                      </p:cBhvr>
                                      <p:tavLst>
                                        <p:tav tm="0">
                                          <p:val>
                                            <p:strVal val="ppt_y"/>
                                          </p:val>
                                        </p:tav>
                                        <p:tav tm="100000">
                                          <p:val>
                                            <p:strVal val="1+ppt_h/2"/>
                                          </p:val>
                                        </p:tav>
                                      </p:tavLst>
                                    </p:anim>
                                    <p:set>
                                      <p:cBhvr>
                                        <p:cTn id="8" dur="1" fill="hold">
                                          <p:stCondLst>
                                            <p:cond delay="499"/>
                                          </p:stCondLst>
                                        </p:cTn>
                                        <p:tgtEl>
                                          <p:spTgt spid="102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130" name="TextBox 3"/>
          <p:cNvSpPr/>
          <p:nvPr/>
        </p:nvSpPr>
        <p:spPr>
          <a:xfrm>
            <a:off x="204480" y="0"/>
            <a:ext cx="701244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US" sz="2800" b="1" spc="-1" dirty="0">
                <a:solidFill>
                  <a:srgbClr val="0070C0"/>
                </a:solidFill>
                <a:latin typeface="Verdana"/>
                <a:ea typeface="Verdana"/>
              </a:rPr>
              <a:t>Your Father knows</a:t>
            </a:r>
          </a:p>
        </p:txBody>
      </p:sp>
      <p:sp>
        <p:nvSpPr>
          <p:cNvPr id="131" name="TextBox 5"/>
          <p:cNvSpPr/>
          <p:nvPr/>
        </p:nvSpPr>
        <p:spPr>
          <a:xfrm>
            <a:off x="204480" y="516240"/>
            <a:ext cx="7923240" cy="39688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1280" indent="-341280">
              <a:lnSpc>
                <a:spcPct val="100000"/>
              </a:lnSpc>
              <a:buNone/>
              <a:tabLst>
                <a:tab pos="0" algn="l"/>
              </a:tabLst>
            </a:pPr>
            <a:r>
              <a:rPr lang="en-US" sz="2800" b="1" strike="noStrike" spc="-1" dirty="0">
                <a:solidFill>
                  <a:srgbClr val="C00000"/>
                </a:solidFill>
                <a:latin typeface="Arial"/>
                <a:ea typeface="Verdana"/>
              </a:rPr>
              <a:t>● </a:t>
            </a:r>
            <a:r>
              <a:rPr lang="en-GB" sz="2800" b="1" spc="-1" dirty="0">
                <a:solidFill>
                  <a:srgbClr val="0070C0"/>
                </a:solidFill>
                <a:latin typeface="Arial"/>
                <a:ea typeface="Verdana"/>
              </a:rPr>
              <a:t>Query:</a:t>
            </a:r>
            <a:r>
              <a:rPr lang="en-GB" sz="2800" b="1" spc="-1" dirty="0">
                <a:solidFill>
                  <a:srgbClr val="000000"/>
                </a:solidFill>
                <a:ea typeface="Verdana"/>
              </a:rPr>
              <a:t> In what ways have we learned from world, to worry about our material needs?</a:t>
            </a:r>
          </a:p>
          <a:p>
            <a:pPr marL="341280" indent="-341280">
              <a:lnSpc>
                <a:spcPct val="100000"/>
              </a:lnSpc>
              <a:buNone/>
              <a:tabLst>
                <a:tab pos="0" algn="l"/>
              </a:tabLst>
            </a:pPr>
            <a:r>
              <a:rPr lang="en-US" sz="2800" b="1" spc="-1" dirty="0">
                <a:solidFill>
                  <a:srgbClr val="C00000"/>
                </a:solidFill>
                <a:ea typeface="Verdana"/>
              </a:rPr>
              <a:t>● </a:t>
            </a:r>
            <a:r>
              <a:rPr lang="en-GB" sz="2800" b="1" spc="-1" dirty="0">
                <a:solidFill>
                  <a:srgbClr val="0070C0"/>
                </a:solidFill>
                <a:ea typeface="Verdana"/>
              </a:rPr>
              <a:t>Query:</a:t>
            </a:r>
            <a:r>
              <a:rPr lang="en-GB" sz="2800" b="1" spc="-1" dirty="0">
                <a:solidFill>
                  <a:srgbClr val="000000"/>
                </a:solidFill>
                <a:ea typeface="Verdana"/>
              </a:rPr>
              <a:t> What is the fundamental Christian value related to meeting material needs?</a:t>
            </a:r>
          </a:p>
          <a:p>
            <a:pPr marL="341280" indent="-341280">
              <a:lnSpc>
                <a:spcPct val="100000"/>
              </a:lnSpc>
              <a:buNone/>
              <a:tabLst>
                <a:tab pos="0" algn="l"/>
              </a:tabLst>
            </a:pPr>
            <a:r>
              <a:rPr lang="en-US" sz="2800" b="1" spc="-1" dirty="0">
                <a:solidFill>
                  <a:srgbClr val="C00000"/>
                </a:solidFill>
                <a:ea typeface="Verdana"/>
              </a:rPr>
              <a:t>● </a:t>
            </a:r>
            <a:r>
              <a:rPr lang="en-GB" sz="2800" b="1" spc="-1" dirty="0">
                <a:solidFill>
                  <a:srgbClr val="0070C0"/>
                </a:solidFill>
                <a:ea typeface="Verdana"/>
              </a:rPr>
              <a:t>Query:</a:t>
            </a:r>
            <a:r>
              <a:rPr lang="en-GB" sz="2800" b="1" spc="-1" dirty="0">
                <a:solidFill>
                  <a:srgbClr val="000000"/>
                </a:solidFill>
                <a:ea typeface="Verdana"/>
              </a:rPr>
              <a:t> What are some other basic human needs that ensure survival and health?</a:t>
            </a:r>
          </a:p>
          <a:p>
            <a:pPr marL="341280" indent="-341280">
              <a:lnSpc>
                <a:spcPct val="100000"/>
              </a:lnSpc>
              <a:buNone/>
              <a:tabLst>
                <a:tab pos="0" algn="l"/>
              </a:tabLst>
            </a:pPr>
            <a:r>
              <a:rPr lang="en-US" sz="2800" b="1" spc="-1" dirty="0">
                <a:solidFill>
                  <a:srgbClr val="C00000"/>
                </a:solidFill>
                <a:ea typeface="Verdana"/>
              </a:rPr>
              <a:t>● </a:t>
            </a:r>
            <a:r>
              <a:rPr lang="en-GB" sz="2800" b="1" spc="-1" dirty="0">
                <a:solidFill>
                  <a:srgbClr val="0070C0"/>
                </a:solidFill>
                <a:ea typeface="Verdana"/>
              </a:rPr>
              <a:t>Query:</a:t>
            </a:r>
            <a:r>
              <a:rPr lang="en-GB" sz="2800" b="1" spc="-1" dirty="0">
                <a:solidFill>
                  <a:srgbClr val="000000"/>
                </a:solidFill>
                <a:ea typeface="Verdana"/>
              </a:rPr>
              <a:t> What about lazy Christians? </a:t>
            </a:r>
          </a:p>
          <a:p>
            <a:pPr marL="339725" indent="19050">
              <a:lnSpc>
                <a:spcPct val="100000"/>
              </a:lnSpc>
              <a:buNone/>
              <a:tabLst>
                <a:tab pos="0" algn="l"/>
              </a:tabLst>
            </a:pPr>
            <a:r>
              <a:rPr lang="en-GB" sz="2800" b="1" spc="-1" dirty="0">
                <a:solidFill>
                  <a:srgbClr val="000000"/>
                </a:solidFill>
                <a:ea typeface="Verdana"/>
              </a:rPr>
              <a:t>“If anyone is not willing to work, [then] let him not eat” </a:t>
            </a:r>
            <a:r>
              <a:rPr lang="en-GB" sz="2800" spc="-1" dirty="0">
                <a:solidFill>
                  <a:srgbClr val="000000"/>
                </a:solidFill>
                <a:ea typeface="Verdana"/>
              </a:rPr>
              <a:t>(2 Thess. 3:10)</a:t>
            </a:r>
            <a:r>
              <a:rPr lang="en-GB" sz="2800" b="1" spc="-1" dirty="0">
                <a:solidFill>
                  <a:srgbClr val="000000"/>
                </a:solidFill>
                <a:ea typeface="Verdana"/>
              </a:rPr>
              <a:t>.</a:t>
            </a:r>
          </a:p>
        </p:txBody>
      </p:sp>
    </p:spTree>
    <p:extLst>
      <p:ext uri="{BB962C8B-B14F-4D97-AF65-F5344CB8AC3E}">
        <p14:creationId xmlns:p14="http://schemas.microsoft.com/office/powerpoint/2010/main" val="318446912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 calcmode="lin" valueType="num">
                                      <p:cBhvr additive="repl">
                                        <p:cTn id="7"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1">
                                            <p:txEl>
                                              <p:pRg st="1" end="1"/>
                                            </p:txEl>
                                          </p:spTgt>
                                        </p:tgtEl>
                                        <p:attrNameLst>
                                          <p:attrName>style.visibility</p:attrName>
                                        </p:attrNameLst>
                                      </p:cBhvr>
                                      <p:to>
                                        <p:strVal val="visible"/>
                                      </p:to>
                                    </p:set>
                                    <p:anim calcmode="lin" valueType="num">
                                      <p:cBhvr additive="repl">
                                        <p:cTn id="13" dur="500" fill="hold"/>
                                        <p:tgtEl>
                                          <p:spTgt spid="131">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1">
                                            <p:txEl>
                                              <p:pRg st="2" end="2"/>
                                            </p:txEl>
                                          </p:spTgt>
                                        </p:tgtEl>
                                        <p:attrNameLst>
                                          <p:attrName>style.visibility</p:attrName>
                                        </p:attrNameLst>
                                      </p:cBhvr>
                                      <p:to>
                                        <p:strVal val="visible"/>
                                      </p:to>
                                    </p:set>
                                    <p:anim calcmode="lin" valueType="num">
                                      <p:cBhvr additive="repl">
                                        <p:cTn id="19" dur="500" fill="hold"/>
                                        <p:tgtEl>
                                          <p:spTgt spid="131">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1">
                                            <p:txEl>
                                              <p:pRg st="3" end="3"/>
                                            </p:txEl>
                                          </p:spTgt>
                                        </p:tgtEl>
                                        <p:attrNameLst>
                                          <p:attrName>style.visibility</p:attrName>
                                        </p:attrNameLst>
                                      </p:cBhvr>
                                      <p:to>
                                        <p:strVal val="visible"/>
                                      </p:to>
                                    </p:set>
                                    <p:anim calcmode="lin" valueType="num">
                                      <p:cBhvr additive="repl">
                                        <p:cTn id="25" dur="500" fill="hold"/>
                                        <p:tgtEl>
                                          <p:spTgt spid="131">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1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1">
                                            <p:txEl>
                                              <p:pRg st="4" end="4"/>
                                            </p:txEl>
                                          </p:spTgt>
                                        </p:tgtEl>
                                        <p:attrNameLst>
                                          <p:attrName>style.visibility</p:attrName>
                                        </p:attrNameLst>
                                      </p:cBhvr>
                                      <p:to>
                                        <p:strVal val="visible"/>
                                      </p:to>
                                    </p:set>
                                    <p:anim calcmode="lin" valueType="num">
                                      <p:cBhvr additive="repl">
                                        <p:cTn id="31" dur="500" fill="hold"/>
                                        <p:tgtEl>
                                          <p:spTgt spid="131">
                                            <p:txEl>
                                              <p:pRg st="4" end="4"/>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1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597373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800" b="1" spc="-1" dirty="0">
                <a:solidFill>
                  <a:srgbClr val="0070C0"/>
                </a:solidFill>
                <a:latin typeface="Verdana"/>
                <a:ea typeface="Verdana"/>
              </a:rPr>
              <a:t>Seek God’s Kingdom</a:t>
            </a:r>
            <a:endParaRPr lang="fr-FR" sz="2800" b="0" strike="noStrike" spc="-1" dirty="0">
              <a:solidFill>
                <a:srgbClr val="C00000"/>
              </a:solidFill>
              <a:latin typeface="Arial"/>
            </a:endParaRPr>
          </a:p>
        </p:txBody>
      </p:sp>
      <p:sp>
        <p:nvSpPr>
          <p:cNvPr id="57" name="TextBox 5"/>
          <p:cNvSpPr/>
          <p:nvPr/>
        </p:nvSpPr>
        <p:spPr>
          <a:xfrm>
            <a:off x="204480" y="516240"/>
            <a:ext cx="7923240" cy="35379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31</a:t>
            </a:r>
            <a:r>
              <a:rPr lang="en-GB" sz="2800" b="1" spc="-1" dirty="0">
                <a:solidFill>
                  <a:srgbClr val="000000"/>
                </a:solidFill>
                <a:latin typeface="+mj-lt"/>
              </a:rPr>
              <a:t> But </a:t>
            </a:r>
            <a:r>
              <a:rPr lang="en-GB" sz="2800" b="1" spc="-1" dirty="0">
                <a:solidFill>
                  <a:srgbClr val="0070C0"/>
                </a:solidFill>
                <a:latin typeface="+mj-lt"/>
              </a:rPr>
              <a:t>seek</a:t>
            </a:r>
            <a:r>
              <a:rPr lang="en-GB" sz="2800" b="1" spc="-1" dirty="0">
                <a:solidFill>
                  <a:srgbClr val="000000"/>
                </a:solidFill>
                <a:latin typeface="+mj-lt"/>
              </a:rPr>
              <a:t> his kingdom</a:t>
            </a:r>
            <a:r>
              <a:rPr lang="en-GB" sz="2800" b="1" spc="-1" dirty="0">
                <a:solidFill>
                  <a:srgbClr val="00B050"/>
                </a:solidFill>
                <a:latin typeface="+mj-lt"/>
              </a:rPr>
              <a:t>*</a:t>
            </a:r>
            <a:r>
              <a:rPr lang="en-GB" sz="2800" b="1" spc="-1" dirty="0">
                <a:solidFill>
                  <a:srgbClr val="000000"/>
                </a:solidFill>
                <a:latin typeface="+mj-lt"/>
              </a:rPr>
              <a:t>, and these things will be given to you as well.</a:t>
            </a:r>
          </a:p>
          <a:p>
            <a:pPr indent="357188">
              <a:lnSpc>
                <a:spcPct val="100000"/>
              </a:lnSpc>
              <a:buNone/>
              <a:tabLst>
                <a:tab pos="0" algn="l"/>
              </a:tabLst>
            </a:pPr>
            <a:r>
              <a:rPr lang="en-GB" sz="2800" b="1" spc="-1" baseline="30000" dirty="0">
                <a:solidFill>
                  <a:srgbClr val="C00000"/>
                </a:solidFill>
                <a:latin typeface="+mj-lt"/>
              </a:rPr>
              <a:t>32 </a:t>
            </a:r>
            <a:r>
              <a:rPr lang="en-GB" sz="2800" b="1" spc="-1" dirty="0">
                <a:solidFill>
                  <a:srgbClr val="000000"/>
                </a:solidFill>
                <a:latin typeface="+mj-lt"/>
              </a:rPr>
              <a:t>“Do not be afraid, little flock, for your Father has been pleased to </a:t>
            </a:r>
            <a:r>
              <a:rPr lang="en-GB" sz="2800" b="1" spc="-1" dirty="0">
                <a:solidFill>
                  <a:srgbClr val="0070C0"/>
                </a:solidFill>
                <a:latin typeface="+mj-lt"/>
              </a:rPr>
              <a:t>give</a:t>
            </a:r>
            <a:r>
              <a:rPr lang="en-GB" sz="2800" b="1" spc="-1" dirty="0">
                <a:solidFill>
                  <a:srgbClr val="000000"/>
                </a:solidFill>
                <a:latin typeface="+mj-lt"/>
              </a:rPr>
              <a:t> you the kingdom.</a:t>
            </a:r>
            <a:br>
              <a:rPr lang="en-GB" sz="2800" b="1" spc="-1" dirty="0">
                <a:solidFill>
                  <a:srgbClr val="000000"/>
                </a:solidFill>
                <a:latin typeface="+mj-lt"/>
              </a:rPr>
            </a:br>
            <a:r>
              <a:rPr lang="en-GB" sz="2800" b="1" spc="-1" dirty="0">
                <a:solidFill>
                  <a:srgbClr val="00B050"/>
                </a:solidFill>
                <a:latin typeface="+mj-lt"/>
              </a:rPr>
              <a:t>*</a:t>
            </a:r>
            <a:r>
              <a:rPr lang="en-GB" sz="2800" spc="-1" dirty="0">
                <a:solidFill>
                  <a:srgbClr val="00B050"/>
                </a:solidFill>
                <a:latin typeface="+mj-lt"/>
              </a:rPr>
              <a:t>Several </a:t>
            </a:r>
            <a:r>
              <a:rPr lang="en-GB" sz="2800" spc="-1" dirty="0" err="1">
                <a:solidFill>
                  <a:srgbClr val="00B050"/>
                </a:solidFill>
                <a:latin typeface="+mj-lt"/>
              </a:rPr>
              <a:t>mss</a:t>
            </a:r>
            <a:r>
              <a:rPr lang="en-GB" sz="2800" spc="-1" dirty="0">
                <a:solidFill>
                  <a:srgbClr val="00B050"/>
                </a:solidFill>
                <a:latin typeface="+mj-lt"/>
              </a:rPr>
              <a:t> from the 3</a:t>
            </a:r>
            <a:r>
              <a:rPr lang="en-GB" sz="2800" spc="-1" baseline="30000" dirty="0">
                <a:solidFill>
                  <a:srgbClr val="00B050"/>
                </a:solidFill>
                <a:latin typeface="+mj-lt"/>
              </a:rPr>
              <a:t>rd</a:t>
            </a:r>
            <a:r>
              <a:rPr lang="en-GB" sz="2800" spc="-1" dirty="0">
                <a:solidFill>
                  <a:srgbClr val="00B050"/>
                </a:solidFill>
                <a:latin typeface="+mj-lt"/>
              </a:rPr>
              <a:t> </a:t>
            </a:r>
            <a:br>
              <a:rPr lang="en-GB" sz="2800" spc="-1" dirty="0">
                <a:solidFill>
                  <a:srgbClr val="00B050"/>
                </a:solidFill>
                <a:latin typeface="+mj-lt"/>
              </a:rPr>
            </a:br>
            <a:r>
              <a:rPr lang="en-GB" sz="2800" spc="-1" dirty="0">
                <a:solidFill>
                  <a:srgbClr val="00B050"/>
                </a:solidFill>
                <a:latin typeface="+mj-lt"/>
              </a:rPr>
              <a:t>century and later read, </a:t>
            </a:r>
            <a:br>
              <a:rPr lang="en-GB" sz="2800" spc="-1" dirty="0">
                <a:solidFill>
                  <a:srgbClr val="00B050"/>
                </a:solidFill>
                <a:latin typeface="+mj-lt"/>
              </a:rPr>
            </a:br>
            <a:r>
              <a:rPr lang="en-GB" sz="2800" spc="-1" dirty="0">
                <a:solidFill>
                  <a:srgbClr val="00B050"/>
                </a:solidFill>
                <a:latin typeface="+mj-lt"/>
              </a:rPr>
              <a:t>“seek the kingdom of God.”</a:t>
            </a:r>
          </a:p>
        </p:txBody>
      </p:sp>
      <p:pic>
        <p:nvPicPr>
          <p:cNvPr id="6146" name="Picture 2" descr="Quotes about Feeding The Poor (30 quotes)">
            <a:extLst>
              <a:ext uri="{FF2B5EF4-FFF2-40B4-BE49-F238E27FC236}">
                <a16:creationId xmlns:a16="http://schemas.microsoft.com/office/drawing/2014/main" id="{453C9526-978D-1836-33A1-5451FC9937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62309" y="2274437"/>
            <a:ext cx="2965691" cy="229601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Quotes about Feeding The Poor (30 quotes)">
            <a:extLst>
              <a:ext uri="{FF2B5EF4-FFF2-40B4-BE49-F238E27FC236}">
                <a16:creationId xmlns:a16="http://schemas.microsoft.com/office/drawing/2014/main" id="{8022E9C6-3766-32A4-7B61-64E89BCBA0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5692" y="563811"/>
            <a:ext cx="5162308" cy="3996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492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148"/>
                                        </p:tgtEl>
                                        <p:attrNameLst>
                                          <p:attrName>ppt_x</p:attrName>
                                        </p:attrNameLst>
                                      </p:cBhvr>
                                      <p:tavLst>
                                        <p:tav tm="0">
                                          <p:val>
                                            <p:strVal val="ppt_x"/>
                                          </p:val>
                                        </p:tav>
                                        <p:tav tm="100000">
                                          <p:val>
                                            <p:strVal val="ppt_x"/>
                                          </p:val>
                                        </p:tav>
                                      </p:tavLst>
                                    </p:anim>
                                    <p:anim calcmode="lin" valueType="num">
                                      <p:cBhvr additive="base">
                                        <p:cTn id="7" dur="500"/>
                                        <p:tgtEl>
                                          <p:spTgt spid="6148"/>
                                        </p:tgtEl>
                                        <p:attrNameLst>
                                          <p:attrName>ppt_y</p:attrName>
                                        </p:attrNameLst>
                                      </p:cBhvr>
                                      <p:tavLst>
                                        <p:tav tm="0">
                                          <p:val>
                                            <p:strVal val="ppt_y"/>
                                          </p:val>
                                        </p:tav>
                                        <p:tav tm="100000">
                                          <p:val>
                                            <p:strVal val="1+ppt_h/2"/>
                                          </p:val>
                                        </p:tav>
                                      </p:tavLst>
                                    </p:anim>
                                    <p:set>
                                      <p:cBhvr>
                                        <p:cTn id="8" dur="1" fill="hold">
                                          <p:stCondLst>
                                            <p:cond delay="499"/>
                                          </p:stCondLst>
                                        </p:cTn>
                                        <p:tgtEl>
                                          <p:spTgt spid="614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repl">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597373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pc="-1" dirty="0">
                <a:solidFill>
                  <a:srgbClr val="0070C0"/>
                </a:solidFill>
                <a:latin typeface="Verdana"/>
                <a:ea typeface="Verdana"/>
              </a:rPr>
              <a:t>The Son of Man will come</a:t>
            </a:r>
          </a:p>
        </p:txBody>
      </p:sp>
      <p:sp>
        <p:nvSpPr>
          <p:cNvPr id="57" name="TextBox 5"/>
          <p:cNvSpPr/>
          <p:nvPr/>
        </p:nvSpPr>
        <p:spPr>
          <a:xfrm>
            <a:off x="204480" y="516240"/>
            <a:ext cx="7923240" cy="384575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357188"/>
            <a:r>
              <a:rPr lang="en-GB" sz="2800" b="1" spc="-1" baseline="30000" dirty="0">
                <a:solidFill>
                  <a:srgbClr val="C00000"/>
                </a:solidFill>
              </a:rPr>
              <a:t>33 </a:t>
            </a:r>
            <a:r>
              <a:rPr lang="en-GB" sz="2800" b="1" spc="-1" dirty="0">
                <a:solidFill>
                  <a:srgbClr val="000000"/>
                </a:solidFill>
              </a:rPr>
              <a:t>Sell your possessions and give to the poor.</a:t>
            </a:r>
            <a:r>
              <a:rPr lang="en-GB" sz="2800" b="1" spc="-1" dirty="0">
                <a:solidFill>
                  <a:srgbClr val="00B050"/>
                </a:solidFill>
              </a:rPr>
              <a:t>*</a:t>
            </a:r>
            <a:br>
              <a:rPr lang="en-GB" sz="2800" b="1" spc="-1" dirty="0">
                <a:solidFill>
                  <a:srgbClr val="00B050"/>
                </a:solidFill>
              </a:rPr>
            </a:br>
            <a:br>
              <a:rPr lang="en-GB" sz="1400" b="1" spc="-1" dirty="0">
                <a:solidFill>
                  <a:srgbClr val="000000"/>
                </a:solidFill>
              </a:rPr>
            </a:br>
            <a:r>
              <a:rPr lang="en-GB" sz="2800" b="1" spc="-1" dirty="0">
                <a:solidFill>
                  <a:srgbClr val="00B050"/>
                </a:solidFill>
              </a:rPr>
              <a:t>*</a:t>
            </a:r>
            <a:r>
              <a:rPr lang="en-GB" sz="2400" spc="-1" dirty="0">
                <a:solidFill>
                  <a:srgbClr val="00B050"/>
                </a:solidFill>
              </a:rPr>
              <a:t>“give to the poor” in Greek is a singular noun meaning “give benevolence,” which is to meet others’ urgent needs.</a:t>
            </a:r>
            <a:br>
              <a:rPr lang="en-GB" sz="2800" b="1" spc="-1" dirty="0">
                <a:solidFill>
                  <a:srgbClr val="000000"/>
                </a:solidFill>
              </a:rPr>
            </a:br>
            <a:endParaRPr lang="en-GB" sz="1400" b="1" spc="-1" dirty="0">
              <a:solidFill>
                <a:srgbClr val="00B050"/>
              </a:solidFill>
            </a:endParaRPr>
          </a:p>
          <a:p>
            <a:pPr marL="360363" indent="-360363"/>
            <a:r>
              <a:rPr lang="en-US" sz="2800" b="1" spc="-1" dirty="0">
                <a:solidFill>
                  <a:srgbClr val="C00000"/>
                </a:solidFill>
                <a:ea typeface="Verdana"/>
              </a:rPr>
              <a:t>● </a:t>
            </a:r>
            <a:r>
              <a:rPr lang="en-GB" sz="2800" b="1" spc="-1" dirty="0">
                <a:solidFill>
                  <a:srgbClr val="0070C0"/>
                </a:solidFill>
                <a:ea typeface="Verdana"/>
              </a:rPr>
              <a:t>Query:</a:t>
            </a:r>
            <a:r>
              <a:rPr lang="en-GB" sz="2800" b="1" spc="-1" dirty="0">
                <a:solidFill>
                  <a:srgbClr val="000000"/>
                </a:solidFill>
                <a:ea typeface="Verdana"/>
              </a:rPr>
              <a:t> Who in Scripture did this?</a:t>
            </a:r>
            <a:endParaRPr lang="fr-FR" sz="2800" spc="-1" dirty="0"/>
          </a:p>
          <a:p>
            <a:pPr marL="360363" indent="-360363"/>
            <a:r>
              <a:rPr lang="en-US" sz="2800" b="1" spc="-1" dirty="0">
                <a:solidFill>
                  <a:srgbClr val="C00000"/>
                </a:solidFill>
                <a:ea typeface="Verdana"/>
              </a:rPr>
              <a:t>● </a:t>
            </a:r>
            <a:r>
              <a:rPr lang="en-GB" sz="2800" b="1" spc="-1" dirty="0">
                <a:solidFill>
                  <a:srgbClr val="0070C0"/>
                </a:solidFill>
                <a:ea typeface="Verdana"/>
              </a:rPr>
              <a:t>Query:</a:t>
            </a:r>
            <a:r>
              <a:rPr lang="en-GB" sz="2800" b="1" spc="-1" dirty="0">
                <a:solidFill>
                  <a:srgbClr val="000000"/>
                </a:solidFill>
                <a:ea typeface="Verdana"/>
              </a:rPr>
              <a:t> Which possessions were Israelites not allowed to sell?</a:t>
            </a:r>
            <a:endParaRPr lang="en-GB" sz="2800" b="1" spc="-1" dirty="0">
              <a:solidFill>
                <a:srgbClr val="000000"/>
              </a:solidFill>
            </a:endParaRPr>
          </a:p>
        </p:txBody>
      </p:sp>
    </p:spTree>
    <p:extLst>
      <p:ext uri="{BB962C8B-B14F-4D97-AF65-F5344CB8AC3E}">
        <p14:creationId xmlns:p14="http://schemas.microsoft.com/office/powerpoint/2010/main" val="231347205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1" end="1"/>
                                            </p:txEl>
                                          </p:spTgt>
                                        </p:tgtEl>
                                        <p:attrNameLst>
                                          <p:attrName>style.visibility</p:attrName>
                                        </p:attrNameLst>
                                      </p:cBhvr>
                                      <p:to>
                                        <p:strVal val="visible"/>
                                      </p:to>
                                    </p:set>
                                    <p:anim calcmode="lin" valueType="num">
                                      <p:cBhvr additive="repl">
                                        <p:cTn id="1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2" end="2"/>
                                            </p:txEl>
                                          </p:spTgt>
                                        </p:tgtEl>
                                        <p:attrNameLst>
                                          <p:attrName>style.visibility</p:attrName>
                                        </p:attrNameLst>
                                      </p:cBhvr>
                                      <p:to>
                                        <p:strVal val="visible"/>
                                      </p:to>
                                    </p:set>
                                    <p:anim calcmode="lin" valueType="num">
                                      <p:cBhvr additive="repl">
                                        <p:cTn id="19"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597373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800" b="1" strike="noStrike" spc="-1" dirty="0">
                <a:solidFill>
                  <a:srgbClr val="0070C0"/>
                </a:solidFill>
                <a:latin typeface="Verdana"/>
                <a:ea typeface="Verdana"/>
              </a:rPr>
              <a:t>The Son of Man will come</a:t>
            </a:r>
            <a:endParaRPr lang="fr-FR" sz="2800" b="0" strike="noStrike" spc="-1" dirty="0">
              <a:solidFill>
                <a:srgbClr val="C00000"/>
              </a:solidFill>
              <a:latin typeface="Arial"/>
            </a:endParaRPr>
          </a:p>
        </p:txBody>
      </p:sp>
      <p:sp>
        <p:nvSpPr>
          <p:cNvPr id="57" name="TextBox 5"/>
          <p:cNvSpPr/>
          <p:nvPr/>
        </p:nvSpPr>
        <p:spPr>
          <a:xfrm>
            <a:off x="204480" y="516240"/>
            <a:ext cx="7923240" cy="384575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357188"/>
            <a:r>
              <a:rPr lang="fr-FR" sz="2800" b="1" strike="noStrike" spc="-1" baseline="30000" dirty="0">
                <a:solidFill>
                  <a:srgbClr val="C00000"/>
                </a:solidFill>
                <a:latin typeface="+mj-lt"/>
              </a:rPr>
              <a:t>39</a:t>
            </a:r>
            <a:r>
              <a:rPr lang="en-GB" sz="2800" b="1" spc="-1" dirty="0">
                <a:solidFill>
                  <a:srgbClr val="000000"/>
                </a:solidFill>
                <a:latin typeface="+mj-lt"/>
              </a:rPr>
              <a:t> But understand this: If the owner of the house had known at what hour the thief was coming, he would</a:t>
            </a:r>
            <a:r>
              <a:rPr lang="en-GB" sz="2800" b="1" spc="-1" dirty="0">
                <a:solidFill>
                  <a:srgbClr val="00B050"/>
                </a:solidFill>
                <a:latin typeface="+mj-lt"/>
              </a:rPr>
              <a:t>*</a:t>
            </a:r>
            <a:r>
              <a:rPr lang="en-GB" sz="2800" b="1" spc="-1" dirty="0">
                <a:solidFill>
                  <a:srgbClr val="000000"/>
                </a:solidFill>
                <a:latin typeface="+mj-lt"/>
              </a:rPr>
              <a:t> not have let his house be broken into. </a:t>
            </a:r>
            <a:r>
              <a:rPr lang="en-GB" sz="2800" b="1" spc="-1" baseline="30000" dirty="0">
                <a:solidFill>
                  <a:srgbClr val="C00000"/>
                </a:solidFill>
                <a:latin typeface="+mj-lt"/>
              </a:rPr>
              <a:t>40</a:t>
            </a:r>
            <a:r>
              <a:rPr lang="en-GB" sz="2800" b="1" spc="-1" dirty="0">
                <a:solidFill>
                  <a:srgbClr val="000000"/>
                </a:solidFill>
                <a:latin typeface="+mj-lt"/>
              </a:rPr>
              <a:t> You also must be ready, because the Son of Man will come at an hour when you do not expect him.”</a:t>
            </a:r>
            <a:br>
              <a:rPr lang="en-GB" sz="2800" b="1" spc="-1" dirty="0">
                <a:solidFill>
                  <a:srgbClr val="000000"/>
                </a:solidFill>
                <a:latin typeface="+mj-lt"/>
              </a:rPr>
            </a:br>
            <a:r>
              <a:rPr lang="en-GB" sz="2800" b="1" spc="-1" dirty="0">
                <a:solidFill>
                  <a:srgbClr val="00B050"/>
                </a:solidFill>
              </a:rPr>
              <a:t>*</a:t>
            </a:r>
            <a:r>
              <a:rPr lang="en-GB" sz="2400" spc="-1" dirty="0">
                <a:solidFill>
                  <a:srgbClr val="00B050"/>
                </a:solidFill>
              </a:rPr>
              <a:t>Some manuscripts from the 4</a:t>
            </a:r>
            <a:r>
              <a:rPr lang="en-GB" sz="2400" spc="-1" baseline="30000" dirty="0">
                <a:solidFill>
                  <a:srgbClr val="00B050"/>
                </a:solidFill>
              </a:rPr>
              <a:t>th</a:t>
            </a:r>
            <a:br>
              <a:rPr lang="en-GB" sz="2400" spc="-1" dirty="0">
                <a:solidFill>
                  <a:srgbClr val="00B050"/>
                </a:solidFill>
              </a:rPr>
            </a:br>
            <a:r>
              <a:rPr lang="en-GB" sz="2400" spc="-1" dirty="0">
                <a:solidFill>
                  <a:srgbClr val="00B050"/>
                </a:solidFill>
              </a:rPr>
              <a:t>century and after insert here part of </a:t>
            </a:r>
            <a:br>
              <a:rPr lang="en-GB" sz="2400" spc="-1" dirty="0">
                <a:solidFill>
                  <a:srgbClr val="00B050"/>
                </a:solidFill>
              </a:rPr>
            </a:br>
            <a:r>
              <a:rPr lang="en-GB" sz="2400" spc="-1" dirty="0">
                <a:solidFill>
                  <a:srgbClr val="00B050"/>
                </a:solidFill>
              </a:rPr>
              <a:t>Matthew 24:43.</a:t>
            </a:r>
            <a:endParaRPr lang="fr-FR" sz="2400" spc="-1" dirty="0"/>
          </a:p>
        </p:txBody>
      </p:sp>
      <p:pic>
        <p:nvPicPr>
          <p:cNvPr id="4" name="Picture 3">
            <a:extLst>
              <a:ext uri="{FF2B5EF4-FFF2-40B4-BE49-F238E27FC236}">
                <a16:creationId xmlns:a16="http://schemas.microsoft.com/office/drawing/2014/main" id="{2249247D-AE61-C66D-7182-E4704FFB3255}"/>
              </a:ext>
            </a:extLst>
          </p:cNvPr>
          <p:cNvPicPr>
            <a:picLocks noChangeAspect="1"/>
          </p:cNvPicPr>
          <p:nvPr/>
        </p:nvPicPr>
        <p:blipFill>
          <a:blip r:embed="rId2"/>
          <a:stretch>
            <a:fillRect/>
          </a:stretch>
        </p:blipFill>
        <p:spPr>
          <a:xfrm>
            <a:off x="5625296" y="2695182"/>
            <a:ext cx="2502424" cy="1876818"/>
          </a:xfrm>
          <a:prstGeom prst="rect">
            <a:avLst/>
          </a:prstGeom>
        </p:spPr>
      </p:pic>
      <p:pic>
        <p:nvPicPr>
          <p:cNvPr id="6" name="Picture 5">
            <a:extLst>
              <a:ext uri="{FF2B5EF4-FFF2-40B4-BE49-F238E27FC236}">
                <a16:creationId xmlns:a16="http://schemas.microsoft.com/office/drawing/2014/main" id="{442F4395-8C81-43C5-F64C-E7545FC2F56C}"/>
              </a:ext>
            </a:extLst>
          </p:cNvPr>
          <p:cNvPicPr>
            <a:picLocks noChangeAspect="1"/>
          </p:cNvPicPr>
          <p:nvPr/>
        </p:nvPicPr>
        <p:blipFill>
          <a:blip r:embed="rId2"/>
          <a:stretch>
            <a:fillRect/>
          </a:stretch>
        </p:blipFill>
        <p:spPr>
          <a:xfrm>
            <a:off x="2667965" y="477183"/>
            <a:ext cx="5459755" cy="4094817"/>
          </a:xfrm>
          <a:prstGeom prst="rect">
            <a:avLst/>
          </a:prstGeom>
        </p:spPr>
      </p:pic>
    </p:spTree>
    <p:extLst>
      <p:ext uri="{BB962C8B-B14F-4D97-AF65-F5344CB8AC3E}">
        <p14:creationId xmlns:p14="http://schemas.microsoft.com/office/powerpoint/2010/main" val="222875809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44" name="TextBox 3"/>
          <p:cNvSpPr/>
          <p:nvPr/>
        </p:nvSpPr>
        <p:spPr>
          <a:xfrm>
            <a:off x="204480" y="0"/>
            <a:ext cx="5645880" cy="51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800" b="1" strike="noStrike" spc="-1" dirty="0">
                <a:solidFill>
                  <a:srgbClr val="0070C0"/>
                </a:solidFill>
                <a:latin typeface="Verdana"/>
                <a:ea typeface="Verdana"/>
              </a:rPr>
              <a:t>Structure of Luke’s Gospel</a:t>
            </a:r>
            <a:endParaRPr lang="fr-FR" sz="2800" b="0" strike="noStrike" spc="-1" dirty="0">
              <a:latin typeface="Arial"/>
            </a:endParaRPr>
          </a:p>
        </p:txBody>
      </p:sp>
      <p:sp>
        <p:nvSpPr>
          <p:cNvPr id="45" name="TextBox 5"/>
          <p:cNvSpPr/>
          <p:nvPr/>
        </p:nvSpPr>
        <p:spPr>
          <a:xfrm>
            <a:off x="274680" y="523080"/>
            <a:ext cx="7782840" cy="34148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2600" indent="-282600">
              <a:lnSpc>
                <a:spcPct val="100000"/>
              </a:lnSpc>
              <a:buNone/>
              <a:tabLst>
                <a:tab pos="0" algn="l"/>
              </a:tabLst>
            </a:pPr>
            <a:r>
              <a:rPr lang="en-GB" sz="2400" b="1" strike="noStrike" spc="-1" dirty="0">
                <a:solidFill>
                  <a:srgbClr val="C00000"/>
                </a:solidFill>
                <a:latin typeface="Arial"/>
              </a:rPr>
              <a:t>1</a:t>
            </a:r>
            <a:r>
              <a:rPr lang="en-GB" sz="2400" b="1" strike="noStrike" spc="-1" dirty="0">
                <a:solidFill>
                  <a:srgbClr val="000000"/>
                </a:solidFill>
                <a:latin typeface="Arial"/>
              </a:rPr>
              <a:t> </a:t>
            </a:r>
            <a:r>
              <a:rPr lang="en-US" sz="2400" b="1" strike="noStrike" spc="-1" dirty="0">
                <a:solidFill>
                  <a:srgbClr val="0070C0"/>
                </a:solidFill>
                <a:latin typeface="Arial"/>
              </a:rPr>
              <a:t>Preface: </a:t>
            </a:r>
            <a:r>
              <a:rPr lang="en-US" sz="2400" b="1" strike="noStrike" spc="-1" dirty="0">
                <a:solidFill>
                  <a:srgbClr val="000000"/>
                </a:solidFill>
                <a:latin typeface="Arial"/>
              </a:rPr>
              <a:t>Sponsor, method and purpose.</a:t>
            </a:r>
            <a:endParaRPr lang="fr-FR" sz="2400" b="0" strike="noStrike" spc="-1" dirty="0">
              <a:latin typeface="Arial"/>
            </a:endParaRPr>
          </a:p>
          <a:p>
            <a:pPr marL="282600" indent="-282600">
              <a:lnSpc>
                <a:spcPct val="100000"/>
              </a:lnSpc>
              <a:buNone/>
              <a:tabLst>
                <a:tab pos="0" algn="l"/>
              </a:tabLst>
            </a:pPr>
            <a:r>
              <a:rPr lang="en-GB" sz="2400" b="1" strike="noStrike" spc="-1" dirty="0">
                <a:solidFill>
                  <a:srgbClr val="C00000"/>
                </a:solidFill>
                <a:latin typeface="Arial"/>
              </a:rPr>
              <a:t>2</a:t>
            </a:r>
            <a:r>
              <a:rPr lang="en-GB" sz="2400" b="1" strike="noStrike" spc="-1" dirty="0">
                <a:solidFill>
                  <a:srgbClr val="000000"/>
                </a:solidFill>
                <a:latin typeface="Arial"/>
              </a:rPr>
              <a:t> </a:t>
            </a:r>
            <a:r>
              <a:rPr lang="en-US" sz="2400" b="1" strike="noStrike" spc="-1" dirty="0">
                <a:solidFill>
                  <a:srgbClr val="0070C0"/>
                </a:solidFill>
                <a:latin typeface="Arial"/>
              </a:rPr>
              <a:t>Birth narratives: </a:t>
            </a:r>
            <a:r>
              <a:rPr lang="en-US" sz="2400" b="1" strike="noStrike" spc="-1" dirty="0">
                <a:solidFill>
                  <a:srgbClr val="000000"/>
                </a:solidFill>
                <a:latin typeface="Arial"/>
              </a:rPr>
              <a:t>Dawn of the promised new era.</a:t>
            </a:r>
            <a:endParaRPr lang="fr-FR" sz="2400" b="0" strike="noStrike" spc="-1" dirty="0">
              <a:latin typeface="Arial"/>
            </a:endParaRPr>
          </a:p>
          <a:p>
            <a:pPr marL="282600" indent="-282600">
              <a:lnSpc>
                <a:spcPct val="100000"/>
              </a:lnSpc>
              <a:buNone/>
              <a:tabLst>
                <a:tab pos="0" algn="l"/>
              </a:tabLst>
            </a:pPr>
            <a:r>
              <a:rPr lang="en-GB" sz="2400" b="1" strike="noStrike" spc="-1" dirty="0">
                <a:solidFill>
                  <a:srgbClr val="C00000"/>
                </a:solidFill>
                <a:latin typeface="Arial"/>
              </a:rPr>
              <a:t>3</a:t>
            </a:r>
            <a:r>
              <a:rPr lang="en-GB" sz="2400" b="1" strike="noStrike" spc="-1" dirty="0">
                <a:solidFill>
                  <a:srgbClr val="000000"/>
                </a:solidFill>
                <a:latin typeface="Arial"/>
              </a:rPr>
              <a:t> </a:t>
            </a:r>
            <a:r>
              <a:rPr lang="en-US" sz="2400" b="1" strike="noStrike" spc="-1" dirty="0">
                <a:solidFill>
                  <a:srgbClr val="0070C0"/>
                </a:solidFill>
                <a:latin typeface="Arial"/>
              </a:rPr>
              <a:t>John’s mission: </a:t>
            </a:r>
            <a:r>
              <a:rPr lang="en-US" sz="2400" b="1" strike="noStrike" spc="-1" dirty="0">
                <a:solidFill>
                  <a:srgbClr val="000000"/>
                </a:solidFill>
                <a:latin typeface="Arial"/>
              </a:rPr>
              <a:t>Introduce the Messiah.</a:t>
            </a:r>
            <a:endParaRPr lang="fr-FR" sz="2400" b="0" strike="noStrike" spc="-1" dirty="0">
              <a:latin typeface="Arial"/>
            </a:endParaRPr>
          </a:p>
          <a:p>
            <a:pPr marL="282600" indent="-282600">
              <a:lnSpc>
                <a:spcPct val="100000"/>
              </a:lnSpc>
              <a:buNone/>
              <a:tabLst>
                <a:tab pos="0" algn="l"/>
              </a:tabLst>
            </a:pPr>
            <a:r>
              <a:rPr lang="en-GB" sz="2400" b="1" strike="noStrike" spc="-1" dirty="0">
                <a:solidFill>
                  <a:srgbClr val="C00000"/>
                </a:solidFill>
                <a:latin typeface="Arial"/>
              </a:rPr>
              <a:t>4</a:t>
            </a:r>
            <a:r>
              <a:rPr lang="en-GB" sz="2400" b="1" strike="noStrike" spc="-1" dirty="0">
                <a:solidFill>
                  <a:srgbClr val="000000"/>
                </a:solidFill>
                <a:latin typeface="Arial"/>
              </a:rPr>
              <a:t> </a:t>
            </a:r>
            <a:r>
              <a:rPr lang="en-US" sz="2400" b="1" strike="noStrike" spc="-1" dirty="0">
                <a:solidFill>
                  <a:srgbClr val="0070C0"/>
                </a:solidFill>
                <a:latin typeface="Arial"/>
              </a:rPr>
              <a:t>Jesus’ mission: </a:t>
            </a:r>
            <a:r>
              <a:rPr lang="en-GB" sz="2400" b="1" strike="noStrike" spc="-1" dirty="0">
                <a:solidFill>
                  <a:srgbClr val="000000"/>
                </a:solidFill>
                <a:latin typeface="Arial"/>
              </a:rPr>
              <a:t>Messiah’s message and work</a:t>
            </a:r>
            <a:r>
              <a:rPr lang="en-US" sz="2400" b="1" strike="noStrike" spc="-1" dirty="0">
                <a:solidFill>
                  <a:srgbClr val="000000"/>
                </a:solidFill>
                <a:latin typeface="Arial"/>
              </a:rPr>
              <a:t>.</a:t>
            </a:r>
            <a:endParaRPr lang="fr-FR" sz="2400" b="0" strike="noStrike" spc="-1" dirty="0">
              <a:latin typeface="Arial"/>
            </a:endParaRPr>
          </a:p>
          <a:p>
            <a:pPr marL="282600" indent="-282600">
              <a:lnSpc>
                <a:spcPct val="100000"/>
              </a:lnSpc>
              <a:buNone/>
              <a:tabLst>
                <a:tab pos="0" algn="l"/>
              </a:tabLst>
            </a:pPr>
            <a:r>
              <a:rPr lang="en-GB" sz="2400" b="1" strike="noStrike" spc="-1" dirty="0">
                <a:solidFill>
                  <a:srgbClr val="C00000"/>
                </a:solidFill>
                <a:latin typeface="Arial"/>
              </a:rPr>
              <a:t>5</a:t>
            </a:r>
            <a:r>
              <a:rPr lang="en-GB" sz="2400" b="1" strike="noStrike" spc="-1" dirty="0">
                <a:solidFill>
                  <a:srgbClr val="000000"/>
                </a:solidFill>
                <a:latin typeface="Arial"/>
              </a:rPr>
              <a:t> </a:t>
            </a:r>
            <a:r>
              <a:rPr lang="en-US" sz="2400" b="1" strike="noStrike" spc="-1" dirty="0">
                <a:solidFill>
                  <a:srgbClr val="0070C0"/>
                </a:solidFill>
                <a:latin typeface="Arial"/>
              </a:rPr>
              <a:t>Journey to death: </a:t>
            </a:r>
            <a:r>
              <a:rPr lang="en-US" sz="2400" b="1" strike="noStrike" spc="-1" dirty="0">
                <a:solidFill>
                  <a:srgbClr val="000000"/>
                </a:solidFill>
                <a:latin typeface="Arial"/>
              </a:rPr>
              <a:t>Messianic signs and teaching. </a:t>
            </a:r>
            <a:endParaRPr lang="fr-FR" sz="2400" b="0" strike="noStrike" spc="-1" dirty="0">
              <a:latin typeface="Arial"/>
            </a:endParaRPr>
          </a:p>
          <a:p>
            <a:pPr marL="282600" indent="-282600">
              <a:lnSpc>
                <a:spcPct val="100000"/>
              </a:lnSpc>
              <a:buNone/>
              <a:tabLst>
                <a:tab pos="0" algn="l"/>
              </a:tabLst>
            </a:pPr>
            <a:r>
              <a:rPr lang="en-GB" sz="2400" b="1" strike="noStrike" spc="-1" dirty="0">
                <a:solidFill>
                  <a:srgbClr val="C00000"/>
                </a:solidFill>
                <a:latin typeface="Arial"/>
              </a:rPr>
              <a:t>6</a:t>
            </a:r>
            <a:r>
              <a:rPr lang="en-GB" sz="2400" b="1" strike="noStrike" spc="-1" dirty="0">
                <a:solidFill>
                  <a:srgbClr val="000000"/>
                </a:solidFill>
                <a:latin typeface="Arial"/>
              </a:rPr>
              <a:t> </a:t>
            </a:r>
            <a:r>
              <a:rPr lang="en-US" sz="2400" b="1" strike="noStrike" spc="-1" dirty="0">
                <a:solidFill>
                  <a:srgbClr val="0070C0"/>
                </a:solidFill>
                <a:latin typeface="Arial"/>
              </a:rPr>
              <a:t>Jerusalem: </a:t>
            </a:r>
            <a:r>
              <a:rPr lang="en-US" sz="2400" b="1" strike="noStrike" spc="-1" dirty="0">
                <a:solidFill>
                  <a:srgbClr val="000000"/>
                </a:solidFill>
                <a:latin typeface="Arial"/>
              </a:rPr>
              <a:t>Confront Israelite and Roman rulers.</a:t>
            </a:r>
            <a:endParaRPr lang="fr-FR" sz="2400" b="0" strike="noStrike" spc="-1" dirty="0">
              <a:latin typeface="Arial"/>
            </a:endParaRPr>
          </a:p>
          <a:p>
            <a:pPr marL="282600" indent="-282600">
              <a:lnSpc>
                <a:spcPct val="100000"/>
              </a:lnSpc>
              <a:buNone/>
              <a:tabLst>
                <a:tab pos="0" algn="l"/>
              </a:tabLst>
            </a:pPr>
            <a:r>
              <a:rPr lang="en-GB" sz="2400" b="1" strike="noStrike" spc="-1" dirty="0">
                <a:solidFill>
                  <a:srgbClr val="C00000"/>
                </a:solidFill>
                <a:latin typeface="Arial"/>
              </a:rPr>
              <a:t>7</a:t>
            </a:r>
            <a:r>
              <a:rPr lang="en-GB" sz="2400" b="1" strike="noStrike" spc="-1" dirty="0">
                <a:solidFill>
                  <a:srgbClr val="000000"/>
                </a:solidFill>
                <a:latin typeface="Arial"/>
              </a:rPr>
              <a:t> </a:t>
            </a:r>
            <a:r>
              <a:rPr lang="en-US" sz="2400" b="1" strike="noStrike" spc="-1" dirty="0">
                <a:solidFill>
                  <a:srgbClr val="0070C0"/>
                </a:solidFill>
                <a:latin typeface="Arial"/>
              </a:rPr>
              <a:t>Crucifixion: </a:t>
            </a:r>
            <a:r>
              <a:rPr lang="en-US" sz="2400" b="1" strike="noStrike" spc="-1" dirty="0">
                <a:solidFill>
                  <a:srgbClr val="000000"/>
                </a:solidFill>
                <a:latin typeface="Arial"/>
              </a:rPr>
              <a:t>Last supper, arrest, trials, death.</a:t>
            </a:r>
            <a:endParaRPr lang="fr-FR" sz="2400" b="0" strike="noStrike" spc="-1" dirty="0">
              <a:latin typeface="Arial"/>
            </a:endParaRPr>
          </a:p>
          <a:p>
            <a:pPr marL="282600" indent="-282600">
              <a:lnSpc>
                <a:spcPct val="100000"/>
              </a:lnSpc>
              <a:buNone/>
              <a:tabLst>
                <a:tab pos="0" algn="l"/>
              </a:tabLst>
            </a:pPr>
            <a:r>
              <a:rPr lang="en-GB" sz="2400" b="1" strike="noStrike" spc="-1" dirty="0">
                <a:solidFill>
                  <a:srgbClr val="C00000"/>
                </a:solidFill>
                <a:latin typeface="Arial"/>
              </a:rPr>
              <a:t>8</a:t>
            </a:r>
            <a:r>
              <a:rPr lang="en-GB" sz="2400" b="1" strike="noStrike" spc="-1" dirty="0">
                <a:solidFill>
                  <a:srgbClr val="000000"/>
                </a:solidFill>
                <a:latin typeface="Arial"/>
              </a:rPr>
              <a:t> </a:t>
            </a:r>
            <a:r>
              <a:rPr lang="en-US" sz="2400" b="1" strike="noStrike" spc="-1" dirty="0">
                <a:solidFill>
                  <a:srgbClr val="0070C0"/>
                </a:solidFill>
                <a:latin typeface="Arial"/>
              </a:rPr>
              <a:t>Resurrection: </a:t>
            </a:r>
            <a:r>
              <a:rPr lang="en-US" sz="2400" b="1" strike="noStrike" spc="-1" dirty="0">
                <a:solidFill>
                  <a:srgbClr val="000000"/>
                </a:solidFill>
                <a:latin typeface="Arial"/>
              </a:rPr>
              <a:t>Alive, appearance, and proofs.</a:t>
            </a:r>
            <a:endParaRPr lang="fr-FR" sz="2400" b="0" strike="noStrike" spc="-1" dirty="0">
              <a:latin typeface="Arial"/>
            </a:endParaRPr>
          </a:p>
          <a:p>
            <a:pPr marL="282600" indent="-282600">
              <a:lnSpc>
                <a:spcPct val="100000"/>
              </a:lnSpc>
              <a:buNone/>
              <a:tabLst>
                <a:tab pos="0" algn="l"/>
              </a:tabLst>
            </a:pPr>
            <a:r>
              <a:rPr lang="en-GB" sz="2400" b="1" strike="noStrike" spc="-1" dirty="0">
                <a:solidFill>
                  <a:srgbClr val="C00000"/>
                </a:solidFill>
                <a:latin typeface="Arial"/>
              </a:rPr>
              <a:t>9</a:t>
            </a:r>
            <a:r>
              <a:rPr lang="en-GB" sz="2400" b="1" strike="noStrike" spc="-1" dirty="0">
                <a:solidFill>
                  <a:srgbClr val="000000"/>
                </a:solidFill>
                <a:latin typeface="Arial"/>
              </a:rPr>
              <a:t> </a:t>
            </a:r>
            <a:r>
              <a:rPr lang="en-US" sz="2400" b="1" strike="noStrike" spc="-1" dirty="0">
                <a:solidFill>
                  <a:srgbClr val="0070C0"/>
                </a:solidFill>
                <a:latin typeface="Arial"/>
              </a:rPr>
              <a:t>Ascension: </a:t>
            </a:r>
            <a:r>
              <a:rPr lang="en-US" sz="2400" b="1" strike="noStrike" spc="-1" dirty="0">
                <a:solidFill>
                  <a:srgbClr val="000000"/>
                </a:solidFill>
                <a:latin typeface="Arial"/>
              </a:rPr>
              <a:t>Gives Holy Spirit, mission to nations.</a:t>
            </a:r>
            <a:endParaRPr lang="fr-FR" sz="2400" b="0" strike="noStrike" spc="-1" dirty="0">
              <a:latin typeface="Arial"/>
            </a:endParaRPr>
          </a:p>
        </p:txBody>
      </p:sp>
      <p:sp>
        <p:nvSpPr>
          <p:cNvPr id="46" name="Rectangle 5"/>
          <p:cNvSpPr/>
          <p:nvPr/>
        </p:nvSpPr>
        <p:spPr>
          <a:xfrm>
            <a:off x="274680" y="2009340"/>
            <a:ext cx="7460934" cy="41855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p:style>
        <p:txBody>
          <a:bodyPr/>
          <a:lstStyle/>
          <a:p>
            <a:endParaRPr lang="en-US"/>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repl">
                                        <p:cTn id="7" dur="500" fill="hold"/>
                                        <p:tgtEl>
                                          <p:spTgt spid="46"/>
                                        </p:tgtEl>
                                        <p:attrNameLst>
                                          <p:attrName>ppt_x</p:attrName>
                                        </p:attrNameLst>
                                      </p:cBhvr>
                                      <p:tavLst>
                                        <p:tav tm="0">
                                          <p:val>
                                            <p:strVal val="#ppt_x"/>
                                          </p:val>
                                        </p:tav>
                                        <p:tav tm="100000">
                                          <p:val>
                                            <p:strVal val="#ppt_x"/>
                                          </p:val>
                                        </p:tav>
                                      </p:tavLst>
                                    </p:anim>
                                    <p:anim calcmode="lin" valueType="num">
                                      <p:cBhvr additive="repl">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130" name="TextBox 3"/>
          <p:cNvSpPr/>
          <p:nvPr/>
        </p:nvSpPr>
        <p:spPr>
          <a:xfrm>
            <a:off x="204480" y="0"/>
            <a:ext cx="701244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GB" sz="2800" b="1" strike="noStrike" spc="-1" dirty="0">
                <a:solidFill>
                  <a:srgbClr val="0070C0"/>
                </a:solidFill>
                <a:latin typeface="Verdana"/>
                <a:ea typeface="Verdana"/>
              </a:rPr>
              <a:t>The Son of Man will come!</a:t>
            </a:r>
            <a:endParaRPr lang="fr-FR" sz="2800" b="0" strike="noStrike" spc="-1" dirty="0">
              <a:solidFill>
                <a:srgbClr val="C00000"/>
              </a:solidFill>
              <a:latin typeface="Arial"/>
            </a:endParaRPr>
          </a:p>
        </p:txBody>
      </p:sp>
      <p:sp>
        <p:nvSpPr>
          <p:cNvPr id="131" name="TextBox 5"/>
          <p:cNvSpPr/>
          <p:nvPr/>
        </p:nvSpPr>
        <p:spPr>
          <a:xfrm>
            <a:off x="204480" y="516240"/>
            <a:ext cx="7923240" cy="310708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1280" indent="-341280">
              <a:tabLst>
                <a:tab pos="0" algn="l"/>
              </a:tabLst>
            </a:pPr>
            <a:r>
              <a:rPr lang="en-US" sz="2800" b="1" spc="-1" dirty="0">
                <a:solidFill>
                  <a:srgbClr val="C00000"/>
                </a:solidFill>
                <a:ea typeface="Verdana"/>
              </a:rPr>
              <a:t>● </a:t>
            </a:r>
            <a:r>
              <a:rPr lang="en-GB" sz="2800" b="1" spc="-1" dirty="0">
                <a:solidFill>
                  <a:srgbClr val="0070C0"/>
                </a:solidFill>
                <a:ea typeface="Verdana"/>
              </a:rPr>
              <a:t>Query:</a:t>
            </a:r>
            <a:r>
              <a:rPr lang="en-GB" sz="2800" b="1" spc="-1" dirty="0">
                <a:solidFill>
                  <a:srgbClr val="000000"/>
                </a:solidFill>
                <a:ea typeface="Verdana"/>
              </a:rPr>
              <a:t> What current events require that Jesus return sometime soon?</a:t>
            </a:r>
            <a:endParaRPr lang="en-US" sz="2800" dirty="0"/>
          </a:p>
          <a:p>
            <a:pPr marL="341280" indent="-341280">
              <a:lnSpc>
                <a:spcPct val="100000"/>
              </a:lnSpc>
              <a:buNone/>
              <a:tabLst>
                <a:tab pos="0" algn="l"/>
              </a:tabLst>
            </a:pPr>
            <a:r>
              <a:rPr lang="en-US" sz="2800" b="1" strike="noStrike" spc="-1" dirty="0">
                <a:solidFill>
                  <a:srgbClr val="C00000"/>
                </a:solidFill>
                <a:latin typeface="Arial"/>
                <a:ea typeface="Verdana"/>
              </a:rPr>
              <a:t>● </a:t>
            </a:r>
            <a:r>
              <a:rPr lang="en-GB" sz="2800" b="1" spc="-1" dirty="0">
                <a:solidFill>
                  <a:srgbClr val="0070C0"/>
                </a:solidFill>
                <a:latin typeface="Arial"/>
                <a:ea typeface="Verdana"/>
              </a:rPr>
              <a:t>Promise:</a:t>
            </a:r>
            <a:r>
              <a:rPr lang="en-GB" sz="2800" b="1" spc="-1" dirty="0">
                <a:solidFill>
                  <a:srgbClr val="000000"/>
                </a:solidFill>
                <a:ea typeface="Verdana"/>
              </a:rPr>
              <a:t> “The Son of Man will come!”</a:t>
            </a:r>
          </a:p>
          <a:p>
            <a:pPr marL="341280" indent="-341280">
              <a:lnSpc>
                <a:spcPct val="100000"/>
              </a:lnSpc>
              <a:buNone/>
              <a:tabLst>
                <a:tab pos="0" algn="l"/>
              </a:tabLst>
            </a:pPr>
            <a:r>
              <a:rPr lang="en-US" sz="2800" b="1" spc="-1" dirty="0">
                <a:solidFill>
                  <a:srgbClr val="C00000"/>
                </a:solidFill>
                <a:ea typeface="Verdana"/>
              </a:rPr>
              <a:t>● </a:t>
            </a:r>
            <a:r>
              <a:rPr lang="en-GB" sz="2800" b="1" spc="-1" dirty="0">
                <a:solidFill>
                  <a:srgbClr val="0070C0"/>
                </a:solidFill>
                <a:ea typeface="Verdana"/>
              </a:rPr>
              <a:t>Caution:</a:t>
            </a:r>
            <a:r>
              <a:rPr lang="en-GB" sz="2800" b="1" spc="-1" dirty="0">
                <a:solidFill>
                  <a:srgbClr val="000000"/>
                </a:solidFill>
                <a:ea typeface="Verdana"/>
              </a:rPr>
              <a:t> “</a:t>
            </a:r>
            <a:r>
              <a:rPr lang="en-GB" sz="2800" b="1" spc="-1" dirty="0">
                <a:solidFill>
                  <a:srgbClr val="000000"/>
                </a:solidFill>
              </a:rPr>
              <a:t>At an hour when you do not expect him.”</a:t>
            </a:r>
          </a:p>
          <a:p>
            <a:pPr marL="341280" indent="-341280">
              <a:lnSpc>
                <a:spcPct val="100000"/>
              </a:lnSpc>
              <a:buNone/>
              <a:tabLst>
                <a:tab pos="0" algn="l"/>
              </a:tabLst>
            </a:pPr>
            <a:r>
              <a:rPr lang="en-US" sz="2800" b="1" spc="-1" dirty="0">
                <a:solidFill>
                  <a:srgbClr val="C00000"/>
                </a:solidFill>
                <a:ea typeface="Verdana"/>
              </a:rPr>
              <a:t>● </a:t>
            </a:r>
            <a:r>
              <a:rPr lang="en-GB" sz="2800" b="1" spc="-1" dirty="0">
                <a:solidFill>
                  <a:srgbClr val="0070C0"/>
                </a:solidFill>
                <a:ea typeface="Verdana"/>
              </a:rPr>
              <a:t>Hour:</a:t>
            </a:r>
            <a:r>
              <a:rPr lang="en-GB" sz="2800" b="1" spc="-1" dirty="0">
                <a:solidFill>
                  <a:srgbClr val="000000"/>
                </a:solidFill>
                <a:ea typeface="Verdana"/>
              </a:rPr>
              <a:t> “</a:t>
            </a:r>
            <a:r>
              <a:rPr lang="en-GB" sz="2800" b="1" spc="-1" dirty="0">
                <a:solidFill>
                  <a:srgbClr val="C00000"/>
                </a:solidFill>
                <a:ea typeface="Verdana"/>
              </a:rPr>
              <a:t>3</a:t>
            </a:r>
            <a:r>
              <a:rPr lang="en-GB" sz="2800" b="1" spc="-1" dirty="0">
                <a:solidFill>
                  <a:srgbClr val="000000"/>
                </a:solidFill>
                <a:ea typeface="Verdana"/>
              </a:rPr>
              <a:t> a point of time as an occasion for an event, time” </a:t>
            </a:r>
            <a:r>
              <a:rPr lang="en-GB" sz="2800" spc="-1" dirty="0">
                <a:solidFill>
                  <a:srgbClr val="000000"/>
                </a:solidFill>
                <a:ea typeface="Verdana"/>
              </a:rPr>
              <a:t>(BDAG, </a:t>
            </a:r>
            <a:r>
              <a:rPr lang="en-GB" sz="2800" i="1" spc="-1" dirty="0" err="1">
                <a:solidFill>
                  <a:srgbClr val="000000"/>
                </a:solidFill>
                <a:ea typeface="Verdana"/>
              </a:rPr>
              <a:t>Grk</a:t>
            </a:r>
            <a:r>
              <a:rPr lang="en-GB" sz="2800" i="1" spc="-1" dirty="0">
                <a:solidFill>
                  <a:srgbClr val="000000"/>
                </a:solidFill>
                <a:ea typeface="Verdana"/>
              </a:rPr>
              <a:t>-Eng Lexicon</a:t>
            </a:r>
            <a:r>
              <a:rPr lang="en-GB" sz="2800" spc="-1" dirty="0">
                <a:solidFill>
                  <a:srgbClr val="000000"/>
                </a:solidFill>
                <a:ea typeface="Verdana"/>
              </a:rPr>
              <a:t>).</a:t>
            </a:r>
            <a:endParaRPr lang="fr-FR" sz="2800" strike="noStrike" spc="-1" dirty="0">
              <a:latin typeface="Arial"/>
            </a:endParaRPr>
          </a:p>
        </p:txBody>
      </p:sp>
    </p:spTree>
    <p:extLst>
      <p:ext uri="{BB962C8B-B14F-4D97-AF65-F5344CB8AC3E}">
        <p14:creationId xmlns:p14="http://schemas.microsoft.com/office/powerpoint/2010/main" val="334599497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 calcmode="lin" valueType="num">
                                      <p:cBhvr additive="repl">
                                        <p:cTn id="7"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1">
                                            <p:txEl>
                                              <p:pRg st="1" end="1"/>
                                            </p:txEl>
                                          </p:spTgt>
                                        </p:tgtEl>
                                        <p:attrNameLst>
                                          <p:attrName>style.visibility</p:attrName>
                                        </p:attrNameLst>
                                      </p:cBhvr>
                                      <p:to>
                                        <p:strVal val="visible"/>
                                      </p:to>
                                    </p:set>
                                    <p:anim calcmode="lin" valueType="num">
                                      <p:cBhvr additive="repl">
                                        <p:cTn id="13" dur="500" fill="hold"/>
                                        <p:tgtEl>
                                          <p:spTgt spid="131">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1">
                                            <p:txEl>
                                              <p:pRg st="2" end="2"/>
                                            </p:txEl>
                                          </p:spTgt>
                                        </p:tgtEl>
                                        <p:attrNameLst>
                                          <p:attrName>style.visibility</p:attrName>
                                        </p:attrNameLst>
                                      </p:cBhvr>
                                      <p:to>
                                        <p:strVal val="visible"/>
                                      </p:to>
                                    </p:set>
                                    <p:anim calcmode="lin" valueType="num">
                                      <p:cBhvr additive="repl">
                                        <p:cTn id="19" dur="500" fill="hold"/>
                                        <p:tgtEl>
                                          <p:spTgt spid="131">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1">
                                            <p:txEl>
                                              <p:pRg st="3" end="3"/>
                                            </p:txEl>
                                          </p:spTgt>
                                        </p:tgtEl>
                                        <p:attrNameLst>
                                          <p:attrName>style.visibility</p:attrName>
                                        </p:attrNameLst>
                                      </p:cBhvr>
                                      <p:to>
                                        <p:strVal val="visible"/>
                                      </p:to>
                                    </p:set>
                                    <p:anim calcmode="lin" valueType="num">
                                      <p:cBhvr additive="repl">
                                        <p:cTn id="25" dur="500" fill="hold"/>
                                        <p:tgtEl>
                                          <p:spTgt spid="131">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13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361920" cy="10142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601"/>
              </a:spcBef>
              <a:buNone/>
            </a:pPr>
            <a:r>
              <a:rPr lang="en-GB" sz="3200" b="1" strike="noStrike" spc="-1" dirty="0">
                <a:solidFill>
                  <a:srgbClr val="0070C0"/>
                </a:solidFill>
                <a:latin typeface="Arial"/>
              </a:rPr>
              <a:t>Jesus’ advice for everyone </a:t>
            </a:r>
            <a:r>
              <a:rPr lang="en-GB" sz="2800" b="1" spc="-1" dirty="0">
                <a:solidFill>
                  <a:srgbClr val="C00000"/>
                </a:solidFill>
                <a:latin typeface="Arial"/>
              </a:rPr>
              <a:t>12:41-48</a:t>
            </a:r>
          </a:p>
        </p:txBody>
      </p:sp>
    </p:spTree>
    <p:extLst>
      <p:ext uri="{BB962C8B-B14F-4D97-AF65-F5344CB8AC3E}">
        <p14:creationId xmlns:p14="http://schemas.microsoft.com/office/powerpoint/2010/main" val="2722660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597373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800" b="1" strike="noStrike" spc="-1" dirty="0">
                <a:solidFill>
                  <a:srgbClr val="0070C0"/>
                </a:solidFill>
                <a:latin typeface="Verdana"/>
                <a:ea typeface="Verdana"/>
              </a:rPr>
              <a:t>A faithful, wise manager</a:t>
            </a:r>
            <a:endParaRPr lang="fr-FR" sz="2800" b="0" strike="noStrike" spc="-1" dirty="0">
              <a:solidFill>
                <a:srgbClr val="C00000"/>
              </a:solidFill>
              <a:latin typeface="Arial"/>
            </a:endParaRPr>
          </a:p>
        </p:txBody>
      </p:sp>
      <p:sp>
        <p:nvSpPr>
          <p:cNvPr id="57" name="TextBox 5"/>
          <p:cNvSpPr/>
          <p:nvPr/>
        </p:nvSpPr>
        <p:spPr>
          <a:xfrm>
            <a:off x="204480" y="516240"/>
            <a:ext cx="7923240" cy="39688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357188">
              <a:lnSpc>
                <a:spcPct val="100000"/>
              </a:lnSpc>
              <a:buNone/>
              <a:tabLst>
                <a:tab pos="0" algn="l"/>
              </a:tabLst>
            </a:pPr>
            <a:r>
              <a:rPr lang="en-GB" sz="2800" b="1" spc="-1" baseline="30000" dirty="0">
                <a:solidFill>
                  <a:srgbClr val="C00000"/>
                </a:solidFill>
                <a:latin typeface="+mj-lt"/>
              </a:rPr>
              <a:t>41 </a:t>
            </a:r>
            <a:r>
              <a:rPr lang="en-GB" sz="2800" b="1" spc="-1" dirty="0">
                <a:solidFill>
                  <a:srgbClr val="000000"/>
                </a:solidFill>
                <a:latin typeface="+mj-lt"/>
              </a:rPr>
              <a:t>Peter asked, “Lord, are you telling this parable to us, or to everyone?”</a:t>
            </a:r>
          </a:p>
          <a:p>
            <a:pPr indent="357188">
              <a:lnSpc>
                <a:spcPct val="100000"/>
              </a:lnSpc>
              <a:buNone/>
              <a:tabLst>
                <a:tab pos="0" algn="l"/>
              </a:tabLst>
            </a:pPr>
            <a:r>
              <a:rPr lang="en-GB" sz="2800" b="1" spc="-1" baseline="30000" dirty="0">
                <a:solidFill>
                  <a:srgbClr val="C00000"/>
                </a:solidFill>
                <a:latin typeface="+mj-lt"/>
              </a:rPr>
              <a:t>42 </a:t>
            </a:r>
            <a:r>
              <a:rPr lang="en-GB" sz="2800" b="1" spc="-1" dirty="0">
                <a:solidFill>
                  <a:srgbClr val="000000"/>
                </a:solidFill>
                <a:latin typeface="+mj-lt"/>
              </a:rPr>
              <a:t>The Lord answered, “Who then is the faithful and wise manager, whom the master puts in charge of </a:t>
            </a:r>
            <a:br>
              <a:rPr lang="en-GB" sz="2800" b="1" spc="-1" dirty="0">
                <a:solidFill>
                  <a:srgbClr val="000000"/>
                </a:solidFill>
                <a:latin typeface="+mj-lt"/>
              </a:rPr>
            </a:br>
            <a:r>
              <a:rPr lang="en-GB" sz="2800" b="1" spc="-1" dirty="0">
                <a:solidFill>
                  <a:srgbClr val="000000"/>
                </a:solidFill>
                <a:latin typeface="+mj-lt"/>
              </a:rPr>
              <a:t>his servants to give </a:t>
            </a:r>
            <a:br>
              <a:rPr lang="en-GB" sz="2800" b="1" spc="-1" dirty="0">
                <a:solidFill>
                  <a:srgbClr val="000000"/>
                </a:solidFill>
                <a:latin typeface="+mj-lt"/>
              </a:rPr>
            </a:br>
            <a:r>
              <a:rPr lang="en-GB" sz="2800" b="1" spc="-1" dirty="0">
                <a:solidFill>
                  <a:srgbClr val="000000"/>
                </a:solidFill>
                <a:latin typeface="+mj-lt"/>
              </a:rPr>
              <a:t>them their food </a:t>
            </a:r>
            <a:br>
              <a:rPr lang="en-GB" sz="2800" b="1" spc="-1" dirty="0">
                <a:solidFill>
                  <a:srgbClr val="000000"/>
                </a:solidFill>
                <a:latin typeface="+mj-lt"/>
              </a:rPr>
            </a:br>
            <a:r>
              <a:rPr lang="en-GB" sz="2800" b="1" spc="-1" dirty="0">
                <a:solidFill>
                  <a:srgbClr val="000000"/>
                </a:solidFill>
                <a:latin typeface="+mj-lt"/>
              </a:rPr>
              <a:t>allowance at the </a:t>
            </a:r>
            <a:br>
              <a:rPr lang="en-GB" sz="2800" b="1" spc="-1" dirty="0">
                <a:solidFill>
                  <a:srgbClr val="000000"/>
                </a:solidFill>
                <a:latin typeface="+mj-lt"/>
              </a:rPr>
            </a:br>
            <a:r>
              <a:rPr lang="en-GB" sz="2800" b="1" spc="-1" dirty="0">
                <a:solidFill>
                  <a:srgbClr val="000000"/>
                </a:solidFill>
                <a:latin typeface="+mj-lt"/>
              </a:rPr>
              <a:t>proper time? </a:t>
            </a:r>
            <a:endParaRPr lang="en-US" sz="2800" spc="-1" dirty="0">
              <a:solidFill>
                <a:srgbClr val="00B050"/>
              </a:solidFill>
              <a:latin typeface="+mj-lt"/>
            </a:endParaRPr>
          </a:p>
        </p:txBody>
      </p:sp>
      <p:pic>
        <p:nvPicPr>
          <p:cNvPr id="3" name="Picture 2">
            <a:extLst>
              <a:ext uri="{FF2B5EF4-FFF2-40B4-BE49-F238E27FC236}">
                <a16:creationId xmlns:a16="http://schemas.microsoft.com/office/drawing/2014/main" id="{F535B086-7125-8D91-8AAF-8A95C0848D6F}"/>
              </a:ext>
            </a:extLst>
          </p:cNvPr>
          <p:cNvPicPr>
            <a:picLocks noChangeAspect="1"/>
          </p:cNvPicPr>
          <p:nvPr/>
        </p:nvPicPr>
        <p:blipFill rotWithShape="1">
          <a:blip r:embed="rId2"/>
          <a:srcRect t="1656" r="1351" b="-1"/>
          <a:stretch/>
        </p:blipFill>
        <p:spPr>
          <a:xfrm>
            <a:off x="3661779" y="2338165"/>
            <a:ext cx="4465942" cy="2233836"/>
          </a:xfrm>
          <a:prstGeom prst="rect">
            <a:avLst/>
          </a:prstGeom>
        </p:spPr>
      </p:pic>
      <p:pic>
        <p:nvPicPr>
          <p:cNvPr id="4" name="Picture 3">
            <a:extLst>
              <a:ext uri="{FF2B5EF4-FFF2-40B4-BE49-F238E27FC236}">
                <a16:creationId xmlns:a16="http://schemas.microsoft.com/office/drawing/2014/main" id="{66998D6D-4E99-2F2B-63A0-A8C1928D14BC}"/>
              </a:ext>
            </a:extLst>
          </p:cNvPr>
          <p:cNvPicPr>
            <a:picLocks noChangeAspect="1"/>
          </p:cNvPicPr>
          <p:nvPr/>
        </p:nvPicPr>
        <p:blipFill rotWithShape="1">
          <a:blip r:embed="rId2"/>
          <a:srcRect t="1656" r="1351" b="-1"/>
          <a:stretch/>
        </p:blipFill>
        <p:spPr>
          <a:xfrm>
            <a:off x="-21863" y="516240"/>
            <a:ext cx="8128000" cy="4065574"/>
          </a:xfrm>
          <a:prstGeom prst="rect">
            <a:avLst/>
          </a:prstGeom>
        </p:spPr>
      </p:pic>
    </p:spTree>
    <p:extLst>
      <p:ext uri="{BB962C8B-B14F-4D97-AF65-F5344CB8AC3E}">
        <p14:creationId xmlns:p14="http://schemas.microsoft.com/office/powerpoint/2010/main" val="30953226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repl">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597373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800" b="1" strike="noStrike" spc="-1" dirty="0">
                <a:solidFill>
                  <a:srgbClr val="0070C0"/>
                </a:solidFill>
                <a:latin typeface="Verdana"/>
                <a:ea typeface="Verdana"/>
              </a:rPr>
              <a:t>All his possessions</a:t>
            </a:r>
            <a:endParaRPr lang="fr-FR" sz="2800" b="0" strike="noStrike" spc="-1" dirty="0">
              <a:solidFill>
                <a:srgbClr val="C00000"/>
              </a:solidFill>
              <a:latin typeface="Arial"/>
            </a:endParaRPr>
          </a:p>
        </p:txBody>
      </p:sp>
      <p:sp>
        <p:nvSpPr>
          <p:cNvPr id="57" name="TextBox 5"/>
          <p:cNvSpPr/>
          <p:nvPr/>
        </p:nvSpPr>
        <p:spPr>
          <a:xfrm>
            <a:off x="204480" y="516240"/>
            <a:ext cx="7923240" cy="35379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357188">
              <a:lnSpc>
                <a:spcPct val="100000"/>
              </a:lnSpc>
              <a:buNone/>
              <a:tabLst>
                <a:tab pos="0" algn="l"/>
              </a:tabLst>
            </a:pPr>
            <a:r>
              <a:rPr lang="en-GB" sz="2800" b="1" spc="-1" baseline="30000" dirty="0">
                <a:solidFill>
                  <a:srgbClr val="C00000"/>
                </a:solidFill>
              </a:rPr>
              <a:t>43</a:t>
            </a:r>
            <a:r>
              <a:rPr lang="en-GB" sz="2800" b="1" spc="-1" dirty="0">
                <a:solidFill>
                  <a:srgbClr val="000000"/>
                </a:solidFill>
              </a:rPr>
              <a:t> It will be good for that servant whom the master finds doing so when he returns. </a:t>
            </a:r>
            <a:br>
              <a:rPr lang="en-GB" sz="2800" b="1" spc="-1" dirty="0">
                <a:solidFill>
                  <a:srgbClr val="000000"/>
                </a:solidFill>
              </a:rPr>
            </a:br>
            <a:r>
              <a:rPr lang="en-GB" sz="2800" b="1" spc="-1" baseline="30000" dirty="0">
                <a:solidFill>
                  <a:srgbClr val="C00000"/>
                </a:solidFill>
              </a:rPr>
              <a:t>44</a:t>
            </a:r>
            <a:r>
              <a:rPr lang="en-GB" sz="2800" b="1" spc="-1" dirty="0">
                <a:solidFill>
                  <a:srgbClr val="000000"/>
                </a:solidFill>
              </a:rPr>
              <a:t> Truly I tell you, he will put him in charge of all his possessions.</a:t>
            </a:r>
          </a:p>
          <a:p>
            <a:pPr marL="360363" indent="-360363">
              <a:lnSpc>
                <a:spcPct val="100000"/>
              </a:lnSpc>
              <a:buNone/>
            </a:pPr>
            <a:r>
              <a:rPr lang="en-US" sz="2800" b="1" spc="-1" dirty="0">
                <a:solidFill>
                  <a:srgbClr val="C00000"/>
                </a:solidFill>
                <a:ea typeface="Verdana"/>
              </a:rPr>
              <a:t>● </a:t>
            </a:r>
            <a:r>
              <a:rPr lang="en-GB" sz="2800" b="1" spc="-1" dirty="0">
                <a:solidFill>
                  <a:srgbClr val="0070C0"/>
                </a:solidFill>
                <a:ea typeface="Verdana"/>
              </a:rPr>
              <a:t>Query:</a:t>
            </a:r>
            <a:r>
              <a:rPr lang="en-GB" sz="2800" b="1" spc="-1" dirty="0">
                <a:solidFill>
                  <a:srgbClr val="000000"/>
                </a:solidFill>
                <a:ea typeface="Verdana"/>
              </a:rPr>
              <a:t> What does this teach about life in the kingdom after Jesus’ return?</a:t>
            </a:r>
          </a:p>
          <a:p>
            <a:pPr marL="360363" indent="-360363">
              <a:lnSpc>
                <a:spcPct val="100000"/>
              </a:lnSpc>
              <a:buNone/>
            </a:pPr>
            <a:r>
              <a:rPr lang="en-US" sz="2800" b="1" spc="-1" dirty="0">
                <a:solidFill>
                  <a:srgbClr val="C00000"/>
                </a:solidFill>
                <a:ea typeface="Verdana"/>
              </a:rPr>
              <a:t>● </a:t>
            </a:r>
            <a:r>
              <a:rPr lang="en-GB" sz="2800" b="1" spc="-1" dirty="0">
                <a:solidFill>
                  <a:srgbClr val="0070C0"/>
                </a:solidFill>
                <a:ea typeface="Verdana"/>
              </a:rPr>
              <a:t>Query:</a:t>
            </a:r>
            <a:r>
              <a:rPr lang="en-GB" sz="2800" b="1" spc="-1" dirty="0">
                <a:solidFill>
                  <a:srgbClr val="000000"/>
                </a:solidFill>
                <a:ea typeface="Verdana"/>
              </a:rPr>
              <a:t> How can many persons all be in charge of all Jesus’ possessions?</a:t>
            </a:r>
            <a:endParaRPr lang="en-US" sz="2800" b="1" spc="-1" dirty="0">
              <a:solidFill>
                <a:srgbClr val="000000"/>
              </a:solidFill>
            </a:endParaRPr>
          </a:p>
        </p:txBody>
      </p:sp>
    </p:spTree>
    <p:extLst>
      <p:ext uri="{BB962C8B-B14F-4D97-AF65-F5344CB8AC3E}">
        <p14:creationId xmlns:p14="http://schemas.microsoft.com/office/powerpoint/2010/main" val="386061619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1" end="1"/>
                                            </p:txEl>
                                          </p:spTgt>
                                        </p:tgtEl>
                                        <p:attrNameLst>
                                          <p:attrName>style.visibility</p:attrName>
                                        </p:attrNameLst>
                                      </p:cBhvr>
                                      <p:to>
                                        <p:strVal val="visible"/>
                                      </p:to>
                                    </p:set>
                                    <p:anim calcmode="lin" valueType="num">
                                      <p:cBhvr additive="repl">
                                        <p:cTn id="1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2" end="2"/>
                                            </p:txEl>
                                          </p:spTgt>
                                        </p:tgtEl>
                                        <p:attrNameLst>
                                          <p:attrName>style.visibility</p:attrName>
                                        </p:attrNameLst>
                                      </p:cBhvr>
                                      <p:to>
                                        <p:strVal val="visible"/>
                                      </p:to>
                                    </p:set>
                                    <p:anim calcmode="lin" valueType="num">
                                      <p:cBhvr additive="repl">
                                        <p:cTn id="19"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130" name="TextBox 3"/>
          <p:cNvSpPr/>
          <p:nvPr/>
        </p:nvSpPr>
        <p:spPr>
          <a:xfrm>
            <a:off x="204480" y="0"/>
            <a:ext cx="701244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US" sz="2800" b="1" strike="noStrike" spc="-1" dirty="0">
                <a:solidFill>
                  <a:srgbClr val="0070C0"/>
                </a:solidFill>
                <a:latin typeface="Verdana"/>
                <a:ea typeface="Verdana"/>
              </a:rPr>
              <a:t>In charge of all his possessions</a:t>
            </a:r>
            <a:endParaRPr lang="fr-FR" sz="2800" b="0" strike="noStrike" spc="-1" dirty="0">
              <a:solidFill>
                <a:srgbClr val="C00000"/>
              </a:solidFill>
              <a:latin typeface="Arial"/>
            </a:endParaRPr>
          </a:p>
        </p:txBody>
      </p:sp>
      <p:sp>
        <p:nvSpPr>
          <p:cNvPr id="131" name="TextBox 5"/>
          <p:cNvSpPr/>
          <p:nvPr/>
        </p:nvSpPr>
        <p:spPr>
          <a:xfrm>
            <a:off x="204480" y="516240"/>
            <a:ext cx="7923240" cy="39688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1280" indent="-341280">
              <a:lnSpc>
                <a:spcPct val="100000"/>
              </a:lnSpc>
              <a:buNone/>
              <a:tabLst>
                <a:tab pos="0" algn="l"/>
              </a:tabLst>
            </a:pPr>
            <a:r>
              <a:rPr lang="en-US" sz="2800" b="1" strike="noStrike" spc="-1" dirty="0">
                <a:solidFill>
                  <a:srgbClr val="C00000"/>
                </a:solidFill>
                <a:latin typeface="Arial"/>
                <a:ea typeface="Verdana"/>
              </a:rPr>
              <a:t>● </a:t>
            </a:r>
            <a:r>
              <a:rPr lang="en-GB" sz="2800" b="1" spc="-1" dirty="0">
                <a:solidFill>
                  <a:srgbClr val="0070C0"/>
                </a:solidFill>
                <a:latin typeface="Arial"/>
                <a:ea typeface="Verdana"/>
              </a:rPr>
              <a:t>Query:</a:t>
            </a:r>
            <a:r>
              <a:rPr lang="en-GB" sz="2800" b="1" spc="-1" dirty="0">
                <a:solidFill>
                  <a:srgbClr val="000000"/>
                </a:solidFill>
                <a:ea typeface="Verdana"/>
              </a:rPr>
              <a:t> If Jesus has millions of faithful servants, then how could he put them all </a:t>
            </a:r>
            <a:br>
              <a:rPr lang="en-GB" sz="2800" b="1" spc="-1" dirty="0">
                <a:solidFill>
                  <a:srgbClr val="000000"/>
                </a:solidFill>
                <a:ea typeface="Verdana"/>
              </a:rPr>
            </a:br>
            <a:r>
              <a:rPr lang="en-GB" sz="2800" b="1" spc="-1" dirty="0">
                <a:solidFill>
                  <a:srgbClr val="000000"/>
                </a:solidFill>
                <a:ea typeface="Verdana"/>
              </a:rPr>
              <a:t>in charge of all his possessions. </a:t>
            </a:r>
          </a:p>
          <a:p>
            <a:pPr marL="341280" indent="-341280">
              <a:lnSpc>
                <a:spcPct val="100000"/>
              </a:lnSpc>
              <a:buNone/>
              <a:tabLst>
                <a:tab pos="0" algn="l"/>
              </a:tabLst>
            </a:pPr>
            <a:r>
              <a:rPr lang="en-US" sz="2800" b="1" spc="-1" dirty="0">
                <a:solidFill>
                  <a:srgbClr val="C00000"/>
                </a:solidFill>
                <a:ea typeface="Verdana"/>
              </a:rPr>
              <a:t>● </a:t>
            </a:r>
            <a:r>
              <a:rPr lang="en-GB" sz="2800" b="1" spc="-1" dirty="0">
                <a:solidFill>
                  <a:srgbClr val="0070C0"/>
                </a:solidFill>
                <a:ea typeface="Verdana"/>
              </a:rPr>
              <a:t>Reply 1:</a:t>
            </a:r>
            <a:r>
              <a:rPr lang="en-GB" sz="2800" b="1" spc="-1" dirty="0">
                <a:solidFill>
                  <a:srgbClr val="000000"/>
                </a:solidFill>
                <a:ea typeface="Verdana"/>
              </a:rPr>
              <a:t> Each one in charge of a small part.</a:t>
            </a:r>
          </a:p>
          <a:p>
            <a:pPr marL="341280" indent="-341280">
              <a:lnSpc>
                <a:spcPct val="100000"/>
              </a:lnSpc>
              <a:buNone/>
              <a:tabLst>
                <a:tab pos="0" algn="l"/>
              </a:tabLst>
            </a:pPr>
            <a:r>
              <a:rPr lang="en-US" sz="2800" b="1" spc="-1" dirty="0">
                <a:solidFill>
                  <a:srgbClr val="C00000"/>
                </a:solidFill>
                <a:ea typeface="Verdana"/>
              </a:rPr>
              <a:t>● </a:t>
            </a:r>
            <a:r>
              <a:rPr lang="en-GB" sz="2800" b="1" spc="-1" dirty="0">
                <a:solidFill>
                  <a:srgbClr val="0070C0"/>
                </a:solidFill>
                <a:ea typeface="Verdana"/>
              </a:rPr>
              <a:t>Reply 2:</a:t>
            </a:r>
            <a:r>
              <a:rPr lang="en-GB" sz="2800" b="1" spc="-1" dirty="0">
                <a:solidFill>
                  <a:srgbClr val="000000"/>
                </a:solidFill>
                <a:ea typeface="Verdana"/>
              </a:rPr>
              <a:t> Jesus was speaking of himself.</a:t>
            </a:r>
          </a:p>
          <a:p>
            <a:pPr marL="341280" indent="-341280">
              <a:lnSpc>
                <a:spcPct val="100000"/>
              </a:lnSpc>
              <a:buNone/>
              <a:tabLst>
                <a:tab pos="0" algn="l"/>
              </a:tabLst>
            </a:pPr>
            <a:r>
              <a:rPr lang="en-US" sz="2800" b="1" spc="-1" dirty="0">
                <a:solidFill>
                  <a:srgbClr val="C00000"/>
                </a:solidFill>
                <a:ea typeface="Verdana"/>
              </a:rPr>
              <a:t>● </a:t>
            </a:r>
            <a:r>
              <a:rPr lang="en-GB" sz="2800" b="1" spc="-1" dirty="0">
                <a:solidFill>
                  <a:srgbClr val="0070C0"/>
                </a:solidFill>
                <a:ea typeface="Verdana"/>
              </a:rPr>
              <a:t>Reply 3:</a:t>
            </a:r>
            <a:r>
              <a:rPr lang="en-GB" sz="2800" b="1" spc="-1" dirty="0">
                <a:solidFill>
                  <a:srgbClr val="000000"/>
                </a:solidFill>
                <a:ea typeface="Verdana"/>
              </a:rPr>
              <a:t> Jesus was employing hyperbole?</a:t>
            </a:r>
          </a:p>
          <a:p>
            <a:pPr marL="341280" indent="-341280">
              <a:lnSpc>
                <a:spcPct val="100000"/>
              </a:lnSpc>
              <a:buNone/>
              <a:tabLst>
                <a:tab pos="0" algn="l"/>
              </a:tabLst>
            </a:pPr>
            <a:r>
              <a:rPr lang="en-US" sz="2800" b="1" spc="-1" dirty="0">
                <a:solidFill>
                  <a:srgbClr val="C00000"/>
                </a:solidFill>
                <a:ea typeface="Verdana"/>
              </a:rPr>
              <a:t>● </a:t>
            </a:r>
            <a:r>
              <a:rPr lang="en-GB" sz="2800" b="1" spc="-1" dirty="0">
                <a:solidFill>
                  <a:srgbClr val="0070C0"/>
                </a:solidFill>
                <a:ea typeface="Verdana"/>
              </a:rPr>
              <a:t>Reply 4:</a:t>
            </a:r>
            <a:r>
              <a:rPr lang="en-GB" sz="2800" b="1" spc="-1" dirty="0">
                <a:solidFill>
                  <a:srgbClr val="000000"/>
                </a:solidFill>
                <a:ea typeface="Verdana"/>
              </a:rPr>
              <a:t> We believers are collectively the ‘good servant’ in contrast to the wicked generation that rejected him.</a:t>
            </a:r>
            <a:endParaRPr lang="fr-FR" sz="2800" b="0" strike="noStrike" spc="-1" dirty="0">
              <a:latin typeface="Arial"/>
            </a:endParaRPr>
          </a:p>
        </p:txBody>
      </p:sp>
    </p:spTree>
    <p:extLst>
      <p:ext uri="{BB962C8B-B14F-4D97-AF65-F5344CB8AC3E}">
        <p14:creationId xmlns:p14="http://schemas.microsoft.com/office/powerpoint/2010/main" val="169943781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 calcmode="lin" valueType="num">
                                      <p:cBhvr additive="repl">
                                        <p:cTn id="7"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1">
                                            <p:txEl>
                                              <p:pRg st="1" end="1"/>
                                            </p:txEl>
                                          </p:spTgt>
                                        </p:tgtEl>
                                        <p:attrNameLst>
                                          <p:attrName>style.visibility</p:attrName>
                                        </p:attrNameLst>
                                      </p:cBhvr>
                                      <p:to>
                                        <p:strVal val="visible"/>
                                      </p:to>
                                    </p:set>
                                    <p:anim calcmode="lin" valueType="num">
                                      <p:cBhvr additive="repl">
                                        <p:cTn id="13" dur="500" fill="hold"/>
                                        <p:tgtEl>
                                          <p:spTgt spid="131">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1">
                                            <p:txEl>
                                              <p:pRg st="2" end="2"/>
                                            </p:txEl>
                                          </p:spTgt>
                                        </p:tgtEl>
                                        <p:attrNameLst>
                                          <p:attrName>style.visibility</p:attrName>
                                        </p:attrNameLst>
                                      </p:cBhvr>
                                      <p:to>
                                        <p:strVal val="visible"/>
                                      </p:to>
                                    </p:set>
                                    <p:anim calcmode="lin" valueType="num">
                                      <p:cBhvr additive="repl">
                                        <p:cTn id="19" dur="500" fill="hold"/>
                                        <p:tgtEl>
                                          <p:spTgt spid="131">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1">
                                            <p:txEl>
                                              <p:pRg st="3" end="3"/>
                                            </p:txEl>
                                          </p:spTgt>
                                        </p:tgtEl>
                                        <p:attrNameLst>
                                          <p:attrName>style.visibility</p:attrName>
                                        </p:attrNameLst>
                                      </p:cBhvr>
                                      <p:to>
                                        <p:strVal val="visible"/>
                                      </p:to>
                                    </p:set>
                                    <p:anim calcmode="lin" valueType="num">
                                      <p:cBhvr additive="repl">
                                        <p:cTn id="25" dur="500" fill="hold"/>
                                        <p:tgtEl>
                                          <p:spTgt spid="131">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1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1">
                                            <p:txEl>
                                              <p:pRg st="4" end="4"/>
                                            </p:txEl>
                                          </p:spTgt>
                                        </p:tgtEl>
                                        <p:attrNameLst>
                                          <p:attrName>style.visibility</p:attrName>
                                        </p:attrNameLst>
                                      </p:cBhvr>
                                      <p:to>
                                        <p:strVal val="visible"/>
                                      </p:to>
                                    </p:set>
                                    <p:anim calcmode="lin" valueType="num">
                                      <p:cBhvr additive="repl">
                                        <p:cTn id="31" dur="500" fill="hold"/>
                                        <p:tgtEl>
                                          <p:spTgt spid="131">
                                            <p:txEl>
                                              <p:pRg st="4" end="4"/>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1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7342214"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800" b="1" spc="-1" dirty="0">
                <a:solidFill>
                  <a:srgbClr val="0070C0"/>
                </a:solidFill>
                <a:latin typeface="Verdana"/>
                <a:ea typeface="Verdana"/>
              </a:rPr>
              <a:t>Things deserving punishment </a:t>
            </a:r>
            <a:endParaRPr lang="fr-FR" sz="2800" b="0" strike="noStrike" spc="-1" dirty="0">
              <a:solidFill>
                <a:srgbClr val="C00000"/>
              </a:solidFill>
              <a:latin typeface="Arial"/>
            </a:endParaRPr>
          </a:p>
        </p:txBody>
      </p:sp>
      <p:sp>
        <p:nvSpPr>
          <p:cNvPr id="57" name="TextBox 5"/>
          <p:cNvSpPr/>
          <p:nvPr/>
        </p:nvSpPr>
        <p:spPr>
          <a:xfrm>
            <a:off x="204480" y="516240"/>
            <a:ext cx="7923240" cy="35379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47</a:t>
            </a:r>
            <a:r>
              <a:rPr lang="en-GB" sz="2800" b="1" spc="-1" dirty="0">
                <a:solidFill>
                  <a:srgbClr val="000000"/>
                </a:solidFill>
                <a:latin typeface="+mj-lt"/>
              </a:rPr>
              <a:t> “The servant who knows the master’s will and does not get ready or does not do what the master wants will be beaten with many blows. </a:t>
            </a:r>
            <a:r>
              <a:rPr lang="en-GB" sz="2800" b="1" spc="-1" baseline="30000" dirty="0">
                <a:solidFill>
                  <a:srgbClr val="C00000"/>
                </a:solidFill>
              </a:rPr>
              <a:t>48</a:t>
            </a:r>
            <a:r>
              <a:rPr lang="en-GB" sz="2800" b="1" spc="-1" dirty="0">
                <a:solidFill>
                  <a:srgbClr val="000000"/>
                </a:solidFill>
                <a:latin typeface="+mj-lt"/>
              </a:rPr>
              <a:t> But the one who does not know and </a:t>
            </a:r>
            <a:r>
              <a:rPr lang="en-GB" sz="2800" b="1" spc="-1" dirty="0">
                <a:solidFill>
                  <a:srgbClr val="0070C0"/>
                </a:solidFill>
                <a:latin typeface="+mj-lt"/>
              </a:rPr>
              <a:t>does things deserving punishment </a:t>
            </a:r>
            <a:r>
              <a:rPr lang="en-GB" sz="2800" b="1" spc="-1" dirty="0">
                <a:solidFill>
                  <a:srgbClr val="000000"/>
                </a:solidFill>
                <a:latin typeface="+mj-lt"/>
              </a:rPr>
              <a:t>will be beaten with few blows. From everyone who has been given much, much will be demanded.</a:t>
            </a:r>
            <a:endParaRPr lang="en-US" sz="2800" spc="-1" dirty="0">
              <a:solidFill>
                <a:srgbClr val="00B050"/>
              </a:solidFill>
              <a:latin typeface="+mj-lt"/>
            </a:endParaRPr>
          </a:p>
        </p:txBody>
      </p:sp>
      <p:pic>
        <p:nvPicPr>
          <p:cNvPr id="5122" name="Picture 2" descr="Officials beat a man with sticks, probably for failing to fulfill his tax obligations, in a ...">
            <a:extLst>
              <a:ext uri="{FF2B5EF4-FFF2-40B4-BE49-F238E27FC236}">
                <a16:creationId xmlns:a16="http://schemas.microsoft.com/office/drawing/2014/main" id="{5F567923-DD17-867C-6CE8-F0E4F22E6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9" y="833259"/>
            <a:ext cx="8142657" cy="3738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63896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122"/>
                                        </p:tgtEl>
                                        <p:attrNameLst>
                                          <p:attrName>ppt_x</p:attrName>
                                        </p:attrNameLst>
                                      </p:cBhvr>
                                      <p:tavLst>
                                        <p:tav tm="0">
                                          <p:val>
                                            <p:strVal val="ppt_x"/>
                                          </p:val>
                                        </p:tav>
                                        <p:tav tm="100000">
                                          <p:val>
                                            <p:strVal val="ppt_x"/>
                                          </p:val>
                                        </p:tav>
                                      </p:tavLst>
                                    </p:anim>
                                    <p:anim calcmode="lin" valueType="num">
                                      <p:cBhvr additive="base">
                                        <p:cTn id="7" dur="500"/>
                                        <p:tgtEl>
                                          <p:spTgt spid="5122"/>
                                        </p:tgtEl>
                                        <p:attrNameLst>
                                          <p:attrName>ppt_y</p:attrName>
                                        </p:attrNameLst>
                                      </p:cBhvr>
                                      <p:tavLst>
                                        <p:tav tm="0">
                                          <p:val>
                                            <p:strVal val="ppt_y"/>
                                          </p:val>
                                        </p:tav>
                                        <p:tav tm="100000">
                                          <p:val>
                                            <p:strVal val="1+ppt_h/2"/>
                                          </p:val>
                                        </p:tav>
                                      </p:tavLst>
                                    </p:anim>
                                    <p:set>
                                      <p:cBhvr>
                                        <p:cTn id="8" dur="1" fill="hold">
                                          <p:stCondLst>
                                            <p:cond delay="499"/>
                                          </p:stCondLst>
                                        </p:cTn>
                                        <p:tgtEl>
                                          <p:spTgt spid="512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A3430A-FE9E-5E56-6BF2-2626F3499DAB}"/>
              </a:ext>
            </a:extLst>
          </p:cNvPr>
          <p:cNvPicPr>
            <a:picLocks noChangeAspect="1"/>
          </p:cNvPicPr>
          <p:nvPr/>
        </p:nvPicPr>
        <p:blipFill>
          <a:blip r:embed="rId2"/>
          <a:stretch>
            <a:fillRect/>
          </a:stretch>
        </p:blipFill>
        <p:spPr>
          <a:xfrm>
            <a:off x="0" y="0"/>
            <a:ext cx="8128000" cy="4572000"/>
          </a:xfrm>
          <a:prstGeom prst="rect">
            <a:avLst/>
          </a:prstGeom>
        </p:spPr>
      </p:pic>
      <p:sp>
        <p:nvSpPr>
          <p:cNvPr id="2" name="TextBox 1">
            <a:extLst>
              <a:ext uri="{FF2B5EF4-FFF2-40B4-BE49-F238E27FC236}">
                <a16:creationId xmlns:a16="http://schemas.microsoft.com/office/drawing/2014/main" id="{DB3C3934-EFDB-4458-C203-E2FB31E1CDAD}"/>
              </a:ext>
            </a:extLst>
          </p:cNvPr>
          <p:cNvSpPr txBox="1"/>
          <p:nvPr/>
        </p:nvSpPr>
        <p:spPr>
          <a:xfrm>
            <a:off x="324091" y="3611301"/>
            <a:ext cx="7803909" cy="830997"/>
          </a:xfrm>
          <a:prstGeom prst="rect">
            <a:avLst/>
          </a:prstGeom>
          <a:noFill/>
        </p:spPr>
        <p:txBody>
          <a:bodyPr wrap="square" rtlCol="0">
            <a:spAutoFit/>
          </a:bodyPr>
          <a:lstStyle/>
          <a:p>
            <a:r>
              <a:rPr lang="en-US" sz="2400" b="1" dirty="0">
                <a:solidFill>
                  <a:srgbClr val="0070C0"/>
                </a:solidFill>
              </a:rPr>
              <a:t>Godly judgement </a:t>
            </a:r>
            <a:r>
              <a:rPr lang="en-US" sz="2400" b="1" dirty="0"/>
              <a:t>must be as merciful as justice allows, and no harsher than what justice requires.</a:t>
            </a:r>
          </a:p>
        </p:txBody>
      </p:sp>
    </p:spTree>
    <p:extLst>
      <p:ext uri="{BB962C8B-B14F-4D97-AF65-F5344CB8AC3E}">
        <p14:creationId xmlns:p14="http://schemas.microsoft.com/office/powerpoint/2010/main" val="24341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187706" y="1929947"/>
            <a:ext cx="6616152" cy="101420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spcBef>
                <a:spcPts val="601"/>
              </a:spcBef>
              <a:buNone/>
            </a:pPr>
            <a:r>
              <a:rPr lang="en-GB" sz="3200" b="1" strike="noStrike" spc="-1" dirty="0">
                <a:solidFill>
                  <a:srgbClr val="0070C0"/>
                </a:solidFill>
                <a:latin typeface="Arial"/>
              </a:rPr>
              <a:t>More advice for disciples</a:t>
            </a:r>
            <a:br>
              <a:rPr lang="en-GB" sz="3200" b="1" strike="noStrike" spc="-1" dirty="0">
                <a:solidFill>
                  <a:srgbClr val="0070C0"/>
                </a:solidFill>
                <a:latin typeface="Arial"/>
              </a:rPr>
            </a:br>
            <a:r>
              <a:rPr lang="en-GB" sz="2800" b="1" spc="-1" dirty="0">
                <a:solidFill>
                  <a:srgbClr val="C00000"/>
                </a:solidFill>
                <a:latin typeface="Arial"/>
              </a:rPr>
              <a:t>12:49-53</a:t>
            </a:r>
            <a:endParaRPr lang="fr-FR" sz="2800" b="1" spc="-1" dirty="0">
              <a:solidFill>
                <a:srgbClr val="C00000"/>
              </a:solidFill>
              <a:latin typeface="Arial"/>
            </a:endParaRPr>
          </a:p>
        </p:txBody>
      </p:sp>
    </p:spTree>
    <p:extLst>
      <p:ext uri="{BB962C8B-B14F-4D97-AF65-F5344CB8AC3E}">
        <p14:creationId xmlns:p14="http://schemas.microsoft.com/office/powerpoint/2010/main" val="353562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7494963"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800" b="1" spc="-1" dirty="0">
                <a:solidFill>
                  <a:srgbClr val="0070C0"/>
                </a:solidFill>
                <a:latin typeface="Verdana"/>
                <a:ea typeface="Verdana"/>
              </a:rPr>
              <a:t>Fire on the earth… baptism</a:t>
            </a:r>
            <a:endParaRPr lang="fr-FR" sz="2800" b="0" strike="noStrike" spc="-1" dirty="0">
              <a:solidFill>
                <a:srgbClr val="C00000"/>
              </a:solidFill>
              <a:latin typeface="Arial"/>
            </a:endParaRPr>
          </a:p>
        </p:txBody>
      </p:sp>
      <p:sp>
        <p:nvSpPr>
          <p:cNvPr id="57" name="TextBox 5"/>
          <p:cNvSpPr/>
          <p:nvPr/>
        </p:nvSpPr>
        <p:spPr>
          <a:xfrm>
            <a:off x="204480" y="516240"/>
            <a:ext cx="7923240" cy="39688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49</a:t>
            </a:r>
            <a:r>
              <a:rPr lang="en-GB" sz="2800" b="1" spc="-1" dirty="0">
                <a:solidFill>
                  <a:srgbClr val="000000"/>
                </a:solidFill>
                <a:latin typeface="+mj-lt"/>
              </a:rPr>
              <a:t> “I have come to bring fire on the earth, and how I wish it were already kindled! </a:t>
            </a:r>
            <a:br>
              <a:rPr lang="en-GB" sz="2800" b="1" spc="-1" dirty="0">
                <a:solidFill>
                  <a:srgbClr val="000000"/>
                </a:solidFill>
                <a:latin typeface="+mj-lt"/>
              </a:rPr>
            </a:br>
            <a:r>
              <a:rPr lang="en-GB" sz="2800" b="1" spc="-1" baseline="30000" dirty="0">
                <a:solidFill>
                  <a:srgbClr val="C00000"/>
                </a:solidFill>
              </a:rPr>
              <a:t>50</a:t>
            </a:r>
            <a:r>
              <a:rPr lang="en-GB" sz="2800" b="1" spc="-1" dirty="0">
                <a:solidFill>
                  <a:srgbClr val="000000"/>
                </a:solidFill>
                <a:latin typeface="+mj-lt"/>
              </a:rPr>
              <a:t> But I have a baptism to undergo, and what constraint I am under until it is completed!</a:t>
            </a:r>
            <a:br>
              <a:rPr lang="en-GB" sz="2800" b="1" spc="-1" dirty="0">
                <a:solidFill>
                  <a:srgbClr val="000000"/>
                </a:solidFill>
                <a:latin typeface="+mj-lt"/>
              </a:rPr>
            </a:br>
            <a:endParaRPr lang="en-GB" sz="2800" b="1" spc="-1" dirty="0">
              <a:solidFill>
                <a:srgbClr val="000000"/>
              </a:solidFill>
              <a:latin typeface="+mj-lt"/>
            </a:endParaRPr>
          </a:p>
          <a:p>
            <a:pPr marL="360363" indent="-360363">
              <a:lnSpc>
                <a:spcPct val="100000"/>
              </a:lnSpc>
              <a:buNone/>
            </a:pPr>
            <a:r>
              <a:rPr lang="en-US" sz="2800" b="1" spc="-1" dirty="0">
                <a:solidFill>
                  <a:srgbClr val="C00000"/>
                </a:solidFill>
                <a:ea typeface="Verdana"/>
              </a:rPr>
              <a:t>● </a:t>
            </a:r>
            <a:r>
              <a:rPr lang="en-GB" sz="2800" b="1" spc="-1" dirty="0">
                <a:solidFill>
                  <a:srgbClr val="0070C0"/>
                </a:solidFill>
                <a:ea typeface="Verdana"/>
              </a:rPr>
              <a:t>Fire:</a:t>
            </a:r>
            <a:r>
              <a:rPr lang="en-GB" sz="2800" b="1" spc="-1" dirty="0">
                <a:solidFill>
                  <a:srgbClr val="000000"/>
                </a:solidFill>
                <a:ea typeface="Verdana"/>
              </a:rPr>
              <a:t> An ancient symbol for end-times judgement against the wicked.</a:t>
            </a:r>
          </a:p>
          <a:p>
            <a:pPr marL="360363" indent="-360363">
              <a:lnSpc>
                <a:spcPct val="100000"/>
              </a:lnSpc>
              <a:buNone/>
            </a:pPr>
            <a:r>
              <a:rPr lang="en-US" sz="2800" b="1" spc="-1" dirty="0">
                <a:solidFill>
                  <a:srgbClr val="C00000"/>
                </a:solidFill>
                <a:ea typeface="Verdana"/>
              </a:rPr>
              <a:t>● </a:t>
            </a:r>
            <a:r>
              <a:rPr lang="en-GB" sz="2800" b="1" spc="-1" dirty="0">
                <a:solidFill>
                  <a:srgbClr val="0070C0"/>
                </a:solidFill>
                <a:ea typeface="Verdana"/>
              </a:rPr>
              <a:t>Baptism:</a:t>
            </a:r>
            <a:r>
              <a:rPr lang="en-GB" sz="2800" b="1" spc="-1" dirty="0">
                <a:solidFill>
                  <a:srgbClr val="000000"/>
                </a:solidFill>
                <a:ea typeface="Verdana"/>
              </a:rPr>
              <a:t> An ancient rite symbolizing cleansing from sin or from evil.</a:t>
            </a:r>
            <a:endParaRPr lang="en-US" sz="2800" spc="-1" dirty="0">
              <a:solidFill>
                <a:srgbClr val="00B050"/>
              </a:solidFill>
              <a:latin typeface="+mj-lt"/>
            </a:endParaRPr>
          </a:p>
        </p:txBody>
      </p:sp>
    </p:spTree>
    <p:extLst>
      <p:ext uri="{BB962C8B-B14F-4D97-AF65-F5344CB8AC3E}">
        <p14:creationId xmlns:p14="http://schemas.microsoft.com/office/powerpoint/2010/main" val="257350527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1" end="1"/>
                                            </p:txEl>
                                          </p:spTgt>
                                        </p:tgtEl>
                                        <p:attrNameLst>
                                          <p:attrName>style.visibility</p:attrName>
                                        </p:attrNameLst>
                                      </p:cBhvr>
                                      <p:to>
                                        <p:strVal val="visible"/>
                                      </p:to>
                                    </p:set>
                                    <p:anim calcmode="lin" valueType="num">
                                      <p:cBhvr additive="repl">
                                        <p:cTn id="1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2" end="2"/>
                                            </p:txEl>
                                          </p:spTgt>
                                        </p:tgtEl>
                                        <p:attrNameLst>
                                          <p:attrName>style.visibility</p:attrName>
                                        </p:attrNameLst>
                                      </p:cBhvr>
                                      <p:to>
                                        <p:strVal val="visible"/>
                                      </p:to>
                                    </p:set>
                                    <p:anim calcmode="lin" valueType="num">
                                      <p:cBhvr additive="repl">
                                        <p:cTn id="19"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597373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800" b="1" strike="noStrike" spc="-1" dirty="0">
                <a:solidFill>
                  <a:srgbClr val="0070C0"/>
                </a:solidFill>
                <a:latin typeface="Verdana"/>
                <a:ea typeface="Verdana"/>
              </a:rPr>
              <a:t>Division</a:t>
            </a:r>
            <a:endParaRPr lang="fr-FR" sz="2800" b="0" strike="noStrike" spc="-1" dirty="0">
              <a:solidFill>
                <a:srgbClr val="C00000"/>
              </a:solidFill>
              <a:latin typeface="Arial"/>
            </a:endParaRPr>
          </a:p>
        </p:txBody>
      </p:sp>
      <p:sp>
        <p:nvSpPr>
          <p:cNvPr id="57" name="TextBox 5"/>
          <p:cNvSpPr/>
          <p:nvPr/>
        </p:nvSpPr>
        <p:spPr>
          <a:xfrm>
            <a:off x="204480" y="516240"/>
            <a:ext cx="7923240" cy="39688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357188">
              <a:lnSpc>
                <a:spcPct val="100000"/>
              </a:lnSpc>
              <a:buNone/>
              <a:tabLst>
                <a:tab pos="0" algn="l"/>
              </a:tabLst>
            </a:pPr>
            <a:r>
              <a:rPr lang="en-GB" sz="2800" b="1" spc="-1" baseline="30000" dirty="0">
                <a:solidFill>
                  <a:srgbClr val="C00000"/>
                </a:solidFill>
              </a:rPr>
              <a:t>51</a:t>
            </a:r>
            <a:r>
              <a:rPr lang="en-GB" sz="2800" b="1" spc="-1" dirty="0">
                <a:solidFill>
                  <a:srgbClr val="000000"/>
                </a:solidFill>
              </a:rPr>
              <a:t> Do you think I came to bring peace on earth? No, I tell you, but division. </a:t>
            </a:r>
            <a:r>
              <a:rPr lang="en-GB" sz="2800" b="1" spc="-1" baseline="30000" dirty="0">
                <a:solidFill>
                  <a:srgbClr val="C00000"/>
                </a:solidFill>
              </a:rPr>
              <a:t>52</a:t>
            </a:r>
            <a:r>
              <a:rPr lang="en-GB" sz="2800" b="1" spc="-1" dirty="0">
                <a:solidFill>
                  <a:srgbClr val="000000"/>
                </a:solidFill>
              </a:rPr>
              <a:t> From now on there will be five in one family divided against each other… </a:t>
            </a:r>
            <a:r>
              <a:rPr lang="en-GB" sz="2800" b="1" spc="-1" baseline="30000" dirty="0">
                <a:solidFill>
                  <a:srgbClr val="C00000"/>
                </a:solidFill>
              </a:rPr>
              <a:t>53</a:t>
            </a:r>
            <a:r>
              <a:rPr lang="en-GB" sz="2800" b="1" spc="-1" dirty="0">
                <a:solidFill>
                  <a:srgbClr val="000000"/>
                </a:solidFill>
              </a:rPr>
              <a:t> They will be divided, father against son and son against father, mother against daughter and daughter against mother, mother-in-law against daughter-in-law and daughter-in-law against mother-in-law.”</a:t>
            </a:r>
            <a:endParaRPr lang="en-US" sz="2800" b="1" spc="-1" dirty="0">
              <a:solidFill>
                <a:srgbClr val="000000"/>
              </a:solidFill>
            </a:endParaRPr>
          </a:p>
        </p:txBody>
      </p:sp>
      <p:pic>
        <p:nvPicPr>
          <p:cNvPr id="4098" name="Picture 2" descr="3 Signs Your Family Fighting is Out of Control – Courtney Clark">
            <a:extLst>
              <a:ext uri="{FF2B5EF4-FFF2-40B4-BE49-F238E27FC236}">
                <a16:creationId xmlns:a16="http://schemas.microsoft.com/office/drawing/2014/main" id="{AAE091F8-D18E-F10A-D087-6C820856F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25" y="578614"/>
            <a:ext cx="6381750" cy="395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92362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47" name="TextBox 3"/>
          <p:cNvSpPr/>
          <p:nvPr/>
        </p:nvSpPr>
        <p:spPr>
          <a:xfrm>
            <a:off x="204480" y="0"/>
            <a:ext cx="787434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panose="020B0604030504040204" pitchFamily="34" charset="0"/>
                <a:ea typeface="Verdana" panose="020B0604030504040204" pitchFamily="34" charset="0"/>
              </a:rPr>
              <a:t>How to live between Jesus’ comings</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p:cNvSpPr/>
          <p:nvPr/>
        </p:nvSpPr>
        <p:spPr>
          <a:xfrm>
            <a:off x="258980" y="610976"/>
            <a:ext cx="7770240" cy="194234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177800">
              <a:lnSpc>
                <a:spcPts val="2400"/>
              </a:lnSpc>
              <a:spcBef>
                <a:spcPts val="601"/>
              </a:spcBef>
              <a:tabLst>
                <a:tab pos="0" algn="l"/>
              </a:tabLst>
            </a:pPr>
            <a:r>
              <a:rPr lang="en-GB" sz="2800" b="1" spc="-1" dirty="0">
                <a:solidFill>
                  <a:srgbClr val="C00000"/>
                </a:solidFill>
                <a:latin typeface="+mj-lt"/>
                <a:ea typeface="Verdana"/>
              </a:rPr>
              <a:t>1.</a:t>
            </a:r>
            <a:r>
              <a:rPr lang="en-GB" sz="2800" b="1" spc="-1" dirty="0">
                <a:latin typeface="+mj-lt"/>
                <a:ea typeface="Verdana"/>
              </a:rPr>
              <a:t> Jesus’ advice for the public </a:t>
            </a:r>
            <a:r>
              <a:rPr lang="en-GB" sz="2800" spc="-1" dirty="0">
                <a:latin typeface="+mj-lt"/>
                <a:ea typeface="Verdana"/>
              </a:rPr>
              <a:t>12:13-21</a:t>
            </a:r>
          </a:p>
          <a:p>
            <a:pPr indent="177800">
              <a:lnSpc>
                <a:spcPts val="2400"/>
              </a:lnSpc>
              <a:spcBef>
                <a:spcPts val="601"/>
              </a:spcBef>
              <a:tabLst>
                <a:tab pos="0" algn="l"/>
              </a:tabLst>
            </a:pPr>
            <a:r>
              <a:rPr lang="en-GB" sz="2800" b="1" spc="-1" dirty="0">
                <a:solidFill>
                  <a:srgbClr val="C00000"/>
                </a:solidFill>
                <a:latin typeface="+mj-lt"/>
                <a:ea typeface="Verdana"/>
              </a:rPr>
              <a:t>2.</a:t>
            </a:r>
            <a:r>
              <a:rPr lang="en-GB" sz="2800" b="1" spc="-1" dirty="0">
                <a:latin typeface="+mj-lt"/>
                <a:ea typeface="Verdana"/>
              </a:rPr>
              <a:t> </a:t>
            </a:r>
            <a:r>
              <a:rPr lang="en-GB" sz="2800" b="1" spc="-1" dirty="0">
                <a:ea typeface="Verdana"/>
              </a:rPr>
              <a:t>Jesus’ advice for disciples </a:t>
            </a:r>
            <a:r>
              <a:rPr lang="en-GB" sz="2800" spc="-1" dirty="0">
                <a:latin typeface="+mj-lt"/>
                <a:ea typeface="Verdana"/>
              </a:rPr>
              <a:t>12:22-40</a:t>
            </a:r>
          </a:p>
          <a:p>
            <a:pPr indent="177800">
              <a:lnSpc>
                <a:spcPts val="2400"/>
              </a:lnSpc>
              <a:spcBef>
                <a:spcPts val="601"/>
              </a:spcBef>
              <a:tabLst>
                <a:tab pos="0" algn="l"/>
              </a:tabLst>
            </a:pPr>
            <a:r>
              <a:rPr lang="en-GB" sz="2800" b="1" spc="-1" dirty="0">
                <a:solidFill>
                  <a:srgbClr val="C00000"/>
                </a:solidFill>
                <a:latin typeface="+mj-lt"/>
                <a:ea typeface="Verdana"/>
              </a:rPr>
              <a:t>3.</a:t>
            </a:r>
            <a:r>
              <a:rPr lang="en-GB" sz="2800" b="1" spc="-1" dirty="0">
                <a:latin typeface="+mj-lt"/>
                <a:ea typeface="Verdana"/>
              </a:rPr>
              <a:t> </a:t>
            </a:r>
            <a:r>
              <a:rPr lang="en-GB" sz="2800" b="1" spc="-1" dirty="0">
                <a:ea typeface="Verdana"/>
              </a:rPr>
              <a:t>Jesus’ advice for everyone </a:t>
            </a:r>
            <a:r>
              <a:rPr lang="en-GB" sz="2800" spc="-1" dirty="0">
                <a:latin typeface="+mj-lt"/>
                <a:ea typeface="Verdana"/>
              </a:rPr>
              <a:t>12:41-48</a:t>
            </a:r>
          </a:p>
          <a:p>
            <a:pPr indent="177800">
              <a:lnSpc>
                <a:spcPts val="2400"/>
              </a:lnSpc>
              <a:spcBef>
                <a:spcPts val="601"/>
              </a:spcBef>
              <a:tabLst>
                <a:tab pos="0" algn="l"/>
              </a:tabLst>
            </a:pPr>
            <a:r>
              <a:rPr lang="en-GB" sz="2800" b="1" spc="-1" dirty="0">
                <a:solidFill>
                  <a:srgbClr val="C00000"/>
                </a:solidFill>
                <a:latin typeface="+mj-lt"/>
                <a:ea typeface="Verdana"/>
              </a:rPr>
              <a:t>4.</a:t>
            </a:r>
            <a:r>
              <a:rPr lang="en-GB" sz="2800" b="1" spc="-1" dirty="0">
                <a:latin typeface="+mj-lt"/>
                <a:ea typeface="Verdana"/>
              </a:rPr>
              <a:t> </a:t>
            </a:r>
            <a:r>
              <a:rPr lang="en-GB" sz="2800" b="1" spc="-1" dirty="0">
                <a:ea typeface="Verdana"/>
              </a:rPr>
              <a:t>More advice for disciples </a:t>
            </a:r>
            <a:r>
              <a:rPr lang="en-GB" sz="2800" spc="-1" dirty="0">
                <a:latin typeface="+mj-lt"/>
                <a:ea typeface="Verdana"/>
              </a:rPr>
              <a:t>12:49-53</a:t>
            </a:r>
          </a:p>
          <a:p>
            <a:pPr indent="177800">
              <a:lnSpc>
                <a:spcPts val="2400"/>
              </a:lnSpc>
              <a:spcBef>
                <a:spcPts val="601"/>
              </a:spcBef>
              <a:tabLst>
                <a:tab pos="0" algn="l"/>
              </a:tabLst>
            </a:pPr>
            <a:r>
              <a:rPr lang="en-GB" sz="2800" b="1" spc="-1" dirty="0">
                <a:solidFill>
                  <a:srgbClr val="C00000"/>
                </a:solidFill>
                <a:latin typeface="+mj-lt"/>
                <a:ea typeface="Verdana"/>
              </a:rPr>
              <a:t>5.</a:t>
            </a:r>
            <a:r>
              <a:rPr lang="en-GB" sz="2800" b="1" spc="-1" dirty="0">
                <a:latin typeface="+mj-lt"/>
                <a:ea typeface="Verdana"/>
              </a:rPr>
              <a:t> </a:t>
            </a:r>
            <a:r>
              <a:rPr lang="en-GB" sz="2800" b="1" spc="-1" dirty="0">
                <a:ea typeface="Verdana"/>
              </a:rPr>
              <a:t>More advice for the public</a:t>
            </a:r>
            <a:r>
              <a:rPr lang="en-GB" sz="2800" spc="-1" dirty="0">
                <a:latin typeface="+mj-lt"/>
                <a:ea typeface="Verdana"/>
              </a:rPr>
              <a:t>12:37-44</a:t>
            </a:r>
          </a:p>
        </p:txBody>
      </p:sp>
      <p:pic>
        <p:nvPicPr>
          <p:cNvPr id="2" name="Picture 2">
            <a:extLst>
              <a:ext uri="{FF2B5EF4-FFF2-40B4-BE49-F238E27FC236}">
                <a16:creationId xmlns:a16="http://schemas.microsoft.com/office/drawing/2014/main" id="{A3F20EC9-0DA3-AFA6-360A-E235D62B9A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0678" y="2520452"/>
            <a:ext cx="3077321" cy="20515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9BBDA8F2-846F-ED2D-D38C-10C1538F4A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633" y="487089"/>
            <a:ext cx="6127366" cy="40849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repl">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
                                            <p:txEl>
                                              <p:pRg st="1" end="1"/>
                                            </p:txEl>
                                          </p:spTgt>
                                        </p:tgtEl>
                                        <p:attrNameLst>
                                          <p:attrName>style.visibility</p:attrName>
                                        </p:attrNameLst>
                                      </p:cBhvr>
                                      <p:to>
                                        <p:strVal val="visible"/>
                                      </p:to>
                                    </p:set>
                                    <p:anim calcmode="lin" valueType="num">
                                      <p:cBhvr additive="repl">
                                        <p:cTn id="19"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8">
                                            <p:txEl>
                                              <p:pRg st="2" end="2"/>
                                            </p:txEl>
                                          </p:spTgt>
                                        </p:tgtEl>
                                        <p:attrNameLst>
                                          <p:attrName>style.visibility</p:attrName>
                                        </p:attrNameLst>
                                      </p:cBhvr>
                                      <p:to>
                                        <p:strVal val="visible"/>
                                      </p:to>
                                    </p:set>
                                    <p:anim calcmode="lin" valueType="num">
                                      <p:cBhvr additive="repl">
                                        <p:cTn id="25"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8">
                                            <p:txEl>
                                              <p:pRg st="3" end="3"/>
                                            </p:txEl>
                                          </p:spTgt>
                                        </p:tgtEl>
                                        <p:attrNameLst>
                                          <p:attrName>style.visibility</p:attrName>
                                        </p:attrNameLst>
                                      </p:cBhvr>
                                      <p:to>
                                        <p:strVal val="visible"/>
                                      </p:to>
                                    </p:set>
                                    <p:anim calcmode="lin" valueType="num">
                                      <p:cBhvr additive="repl">
                                        <p:cTn id="31" dur="500" fill="hold"/>
                                        <p:tgtEl>
                                          <p:spTgt spid="48">
                                            <p:txEl>
                                              <p:pRg st="3" end="3"/>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8">
                                            <p:txEl>
                                              <p:pRg st="4" end="4"/>
                                            </p:txEl>
                                          </p:spTgt>
                                        </p:tgtEl>
                                        <p:attrNameLst>
                                          <p:attrName>style.visibility</p:attrName>
                                        </p:attrNameLst>
                                      </p:cBhvr>
                                      <p:to>
                                        <p:strVal val="visible"/>
                                      </p:to>
                                    </p:set>
                                    <p:anim calcmode="lin" valueType="num">
                                      <p:cBhvr additive="repl">
                                        <p:cTn id="37" dur="500" fill="hold"/>
                                        <p:tgtEl>
                                          <p:spTgt spid="48">
                                            <p:txEl>
                                              <p:pRg st="4" end="4"/>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4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130" name="TextBox 3"/>
          <p:cNvSpPr/>
          <p:nvPr/>
        </p:nvSpPr>
        <p:spPr>
          <a:xfrm>
            <a:off x="204480" y="0"/>
            <a:ext cx="701244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US" sz="2800" b="1" strike="noStrike" spc="-1" dirty="0">
                <a:solidFill>
                  <a:srgbClr val="0070C0"/>
                </a:solidFill>
                <a:latin typeface="Verdana"/>
                <a:ea typeface="Verdana"/>
              </a:rPr>
              <a:t>Daughter-in-law</a:t>
            </a:r>
            <a:endParaRPr lang="fr-FR" sz="2800" b="0" strike="noStrike" spc="-1" dirty="0">
              <a:solidFill>
                <a:srgbClr val="C00000"/>
              </a:solidFill>
              <a:latin typeface="Arial"/>
            </a:endParaRPr>
          </a:p>
        </p:txBody>
      </p:sp>
      <p:sp>
        <p:nvSpPr>
          <p:cNvPr id="131" name="TextBox 5"/>
          <p:cNvSpPr/>
          <p:nvPr/>
        </p:nvSpPr>
        <p:spPr>
          <a:xfrm>
            <a:off x="204480" y="516240"/>
            <a:ext cx="7923240" cy="37688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1280" indent="-341280">
              <a:lnSpc>
                <a:spcPct val="100000"/>
              </a:lnSpc>
              <a:spcAft>
                <a:spcPts val="600"/>
              </a:spcAft>
              <a:buNone/>
              <a:tabLst>
                <a:tab pos="0" algn="l"/>
              </a:tabLst>
            </a:pPr>
            <a:r>
              <a:rPr lang="en-US" sz="2800" b="1" strike="noStrike" spc="-1" dirty="0">
                <a:solidFill>
                  <a:srgbClr val="C00000"/>
                </a:solidFill>
                <a:latin typeface="Arial"/>
                <a:ea typeface="Verdana"/>
              </a:rPr>
              <a:t>● </a:t>
            </a:r>
            <a:r>
              <a:rPr lang="en-GB" sz="2800" b="1" spc="-1" dirty="0">
                <a:solidFill>
                  <a:srgbClr val="0070C0"/>
                </a:solidFill>
                <a:latin typeface="Arial"/>
                <a:ea typeface="Verdana"/>
              </a:rPr>
              <a:t>Patrilocal:</a:t>
            </a:r>
            <a:r>
              <a:rPr lang="en-GB" sz="2800" b="1" spc="-1" dirty="0">
                <a:solidFill>
                  <a:srgbClr val="000000"/>
                </a:solidFill>
                <a:ea typeface="Verdana"/>
              </a:rPr>
              <a:t> Brides usually came to dwell with their husbands’ family. </a:t>
            </a:r>
          </a:p>
          <a:p>
            <a:pPr marL="339725" indent="19050">
              <a:lnSpc>
                <a:spcPct val="100000"/>
              </a:lnSpc>
              <a:spcAft>
                <a:spcPts val="600"/>
              </a:spcAft>
              <a:buNone/>
              <a:tabLst>
                <a:tab pos="0" algn="l"/>
              </a:tabLst>
            </a:pPr>
            <a:r>
              <a:rPr lang="en-GB" sz="2800" b="1" spc="-1" dirty="0">
                <a:solidFill>
                  <a:srgbClr val="0070C0"/>
                </a:solidFill>
                <a:ea typeface="Verdana"/>
              </a:rPr>
              <a:t>Matrilocal? </a:t>
            </a:r>
            <a:r>
              <a:rPr lang="en-GB" sz="2800" b="1" spc="-1" dirty="0">
                <a:solidFill>
                  <a:srgbClr val="000000"/>
                </a:solidFill>
                <a:ea typeface="Verdana"/>
              </a:rPr>
              <a:t>“A man shall leave his father and his mother and hold fast to his wife” </a:t>
            </a:r>
            <a:r>
              <a:rPr lang="en-GB" sz="2800" spc="-1" dirty="0">
                <a:solidFill>
                  <a:srgbClr val="000000"/>
                </a:solidFill>
                <a:ea typeface="Verdana"/>
              </a:rPr>
              <a:t>(Gen. 2:24).</a:t>
            </a:r>
            <a:endParaRPr lang="en-GB" sz="2800" b="1" spc="-1" dirty="0">
              <a:solidFill>
                <a:srgbClr val="000000"/>
              </a:solidFill>
              <a:ea typeface="Verdana"/>
            </a:endParaRPr>
          </a:p>
          <a:p>
            <a:pPr marL="341280" indent="-341280">
              <a:lnSpc>
                <a:spcPct val="100000"/>
              </a:lnSpc>
              <a:spcAft>
                <a:spcPts val="600"/>
              </a:spcAft>
              <a:buNone/>
              <a:tabLst>
                <a:tab pos="0" algn="l"/>
              </a:tabLst>
            </a:pPr>
            <a:r>
              <a:rPr lang="en-US" sz="2800" b="1" spc="-1" dirty="0">
                <a:solidFill>
                  <a:srgbClr val="C00000"/>
                </a:solidFill>
                <a:ea typeface="Verdana"/>
              </a:rPr>
              <a:t>● </a:t>
            </a:r>
            <a:r>
              <a:rPr lang="en-GB" sz="2800" b="1" spc="-1" dirty="0">
                <a:solidFill>
                  <a:srgbClr val="0070C0"/>
                </a:solidFill>
                <a:ea typeface="Verdana"/>
              </a:rPr>
              <a:t>Division:</a:t>
            </a:r>
            <a:r>
              <a:rPr lang="en-GB" sz="2800" b="1" spc="-1" dirty="0">
                <a:solidFill>
                  <a:srgbClr val="000000"/>
                </a:solidFill>
                <a:ea typeface="Verdana"/>
              </a:rPr>
              <a:t> Disagreements over what?</a:t>
            </a:r>
          </a:p>
          <a:p>
            <a:pPr marL="341280" indent="-341280">
              <a:lnSpc>
                <a:spcPct val="100000"/>
              </a:lnSpc>
              <a:spcAft>
                <a:spcPts val="600"/>
              </a:spcAft>
              <a:buNone/>
              <a:tabLst>
                <a:tab pos="0" algn="l"/>
              </a:tabLst>
            </a:pPr>
            <a:r>
              <a:rPr lang="en-US" sz="2800" b="1" spc="-1" dirty="0">
                <a:solidFill>
                  <a:srgbClr val="C00000"/>
                </a:solidFill>
                <a:ea typeface="Verdana"/>
              </a:rPr>
              <a:t>● </a:t>
            </a:r>
            <a:r>
              <a:rPr lang="en-GB" sz="2800" b="1" spc="-1" dirty="0">
                <a:solidFill>
                  <a:srgbClr val="0070C0"/>
                </a:solidFill>
                <a:ea typeface="Verdana"/>
              </a:rPr>
              <a:t>Tactics:</a:t>
            </a:r>
            <a:r>
              <a:rPr lang="en-GB" sz="2800" b="1" spc="-1" dirty="0">
                <a:solidFill>
                  <a:srgbClr val="000000"/>
                </a:solidFill>
                <a:ea typeface="Verdana"/>
              </a:rPr>
              <a:t> How to minimize family discord over faith in Jesus?</a:t>
            </a:r>
            <a:endParaRPr lang="fr-FR" sz="2800" b="0" strike="noStrike" spc="-1" dirty="0">
              <a:latin typeface="Arial"/>
            </a:endParaRPr>
          </a:p>
        </p:txBody>
      </p:sp>
    </p:spTree>
    <p:extLst>
      <p:ext uri="{BB962C8B-B14F-4D97-AF65-F5344CB8AC3E}">
        <p14:creationId xmlns:p14="http://schemas.microsoft.com/office/powerpoint/2010/main" val="353010875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 calcmode="lin" valueType="num">
                                      <p:cBhvr additive="repl">
                                        <p:cTn id="7"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1">
                                            <p:txEl>
                                              <p:pRg st="1" end="1"/>
                                            </p:txEl>
                                          </p:spTgt>
                                        </p:tgtEl>
                                        <p:attrNameLst>
                                          <p:attrName>style.visibility</p:attrName>
                                        </p:attrNameLst>
                                      </p:cBhvr>
                                      <p:to>
                                        <p:strVal val="visible"/>
                                      </p:to>
                                    </p:set>
                                    <p:anim calcmode="lin" valueType="num">
                                      <p:cBhvr additive="repl">
                                        <p:cTn id="13" dur="500" fill="hold"/>
                                        <p:tgtEl>
                                          <p:spTgt spid="131">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1">
                                            <p:txEl>
                                              <p:pRg st="2" end="2"/>
                                            </p:txEl>
                                          </p:spTgt>
                                        </p:tgtEl>
                                        <p:attrNameLst>
                                          <p:attrName>style.visibility</p:attrName>
                                        </p:attrNameLst>
                                      </p:cBhvr>
                                      <p:to>
                                        <p:strVal val="visible"/>
                                      </p:to>
                                    </p:set>
                                    <p:anim calcmode="lin" valueType="num">
                                      <p:cBhvr additive="repl">
                                        <p:cTn id="19" dur="500" fill="hold"/>
                                        <p:tgtEl>
                                          <p:spTgt spid="131">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1">
                                            <p:txEl>
                                              <p:pRg st="3" end="3"/>
                                            </p:txEl>
                                          </p:spTgt>
                                        </p:tgtEl>
                                        <p:attrNameLst>
                                          <p:attrName>style.visibility</p:attrName>
                                        </p:attrNameLst>
                                      </p:cBhvr>
                                      <p:to>
                                        <p:strVal val="visible"/>
                                      </p:to>
                                    </p:set>
                                    <p:anim calcmode="lin" valueType="num">
                                      <p:cBhvr additive="repl">
                                        <p:cTn id="25" dur="500" fill="hold"/>
                                        <p:tgtEl>
                                          <p:spTgt spid="131">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13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361920" cy="10142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601"/>
              </a:spcBef>
              <a:buNone/>
            </a:pPr>
            <a:r>
              <a:rPr lang="en-GB" sz="3200" b="1" strike="noStrike" spc="-1" dirty="0">
                <a:solidFill>
                  <a:srgbClr val="0070C0"/>
                </a:solidFill>
                <a:latin typeface="Arial"/>
              </a:rPr>
              <a:t>More advice for the public</a:t>
            </a:r>
            <a:br>
              <a:rPr lang="en-GB" sz="3200" b="1" strike="noStrike" spc="-1" dirty="0">
                <a:solidFill>
                  <a:srgbClr val="0070C0"/>
                </a:solidFill>
                <a:latin typeface="Arial"/>
              </a:rPr>
            </a:br>
            <a:r>
              <a:rPr lang="en-GB" sz="2800" b="1" spc="-1" dirty="0">
                <a:solidFill>
                  <a:srgbClr val="C00000"/>
                </a:solidFill>
                <a:latin typeface="Arial"/>
              </a:rPr>
              <a:t>12:37-44</a:t>
            </a:r>
          </a:p>
        </p:txBody>
      </p:sp>
    </p:spTree>
    <p:extLst>
      <p:ext uri="{BB962C8B-B14F-4D97-AF65-F5344CB8AC3E}">
        <p14:creationId xmlns:p14="http://schemas.microsoft.com/office/powerpoint/2010/main" val="10713345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597373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800" b="1" strike="noStrike" spc="-1" dirty="0">
                <a:solidFill>
                  <a:srgbClr val="0070C0"/>
                </a:solidFill>
                <a:latin typeface="Verdana"/>
                <a:ea typeface="Verdana"/>
              </a:rPr>
              <a:t>Interpret the times</a:t>
            </a:r>
            <a:endParaRPr lang="fr-FR" sz="2800" b="0" strike="noStrike" spc="-1" dirty="0">
              <a:solidFill>
                <a:srgbClr val="C00000"/>
              </a:solidFill>
              <a:latin typeface="Arial"/>
            </a:endParaRPr>
          </a:p>
        </p:txBody>
      </p:sp>
      <p:sp>
        <p:nvSpPr>
          <p:cNvPr id="57" name="TextBox 5"/>
          <p:cNvSpPr/>
          <p:nvPr/>
        </p:nvSpPr>
        <p:spPr>
          <a:xfrm>
            <a:off x="204480" y="516240"/>
            <a:ext cx="7923240" cy="35379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54</a:t>
            </a:r>
            <a:r>
              <a:rPr lang="en-GB" sz="2800" b="1" spc="-1" dirty="0">
                <a:solidFill>
                  <a:srgbClr val="000000"/>
                </a:solidFill>
                <a:latin typeface="+mj-lt"/>
              </a:rPr>
              <a:t> He said to the crowd: “When you see a cloud rising in the west, immediately you say, ‘It’s going to rain,’ and it does. </a:t>
            </a:r>
            <a:r>
              <a:rPr lang="en-GB" sz="2800" b="1" spc="-1" baseline="30000" dirty="0">
                <a:solidFill>
                  <a:srgbClr val="C00000"/>
                </a:solidFill>
              </a:rPr>
              <a:t>55</a:t>
            </a:r>
            <a:r>
              <a:rPr lang="en-GB" sz="2800" b="1" spc="-1" dirty="0">
                <a:solidFill>
                  <a:srgbClr val="000000"/>
                </a:solidFill>
                <a:latin typeface="+mj-lt"/>
              </a:rPr>
              <a:t> And when the south wind blows, you say, ‘It’s going to be hot,’ and it is. </a:t>
            </a:r>
            <a:r>
              <a:rPr lang="en-GB" sz="2800" b="1" spc="-1" baseline="30000" dirty="0">
                <a:solidFill>
                  <a:srgbClr val="C00000"/>
                </a:solidFill>
              </a:rPr>
              <a:t>56</a:t>
            </a:r>
            <a:r>
              <a:rPr lang="en-GB" sz="2800" b="1" spc="-1" dirty="0">
                <a:solidFill>
                  <a:srgbClr val="000000"/>
                </a:solidFill>
                <a:latin typeface="+mj-lt"/>
              </a:rPr>
              <a:t> Hypocrites! You know how to interpret the appearance of the earth and the sky. How is it that you don’t know how to interpret this present time?</a:t>
            </a:r>
            <a:endParaRPr lang="en-US" sz="2800" spc="-1" dirty="0">
              <a:solidFill>
                <a:srgbClr val="00B050"/>
              </a:solidFill>
              <a:latin typeface="+mj-lt"/>
            </a:endParaRPr>
          </a:p>
        </p:txBody>
      </p:sp>
      <p:pic>
        <p:nvPicPr>
          <p:cNvPr id="3074" name="Picture 2" descr="𝐆𝐎𝐃𝐃𝐄𝐒𝐒 || 𝐆𝐢𝐟 𝐇𝐮𝐧𝐭 - 𝐫𝐚𝐢𝐧𝐢𝐧𝐠! - Wattpad">
            <a:extLst>
              <a:ext uri="{FF2B5EF4-FFF2-40B4-BE49-F238E27FC236}">
                <a16:creationId xmlns:a16="http://schemas.microsoft.com/office/drawing/2014/main" id="{47F3C722-6080-D01E-5684-E05C319EBF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494" y="556383"/>
            <a:ext cx="7145226" cy="401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13531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074"/>
                                        </p:tgtEl>
                                        <p:attrNameLst>
                                          <p:attrName>ppt_x</p:attrName>
                                        </p:attrNameLst>
                                      </p:cBhvr>
                                      <p:tavLst>
                                        <p:tav tm="0">
                                          <p:val>
                                            <p:strVal val="ppt_x"/>
                                          </p:val>
                                        </p:tav>
                                        <p:tav tm="100000">
                                          <p:val>
                                            <p:strVal val="ppt_x"/>
                                          </p:val>
                                        </p:tav>
                                      </p:tavLst>
                                    </p:anim>
                                    <p:anim calcmode="lin" valueType="num">
                                      <p:cBhvr additive="base">
                                        <p:cTn id="7" dur="500"/>
                                        <p:tgtEl>
                                          <p:spTgt spid="3074"/>
                                        </p:tgtEl>
                                        <p:attrNameLst>
                                          <p:attrName>ppt_y</p:attrName>
                                        </p:attrNameLst>
                                      </p:cBhvr>
                                      <p:tavLst>
                                        <p:tav tm="0">
                                          <p:val>
                                            <p:strVal val="ppt_y"/>
                                          </p:val>
                                        </p:tav>
                                        <p:tav tm="100000">
                                          <p:val>
                                            <p:strVal val="1+ppt_h/2"/>
                                          </p:val>
                                        </p:tav>
                                      </p:tavLst>
                                    </p:anim>
                                    <p:set>
                                      <p:cBhvr>
                                        <p:cTn id="8" dur="1" fill="hold">
                                          <p:stCondLst>
                                            <p:cond delay="499"/>
                                          </p:stCondLst>
                                        </p:cTn>
                                        <p:tgtEl>
                                          <p:spTgt spid="307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130" name="TextBox 3"/>
          <p:cNvSpPr/>
          <p:nvPr/>
        </p:nvSpPr>
        <p:spPr>
          <a:xfrm>
            <a:off x="204480" y="0"/>
            <a:ext cx="701244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US" sz="2800" b="1" strike="noStrike" spc="-1" dirty="0">
                <a:solidFill>
                  <a:srgbClr val="0070C0"/>
                </a:solidFill>
                <a:latin typeface="Verdana"/>
                <a:ea typeface="Verdana"/>
              </a:rPr>
              <a:t>How is it that you do not …</a:t>
            </a:r>
            <a:endParaRPr lang="fr-FR" sz="2800" b="0" strike="noStrike" spc="-1" dirty="0">
              <a:solidFill>
                <a:srgbClr val="C00000"/>
              </a:solidFill>
              <a:latin typeface="Arial"/>
            </a:endParaRPr>
          </a:p>
        </p:txBody>
      </p:sp>
      <p:sp>
        <p:nvSpPr>
          <p:cNvPr id="131" name="TextBox 5"/>
          <p:cNvSpPr/>
          <p:nvPr/>
        </p:nvSpPr>
        <p:spPr>
          <a:xfrm>
            <a:off x="204480" y="516240"/>
            <a:ext cx="7923240" cy="39688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358775">
              <a:lnSpc>
                <a:spcPct val="100000"/>
              </a:lnSpc>
              <a:buNone/>
              <a:tabLst>
                <a:tab pos="0" algn="l"/>
              </a:tabLst>
            </a:pPr>
            <a:r>
              <a:rPr lang="en-US" sz="2800" b="1" strike="noStrike" spc="-1" dirty="0">
                <a:latin typeface="Arial"/>
                <a:ea typeface="Verdana"/>
              </a:rPr>
              <a:t>In verse 56, equally </a:t>
            </a:r>
            <a:r>
              <a:rPr lang="en-US" sz="2800" b="1" spc="-1" dirty="0">
                <a:latin typeface="Arial"/>
                <a:ea typeface="Verdana"/>
              </a:rPr>
              <a:t>ancient</a:t>
            </a:r>
            <a:r>
              <a:rPr lang="en-US" sz="2800" b="1" strike="noStrike" spc="-1" dirty="0">
                <a:latin typeface="Arial"/>
                <a:ea typeface="Verdana"/>
              </a:rPr>
              <a:t> manuscripts from the 3</a:t>
            </a:r>
            <a:r>
              <a:rPr lang="en-US" sz="2800" b="1" strike="noStrike" spc="-1" baseline="30000" dirty="0">
                <a:latin typeface="Arial"/>
                <a:ea typeface="Verdana"/>
              </a:rPr>
              <a:t>rd</a:t>
            </a:r>
            <a:r>
              <a:rPr lang="en-US" sz="2800" b="1" strike="noStrike" spc="-1" dirty="0">
                <a:latin typeface="Arial"/>
                <a:ea typeface="Verdana"/>
              </a:rPr>
              <a:t> century and later read:</a:t>
            </a:r>
          </a:p>
          <a:p>
            <a:pPr marL="341280" indent="-341280">
              <a:lnSpc>
                <a:spcPct val="100000"/>
              </a:lnSpc>
              <a:buNone/>
              <a:tabLst>
                <a:tab pos="0" algn="l"/>
              </a:tabLst>
            </a:pPr>
            <a:r>
              <a:rPr lang="en-US" sz="2800" b="1" strike="noStrike" spc="-1" dirty="0">
                <a:solidFill>
                  <a:srgbClr val="C00000"/>
                </a:solidFill>
                <a:latin typeface="Arial"/>
                <a:ea typeface="Verdana"/>
              </a:rPr>
              <a:t>● </a:t>
            </a:r>
            <a:r>
              <a:rPr lang="en-GB" sz="2800" b="1" spc="-1" dirty="0">
                <a:latin typeface="Arial"/>
                <a:ea typeface="Verdana"/>
              </a:rPr>
              <a:t>How do you not interpret…?</a:t>
            </a:r>
          </a:p>
          <a:p>
            <a:pPr marL="341280" indent="-341280">
              <a:lnSpc>
                <a:spcPct val="100000"/>
              </a:lnSpc>
              <a:buNone/>
              <a:tabLst>
                <a:tab pos="0" algn="l"/>
              </a:tabLst>
            </a:pPr>
            <a:r>
              <a:rPr lang="en-US" sz="2800" b="1" spc="-1" dirty="0">
                <a:solidFill>
                  <a:srgbClr val="C00000"/>
                </a:solidFill>
                <a:ea typeface="Verdana"/>
              </a:rPr>
              <a:t>● </a:t>
            </a:r>
            <a:r>
              <a:rPr lang="en-GB" sz="2800" b="1" spc="-1" dirty="0">
                <a:ea typeface="Verdana"/>
              </a:rPr>
              <a:t>How do you not </a:t>
            </a:r>
            <a:r>
              <a:rPr lang="en-GB" sz="2800" b="1" spc="-1" dirty="0">
                <a:solidFill>
                  <a:srgbClr val="C00000"/>
                </a:solidFill>
                <a:ea typeface="Verdana"/>
              </a:rPr>
              <a:t>know (how) </a:t>
            </a:r>
            <a:r>
              <a:rPr lang="en-GB" sz="2800" b="1" spc="-1" dirty="0">
                <a:ea typeface="Verdana"/>
              </a:rPr>
              <a:t>to interpret…?</a:t>
            </a:r>
          </a:p>
          <a:p>
            <a:pPr marL="341280" indent="-341280">
              <a:lnSpc>
                <a:spcPct val="100000"/>
              </a:lnSpc>
              <a:buNone/>
              <a:tabLst>
                <a:tab pos="0" algn="l"/>
              </a:tabLst>
            </a:pPr>
            <a:endParaRPr lang="en-GB" sz="2800" b="1" spc="-1" dirty="0">
              <a:latin typeface="Arial"/>
              <a:ea typeface="Verdana"/>
            </a:endParaRPr>
          </a:p>
          <a:p>
            <a:pPr indent="358775">
              <a:lnSpc>
                <a:spcPct val="100000"/>
              </a:lnSpc>
              <a:buNone/>
              <a:tabLst>
                <a:tab pos="0" algn="l"/>
              </a:tabLst>
            </a:pPr>
            <a:r>
              <a:rPr lang="en-GB" sz="2800" b="1" spc="-1" dirty="0">
                <a:latin typeface="Arial"/>
                <a:ea typeface="Verdana"/>
              </a:rPr>
              <a:t>Either scribes inserted “know” to conform to the preceding clause (“you know how”), or they omitted the word to heighten Jesus’ criticism (“you do not”).</a:t>
            </a:r>
            <a:endParaRPr lang="fr-FR" sz="2800" b="1" spc="-1" dirty="0">
              <a:latin typeface="Arial"/>
              <a:ea typeface="Verdana"/>
            </a:endParaRPr>
          </a:p>
        </p:txBody>
      </p:sp>
    </p:spTree>
    <p:extLst>
      <p:ext uri="{BB962C8B-B14F-4D97-AF65-F5344CB8AC3E}">
        <p14:creationId xmlns:p14="http://schemas.microsoft.com/office/powerpoint/2010/main" val="26599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Effect transition="in" filter="fade">
                                      <p:cBhvr>
                                        <p:cTn id="7" dur="1000"/>
                                        <p:tgtEl>
                                          <p:spTgt spid="131">
                                            <p:txEl>
                                              <p:pRg st="0" end="0"/>
                                            </p:txEl>
                                          </p:spTgt>
                                        </p:tgtEl>
                                      </p:cBhvr>
                                    </p:animEffect>
                                    <p:anim calcmode="lin" valueType="num">
                                      <p:cBhvr>
                                        <p:cTn id="8" dur="1000" fill="hold"/>
                                        <p:tgtEl>
                                          <p:spTgt spid="13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1">
                                            <p:txEl>
                                              <p:pRg st="1" end="1"/>
                                            </p:txEl>
                                          </p:spTgt>
                                        </p:tgtEl>
                                        <p:attrNameLst>
                                          <p:attrName>style.visibility</p:attrName>
                                        </p:attrNameLst>
                                      </p:cBhvr>
                                      <p:to>
                                        <p:strVal val="visible"/>
                                      </p:to>
                                    </p:set>
                                    <p:animEffect transition="in" filter="fade">
                                      <p:cBhvr>
                                        <p:cTn id="14" dur="1000"/>
                                        <p:tgtEl>
                                          <p:spTgt spid="131">
                                            <p:txEl>
                                              <p:pRg st="1" end="1"/>
                                            </p:txEl>
                                          </p:spTgt>
                                        </p:tgtEl>
                                      </p:cBhvr>
                                    </p:animEffect>
                                    <p:anim calcmode="lin" valueType="num">
                                      <p:cBhvr>
                                        <p:cTn id="15" dur="1000" fill="hold"/>
                                        <p:tgtEl>
                                          <p:spTgt spid="13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1">
                                            <p:txEl>
                                              <p:pRg st="2" end="2"/>
                                            </p:txEl>
                                          </p:spTgt>
                                        </p:tgtEl>
                                        <p:attrNameLst>
                                          <p:attrName>style.visibility</p:attrName>
                                        </p:attrNameLst>
                                      </p:cBhvr>
                                      <p:to>
                                        <p:strVal val="visible"/>
                                      </p:to>
                                    </p:set>
                                    <p:animEffect transition="in" filter="fade">
                                      <p:cBhvr>
                                        <p:cTn id="21" dur="1000"/>
                                        <p:tgtEl>
                                          <p:spTgt spid="131">
                                            <p:txEl>
                                              <p:pRg st="2" end="2"/>
                                            </p:txEl>
                                          </p:spTgt>
                                        </p:tgtEl>
                                      </p:cBhvr>
                                    </p:animEffect>
                                    <p:anim calcmode="lin" valueType="num">
                                      <p:cBhvr>
                                        <p:cTn id="22" dur="1000" fill="hold"/>
                                        <p:tgtEl>
                                          <p:spTgt spid="13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1">
                                            <p:txEl>
                                              <p:pRg st="4" end="4"/>
                                            </p:txEl>
                                          </p:spTgt>
                                        </p:tgtEl>
                                        <p:attrNameLst>
                                          <p:attrName>style.visibility</p:attrName>
                                        </p:attrNameLst>
                                      </p:cBhvr>
                                      <p:to>
                                        <p:strVal val="visible"/>
                                      </p:to>
                                    </p:set>
                                    <p:animEffect transition="in" filter="fade">
                                      <p:cBhvr>
                                        <p:cTn id="28" dur="1000"/>
                                        <p:tgtEl>
                                          <p:spTgt spid="131">
                                            <p:txEl>
                                              <p:pRg st="4" end="4"/>
                                            </p:txEl>
                                          </p:spTgt>
                                        </p:tgtEl>
                                      </p:cBhvr>
                                    </p:animEffect>
                                    <p:anim calcmode="lin" valueType="num">
                                      <p:cBhvr>
                                        <p:cTn id="29" dur="1000" fill="hold"/>
                                        <p:tgtEl>
                                          <p:spTgt spid="131">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3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130" name="TextBox 3"/>
          <p:cNvSpPr/>
          <p:nvPr/>
        </p:nvSpPr>
        <p:spPr>
          <a:xfrm>
            <a:off x="204480" y="0"/>
            <a:ext cx="701244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US" sz="2800" b="1" strike="noStrike" spc="-1" dirty="0">
                <a:solidFill>
                  <a:srgbClr val="0070C0"/>
                </a:solidFill>
                <a:latin typeface="Verdana"/>
                <a:ea typeface="Verdana"/>
              </a:rPr>
              <a:t>Interpret the present time</a:t>
            </a:r>
            <a:endParaRPr lang="fr-FR" sz="2800" b="0" strike="noStrike" spc="-1" dirty="0">
              <a:solidFill>
                <a:srgbClr val="C00000"/>
              </a:solidFill>
              <a:latin typeface="Arial"/>
            </a:endParaRPr>
          </a:p>
        </p:txBody>
      </p:sp>
      <p:sp>
        <p:nvSpPr>
          <p:cNvPr id="131" name="TextBox 5"/>
          <p:cNvSpPr/>
          <p:nvPr/>
        </p:nvSpPr>
        <p:spPr>
          <a:xfrm>
            <a:off x="204480" y="516240"/>
            <a:ext cx="7923240" cy="39688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1280" indent="-341280">
              <a:lnSpc>
                <a:spcPct val="100000"/>
              </a:lnSpc>
              <a:buNone/>
              <a:tabLst>
                <a:tab pos="0" algn="l"/>
              </a:tabLst>
            </a:pPr>
            <a:r>
              <a:rPr lang="en-US" sz="2800" b="1" strike="noStrike" spc="-1" dirty="0">
                <a:solidFill>
                  <a:srgbClr val="C00000"/>
                </a:solidFill>
                <a:latin typeface="Arial"/>
                <a:ea typeface="Verdana"/>
              </a:rPr>
              <a:t>● </a:t>
            </a:r>
            <a:r>
              <a:rPr lang="en-GB" sz="2800" b="1" spc="-1" dirty="0">
                <a:solidFill>
                  <a:srgbClr val="0070C0"/>
                </a:solidFill>
                <a:latin typeface="Arial"/>
                <a:ea typeface="Verdana"/>
              </a:rPr>
              <a:t>West:</a:t>
            </a:r>
            <a:r>
              <a:rPr lang="en-GB" sz="2800" b="1" spc="-1" dirty="0">
                <a:solidFill>
                  <a:srgbClr val="000000"/>
                </a:solidFill>
                <a:ea typeface="Verdana"/>
              </a:rPr>
              <a:t> Clouds formed over the Sea were laden with moisture, bringing rain.</a:t>
            </a:r>
          </a:p>
          <a:p>
            <a:pPr marL="341280" indent="-341280">
              <a:tabLst>
                <a:tab pos="0" algn="l"/>
              </a:tabLst>
            </a:pPr>
            <a:r>
              <a:rPr lang="en-US" sz="2800" b="1" spc="-1" dirty="0">
                <a:solidFill>
                  <a:srgbClr val="C00000"/>
                </a:solidFill>
                <a:ea typeface="Verdana"/>
              </a:rPr>
              <a:t>● </a:t>
            </a:r>
            <a:r>
              <a:rPr lang="en-GB" sz="2800" b="1" spc="-1" dirty="0">
                <a:solidFill>
                  <a:srgbClr val="0070C0"/>
                </a:solidFill>
                <a:ea typeface="Verdana"/>
              </a:rPr>
              <a:t>South:</a:t>
            </a:r>
            <a:r>
              <a:rPr lang="en-GB" sz="2800" b="1" spc="-1" dirty="0">
                <a:solidFill>
                  <a:srgbClr val="000000"/>
                </a:solidFill>
                <a:ea typeface="Verdana"/>
              </a:rPr>
              <a:t> Winds from the south carried hot air from the Arabian desert.</a:t>
            </a:r>
          </a:p>
          <a:p>
            <a:pPr marL="341280" indent="-341280">
              <a:tabLst>
                <a:tab pos="0" algn="l"/>
              </a:tabLst>
            </a:pPr>
            <a:r>
              <a:rPr lang="en-US" sz="2800" b="1" spc="-1" dirty="0">
                <a:solidFill>
                  <a:srgbClr val="C00000"/>
                </a:solidFill>
                <a:ea typeface="Verdana"/>
              </a:rPr>
              <a:t>● </a:t>
            </a:r>
            <a:r>
              <a:rPr lang="en-GB" sz="2800" b="1" spc="-1" dirty="0">
                <a:solidFill>
                  <a:srgbClr val="0070C0"/>
                </a:solidFill>
                <a:ea typeface="Verdana"/>
              </a:rPr>
              <a:t>Query:</a:t>
            </a:r>
            <a:r>
              <a:rPr lang="en-GB" sz="2800" b="1" spc="-1" dirty="0">
                <a:solidFill>
                  <a:srgbClr val="000000"/>
                </a:solidFill>
                <a:ea typeface="Verdana"/>
              </a:rPr>
              <a:t> How could folk in Jesus’ day have better interpreted the time? By what signs?</a:t>
            </a:r>
          </a:p>
          <a:p>
            <a:pPr marL="457200" indent="-457200">
              <a:lnSpc>
                <a:spcPct val="100000"/>
              </a:lnSpc>
              <a:buFont typeface="Wingdings" panose="05000000000000000000" pitchFamily="2" charset="2"/>
              <a:buChar char="ü"/>
              <a:tabLst>
                <a:tab pos="0" algn="l"/>
              </a:tabLst>
            </a:pPr>
            <a:r>
              <a:rPr lang="en-US" sz="2800" b="0" strike="noStrike" spc="-1" dirty="0">
                <a:latin typeface="Arial"/>
              </a:rPr>
              <a:t>Qumran cited corruption in the temple system.</a:t>
            </a:r>
          </a:p>
          <a:p>
            <a:pPr marL="457200" indent="-457200">
              <a:lnSpc>
                <a:spcPct val="100000"/>
              </a:lnSpc>
              <a:buFont typeface="Wingdings" panose="05000000000000000000" pitchFamily="2" charset="2"/>
              <a:buChar char="ü"/>
              <a:tabLst>
                <a:tab pos="0" algn="l"/>
              </a:tabLst>
            </a:pPr>
            <a:r>
              <a:rPr lang="en-US" sz="2800" spc="-1" dirty="0">
                <a:latin typeface="Arial"/>
              </a:rPr>
              <a:t>Some rabbis calculated Daniel’s 70 ‘weeks’.</a:t>
            </a:r>
          </a:p>
          <a:p>
            <a:pPr marL="457200" indent="-457200">
              <a:lnSpc>
                <a:spcPct val="100000"/>
              </a:lnSpc>
              <a:buFont typeface="Wingdings" panose="05000000000000000000" pitchFamily="2" charset="2"/>
              <a:buChar char="ü"/>
              <a:tabLst>
                <a:tab pos="0" algn="l"/>
              </a:tabLst>
            </a:pPr>
            <a:r>
              <a:rPr lang="en-US" sz="2800" b="0" strike="noStrike" spc="-1" dirty="0">
                <a:latin typeface="Arial"/>
              </a:rPr>
              <a:t>Jesus was doing the works of the Messiah!</a:t>
            </a:r>
          </a:p>
        </p:txBody>
      </p:sp>
    </p:spTree>
    <p:extLst>
      <p:ext uri="{BB962C8B-B14F-4D97-AF65-F5344CB8AC3E}">
        <p14:creationId xmlns:p14="http://schemas.microsoft.com/office/powerpoint/2010/main" val="299637516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 calcmode="lin" valueType="num">
                                      <p:cBhvr additive="repl">
                                        <p:cTn id="7"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1">
                                            <p:txEl>
                                              <p:pRg st="1" end="1"/>
                                            </p:txEl>
                                          </p:spTgt>
                                        </p:tgtEl>
                                        <p:attrNameLst>
                                          <p:attrName>style.visibility</p:attrName>
                                        </p:attrNameLst>
                                      </p:cBhvr>
                                      <p:to>
                                        <p:strVal val="visible"/>
                                      </p:to>
                                    </p:set>
                                    <p:anim calcmode="lin" valueType="num">
                                      <p:cBhvr additive="repl">
                                        <p:cTn id="13" dur="500" fill="hold"/>
                                        <p:tgtEl>
                                          <p:spTgt spid="131">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1">
                                            <p:txEl>
                                              <p:pRg st="2" end="2"/>
                                            </p:txEl>
                                          </p:spTgt>
                                        </p:tgtEl>
                                        <p:attrNameLst>
                                          <p:attrName>style.visibility</p:attrName>
                                        </p:attrNameLst>
                                      </p:cBhvr>
                                      <p:to>
                                        <p:strVal val="visible"/>
                                      </p:to>
                                    </p:set>
                                    <p:anim calcmode="lin" valueType="num">
                                      <p:cBhvr additive="repl">
                                        <p:cTn id="19" dur="500" fill="hold"/>
                                        <p:tgtEl>
                                          <p:spTgt spid="131">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1">
                                            <p:txEl>
                                              <p:pRg st="3" end="3"/>
                                            </p:txEl>
                                          </p:spTgt>
                                        </p:tgtEl>
                                        <p:attrNameLst>
                                          <p:attrName>style.visibility</p:attrName>
                                        </p:attrNameLst>
                                      </p:cBhvr>
                                      <p:to>
                                        <p:strVal val="visible"/>
                                      </p:to>
                                    </p:set>
                                    <p:anim calcmode="lin" valueType="num">
                                      <p:cBhvr additive="repl">
                                        <p:cTn id="25" dur="500" fill="hold"/>
                                        <p:tgtEl>
                                          <p:spTgt spid="131">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1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1">
                                            <p:txEl>
                                              <p:pRg st="4" end="4"/>
                                            </p:txEl>
                                          </p:spTgt>
                                        </p:tgtEl>
                                        <p:attrNameLst>
                                          <p:attrName>style.visibility</p:attrName>
                                        </p:attrNameLst>
                                      </p:cBhvr>
                                      <p:to>
                                        <p:strVal val="visible"/>
                                      </p:to>
                                    </p:set>
                                    <p:anim calcmode="lin" valueType="num">
                                      <p:cBhvr additive="repl">
                                        <p:cTn id="31" dur="500" fill="hold"/>
                                        <p:tgtEl>
                                          <p:spTgt spid="131">
                                            <p:txEl>
                                              <p:pRg st="4" end="4"/>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1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1">
                                            <p:txEl>
                                              <p:pRg st="5" end="5"/>
                                            </p:txEl>
                                          </p:spTgt>
                                        </p:tgtEl>
                                        <p:attrNameLst>
                                          <p:attrName>style.visibility</p:attrName>
                                        </p:attrNameLst>
                                      </p:cBhvr>
                                      <p:to>
                                        <p:strVal val="visible"/>
                                      </p:to>
                                    </p:set>
                                    <p:anim calcmode="lin" valueType="num">
                                      <p:cBhvr additive="repl">
                                        <p:cTn id="37" dur="500" fill="hold"/>
                                        <p:tgtEl>
                                          <p:spTgt spid="131">
                                            <p:txEl>
                                              <p:pRg st="5" end="5"/>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13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2052" name="Picture 4" descr="Daniel's 70 weeks">
            <a:extLst>
              <a:ext uri="{FF2B5EF4-FFF2-40B4-BE49-F238E27FC236}">
                <a16:creationId xmlns:a16="http://schemas.microsoft.com/office/drawing/2014/main" id="{40BA5612-FEF6-2A9E-C3A9-460969D929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503"/>
            <a:ext cx="8128000" cy="2212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6B7C882-2674-10F8-B265-8300E48E4FB8}"/>
              </a:ext>
            </a:extLst>
          </p:cNvPr>
          <p:cNvSpPr txBox="1"/>
          <p:nvPr/>
        </p:nvSpPr>
        <p:spPr>
          <a:xfrm>
            <a:off x="2135530" y="4202668"/>
            <a:ext cx="3732835" cy="369332"/>
          </a:xfrm>
          <a:prstGeom prst="rect">
            <a:avLst/>
          </a:prstGeom>
          <a:noFill/>
        </p:spPr>
        <p:txBody>
          <a:bodyPr wrap="square" rtlCol="0">
            <a:spAutoFit/>
          </a:bodyPr>
          <a:lstStyle/>
          <a:p>
            <a:pPr algn="ctr"/>
            <a:r>
              <a:rPr lang="en-US" dirty="0"/>
              <a:t>http://currah.download/pages/jesus</a:t>
            </a:r>
          </a:p>
        </p:txBody>
      </p:sp>
      <p:sp>
        <p:nvSpPr>
          <p:cNvPr id="5" name="TextBox 3">
            <a:extLst>
              <a:ext uri="{FF2B5EF4-FFF2-40B4-BE49-F238E27FC236}">
                <a16:creationId xmlns:a16="http://schemas.microsoft.com/office/drawing/2014/main" id="{3188B189-0580-8352-A7FA-D97A6C510C97}"/>
              </a:ext>
            </a:extLst>
          </p:cNvPr>
          <p:cNvSpPr/>
          <p:nvPr/>
        </p:nvSpPr>
        <p:spPr>
          <a:xfrm>
            <a:off x="204480" y="0"/>
            <a:ext cx="701244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US" sz="2800" b="1" strike="noStrike" spc="-1" dirty="0">
                <a:solidFill>
                  <a:srgbClr val="0070C0"/>
                </a:solidFill>
                <a:latin typeface="Verdana"/>
                <a:ea typeface="Verdana"/>
              </a:rPr>
              <a:t>Nine views on Daniel’s 70 ‘weeks’</a:t>
            </a:r>
            <a:endParaRPr lang="fr-FR" sz="2800" b="0" strike="noStrike" spc="-1" dirty="0">
              <a:solidFill>
                <a:srgbClr val="C00000"/>
              </a:solidFill>
              <a:latin typeface="Arial"/>
            </a:endParaRPr>
          </a:p>
        </p:txBody>
      </p:sp>
      <p:sp>
        <p:nvSpPr>
          <p:cNvPr id="6" name="TextBox 5">
            <a:extLst>
              <a:ext uri="{FF2B5EF4-FFF2-40B4-BE49-F238E27FC236}">
                <a16:creationId xmlns:a16="http://schemas.microsoft.com/office/drawing/2014/main" id="{1C851320-FDFE-5938-D1E0-60C85B421BDD}"/>
              </a:ext>
            </a:extLst>
          </p:cNvPr>
          <p:cNvSpPr txBox="1"/>
          <p:nvPr/>
        </p:nvSpPr>
        <p:spPr>
          <a:xfrm>
            <a:off x="266218" y="2962215"/>
            <a:ext cx="7861782" cy="1200329"/>
          </a:xfrm>
          <a:prstGeom prst="rect">
            <a:avLst/>
          </a:prstGeom>
          <a:noFill/>
        </p:spPr>
        <p:txBody>
          <a:bodyPr wrap="square" rtlCol="0">
            <a:spAutoFit/>
          </a:bodyPr>
          <a:lstStyle/>
          <a:p>
            <a:pPr indent="717550"/>
            <a:r>
              <a:rPr lang="en-US" sz="2400" b="1" dirty="0">
                <a:solidFill>
                  <a:srgbClr val="C00000"/>
                </a:solidFill>
              </a:rPr>
              <a:t>Red: </a:t>
            </a:r>
            <a:r>
              <a:rPr lang="en-US" sz="2400" b="1" dirty="0"/>
              <a:t>From King Artaxerxes’ “decree” for Ezra to return to Judea in 458 BCE, 70 weeks (70x7=490) years) extend to 33 CE.</a:t>
            </a:r>
          </a:p>
        </p:txBody>
      </p:sp>
    </p:spTree>
    <p:extLst>
      <p:ext uri="{BB962C8B-B14F-4D97-AF65-F5344CB8AC3E}">
        <p14:creationId xmlns:p14="http://schemas.microsoft.com/office/powerpoint/2010/main" val="15976795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597373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800" b="1" strike="noStrike" spc="-1" dirty="0">
                <a:solidFill>
                  <a:srgbClr val="0070C0"/>
                </a:solidFill>
                <a:latin typeface="Verdana"/>
                <a:ea typeface="Verdana"/>
              </a:rPr>
              <a:t>Be reconciled on the way</a:t>
            </a:r>
            <a:endParaRPr lang="fr-FR" sz="2800" b="0" strike="noStrike" spc="-1" dirty="0">
              <a:solidFill>
                <a:srgbClr val="C00000"/>
              </a:solidFill>
              <a:latin typeface="Arial"/>
            </a:endParaRPr>
          </a:p>
        </p:txBody>
      </p:sp>
      <p:sp>
        <p:nvSpPr>
          <p:cNvPr id="57" name="TextBox 5"/>
          <p:cNvSpPr/>
          <p:nvPr/>
        </p:nvSpPr>
        <p:spPr>
          <a:xfrm>
            <a:off x="204480" y="516240"/>
            <a:ext cx="7923240" cy="35379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57</a:t>
            </a:r>
            <a:r>
              <a:rPr lang="en-GB" sz="2800" b="1" spc="-1" dirty="0">
                <a:solidFill>
                  <a:srgbClr val="000000"/>
                </a:solidFill>
                <a:latin typeface="+mj-lt"/>
              </a:rPr>
              <a:t> “Why don’t you judge for yourselves what is right? </a:t>
            </a:r>
            <a:r>
              <a:rPr lang="en-GB" sz="2800" b="1" spc="-1" baseline="30000" dirty="0">
                <a:solidFill>
                  <a:srgbClr val="C00000"/>
                </a:solidFill>
                <a:latin typeface="+mj-lt"/>
              </a:rPr>
              <a:t>58</a:t>
            </a:r>
            <a:r>
              <a:rPr lang="en-GB" sz="2800" b="1" spc="-1" dirty="0">
                <a:solidFill>
                  <a:srgbClr val="000000"/>
                </a:solidFill>
                <a:latin typeface="+mj-lt"/>
              </a:rPr>
              <a:t> As you are going with your adversary to the magistrate, try hard to be reconciled on the way, or your adversary may drag you off to the judge, and the judge turn you over to the officer, and the officer throw you into prison. </a:t>
            </a:r>
            <a:r>
              <a:rPr lang="en-GB" sz="2800" b="1" spc="-1" baseline="30000" dirty="0">
                <a:solidFill>
                  <a:srgbClr val="C00000"/>
                </a:solidFill>
                <a:latin typeface="+mj-lt"/>
              </a:rPr>
              <a:t>59</a:t>
            </a:r>
            <a:r>
              <a:rPr lang="en-GB" sz="2800" b="1" spc="-1" dirty="0">
                <a:solidFill>
                  <a:srgbClr val="000000"/>
                </a:solidFill>
                <a:latin typeface="+mj-lt"/>
              </a:rPr>
              <a:t> I tell you, you will not get out until you have paid the last penny.”</a:t>
            </a:r>
            <a:endParaRPr lang="en-US" sz="2800" spc="-1" dirty="0">
              <a:solidFill>
                <a:srgbClr val="00B050"/>
              </a:solidFill>
              <a:latin typeface="+mj-lt"/>
            </a:endParaRPr>
          </a:p>
        </p:txBody>
      </p:sp>
      <p:pic>
        <p:nvPicPr>
          <p:cNvPr id="3" name="Picture 2">
            <a:extLst>
              <a:ext uri="{FF2B5EF4-FFF2-40B4-BE49-F238E27FC236}">
                <a16:creationId xmlns:a16="http://schemas.microsoft.com/office/drawing/2014/main" id="{E470EC50-1C03-8F1D-2487-87FCF88EE137}"/>
              </a:ext>
            </a:extLst>
          </p:cNvPr>
          <p:cNvPicPr>
            <a:picLocks noChangeAspect="1"/>
          </p:cNvPicPr>
          <p:nvPr/>
        </p:nvPicPr>
        <p:blipFill>
          <a:blip r:embed="rId2"/>
          <a:stretch>
            <a:fillRect/>
          </a:stretch>
        </p:blipFill>
        <p:spPr>
          <a:xfrm>
            <a:off x="-280" y="-772"/>
            <a:ext cx="8128000" cy="4572000"/>
          </a:xfrm>
          <a:prstGeom prst="rect">
            <a:avLst/>
          </a:prstGeom>
        </p:spPr>
      </p:pic>
    </p:spTree>
    <p:extLst>
      <p:ext uri="{BB962C8B-B14F-4D97-AF65-F5344CB8AC3E}">
        <p14:creationId xmlns:p14="http://schemas.microsoft.com/office/powerpoint/2010/main" val="197168328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130" name="TextBox 3"/>
          <p:cNvSpPr/>
          <p:nvPr/>
        </p:nvSpPr>
        <p:spPr>
          <a:xfrm>
            <a:off x="204480" y="0"/>
            <a:ext cx="701244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US" sz="2800" b="1" strike="noStrike" spc="-1" dirty="0">
                <a:solidFill>
                  <a:srgbClr val="0070C0"/>
                </a:solidFill>
                <a:latin typeface="Verdana"/>
                <a:ea typeface="Verdana"/>
              </a:rPr>
              <a:t>“Be reconciled on the way”</a:t>
            </a:r>
            <a:endParaRPr lang="fr-FR" sz="2800" b="0" strike="noStrike" spc="-1" dirty="0">
              <a:solidFill>
                <a:srgbClr val="C00000"/>
              </a:solidFill>
              <a:latin typeface="Arial"/>
            </a:endParaRPr>
          </a:p>
        </p:txBody>
      </p:sp>
      <p:sp>
        <p:nvSpPr>
          <p:cNvPr id="131" name="TextBox 5"/>
          <p:cNvSpPr/>
          <p:nvPr/>
        </p:nvSpPr>
        <p:spPr>
          <a:xfrm>
            <a:off x="204480" y="516240"/>
            <a:ext cx="7923240" cy="37534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1280" indent="-341280">
              <a:tabLst>
                <a:tab pos="0" algn="l"/>
              </a:tabLst>
            </a:pPr>
            <a:r>
              <a:rPr lang="en-US" sz="2800" b="1" spc="-1" dirty="0">
                <a:solidFill>
                  <a:srgbClr val="C00000"/>
                </a:solidFill>
                <a:ea typeface="Verdana"/>
              </a:rPr>
              <a:t>● </a:t>
            </a:r>
            <a:r>
              <a:rPr lang="en-GB" sz="2800" b="1" spc="-1" dirty="0">
                <a:solidFill>
                  <a:srgbClr val="0070C0"/>
                </a:solidFill>
                <a:ea typeface="Verdana"/>
              </a:rPr>
              <a:t>Adversary:</a:t>
            </a:r>
            <a:r>
              <a:rPr lang="en-GB" sz="2800" b="1" spc="-1" dirty="0">
                <a:solidFill>
                  <a:srgbClr val="000000"/>
                </a:solidFill>
                <a:ea typeface="Verdana"/>
              </a:rPr>
              <a:t> Creditor demanding money. </a:t>
            </a:r>
          </a:p>
          <a:p>
            <a:pPr marL="341280" indent="-341280">
              <a:lnSpc>
                <a:spcPct val="100000"/>
              </a:lnSpc>
              <a:buNone/>
              <a:tabLst>
                <a:tab pos="0" algn="l"/>
              </a:tabLst>
            </a:pPr>
            <a:r>
              <a:rPr lang="en-US" sz="2800" b="1" strike="noStrike" spc="-1" dirty="0">
                <a:solidFill>
                  <a:srgbClr val="C00000"/>
                </a:solidFill>
                <a:latin typeface="Arial"/>
                <a:ea typeface="Verdana"/>
              </a:rPr>
              <a:t>● </a:t>
            </a:r>
            <a:r>
              <a:rPr lang="en-GB" sz="2800" b="1" spc="-1" dirty="0">
                <a:solidFill>
                  <a:srgbClr val="0070C0"/>
                </a:solidFill>
                <a:ea typeface="Verdana"/>
              </a:rPr>
              <a:t>Magistrate</a:t>
            </a:r>
            <a:r>
              <a:rPr lang="en-GB" sz="2800" b="1" spc="-1" dirty="0">
                <a:solidFill>
                  <a:srgbClr val="0070C0"/>
                </a:solidFill>
                <a:latin typeface="Arial"/>
                <a:ea typeface="Verdana"/>
              </a:rPr>
              <a:t>:</a:t>
            </a:r>
            <a:r>
              <a:rPr lang="en-GB" sz="2800" b="1" spc="-1" dirty="0">
                <a:solidFill>
                  <a:srgbClr val="000000"/>
                </a:solidFill>
                <a:ea typeface="Verdana"/>
              </a:rPr>
              <a:t> Social or religious leader.</a:t>
            </a:r>
          </a:p>
          <a:p>
            <a:pPr marL="341280" indent="-341280">
              <a:tabLst>
                <a:tab pos="0" algn="l"/>
              </a:tabLst>
            </a:pPr>
            <a:r>
              <a:rPr lang="en-US" sz="2800" b="1" spc="-1" dirty="0">
                <a:solidFill>
                  <a:srgbClr val="C00000"/>
                </a:solidFill>
                <a:ea typeface="Verdana"/>
              </a:rPr>
              <a:t>● </a:t>
            </a:r>
            <a:r>
              <a:rPr lang="en-GB" sz="2800" b="1" spc="-1" dirty="0">
                <a:solidFill>
                  <a:srgbClr val="0070C0"/>
                </a:solidFill>
                <a:ea typeface="Verdana"/>
              </a:rPr>
              <a:t>Judge:</a:t>
            </a:r>
            <a:r>
              <a:rPr lang="en-GB" sz="2800" b="1" spc="-1" dirty="0">
                <a:solidFill>
                  <a:srgbClr val="000000"/>
                </a:solidFill>
                <a:ea typeface="Verdana"/>
              </a:rPr>
              <a:t> Decides verdict and consequence.</a:t>
            </a:r>
            <a:endParaRPr lang="fr-FR" sz="2800" b="0" strike="noStrike" spc="-1" dirty="0">
              <a:latin typeface="Arial"/>
            </a:endParaRPr>
          </a:p>
          <a:p>
            <a:pPr marL="341280" indent="-341280">
              <a:tabLst>
                <a:tab pos="0" algn="l"/>
              </a:tabLst>
            </a:pPr>
            <a:r>
              <a:rPr lang="en-US" sz="2800" b="1" spc="-1" dirty="0">
                <a:solidFill>
                  <a:srgbClr val="C00000"/>
                </a:solidFill>
                <a:ea typeface="Verdana"/>
              </a:rPr>
              <a:t>● </a:t>
            </a:r>
            <a:r>
              <a:rPr lang="en-GB" sz="2800" b="1" spc="-1" dirty="0">
                <a:solidFill>
                  <a:srgbClr val="0070C0"/>
                </a:solidFill>
                <a:ea typeface="Verdana"/>
              </a:rPr>
              <a:t>Officer:</a:t>
            </a:r>
            <a:r>
              <a:rPr lang="en-GB" sz="2800" b="1" spc="-1" dirty="0">
                <a:solidFill>
                  <a:srgbClr val="000000"/>
                </a:solidFill>
                <a:ea typeface="Verdana"/>
              </a:rPr>
              <a:t> Bailiff in charge of a jail.</a:t>
            </a:r>
            <a:br>
              <a:rPr lang="en-GB" sz="2800" b="1" spc="-1" dirty="0">
                <a:solidFill>
                  <a:srgbClr val="000000"/>
                </a:solidFill>
                <a:ea typeface="Verdana"/>
              </a:rPr>
            </a:br>
            <a:endParaRPr lang="en-GB" sz="1400" b="1" spc="-1" dirty="0">
              <a:solidFill>
                <a:srgbClr val="000000"/>
              </a:solidFill>
              <a:ea typeface="Verdana"/>
            </a:endParaRPr>
          </a:p>
          <a:p>
            <a:pPr marL="341280" indent="-341280">
              <a:tabLst>
                <a:tab pos="0" algn="l"/>
              </a:tabLst>
            </a:pPr>
            <a:r>
              <a:rPr lang="en-US" sz="2800" b="1" spc="-1" dirty="0">
                <a:solidFill>
                  <a:srgbClr val="C00000"/>
                </a:solidFill>
                <a:ea typeface="Verdana"/>
              </a:rPr>
              <a:t>● </a:t>
            </a:r>
            <a:r>
              <a:rPr lang="en-GB" sz="2800" b="1" spc="-1" dirty="0">
                <a:solidFill>
                  <a:srgbClr val="0070C0"/>
                </a:solidFill>
                <a:ea typeface="Verdana"/>
              </a:rPr>
              <a:t>Query:</a:t>
            </a:r>
            <a:r>
              <a:rPr lang="en-GB" sz="2800" b="1" spc="-1" dirty="0">
                <a:solidFill>
                  <a:srgbClr val="000000"/>
                </a:solidFill>
                <a:ea typeface="Verdana"/>
              </a:rPr>
              <a:t> Why did Jesus tell this illustration? What did it mean to his hearers?</a:t>
            </a:r>
          </a:p>
          <a:p>
            <a:pPr marL="341280" indent="-341280">
              <a:tabLst>
                <a:tab pos="0" algn="l"/>
              </a:tabLst>
            </a:pPr>
            <a:r>
              <a:rPr lang="en-US" sz="2800" b="1" spc="-1" dirty="0">
                <a:solidFill>
                  <a:srgbClr val="C00000"/>
                </a:solidFill>
                <a:ea typeface="Verdana"/>
              </a:rPr>
              <a:t>● </a:t>
            </a:r>
            <a:r>
              <a:rPr lang="en-GB" sz="2800" b="1" spc="-1" dirty="0">
                <a:solidFill>
                  <a:srgbClr val="0070C0"/>
                </a:solidFill>
                <a:ea typeface="Verdana"/>
              </a:rPr>
              <a:t>Until:</a:t>
            </a:r>
            <a:r>
              <a:rPr lang="en-GB" sz="2800" b="1" spc="-1" dirty="0">
                <a:solidFill>
                  <a:srgbClr val="000000"/>
                </a:solidFill>
                <a:ea typeface="Verdana"/>
              </a:rPr>
              <a:t> Can one’s relatives pay to get him out of hell?</a:t>
            </a:r>
            <a:endParaRPr lang="fr-FR" sz="2800" b="0" strike="noStrike" spc="-1" dirty="0">
              <a:latin typeface="Arial"/>
            </a:endParaRPr>
          </a:p>
        </p:txBody>
      </p:sp>
    </p:spTree>
    <p:extLst>
      <p:ext uri="{BB962C8B-B14F-4D97-AF65-F5344CB8AC3E}">
        <p14:creationId xmlns:p14="http://schemas.microsoft.com/office/powerpoint/2010/main" val="391737981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 calcmode="lin" valueType="num">
                                      <p:cBhvr additive="repl">
                                        <p:cTn id="7"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1">
                                            <p:txEl>
                                              <p:pRg st="1" end="1"/>
                                            </p:txEl>
                                          </p:spTgt>
                                        </p:tgtEl>
                                        <p:attrNameLst>
                                          <p:attrName>style.visibility</p:attrName>
                                        </p:attrNameLst>
                                      </p:cBhvr>
                                      <p:to>
                                        <p:strVal val="visible"/>
                                      </p:to>
                                    </p:set>
                                    <p:anim calcmode="lin" valueType="num">
                                      <p:cBhvr additive="repl">
                                        <p:cTn id="13" dur="500" fill="hold"/>
                                        <p:tgtEl>
                                          <p:spTgt spid="131">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1">
                                            <p:txEl>
                                              <p:pRg st="2" end="2"/>
                                            </p:txEl>
                                          </p:spTgt>
                                        </p:tgtEl>
                                        <p:attrNameLst>
                                          <p:attrName>style.visibility</p:attrName>
                                        </p:attrNameLst>
                                      </p:cBhvr>
                                      <p:to>
                                        <p:strVal val="visible"/>
                                      </p:to>
                                    </p:set>
                                    <p:anim calcmode="lin" valueType="num">
                                      <p:cBhvr additive="repl">
                                        <p:cTn id="19" dur="500" fill="hold"/>
                                        <p:tgtEl>
                                          <p:spTgt spid="131">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1">
                                            <p:txEl>
                                              <p:pRg st="3" end="3"/>
                                            </p:txEl>
                                          </p:spTgt>
                                        </p:tgtEl>
                                        <p:attrNameLst>
                                          <p:attrName>style.visibility</p:attrName>
                                        </p:attrNameLst>
                                      </p:cBhvr>
                                      <p:to>
                                        <p:strVal val="visible"/>
                                      </p:to>
                                    </p:set>
                                    <p:anim calcmode="lin" valueType="num">
                                      <p:cBhvr additive="repl">
                                        <p:cTn id="25" dur="500" fill="hold"/>
                                        <p:tgtEl>
                                          <p:spTgt spid="131">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1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1">
                                            <p:txEl>
                                              <p:pRg st="4" end="4"/>
                                            </p:txEl>
                                          </p:spTgt>
                                        </p:tgtEl>
                                        <p:attrNameLst>
                                          <p:attrName>style.visibility</p:attrName>
                                        </p:attrNameLst>
                                      </p:cBhvr>
                                      <p:to>
                                        <p:strVal val="visible"/>
                                      </p:to>
                                    </p:set>
                                    <p:anim calcmode="lin" valueType="num">
                                      <p:cBhvr additive="repl">
                                        <p:cTn id="31" dur="500" fill="hold"/>
                                        <p:tgtEl>
                                          <p:spTgt spid="131">
                                            <p:txEl>
                                              <p:pRg st="4" end="4"/>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1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1">
                                            <p:txEl>
                                              <p:pRg st="5" end="5"/>
                                            </p:txEl>
                                          </p:spTgt>
                                        </p:tgtEl>
                                        <p:attrNameLst>
                                          <p:attrName>style.visibility</p:attrName>
                                        </p:attrNameLst>
                                      </p:cBhvr>
                                      <p:to>
                                        <p:strVal val="visible"/>
                                      </p:to>
                                    </p:set>
                                    <p:anim calcmode="lin" valueType="num">
                                      <p:cBhvr additive="repl">
                                        <p:cTn id="37" dur="500" fill="hold"/>
                                        <p:tgtEl>
                                          <p:spTgt spid="131">
                                            <p:txEl>
                                              <p:pRg st="5" end="5"/>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13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130" name="TextBox 3"/>
          <p:cNvSpPr/>
          <p:nvPr/>
        </p:nvSpPr>
        <p:spPr>
          <a:xfrm>
            <a:off x="204480" y="0"/>
            <a:ext cx="7012440" cy="51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800" b="1" strike="noStrike" spc="-1" dirty="0">
                <a:solidFill>
                  <a:srgbClr val="0070C0"/>
                </a:solidFill>
                <a:latin typeface="Verdana"/>
                <a:ea typeface="Verdana"/>
              </a:rPr>
              <a:t>Discover</a:t>
            </a:r>
            <a:endParaRPr lang="fr-FR" sz="2800" b="0" strike="noStrike" spc="-1" dirty="0">
              <a:latin typeface="Arial"/>
            </a:endParaRPr>
          </a:p>
        </p:txBody>
      </p:sp>
      <p:sp>
        <p:nvSpPr>
          <p:cNvPr id="131" name="TextBox 5"/>
          <p:cNvSpPr/>
          <p:nvPr/>
        </p:nvSpPr>
        <p:spPr>
          <a:xfrm>
            <a:off x="204480" y="516240"/>
            <a:ext cx="7923240" cy="35379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trike="noStrike" spc="-1" dirty="0">
                <a:solidFill>
                  <a:srgbClr val="000000"/>
                </a:solidFill>
                <a:latin typeface="Arial"/>
                <a:ea typeface="Verdana"/>
              </a:rPr>
              <a:t>Truths to affirm?</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trike="noStrike" spc="-1" dirty="0">
                <a:solidFill>
                  <a:srgbClr val="000000"/>
                </a:solidFill>
                <a:latin typeface="Arial"/>
                <a:ea typeface="Verdana"/>
              </a:rPr>
              <a:t> Promises to claim?</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trike="noStrike" spc="-1" dirty="0">
                <a:solidFill>
                  <a:srgbClr val="000000"/>
                </a:solidFill>
                <a:latin typeface="Arial"/>
                <a:ea typeface="Verdana"/>
              </a:rPr>
              <a:t> Commands to obey?</a:t>
            </a:r>
            <a:endParaRPr lang="fr-FR" sz="2800" b="0" strike="noStrike" spc="-1" dirty="0">
              <a:latin typeface="Arial"/>
            </a:endParaRPr>
          </a:p>
          <a:p>
            <a:pPr marL="341280" indent="-341280">
              <a:lnSpc>
                <a:spcPct val="100000"/>
              </a:lnSpc>
              <a:buNone/>
              <a:tabLst>
                <a:tab pos="0" algn="l"/>
              </a:tabLst>
            </a:pP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0070C0"/>
                </a:solidFill>
                <a:latin typeface="Arial"/>
                <a:ea typeface="Verdana"/>
              </a:rPr>
              <a:t>Assignment</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trike="noStrike" spc="-1" dirty="0">
                <a:solidFill>
                  <a:srgbClr val="0070C0"/>
                </a:solidFill>
                <a:latin typeface="Arial"/>
                <a:ea typeface="Verdana"/>
              </a:rPr>
              <a:t>Read: </a:t>
            </a:r>
            <a:r>
              <a:rPr lang="en-US" sz="2800" b="1" strike="noStrike" spc="-1" dirty="0">
                <a:solidFill>
                  <a:srgbClr val="000000"/>
                </a:solidFill>
                <a:latin typeface="Arial"/>
                <a:ea typeface="Verdana"/>
              </a:rPr>
              <a:t>Luke </a:t>
            </a:r>
            <a:r>
              <a:rPr lang="en-US" sz="2800" b="1" strike="noStrike" spc="-1" dirty="0">
                <a:solidFill>
                  <a:srgbClr val="C00000"/>
                </a:solidFill>
                <a:latin typeface="Arial"/>
                <a:ea typeface="Verdana"/>
              </a:rPr>
              <a:t>1</a:t>
            </a:r>
            <a:r>
              <a:rPr lang="en-US" sz="2800" b="1" spc="-1" dirty="0">
                <a:solidFill>
                  <a:srgbClr val="C00000"/>
                </a:solidFill>
                <a:latin typeface="Arial"/>
                <a:ea typeface="Verdana"/>
              </a:rPr>
              <a:t>3:1–14:14</a:t>
            </a:r>
            <a:endParaRPr lang="fr-FR" sz="2800" b="0" strike="noStrike" spc="-1" dirty="0">
              <a:solidFill>
                <a:srgbClr val="C00000"/>
              </a:solidFill>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trike="noStrike" spc="-1" dirty="0">
                <a:solidFill>
                  <a:srgbClr val="0070C0"/>
                </a:solidFill>
                <a:latin typeface="Arial"/>
                <a:ea typeface="Verdana"/>
              </a:rPr>
              <a:t>Visit: </a:t>
            </a:r>
            <a:r>
              <a:rPr lang="en-US" sz="2800" b="1" strike="noStrike" spc="-1" dirty="0" err="1">
                <a:solidFill>
                  <a:srgbClr val="00B050"/>
                </a:solidFill>
                <a:latin typeface="Arial"/>
                <a:ea typeface="Verdana"/>
              </a:rPr>
              <a:t>luke.currah.download</a:t>
            </a:r>
            <a:endParaRPr lang="fr-FR" sz="2800" b="0" strike="noStrike" spc="-1" dirty="0">
              <a:solidFill>
                <a:srgbClr val="00B050"/>
              </a:solidFill>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trike="noStrike" spc="-1" dirty="0">
                <a:solidFill>
                  <a:srgbClr val="0070C0"/>
                </a:solidFill>
                <a:latin typeface="Arial"/>
                <a:ea typeface="Verdana"/>
              </a:rPr>
              <a:t>Compile: </a:t>
            </a:r>
            <a:r>
              <a:rPr lang="en-US" sz="2800" b="1" strike="noStrike" spc="-1" dirty="0">
                <a:solidFill>
                  <a:srgbClr val="000000"/>
                </a:solidFill>
                <a:latin typeface="Arial"/>
                <a:ea typeface="Verdana"/>
              </a:rPr>
              <a:t>insights, queries &amp; observations.</a:t>
            </a:r>
            <a:endParaRPr lang="fr-FR" sz="2800" b="0" strike="noStrike" spc="-1" dirty="0">
              <a:latin typeface="Arial"/>
            </a:endParaRPr>
          </a:p>
        </p:txBody>
      </p:sp>
      <p:pic>
        <p:nvPicPr>
          <p:cNvPr id="2" name="Picture 2" descr="A Response: Why Are Black People Obsessed With The Bible That Was Used To  Enslave Them?">
            <a:extLst>
              <a:ext uri="{FF2B5EF4-FFF2-40B4-BE49-F238E27FC236}">
                <a16:creationId xmlns:a16="http://schemas.microsoft.com/office/drawing/2014/main" id="{A4C42503-F10E-2568-C70B-3403CFCFE606}"/>
              </a:ext>
            </a:extLst>
          </p:cNvPr>
          <p:cNvPicPr/>
          <p:nvPr/>
        </p:nvPicPr>
        <p:blipFill>
          <a:blip r:embed="rId2"/>
          <a:stretch/>
        </p:blipFill>
        <p:spPr>
          <a:xfrm>
            <a:off x="4291560" y="0"/>
            <a:ext cx="3836160" cy="2466000"/>
          </a:xfrm>
          <a:prstGeom prst="rect">
            <a:avLst/>
          </a:prstGeom>
          <a:ln w="0">
            <a:noFill/>
          </a:ln>
        </p:spPr>
      </p:pic>
    </p:spTree>
    <p:extLst>
      <p:ext uri="{BB962C8B-B14F-4D97-AF65-F5344CB8AC3E}">
        <p14:creationId xmlns:p14="http://schemas.microsoft.com/office/powerpoint/2010/main" val="29565302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 calcmode="lin" valueType="num">
                                      <p:cBhvr additive="repl">
                                        <p:cTn id="7"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1">
                                            <p:txEl>
                                              <p:pRg st="1" end="1"/>
                                            </p:txEl>
                                          </p:spTgt>
                                        </p:tgtEl>
                                        <p:attrNameLst>
                                          <p:attrName>style.visibility</p:attrName>
                                        </p:attrNameLst>
                                      </p:cBhvr>
                                      <p:to>
                                        <p:strVal val="visible"/>
                                      </p:to>
                                    </p:set>
                                    <p:anim calcmode="lin" valueType="num">
                                      <p:cBhvr additive="repl">
                                        <p:cTn id="13" dur="500" fill="hold"/>
                                        <p:tgtEl>
                                          <p:spTgt spid="131">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1">
                                            <p:txEl>
                                              <p:pRg st="2" end="2"/>
                                            </p:txEl>
                                          </p:spTgt>
                                        </p:tgtEl>
                                        <p:attrNameLst>
                                          <p:attrName>style.visibility</p:attrName>
                                        </p:attrNameLst>
                                      </p:cBhvr>
                                      <p:to>
                                        <p:strVal val="visible"/>
                                      </p:to>
                                    </p:set>
                                    <p:anim calcmode="lin" valueType="num">
                                      <p:cBhvr additive="repl">
                                        <p:cTn id="19" dur="500" fill="hold"/>
                                        <p:tgtEl>
                                          <p:spTgt spid="131">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1">
                                            <p:txEl>
                                              <p:pRg st="4" end="4"/>
                                            </p:txEl>
                                          </p:spTgt>
                                        </p:tgtEl>
                                        <p:attrNameLst>
                                          <p:attrName>style.visibility</p:attrName>
                                        </p:attrNameLst>
                                      </p:cBhvr>
                                      <p:to>
                                        <p:strVal val="visible"/>
                                      </p:to>
                                    </p:set>
                                    <p:anim calcmode="lin" valueType="num">
                                      <p:cBhvr additive="repl">
                                        <p:cTn id="25" dur="500" fill="hold"/>
                                        <p:tgtEl>
                                          <p:spTgt spid="131">
                                            <p:txEl>
                                              <p:pRg st="4" end="4"/>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1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1">
                                            <p:txEl>
                                              <p:pRg st="5" end="5"/>
                                            </p:txEl>
                                          </p:spTgt>
                                        </p:tgtEl>
                                        <p:attrNameLst>
                                          <p:attrName>style.visibility</p:attrName>
                                        </p:attrNameLst>
                                      </p:cBhvr>
                                      <p:to>
                                        <p:strVal val="visible"/>
                                      </p:to>
                                    </p:set>
                                    <p:anim calcmode="lin" valueType="num">
                                      <p:cBhvr additive="repl">
                                        <p:cTn id="31" dur="500" fill="hold"/>
                                        <p:tgtEl>
                                          <p:spTgt spid="131">
                                            <p:txEl>
                                              <p:pRg st="5" end="5"/>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13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1">
                                            <p:txEl>
                                              <p:pRg st="6" end="6"/>
                                            </p:txEl>
                                          </p:spTgt>
                                        </p:tgtEl>
                                        <p:attrNameLst>
                                          <p:attrName>style.visibility</p:attrName>
                                        </p:attrNameLst>
                                      </p:cBhvr>
                                      <p:to>
                                        <p:strVal val="visible"/>
                                      </p:to>
                                    </p:set>
                                    <p:anim calcmode="lin" valueType="num">
                                      <p:cBhvr additive="repl">
                                        <p:cTn id="37" dur="500" fill="hold"/>
                                        <p:tgtEl>
                                          <p:spTgt spid="131">
                                            <p:txEl>
                                              <p:pRg st="6" end="6"/>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13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1">
                                            <p:txEl>
                                              <p:pRg st="7" end="7"/>
                                            </p:txEl>
                                          </p:spTgt>
                                        </p:tgtEl>
                                        <p:attrNameLst>
                                          <p:attrName>style.visibility</p:attrName>
                                        </p:attrNameLst>
                                      </p:cBhvr>
                                      <p:to>
                                        <p:strVal val="visible"/>
                                      </p:to>
                                    </p:set>
                                    <p:anim calcmode="lin" valueType="num">
                                      <p:cBhvr additive="repl">
                                        <p:cTn id="43" dur="500" fill="hold"/>
                                        <p:tgtEl>
                                          <p:spTgt spid="131">
                                            <p:txEl>
                                              <p:pRg st="7" end="7"/>
                                            </p:txEl>
                                          </p:spTgt>
                                        </p:tgtEl>
                                        <p:attrNameLst>
                                          <p:attrName>ppt_x</p:attrName>
                                        </p:attrNameLst>
                                      </p:cBhvr>
                                      <p:tavLst>
                                        <p:tav tm="0">
                                          <p:val>
                                            <p:strVal val="#ppt_x"/>
                                          </p:val>
                                        </p:tav>
                                        <p:tav tm="100000">
                                          <p:val>
                                            <p:strVal val="#ppt_x"/>
                                          </p:val>
                                        </p:tav>
                                      </p:tavLst>
                                    </p:anim>
                                    <p:anim calcmode="lin" valueType="num">
                                      <p:cBhvr additive="repl">
                                        <p:cTn id="44" dur="500" fill="hold"/>
                                        <p:tgtEl>
                                          <p:spTgt spid="13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361920" cy="10142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601"/>
              </a:spcBef>
              <a:buNone/>
            </a:pPr>
            <a:r>
              <a:rPr lang="en-GB" sz="3200" b="1" strike="noStrike" spc="-1" dirty="0">
                <a:solidFill>
                  <a:srgbClr val="0070C0"/>
                </a:solidFill>
                <a:latin typeface="Arial"/>
              </a:rPr>
              <a:t>Jesus’ advice for the public </a:t>
            </a:r>
            <a:r>
              <a:rPr lang="en-GB" sz="2800" b="1" spc="-1" dirty="0">
                <a:solidFill>
                  <a:srgbClr val="C00000"/>
                </a:solidFill>
                <a:latin typeface="Arial"/>
              </a:rPr>
              <a:t>12:13-21</a:t>
            </a:r>
            <a:endParaRPr lang="fr-FR" sz="2800" b="0" strike="noStrike" spc="-1" dirty="0">
              <a:latin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79" y="0"/>
            <a:ext cx="7830567"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Guard against all kinds of greed</a:t>
            </a:r>
            <a:endParaRPr lang="fr-FR" sz="2800" b="0" strike="noStrike" spc="-1" dirty="0">
              <a:solidFill>
                <a:srgbClr val="C00000"/>
              </a:solidFill>
              <a:latin typeface="Arial"/>
            </a:endParaRPr>
          </a:p>
        </p:txBody>
      </p:sp>
      <p:sp>
        <p:nvSpPr>
          <p:cNvPr id="57" name="TextBox 5"/>
          <p:cNvSpPr/>
          <p:nvPr/>
        </p:nvSpPr>
        <p:spPr>
          <a:xfrm>
            <a:off x="204480" y="516240"/>
            <a:ext cx="7923520" cy="353797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13</a:t>
            </a:r>
            <a:r>
              <a:rPr lang="en-GB" sz="2800" b="1" spc="-1" dirty="0">
                <a:solidFill>
                  <a:srgbClr val="000000"/>
                </a:solidFill>
                <a:latin typeface="+mj-lt"/>
              </a:rPr>
              <a:t> Someone in the crowd said to him, “Teacher, tell my brother to divide the inheritance with me.”</a:t>
            </a:r>
          </a:p>
          <a:p>
            <a:pPr indent="357188">
              <a:lnSpc>
                <a:spcPct val="100000"/>
              </a:lnSpc>
              <a:buNone/>
              <a:tabLst>
                <a:tab pos="0" algn="l"/>
              </a:tabLst>
            </a:pPr>
            <a:r>
              <a:rPr lang="en-GB" sz="2800" b="1" spc="-1" baseline="30000" dirty="0">
                <a:solidFill>
                  <a:srgbClr val="C00000"/>
                </a:solidFill>
                <a:latin typeface="+mj-lt"/>
              </a:rPr>
              <a:t>14</a:t>
            </a:r>
            <a:r>
              <a:rPr lang="en-GB" sz="2800" b="1" spc="-1" dirty="0">
                <a:solidFill>
                  <a:srgbClr val="000000"/>
                </a:solidFill>
                <a:latin typeface="+mj-lt"/>
              </a:rPr>
              <a:t> Jesus replied, “Man, who appointed me </a:t>
            </a:r>
            <a:br>
              <a:rPr lang="en-GB" sz="2800" b="1" spc="-1" dirty="0">
                <a:solidFill>
                  <a:srgbClr val="000000"/>
                </a:solidFill>
                <a:latin typeface="+mj-lt"/>
              </a:rPr>
            </a:br>
            <a:r>
              <a:rPr lang="en-GB" sz="2800" b="1" spc="-1" dirty="0">
                <a:solidFill>
                  <a:srgbClr val="000000"/>
                </a:solidFill>
                <a:latin typeface="+mj-lt"/>
              </a:rPr>
              <a:t>a judge or an arbiter between you?” </a:t>
            </a:r>
            <a:r>
              <a:rPr lang="en-GB" sz="2800" b="1" spc="-1" baseline="30000" dirty="0">
                <a:solidFill>
                  <a:srgbClr val="C00000"/>
                </a:solidFill>
                <a:latin typeface="+mj-lt"/>
              </a:rPr>
              <a:t>15</a:t>
            </a:r>
            <a:r>
              <a:rPr lang="en-GB" sz="2800" b="1" spc="-1" dirty="0">
                <a:solidFill>
                  <a:srgbClr val="000000"/>
                </a:solidFill>
                <a:latin typeface="+mj-lt"/>
              </a:rPr>
              <a:t> Then he said to them, “Watch out! Be on your guard against all kinds of greed; life does not consist in an abundance of possessions.”</a:t>
            </a:r>
            <a:endParaRPr lang="en-US" sz="2800" spc="-1" dirty="0">
              <a:solidFill>
                <a:srgbClr val="00B050"/>
              </a:solidFill>
              <a:latin typeface="+mj-lt"/>
            </a:endParaRPr>
          </a:p>
        </p:txBody>
      </p:sp>
      <p:pic>
        <p:nvPicPr>
          <p:cNvPr id="8" name="Picture 7">
            <a:extLst>
              <a:ext uri="{FF2B5EF4-FFF2-40B4-BE49-F238E27FC236}">
                <a16:creationId xmlns:a16="http://schemas.microsoft.com/office/drawing/2014/main" id="{68CE74E8-EF5F-D4A5-E58E-382305BDDC55}"/>
              </a:ext>
            </a:extLst>
          </p:cNvPr>
          <p:cNvPicPr>
            <a:picLocks noChangeAspect="1"/>
          </p:cNvPicPr>
          <p:nvPr/>
        </p:nvPicPr>
        <p:blipFill>
          <a:blip r:embed="rId2"/>
          <a:stretch>
            <a:fillRect/>
          </a:stretch>
        </p:blipFill>
        <p:spPr>
          <a:xfrm>
            <a:off x="707687" y="489998"/>
            <a:ext cx="6712626" cy="4082002"/>
          </a:xfrm>
          <a:prstGeom prst="rect">
            <a:avLst/>
          </a:prstGeom>
        </p:spPr>
      </p:pic>
    </p:spTree>
    <p:extLst>
      <p:ext uri="{BB962C8B-B14F-4D97-AF65-F5344CB8AC3E}">
        <p14:creationId xmlns:p14="http://schemas.microsoft.com/office/powerpoint/2010/main" val="311265955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repl">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130" name="TextBox 3"/>
          <p:cNvSpPr/>
          <p:nvPr/>
        </p:nvSpPr>
        <p:spPr>
          <a:xfrm>
            <a:off x="204480" y="0"/>
            <a:ext cx="701244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GB" sz="2800" b="1" spc="-1" dirty="0">
                <a:solidFill>
                  <a:srgbClr val="0070C0"/>
                </a:solidFill>
                <a:latin typeface="Verdana"/>
                <a:ea typeface="Verdana"/>
              </a:rPr>
              <a:t>Guard against all kinds of greed</a:t>
            </a:r>
            <a:endParaRPr lang="fr-FR" sz="2800" b="0" strike="noStrike" spc="-1" dirty="0">
              <a:solidFill>
                <a:srgbClr val="C00000"/>
              </a:solidFill>
              <a:latin typeface="Arial"/>
            </a:endParaRPr>
          </a:p>
        </p:txBody>
      </p:sp>
      <p:sp>
        <p:nvSpPr>
          <p:cNvPr id="131" name="TextBox 5"/>
          <p:cNvSpPr/>
          <p:nvPr/>
        </p:nvSpPr>
        <p:spPr>
          <a:xfrm>
            <a:off x="204480" y="516240"/>
            <a:ext cx="7923240" cy="384575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1280" indent="-341280">
              <a:lnSpc>
                <a:spcPct val="100000"/>
              </a:lnSpc>
              <a:spcAft>
                <a:spcPts val="600"/>
              </a:spcAft>
              <a:buNone/>
              <a:tabLst>
                <a:tab pos="0" algn="l"/>
              </a:tabLst>
            </a:pPr>
            <a:r>
              <a:rPr lang="en-US" sz="2800" b="1" spc="-1" dirty="0">
                <a:solidFill>
                  <a:srgbClr val="C00000"/>
                </a:solidFill>
                <a:ea typeface="Verdana"/>
              </a:rPr>
              <a:t>● </a:t>
            </a:r>
            <a:r>
              <a:rPr lang="en-GB" sz="2800" b="1" spc="-1" dirty="0">
                <a:solidFill>
                  <a:srgbClr val="0070C0"/>
                </a:solidFill>
                <a:ea typeface="Verdana"/>
              </a:rPr>
              <a:t>Humour:</a:t>
            </a:r>
            <a:r>
              <a:rPr lang="en-GB" sz="2800" b="1" spc="-1" dirty="0">
                <a:solidFill>
                  <a:srgbClr val="000000"/>
                </a:solidFill>
                <a:ea typeface="Verdana"/>
              </a:rPr>
              <a:t> Who made me arbitrator?</a:t>
            </a:r>
          </a:p>
          <a:p>
            <a:pPr marL="341280" indent="-341280">
              <a:lnSpc>
                <a:spcPct val="100000"/>
              </a:lnSpc>
              <a:spcAft>
                <a:spcPts val="600"/>
              </a:spcAft>
              <a:buNone/>
              <a:tabLst>
                <a:tab pos="0" algn="l"/>
              </a:tabLst>
            </a:pPr>
            <a:r>
              <a:rPr lang="en-US" sz="2800" b="1" strike="noStrike" spc="-1" dirty="0">
                <a:solidFill>
                  <a:srgbClr val="C00000"/>
                </a:solidFill>
                <a:latin typeface="Arial"/>
                <a:ea typeface="Verdana"/>
              </a:rPr>
              <a:t>● </a:t>
            </a:r>
            <a:r>
              <a:rPr lang="en-GB" sz="2800" b="1" spc="-1" dirty="0">
                <a:solidFill>
                  <a:srgbClr val="0070C0"/>
                </a:solidFill>
                <a:ea typeface="Verdana"/>
              </a:rPr>
              <a:t>Inheritance:</a:t>
            </a:r>
            <a:r>
              <a:rPr lang="en-GB" sz="2800" b="1" spc="-1" dirty="0">
                <a:solidFill>
                  <a:srgbClr val="000000"/>
                </a:solidFill>
                <a:ea typeface="Verdana"/>
              </a:rPr>
              <a:t> To distribute possessions per cultural or legal rules.</a:t>
            </a:r>
          </a:p>
          <a:p>
            <a:pPr marL="341280" indent="-341280">
              <a:spcAft>
                <a:spcPts val="600"/>
              </a:spcAft>
              <a:tabLst>
                <a:tab pos="0" algn="l"/>
              </a:tabLst>
            </a:pPr>
            <a:r>
              <a:rPr lang="en-US" sz="2800" b="1" spc="-1" dirty="0">
                <a:solidFill>
                  <a:srgbClr val="C00000"/>
                </a:solidFill>
                <a:ea typeface="Verdana"/>
              </a:rPr>
              <a:t>● </a:t>
            </a:r>
            <a:r>
              <a:rPr lang="en-GB" sz="2800" b="1" spc="-1" dirty="0">
                <a:solidFill>
                  <a:srgbClr val="0070C0"/>
                </a:solidFill>
                <a:ea typeface="Verdana"/>
              </a:rPr>
              <a:t>Greed:</a:t>
            </a:r>
            <a:r>
              <a:rPr lang="en-GB" sz="2800" b="1" spc="-1" dirty="0">
                <a:solidFill>
                  <a:srgbClr val="000000"/>
                </a:solidFill>
                <a:ea typeface="Verdana"/>
              </a:rPr>
              <a:t> To desire more, or to seek more than what one needs or possesses.</a:t>
            </a:r>
          </a:p>
          <a:p>
            <a:pPr marL="341280" indent="-341280">
              <a:spcAft>
                <a:spcPts val="600"/>
              </a:spcAft>
              <a:tabLst>
                <a:tab pos="0" algn="l"/>
              </a:tabLst>
            </a:pPr>
            <a:r>
              <a:rPr lang="en-US" sz="2800" b="1" spc="-1" dirty="0">
                <a:solidFill>
                  <a:srgbClr val="C00000"/>
                </a:solidFill>
                <a:ea typeface="Verdana"/>
              </a:rPr>
              <a:t>● </a:t>
            </a:r>
            <a:r>
              <a:rPr lang="en-GB" sz="2800" b="1" spc="-1" dirty="0">
                <a:solidFill>
                  <a:srgbClr val="0070C0"/>
                </a:solidFill>
                <a:ea typeface="Verdana"/>
              </a:rPr>
              <a:t>Query:</a:t>
            </a:r>
            <a:r>
              <a:rPr lang="en-GB" sz="2800" b="1" spc="-1" dirty="0">
                <a:solidFill>
                  <a:srgbClr val="000000"/>
                </a:solidFill>
                <a:ea typeface="Verdana"/>
              </a:rPr>
              <a:t> “A good man leaves an inheritance to his children's children” </a:t>
            </a:r>
            <a:r>
              <a:rPr lang="en-GB" sz="2800" spc="-1" dirty="0">
                <a:solidFill>
                  <a:srgbClr val="000000"/>
                </a:solidFill>
                <a:ea typeface="Verdana"/>
              </a:rPr>
              <a:t>(Pro. 13:22).</a:t>
            </a:r>
          </a:p>
          <a:p>
            <a:pPr marL="341280" indent="-341280">
              <a:lnSpc>
                <a:spcPct val="100000"/>
              </a:lnSpc>
              <a:buNone/>
              <a:tabLst>
                <a:tab pos="0" algn="l"/>
              </a:tabLst>
            </a:pPr>
            <a:endParaRPr lang="fr-FR" sz="28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 calcmode="lin" valueType="num">
                                      <p:cBhvr additive="repl">
                                        <p:cTn id="7"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1">
                                            <p:txEl>
                                              <p:pRg st="1" end="1"/>
                                            </p:txEl>
                                          </p:spTgt>
                                        </p:tgtEl>
                                        <p:attrNameLst>
                                          <p:attrName>style.visibility</p:attrName>
                                        </p:attrNameLst>
                                      </p:cBhvr>
                                      <p:to>
                                        <p:strVal val="visible"/>
                                      </p:to>
                                    </p:set>
                                    <p:anim calcmode="lin" valueType="num">
                                      <p:cBhvr additive="repl">
                                        <p:cTn id="13" dur="500" fill="hold"/>
                                        <p:tgtEl>
                                          <p:spTgt spid="131">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1">
                                            <p:txEl>
                                              <p:pRg st="2" end="2"/>
                                            </p:txEl>
                                          </p:spTgt>
                                        </p:tgtEl>
                                        <p:attrNameLst>
                                          <p:attrName>style.visibility</p:attrName>
                                        </p:attrNameLst>
                                      </p:cBhvr>
                                      <p:to>
                                        <p:strVal val="visible"/>
                                      </p:to>
                                    </p:set>
                                    <p:anim calcmode="lin" valueType="num">
                                      <p:cBhvr additive="repl">
                                        <p:cTn id="19" dur="500" fill="hold"/>
                                        <p:tgtEl>
                                          <p:spTgt spid="131">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1">
                                            <p:txEl>
                                              <p:pRg st="3" end="3"/>
                                            </p:txEl>
                                          </p:spTgt>
                                        </p:tgtEl>
                                        <p:attrNameLst>
                                          <p:attrName>style.visibility</p:attrName>
                                        </p:attrNameLst>
                                      </p:cBhvr>
                                      <p:to>
                                        <p:strVal val="visible"/>
                                      </p:to>
                                    </p:set>
                                    <p:anim calcmode="lin" valueType="num">
                                      <p:cBhvr additive="repl">
                                        <p:cTn id="25" dur="500" fill="hold"/>
                                        <p:tgtEl>
                                          <p:spTgt spid="131">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13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B93E68-DC3D-6AD2-4545-2922B7E4B8F2}"/>
              </a:ext>
            </a:extLst>
          </p:cNvPr>
          <p:cNvPicPr>
            <a:picLocks noChangeAspect="1"/>
          </p:cNvPicPr>
          <p:nvPr/>
        </p:nvPicPr>
        <p:blipFill>
          <a:blip r:embed="rId2"/>
          <a:stretch>
            <a:fillRect/>
          </a:stretch>
        </p:blipFill>
        <p:spPr>
          <a:xfrm>
            <a:off x="4758416" y="2465243"/>
            <a:ext cx="3369304" cy="2106757"/>
          </a:xfrm>
          <a:prstGeom prst="rect">
            <a:avLst/>
          </a:prstGeom>
        </p:spPr>
      </p:pic>
      <p:sp>
        <p:nvSpPr>
          <p:cNvPr id="56" name="TextBox 3"/>
          <p:cNvSpPr/>
          <p:nvPr/>
        </p:nvSpPr>
        <p:spPr>
          <a:xfrm>
            <a:off x="204480" y="0"/>
            <a:ext cx="597373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800" b="1" strike="noStrike" spc="-1" dirty="0">
                <a:solidFill>
                  <a:srgbClr val="0070C0"/>
                </a:solidFill>
                <a:latin typeface="Verdana"/>
                <a:ea typeface="Verdana"/>
              </a:rPr>
              <a:t>What shall I do?</a:t>
            </a:r>
            <a:endParaRPr lang="fr-FR" sz="2800" b="0" strike="noStrike" spc="-1" dirty="0">
              <a:solidFill>
                <a:srgbClr val="C00000"/>
              </a:solidFill>
              <a:latin typeface="Arial"/>
            </a:endParaRPr>
          </a:p>
        </p:txBody>
      </p:sp>
      <p:sp>
        <p:nvSpPr>
          <p:cNvPr id="57" name="TextBox 5"/>
          <p:cNvSpPr/>
          <p:nvPr/>
        </p:nvSpPr>
        <p:spPr>
          <a:xfrm>
            <a:off x="204480" y="516240"/>
            <a:ext cx="7923240" cy="224531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16</a:t>
            </a:r>
            <a:r>
              <a:rPr lang="en-GB" sz="2800" b="1" spc="-1" dirty="0">
                <a:solidFill>
                  <a:srgbClr val="000000"/>
                </a:solidFill>
                <a:latin typeface="+mj-lt"/>
              </a:rPr>
              <a:t> And he told them this parable: “The ground of a certain rich man yielded an abundant harvest. </a:t>
            </a:r>
            <a:r>
              <a:rPr lang="en-GB" sz="2800" b="1" spc="-1" baseline="30000" dirty="0">
                <a:solidFill>
                  <a:srgbClr val="C00000"/>
                </a:solidFill>
                <a:latin typeface="+mj-lt"/>
              </a:rPr>
              <a:t>17</a:t>
            </a:r>
            <a:r>
              <a:rPr lang="en-GB" sz="2800" b="1" spc="-1" dirty="0">
                <a:solidFill>
                  <a:srgbClr val="000000"/>
                </a:solidFill>
                <a:latin typeface="+mj-lt"/>
              </a:rPr>
              <a:t> He thought to himself, ‘What shall I do? I have no place to store my crops.’</a:t>
            </a:r>
          </a:p>
        </p:txBody>
      </p:sp>
      <p:pic>
        <p:nvPicPr>
          <p:cNvPr id="5" name="Picture 4">
            <a:extLst>
              <a:ext uri="{FF2B5EF4-FFF2-40B4-BE49-F238E27FC236}">
                <a16:creationId xmlns:a16="http://schemas.microsoft.com/office/drawing/2014/main" id="{8F865C65-5FEA-A895-E02C-25E5EDB2C2C2}"/>
              </a:ext>
            </a:extLst>
          </p:cNvPr>
          <p:cNvPicPr>
            <a:picLocks noChangeAspect="1"/>
          </p:cNvPicPr>
          <p:nvPr/>
        </p:nvPicPr>
        <p:blipFill>
          <a:blip r:embed="rId2"/>
          <a:stretch>
            <a:fillRect/>
          </a:stretch>
        </p:blipFill>
        <p:spPr>
          <a:xfrm>
            <a:off x="1572609" y="473223"/>
            <a:ext cx="6555111" cy="4098777"/>
          </a:xfrm>
          <a:prstGeom prst="rect">
            <a:avLst/>
          </a:prstGeom>
        </p:spPr>
      </p:pic>
    </p:spTree>
    <p:extLst>
      <p:ext uri="{BB962C8B-B14F-4D97-AF65-F5344CB8AC3E}">
        <p14:creationId xmlns:p14="http://schemas.microsoft.com/office/powerpoint/2010/main" val="368922464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130" name="TextBox 3"/>
          <p:cNvSpPr/>
          <p:nvPr/>
        </p:nvSpPr>
        <p:spPr>
          <a:xfrm>
            <a:off x="204480" y="0"/>
            <a:ext cx="701244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US" sz="2800" b="1" strike="noStrike" spc="-1" dirty="0">
                <a:solidFill>
                  <a:srgbClr val="0070C0"/>
                </a:solidFill>
                <a:latin typeface="Verdana"/>
                <a:ea typeface="Verdana"/>
              </a:rPr>
              <a:t>What shall I do?</a:t>
            </a:r>
            <a:endParaRPr lang="fr-FR" sz="2800" b="0" strike="noStrike" spc="-1" dirty="0">
              <a:solidFill>
                <a:srgbClr val="C00000"/>
              </a:solidFill>
              <a:latin typeface="Arial"/>
            </a:endParaRPr>
          </a:p>
        </p:txBody>
      </p:sp>
      <p:sp>
        <p:nvSpPr>
          <p:cNvPr id="131" name="TextBox 5"/>
          <p:cNvSpPr/>
          <p:nvPr/>
        </p:nvSpPr>
        <p:spPr>
          <a:xfrm>
            <a:off x="204480" y="516240"/>
            <a:ext cx="7923240" cy="267620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1280" indent="-341280">
              <a:lnSpc>
                <a:spcPct val="100000"/>
              </a:lnSpc>
              <a:buNone/>
              <a:tabLst>
                <a:tab pos="0" algn="l"/>
              </a:tabLst>
            </a:pPr>
            <a:r>
              <a:rPr lang="en-US" sz="2800" b="1" strike="noStrike" spc="-1" dirty="0">
                <a:solidFill>
                  <a:srgbClr val="C00000"/>
                </a:solidFill>
                <a:latin typeface="Arial"/>
                <a:ea typeface="Verdana"/>
              </a:rPr>
              <a:t>● </a:t>
            </a:r>
            <a:r>
              <a:rPr lang="en-GB" sz="2800" b="1" spc="-1" dirty="0">
                <a:solidFill>
                  <a:srgbClr val="0070C0"/>
                </a:solidFill>
                <a:latin typeface="Arial"/>
                <a:ea typeface="Verdana"/>
              </a:rPr>
              <a:t>Surplus: </a:t>
            </a:r>
            <a:r>
              <a:rPr lang="en-GB" sz="2800" b="1" spc="-1" dirty="0">
                <a:latin typeface="Arial"/>
                <a:ea typeface="Verdana"/>
              </a:rPr>
              <a:t>What are some biblical examples of abundant harvests?</a:t>
            </a:r>
          </a:p>
          <a:p>
            <a:pPr marL="341280" indent="-341280">
              <a:tabLst>
                <a:tab pos="0" algn="l"/>
              </a:tabLst>
            </a:pPr>
            <a:r>
              <a:rPr lang="en-US" sz="2800" b="1" spc="-1" dirty="0">
                <a:solidFill>
                  <a:srgbClr val="C00000"/>
                </a:solidFill>
                <a:ea typeface="Verdana"/>
              </a:rPr>
              <a:t>● </a:t>
            </a:r>
            <a:r>
              <a:rPr lang="en-GB" sz="2800" b="1" spc="-1" dirty="0">
                <a:solidFill>
                  <a:srgbClr val="0070C0"/>
                </a:solidFill>
                <a:ea typeface="Verdana"/>
              </a:rPr>
              <a:t>Query:</a:t>
            </a:r>
            <a:r>
              <a:rPr lang="en-GB" sz="2800" b="1" spc="-1" dirty="0">
                <a:solidFill>
                  <a:srgbClr val="000000"/>
                </a:solidFill>
                <a:ea typeface="Verdana"/>
              </a:rPr>
              <a:t> What ought to be done with a surplus harvest?</a:t>
            </a:r>
            <a:endParaRPr lang="fr-FR" sz="2800" spc="-1" dirty="0"/>
          </a:p>
          <a:p>
            <a:pPr marL="341280" indent="-341280">
              <a:tabLst>
                <a:tab pos="0" algn="l"/>
              </a:tabLst>
            </a:pPr>
            <a:r>
              <a:rPr lang="en-US" sz="2800" b="1" spc="-1" dirty="0">
                <a:solidFill>
                  <a:srgbClr val="C00000"/>
                </a:solidFill>
                <a:ea typeface="Verdana"/>
              </a:rPr>
              <a:t>● </a:t>
            </a:r>
            <a:r>
              <a:rPr lang="en-GB" sz="2800" b="1" spc="-1" dirty="0">
                <a:solidFill>
                  <a:srgbClr val="0070C0"/>
                </a:solidFill>
                <a:ea typeface="Verdana"/>
              </a:rPr>
              <a:t>Danger:</a:t>
            </a:r>
            <a:r>
              <a:rPr lang="en-GB" sz="2800" b="1" spc="-1" dirty="0">
                <a:solidFill>
                  <a:srgbClr val="000000"/>
                </a:solidFill>
                <a:ea typeface="Verdana"/>
              </a:rPr>
              <a:t> Low-priced food in local markets can destroy small farmers’ livelihood!</a:t>
            </a:r>
            <a:endParaRPr lang="fr-FR" sz="2800" spc="-1" dirty="0"/>
          </a:p>
        </p:txBody>
      </p:sp>
    </p:spTree>
    <p:extLst>
      <p:ext uri="{BB962C8B-B14F-4D97-AF65-F5344CB8AC3E}">
        <p14:creationId xmlns:p14="http://schemas.microsoft.com/office/powerpoint/2010/main" val="186916161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 calcmode="lin" valueType="num">
                                      <p:cBhvr additive="repl">
                                        <p:cTn id="7"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1">
                                            <p:txEl>
                                              <p:pRg st="1" end="1"/>
                                            </p:txEl>
                                          </p:spTgt>
                                        </p:tgtEl>
                                        <p:attrNameLst>
                                          <p:attrName>style.visibility</p:attrName>
                                        </p:attrNameLst>
                                      </p:cBhvr>
                                      <p:to>
                                        <p:strVal val="visible"/>
                                      </p:to>
                                    </p:set>
                                    <p:anim calcmode="lin" valueType="num">
                                      <p:cBhvr additive="repl">
                                        <p:cTn id="13" dur="500" fill="hold"/>
                                        <p:tgtEl>
                                          <p:spTgt spid="131">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1">
                                            <p:txEl>
                                              <p:pRg st="2" end="2"/>
                                            </p:txEl>
                                          </p:spTgt>
                                        </p:tgtEl>
                                        <p:attrNameLst>
                                          <p:attrName>style.visibility</p:attrName>
                                        </p:attrNameLst>
                                      </p:cBhvr>
                                      <p:to>
                                        <p:strVal val="visible"/>
                                      </p:to>
                                    </p:set>
                                    <p:anim calcmode="lin" valueType="num">
                                      <p:cBhvr additive="repl">
                                        <p:cTn id="19" dur="500" fill="hold"/>
                                        <p:tgtEl>
                                          <p:spTgt spid="131">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597373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800" b="1" strike="noStrike" spc="-1" dirty="0">
                <a:solidFill>
                  <a:srgbClr val="0070C0"/>
                </a:solidFill>
                <a:latin typeface="Verdana"/>
                <a:ea typeface="Verdana"/>
              </a:rPr>
              <a:t>I shall do this</a:t>
            </a:r>
            <a:endParaRPr lang="fr-FR" sz="2800" b="0" strike="noStrike" spc="-1" dirty="0">
              <a:solidFill>
                <a:srgbClr val="C00000"/>
              </a:solidFill>
              <a:latin typeface="Arial"/>
            </a:endParaRPr>
          </a:p>
        </p:txBody>
      </p:sp>
      <p:sp>
        <p:nvSpPr>
          <p:cNvPr id="57" name="TextBox 5"/>
          <p:cNvSpPr/>
          <p:nvPr/>
        </p:nvSpPr>
        <p:spPr>
          <a:xfrm>
            <a:off x="204480" y="516240"/>
            <a:ext cx="7719040" cy="39688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8775">
              <a:tabLst>
                <a:tab pos="0" algn="l"/>
              </a:tabLst>
            </a:pPr>
            <a:r>
              <a:rPr lang="en-GB" sz="2800" b="1" spc="-1" baseline="30000" dirty="0">
                <a:solidFill>
                  <a:srgbClr val="C00000"/>
                </a:solidFill>
              </a:rPr>
              <a:t>18</a:t>
            </a:r>
            <a:r>
              <a:rPr lang="en-GB" sz="2800" b="1" spc="-1" dirty="0">
                <a:solidFill>
                  <a:srgbClr val="000000"/>
                </a:solidFill>
              </a:rPr>
              <a:t> “Then he said, ‘This is what I shall do. </a:t>
            </a:r>
            <a:br>
              <a:rPr lang="en-GB" sz="2800" b="1" spc="-1" dirty="0">
                <a:solidFill>
                  <a:srgbClr val="000000"/>
                </a:solidFill>
              </a:rPr>
            </a:br>
            <a:r>
              <a:rPr lang="en-GB" sz="2800" b="1" spc="-1" dirty="0">
                <a:solidFill>
                  <a:srgbClr val="000000"/>
                </a:solidFill>
              </a:rPr>
              <a:t>I will tear down my barns and build bigger ones, and there I will store my surplus grain.</a:t>
            </a:r>
            <a:endParaRPr lang="en-US" sz="2800" spc="-1" dirty="0">
              <a:solidFill>
                <a:srgbClr val="00B050"/>
              </a:solidFill>
            </a:endParaRPr>
          </a:p>
          <a:p>
            <a:pPr>
              <a:lnSpc>
                <a:spcPct val="100000"/>
              </a:lnSpc>
              <a:buNone/>
              <a:tabLst>
                <a:tab pos="0" algn="l"/>
              </a:tabLst>
            </a:pPr>
            <a:r>
              <a:rPr lang="fr-FR" sz="2800" b="1" strike="noStrike" spc="-1" baseline="30000" dirty="0">
                <a:solidFill>
                  <a:srgbClr val="C00000"/>
                </a:solidFill>
                <a:latin typeface="+mj-lt"/>
              </a:rPr>
              <a:t>19</a:t>
            </a:r>
            <a:r>
              <a:rPr lang="en-GB" sz="2800" b="1" spc="-1" dirty="0">
                <a:solidFill>
                  <a:srgbClr val="000000"/>
                </a:solidFill>
                <a:latin typeface="+mj-lt"/>
              </a:rPr>
              <a:t> And I’ll say to myself, “You have plenty of grain laid up for many years. Take life easy; eat, drink and be merry.”’</a:t>
            </a:r>
          </a:p>
          <a:p>
            <a:pPr>
              <a:lnSpc>
                <a:spcPct val="100000"/>
              </a:lnSpc>
              <a:buNone/>
              <a:tabLst>
                <a:tab pos="0" algn="l"/>
              </a:tabLst>
            </a:pPr>
            <a:endParaRPr lang="en-GB" sz="2800" b="1" spc="-1" dirty="0">
              <a:solidFill>
                <a:srgbClr val="000000"/>
              </a:solidFill>
              <a:latin typeface="+mj-lt"/>
            </a:endParaRPr>
          </a:p>
          <a:p>
            <a:pPr>
              <a:lnSpc>
                <a:spcPct val="100000"/>
              </a:lnSpc>
              <a:buNone/>
              <a:tabLst>
                <a:tab pos="0" algn="l"/>
              </a:tabLst>
            </a:pPr>
            <a:r>
              <a:rPr lang="en-US" sz="2800" b="1" spc="-1" dirty="0">
                <a:solidFill>
                  <a:srgbClr val="C00000"/>
                </a:solidFill>
                <a:ea typeface="Verdana"/>
              </a:rPr>
              <a:t>● </a:t>
            </a:r>
            <a:r>
              <a:rPr lang="en-GB" sz="2800" b="1" spc="-1" dirty="0">
                <a:solidFill>
                  <a:srgbClr val="0070C0"/>
                </a:solidFill>
                <a:ea typeface="Verdana"/>
              </a:rPr>
              <a:t>Query:</a:t>
            </a:r>
            <a:r>
              <a:rPr lang="en-GB" sz="2800" b="1" spc="-1" dirty="0">
                <a:solidFill>
                  <a:srgbClr val="000000"/>
                </a:solidFill>
                <a:ea typeface="Verdana"/>
              </a:rPr>
              <a:t> What was this </a:t>
            </a:r>
            <a:br>
              <a:rPr lang="en-GB" sz="2800" b="1" spc="-1" dirty="0">
                <a:solidFill>
                  <a:srgbClr val="000000"/>
                </a:solidFill>
                <a:ea typeface="Verdana"/>
              </a:rPr>
            </a:br>
            <a:r>
              <a:rPr lang="en-GB" sz="2800" b="1" spc="-1" dirty="0">
                <a:solidFill>
                  <a:srgbClr val="000000"/>
                </a:solidFill>
                <a:ea typeface="Verdana"/>
              </a:rPr>
              <a:t>man’s main sin?</a:t>
            </a:r>
            <a:endParaRPr lang="en-GB" sz="2800" b="1" spc="-1" dirty="0">
              <a:solidFill>
                <a:srgbClr val="000000"/>
              </a:solidFill>
              <a:latin typeface="+mj-lt"/>
            </a:endParaRPr>
          </a:p>
        </p:txBody>
      </p:sp>
      <p:pic>
        <p:nvPicPr>
          <p:cNvPr id="3" name="Picture 2">
            <a:extLst>
              <a:ext uri="{FF2B5EF4-FFF2-40B4-BE49-F238E27FC236}">
                <a16:creationId xmlns:a16="http://schemas.microsoft.com/office/drawing/2014/main" id="{7BA75994-C455-7A17-0CFA-405F882F8F95}"/>
              </a:ext>
            </a:extLst>
          </p:cNvPr>
          <p:cNvPicPr>
            <a:picLocks noChangeAspect="1"/>
          </p:cNvPicPr>
          <p:nvPr/>
        </p:nvPicPr>
        <p:blipFill>
          <a:blip r:embed="rId2"/>
          <a:stretch>
            <a:fillRect/>
          </a:stretch>
        </p:blipFill>
        <p:spPr>
          <a:xfrm>
            <a:off x="4749800" y="2671762"/>
            <a:ext cx="3378200" cy="1900238"/>
          </a:xfrm>
          <a:prstGeom prst="rect">
            <a:avLst/>
          </a:prstGeom>
        </p:spPr>
      </p:pic>
      <p:pic>
        <p:nvPicPr>
          <p:cNvPr id="2" name="Picture 1">
            <a:extLst>
              <a:ext uri="{FF2B5EF4-FFF2-40B4-BE49-F238E27FC236}">
                <a16:creationId xmlns:a16="http://schemas.microsoft.com/office/drawing/2014/main" id="{D73FC3F5-6955-7EB4-A0A6-5E42ECEFA341}"/>
              </a:ext>
            </a:extLst>
          </p:cNvPr>
          <p:cNvPicPr>
            <a:picLocks noChangeAspect="1"/>
          </p:cNvPicPr>
          <p:nvPr/>
        </p:nvPicPr>
        <p:blipFill>
          <a:blip r:embed="rId2"/>
          <a:stretch>
            <a:fillRect/>
          </a:stretch>
        </p:blipFill>
        <p:spPr>
          <a:xfrm>
            <a:off x="917762" y="516240"/>
            <a:ext cx="7210238" cy="4055760"/>
          </a:xfrm>
          <a:prstGeom prst="rect">
            <a:avLst/>
          </a:prstGeom>
        </p:spPr>
      </p:pic>
    </p:spTree>
    <p:extLst>
      <p:ext uri="{BB962C8B-B14F-4D97-AF65-F5344CB8AC3E}">
        <p14:creationId xmlns:p14="http://schemas.microsoft.com/office/powerpoint/2010/main" val="345062435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repl">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7">
                                            <p:txEl>
                                              <p:pRg st="3" end="3"/>
                                            </p:txEl>
                                          </p:spTgt>
                                        </p:tgtEl>
                                        <p:attrNameLst>
                                          <p:attrName>style.visibility</p:attrName>
                                        </p:attrNameLst>
                                      </p:cBhvr>
                                      <p:to>
                                        <p:strVal val="visible"/>
                                      </p:to>
                                    </p:set>
                                    <p:anim calcmode="lin" valueType="num">
                                      <p:cBhvr additive="repl">
                                        <p:cTn id="25" dur="500" fill="hold"/>
                                        <p:tgtEl>
                                          <p:spTgt spid="57">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5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10685</TotalTime>
  <Words>2255</Words>
  <Application>Microsoft Office PowerPoint</Application>
  <PresentationFormat>Custom</PresentationFormat>
  <Paragraphs>148</Paragraphs>
  <Slides>38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Calibri</vt:lpstr>
      <vt:lpstr>Calibri Light</vt:lpstr>
      <vt:lpstr>Symbol</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Galen Currah</dc:creator>
  <dc:description/>
  <cp:lastModifiedBy>Galen Currah</cp:lastModifiedBy>
  <cp:revision>316</cp:revision>
  <dcterms:created xsi:type="dcterms:W3CDTF">2023-05-03T23:33:27Z</dcterms:created>
  <dcterms:modified xsi:type="dcterms:W3CDTF">2023-12-13T17:23:15Z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Personnalisé</vt:lpwstr>
  </property>
  <property fmtid="{D5CDD505-2E9C-101B-9397-08002B2CF9AE}" pid="3" name="Slides">
    <vt:i4>37</vt:i4>
  </property>
</Properties>
</file>