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98" r:id="rId6"/>
    <p:sldId id="333" r:id="rId7"/>
    <p:sldId id="332" r:id="rId8"/>
    <p:sldId id="292" r:id="rId9"/>
    <p:sldId id="334" r:id="rId10"/>
    <p:sldId id="336" r:id="rId11"/>
    <p:sldId id="328" r:id="rId12"/>
    <p:sldId id="331" r:id="rId13"/>
    <p:sldId id="337" r:id="rId14"/>
    <p:sldId id="338" r:id="rId15"/>
    <p:sldId id="329" r:id="rId16"/>
    <p:sldId id="354" r:id="rId17"/>
    <p:sldId id="339" r:id="rId18"/>
    <p:sldId id="341" r:id="rId19"/>
    <p:sldId id="340" r:id="rId20"/>
    <p:sldId id="342" r:id="rId21"/>
    <p:sldId id="326" r:id="rId22"/>
    <p:sldId id="327" r:id="rId23"/>
    <p:sldId id="315" r:id="rId24"/>
    <p:sldId id="343" r:id="rId25"/>
    <p:sldId id="345" r:id="rId26"/>
    <p:sldId id="347" r:id="rId27"/>
    <p:sldId id="346" r:id="rId28"/>
    <p:sldId id="344" r:id="rId29"/>
    <p:sldId id="351" r:id="rId30"/>
    <p:sldId id="350" r:id="rId31"/>
    <p:sldId id="352" r:id="rId32"/>
    <p:sldId id="348" r:id="rId33"/>
    <p:sldId id="353" r:id="rId34"/>
    <p:sldId id="299" r:id="rId35"/>
  </p:sldIdLst>
  <p:sldSz cx="8128000" cy="4572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40" y="5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D9986BF6-7663-4FED-948F-25D55EA38AD5}" type="datetimeFigureOut">
              <a:rPr lang="en-US" smtClean="0"/>
              <a:t>12/20/2023</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9D0E40E4-FA43-4333-B253-49B0F91E5DF5}" type="slidenum">
              <a:rPr lang="en-US" smtClean="0"/>
              <a:t>‹#›</a:t>
            </a:fld>
            <a:endParaRPr lang="en-US"/>
          </a:p>
        </p:txBody>
      </p:sp>
    </p:spTree>
    <p:extLst>
      <p:ext uri="{BB962C8B-B14F-4D97-AF65-F5344CB8AC3E}">
        <p14:creationId xmlns:p14="http://schemas.microsoft.com/office/powerpoint/2010/main" val="256956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0E40E4-FA43-4333-B253-49B0F91E5DF5}" type="slidenum">
              <a:rPr lang="en-US" smtClean="0"/>
              <a:t>32</a:t>
            </a:fld>
            <a:endParaRPr lang="en-US"/>
          </a:p>
        </p:txBody>
      </p:sp>
    </p:spTree>
    <p:extLst>
      <p:ext uri="{BB962C8B-B14F-4D97-AF65-F5344CB8AC3E}">
        <p14:creationId xmlns:p14="http://schemas.microsoft.com/office/powerpoint/2010/main" val="19538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0E40E4-FA43-4333-B253-49B0F91E5DF5}" type="slidenum">
              <a:rPr lang="en-US" smtClean="0"/>
              <a:t>33</a:t>
            </a:fld>
            <a:endParaRPr lang="en-US"/>
          </a:p>
        </p:txBody>
      </p:sp>
    </p:spTree>
    <p:extLst>
      <p:ext uri="{BB962C8B-B14F-4D97-AF65-F5344CB8AC3E}">
        <p14:creationId xmlns:p14="http://schemas.microsoft.com/office/powerpoint/2010/main" val="65338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03B0689-CF06-4D42-8580-A4C1CFF78393}"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p:nvPr>
        </p:nvSpPr>
        <p:spPr>
          <a:xfrm>
            <a:off x="406080" y="106956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8" name="PlaceHolder 3"/>
          <p:cNvSpPr>
            <a:spLocks noGrp="1"/>
          </p:cNvSpPr>
          <p:nvPr>
            <p:ph/>
          </p:nvPr>
        </p:nvSpPr>
        <p:spPr>
          <a:xfrm>
            <a:off x="406080" y="245448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A43C09C-D894-426B-917A-DA311EC242F7}"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1"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2" name="PlaceHolder 4"/>
          <p:cNvSpPr>
            <a:spLocks noGrp="1"/>
          </p:cNvSpPr>
          <p:nvPr>
            <p:ph/>
          </p:nvPr>
        </p:nvSpPr>
        <p:spPr>
          <a:xfrm>
            <a:off x="40608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3" name="PlaceHolder 5"/>
          <p:cNvSpPr>
            <a:spLocks noGrp="1"/>
          </p:cNvSpPr>
          <p:nvPr>
            <p:ph/>
          </p:nvPr>
        </p:nvSpPr>
        <p:spPr>
          <a:xfrm>
            <a:off x="415440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BF95510-F0D7-4DE2-972D-F86C664462F3}"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p:nvPr>
        </p:nvSpPr>
        <p:spPr>
          <a:xfrm>
            <a:off x="4060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6" name="PlaceHolder 3"/>
          <p:cNvSpPr>
            <a:spLocks noGrp="1"/>
          </p:cNvSpPr>
          <p:nvPr>
            <p:ph/>
          </p:nvPr>
        </p:nvSpPr>
        <p:spPr>
          <a:xfrm>
            <a:off x="28792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7" name="PlaceHolder 4"/>
          <p:cNvSpPr>
            <a:spLocks noGrp="1"/>
          </p:cNvSpPr>
          <p:nvPr>
            <p:ph/>
          </p:nvPr>
        </p:nvSpPr>
        <p:spPr>
          <a:xfrm>
            <a:off x="53524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8" name="PlaceHolder 5"/>
          <p:cNvSpPr>
            <a:spLocks noGrp="1"/>
          </p:cNvSpPr>
          <p:nvPr>
            <p:ph/>
          </p:nvPr>
        </p:nvSpPr>
        <p:spPr>
          <a:xfrm>
            <a:off x="4060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9" name="PlaceHolder 6"/>
          <p:cNvSpPr>
            <a:spLocks noGrp="1"/>
          </p:cNvSpPr>
          <p:nvPr>
            <p:ph/>
          </p:nvPr>
        </p:nvSpPr>
        <p:spPr>
          <a:xfrm>
            <a:off x="28792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40" name="PlaceHolder 7"/>
          <p:cNvSpPr>
            <a:spLocks noGrp="1"/>
          </p:cNvSpPr>
          <p:nvPr>
            <p:ph/>
          </p:nvPr>
        </p:nvSpPr>
        <p:spPr>
          <a:xfrm>
            <a:off x="53524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F51C5074-2D87-498D-B891-9E41406ACBE7}"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06080" y="1069560"/>
            <a:ext cx="7314840" cy="26510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5F6752DA-AA17-47F3-A744-8E80D8FF8CAA}"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p:nvPr>
        </p:nvSpPr>
        <p:spPr>
          <a:xfrm>
            <a:off x="406080" y="1069560"/>
            <a:ext cx="731484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289AD34-83C0-4EDD-9317-6700EAE77648}"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0608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1" name="PlaceHolder 3"/>
          <p:cNvSpPr>
            <a:spLocks noGrp="1"/>
          </p:cNvSpPr>
          <p:nvPr>
            <p:ph/>
          </p:nvPr>
        </p:nvSpPr>
        <p:spPr>
          <a:xfrm>
            <a:off x="415440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F44491A5-86EA-46BD-9282-C00A265B1624}"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11FB2FC-0F7E-4C3B-BE1F-688048B6EEFF}"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015920" y="748080"/>
            <a:ext cx="6095520" cy="73771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9B3686-FBCE-4CA7-8254-D470CB74C05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6" name="PlaceHolder 3"/>
          <p:cNvSpPr>
            <a:spLocks noGrp="1"/>
          </p:cNvSpPr>
          <p:nvPr>
            <p:ph/>
          </p:nvPr>
        </p:nvSpPr>
        <p:spPr>
          <a:xfrm>
            <a:off x="415440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7" name="PlaceHolder 4"/>
          <p:cNvSpPr>
            <a:spLocks noGrp="1"/>
          </p:cNvSpPr>
          <p:nvPr>
            <p:ph/>
          </p:nvPr>
        </p:nvSpPr>
        <p:spPr>
          <a:xfrm>
            <a:off x="40608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58E56FA-EBBB-4266-BA74-1A4BD826C1C9}"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p:nvPr>
        </p:nvSpPr>
        <p:spPr>
          <a:xfrm>
            <a:off x="40608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0"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1" name="PlaceHolder 4"/>
          <p:cNvSpPr>
            <a:spLocks noGrp="1"/>
          </p:cNvSpPr>
          <p:nvPr>
            <p:ph/>
          </p:nvPr>
        </p:nvSpPr>
        <p:spPr>
          <a:xfrm>
            <a:off x="415440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A7309F7-FF66-4271-A2FF-855E2A6F22C2}"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4"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5" name="PlaceHolder 4"/>
          <p:cNvSpPr>
            <a:spLocks noGrp="1"/>
          </p:cNvSpPr>
          <p:nvPr>
            <p:ph/>
          </p:nvPr>
        </p:nvSpPr>
        <p:spPr>
          <a:xfrm>
            <a:off x="406080" y="245448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8F1B7A9C-154B-4F20-BB2E-A239FBF4910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015920" y="748080"/>
            <a:ext cx="6095520" cy="1591200"/>
          </a:xfrm>
          <a:prstGeom prst="rect">
            <a:avLst/>
          </a:prstGeom>
          <a:noFill/>
          <a:ln w="0">
            <a:noFill/>
          </a:ln>
        </p:spPr>
        <p:txBody>
          <a:bodyPr anchor="b">
            <a:noAutofit/>
          </a:bodyPr>
          <a:lstStyle/>
          <a:p>
            <a:pPr algn="ctr">
              <a:lnSpc>
                <a:spcPct val="90000"/>
              </a:lnSpc>
              <a:buNone/>
            </a:pPr>
            <a:r>
              <a:rPr lang="fr-CA" sz="4000" b="0" strike="noStrike" spc="-1">
                <a:solidFill>
                  <a:srgbClr val="000000"/>
                </a:solidFill>
                <a:latin typeface="Calibri Light"/>
              </a:rPr>
              <a:t>Modifier le style du titre</a:t>
            </a:r>
            <a:endParaRPr lang="en-US" sz="4000" b="0" strike="noStrike" spc="-1">
              <a:solidFill>
                <a:srgbClr val="000000"/>
              </a:solidFill>
              <a:latin typeface="Calibri"/>
            </a:endParaRPr>
          </a:p>
        </p:txBody>
      </p:sp>
      <p:sp>
        <p:nvSpPr>
          <p:cNvPr id="6" name="PlaceHolder 2"/>
          <p:cNvSpPr>
            <a:spLocks noGrp="1"/>
          </p:cNvSpPr>
          <p:nvPr>
            <p:ph type="dt" idx="1"/>
          </p:nvPr>
        </p:nvSpPr>
        <p:spPr>
          <a:xfrm>
            <a:off x="558720" y="4237560"/>
            <a:ext cx="1828440" cy="243000"/>
          </a:xfrm>
          <a:prstGeom prst="rect">
            <a:avLst/>
          </a:prstGeom>
          <a:noFill/>
          <a:ln w="0">
            <a:noFill/>
          </a:ln>
        </p:spPr>
        <p:txBody>
          <a:bodyPr anchor="ctr">
            <a:noAutofit/>
          </a:bodyPr>
          <a:lstStyle>
            <a:lvl1pPr>
              <a:lnSpc>
                <a:spcPct val="100000"/>
              </a:lnSpc>
              <a:buNone/>
              <a:defRPr lang="en-US" sz="800" b="0" strike="noStrike" spc="-1">
                <a:solidFill>
                  <a:srgbClr val="8B8B8B"/>
                </a:solidFill>
                <a:latin typeface="Calibri"/>
              </a:defRPr>
            </a:lvl1pPr>
          </a:lstStyle>
          <a:p>
            <a:pPr>
              <a:lnSpc>
                <a:spcPct val="100000"/>
              </a:lnSpc>
              <a:buNone/>
            </a:pPr>
            <a:r>
              <a:rPr lang="en-US" sz="800" b="0" strike="noStrike" spc="-1">
                <a:solidFill>
                  <a:srgbClr val="8B8B8B"/>
                </a:solidFill>
                <a:latin typeface="Calibri"/>
              </a:rPr>
              <a:t>&lt;date/heure&gt;</a:t>
            </a:r>
            <a:endParaRPr lang="fr-FR" sz="800" b="0" strike="noStrike" spc="-1">
              <a:latin typeface="Times New Roman"/>
            </a:endParaRPr>
          </a:p>
        </p:txBody>
      </p:sp>
      <p:sp>
        <p:nvSpPr>
          <p:cNvPr id="2" name="PlaceHolder 3"/>
          <p:cNvSpPr>
            <a:spLocks noGrp="1"/>
          </p:cNvSpPr>
          <p:nvPr>
            <p:ph type="ftr" idx="2"/>
          </p:nvPr>
        </p:nvSpPr>
        <p:spPr>
          <a:xfrm>
            <a:off x="2692440" y="4237560"/>
            <a:ext cx="2742840" cy="243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3" name="PlaceHolder 4"/>
          <p:cNvSpPr>
            <a:spLocks noGrp="1"/>
          </p:cNvSpPr>
          <p:nvPr>
            <p:ph type="sldNum" idx="3"/>
          </p:nvPr>
        </p:nvSpPr>
        <p:spPr>
          <a:xfrm>
            <a:off x="5740560" y="4237560"/>
            <a:ext cx="1828440" cy="243000"/>
          </a:xfrm>
          <a:prstGeom prst="rect">
            <a:avLst/>
          </a:prstGeom>
          <a:noFill/>
          <a:ln w="0">
            <a:noFill/>
          </a:ln>
        </p:spPr>
        <p:txBody>
          <a:bodyPr anchor="ctr">
            <a:noAutofit/>
          </a:bodyPr>
          <a:lstStyle>
            <a:lvl1pPr algn="r">
              <a:lnSpc>
                <a:spcPct val="100000"/>
              </a:lnSpc>
              <a:buNone/>
              <a:defRPr lang="en-US" sz="800" b="0" strike="noStrike" spc="-1">
                <a:solidFill>
                  <a:srgbClr val="8B8B8B"/>
                </a:solidFill>
                <a:latin typeface="Calibri"/>
              </a:defRPr>
            </a:lvl1pPr>
          </a:lstStyle>
          <a:p>
            <a:pPr algn="r">
              <a:lnSpc>
                <a:spcPct val="100000"/>
              </a:lnSpc>
              <a:buNone/>
            </a:pPr>
            <a:fld id="{D2818C23-3011-4565-BB34-3BE41C9DEB96}" type="slidenum">
              <a:rPr lang="en-US" sz="800" b="0" strike="noStrike" spc="-1">
                <a:solidFill>
                  <a:srgbClr val="8B8B8B"/>
                </a:solidFill>
                <a:latin typeface="Calibri"/>
              </a:rPr>
              <a:t>‹#›</a:t>
            </a:fld>
            <a:endParaRPr lang="fr-FR" sz="800" b="0" strike="noStrike" spc="-1">
              <a:latin typeface="Times New Roman"/>
            </a:endParaRPr>
          </a:p>
        </p:txBody>
      </p:sp>
      <p:sp>
        <p:nvSpPr>
          <p:cNvPr id="4" name="PlaceHolder 5"/>
          <p:cNvSpPr>
            <a:spLocks noGrp="1"/>
          </p:cNvSpPr>
          <p:nvPr>
            <p:ph type="body"/>
          </p:nvPr>
        </p:nvSpPr>
        <p:spPr>
          <a:xfrm>
            <a:off x="406080" y="1069560"/>
            <a:ext cx="7314840" cy="265104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87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en-US" sz="134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en-US" sz="12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en-US" sz="12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pic>
        <p:nvPicPr>
          <p:cNvPr id="41" name="Image 2"/>
          <p:cNvPicPr/>
          <p:nvPr/>
        </p:nvPicPr>
        <p:blipFill>
          <a:blip r:embed="rId2"/>
          <a:stretch/>
        </p:blipFill>
        <p:spPr>
          <a:xfrm>
            <a:off x="0" y="3240"/>
            <a:ext cx="8127720" cy="4565160"/>
          </a:xfrm>
          <a:prstGeom prst="rect">
            <a:avLst/>
          </a:prstGeom>
          <a:ln w="0">
            <a:noFill/>
          </a:ln>
        </p:spPr>
      </p:pic>
      <p:sp>
        <p:nvSpPr>
          <p:cNvPr id="42" name="TextBox 6"/>
          <p:cNvSpPr/>
          <p:nvPr/>
        </p:nvSpPr>
        <p:spPr>
          <a:xfrm>
            <a:off x="0" y="27000"/>
            <a:ext cx="6780600" cy="126043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800" b="1" strike="noStrike" spc="-1" dirty="0">
                <a:solidFill>
                  <a:srgbClr val="0070C0"/>
                </a:solidFill>
                <a:latin typeface="Verdana"/>
                <a:ea typeface="Verdana"/>
              </a:rPr>
              <a:t>Gospel of Luke </a:t>
            </a:r>
            <a:r>
              <a:rPr lang="en-US" sz="2800" b="1" spc="-1" dirty="0">
                <a:solidFill>
                  <a:srgbClr val="0070C0"/>
                </a:solidFill>
                <a:latin typeface="Verdana"/>
                <a:ea typeface="Verdana"/>
              </a:rPr>
              <a:t>13:1–14:14</a:t>
            </a:r>
            <a:endParaRPr lang="fr-FR" sz="2800" b="0" strike="noStrike" spc="-1" dirty="0">
              <a:latin typeface="Arial"/>
            </a:endParaRPr>
          </a:p>
          <a:p>
            <a:pPr algn="ctr">
              <a:lnSpc>
                <a:spcPct val="100000"/>
              </a:lnSpc>
              <a:buNone/>
            </a:pPr>
            <a:r>
              <a:rPr lang="en-US" sz="2400" b="1" strike="noStrike" spc="-1" dirty="0">
                <a:solidFill>
                  <a:srgbClr val="000000"/>
                </a:solidFill>
                <a:latin typeface="Arial"/>
                <a:ea typeface="Verdana"/>
              </a:rPr>
              <a:t>‘The Resurrection of the Righteous’</a:t>
            </a:r>
            <a:endParaRPr lang="fr-FR" sz="2400" b="0" strike="noStrike" spc="-1" dirty="0">
              <a:latin typeface="Arial"/>
            </a:endParaRPr>
          </a:p>
          <a:p>
            <a:pPr algn="ctr">
              <a:lnSpc>
                <a:spcPct val="100000"/>
              </a:lnSpc>
              <a:buNone/>
            </a:pPr>
            <a:r>
              <a:rPr lang="en-US" sz="2400" b="1" strike="noStrike" spc="-1" dirty="0">
                <a:solidFill>
                  <a:srgbClr val="C00000"/>
                </a:solidFill>
                <a:latin typeface="Arial"/>
                <a:ea typeface="Verdana"/>
              </a:rPr>
              <a:t>17 &amp; 22 December 2023</a:t>
            </a:r>
            <a:endParaRPr lang="fr-FR" sz="2400" b="0" strike="noStrike" spc="-1" dirty="0">
              <a:latin typeface="Arial"/>
            </a:endParaRPr>
          </a:p>
        </p:txBody>
      </p:sp>
      <p:pic>
        <p:nvPicPr>
          <p:cNvPr id="43" name="Image 3"/>
          <p:cNvPicPr/>
          <p:nvPr/>
        </p:nvPicPr>
        <p:blipFill>
          <a:blip r:embed="rId3"/>
          <a:stretch/>
        </p:blipFill>
        <p:spPr>
          <a:xfrm>
            <a:off x="1094040" y="1476360"/>
            <a:ext cx="4825080" cy="30952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repl">
                                        <p:cTn id="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 calcmode="lin" valueType="num">
                                      <p:cBhvr additive="repl">
                                        <p:cTn id="13"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xEl>
                                              <p:pRg st="2" end="2"/>
                                            </p:txEl>
                                          </p:spTgt>
                                        </p:tgtEl>
                                        <p:attrNameLst>
                                          <p:attrName>style.visibility</p:attrName>
                                        </p:attrNameLst>
                                      </p:cBhvr>
                                      <p:to>
                                        <p:strVal val="visible"/>
                                      </p:to>
                                    </p:set>
                                    <p:anim calcmode="lin" valueType="num">
                                      <p:cBhvr additive="repl">
                                        <p:cTn id="19"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78305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a:ea typeface="Verdana"/>
              </a:rPr>
              <a:t>Four-year chronology</a:t>
            </a:r>
            <a:endParaRPr lang="fr-FR" sz="2800" spc="-1" dirty="0">
              <a:solidFill>
                <a:srgbClr val="C00000"/>
              </a:solidFill>
            </a:endParaRPr>
          </a:p>
        </p:txBody>
      </p:sp>
      <p:sp>
        <p:nvSpPr>
          <p:cNvPr id="57" name="TextBox 5"/>
          <p:cNvSpPr/>
          <p:nvPr/>
        </p:nvSpPr>
        <p:spPr>
          <a:xfrm>
            <a:off x="204479" y="470824"/>
            <a:ext cx="7923520" cy="18144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800" b="1" spc="-1" baseline="30000" dirty="0">
                <a:solidFill>
                  <a:srgbClr val="C00000"/>
                </a:solidFill>
                <a:latin typeface="+mj-lt"/>
              </a:rPr>
              <a:t>8 </a:t>
            </a:r>
            <a:r>
              <a:rPr lang="en-GB" sz="2800" b="1" spc="-1" dirty="0">
                <a:solidFill>
                  <a:srgbClr val="000000"/>
                </a:solidFill>
                <a:latin typeface="+mj-lt"/>
              </a:rPr>
              <a:t>“‘Sir,’ the man replied, ‘leave it alone for </a:t>
            </a:r>
            <a:r>
              <a:rPr lang="en-GB" sz="2800" b="1" spc="-1" dirty="0">
                <a:solidFill>
                  <a:srgbClr val="0070C0"/>
                </a:solidFill>
                <a:latin typeface="+mj-lt"/>
              </a:rPr>
              <a:t>one more year</a:t>
            </a:r>
            <a:r>
              <a:rPr lang="en-GB" sz="2800" b="1" spc="-1" dirty="0">
                <a:solidFill>
                  <a:srgbClr val="000000"/>
                </a:solidFill>
                <a:latin typeface="+mj-lt"/>
              </a:rPr>
              <a:t>, and I shall dig around it and fertilize it. </a:t>
            </a:r>
            <a:r>
              <a:rPr lang="en-GB" sz="2800" b="1" spc="-1" baseline="30000" dirty="0">
                <a:solidFill>
                  <a:srgbClr val="C00000"/>
                </a:solidFill>
                <a:latin typeface="+mj-lt"/>
              </a:rPr>
              <a:t>9</a:t>
            </a:r>
            <a:r>
              <a:rPr lang="en-GB" sz="2800" b="1" spc="-1" dirty="0">
                <a:solidFill>
                  <a:srgbClr val="000000"/>
                </a:solidFill>
                <a:latin typeface="+mj-lt"/>
              </a:rPr>
              <a:t> If it bears fruit next year, then fine! If not, then cut it down.’”</a:t>
            </a:r>
          </a:p>
        </p:txBody>
      </p:sp>
      <p:sp>
        <p:nvSpPr>
          <p:cNvPr id="2" name="TextBox 5">
            <a:extLst>
              <a:ext uri="{FF2B5EF4-FFF2-40B4-BE49-F238E27FC236}">
                <a16:creationId xmlns:a16="http://schemas.microsoft.com/office/drawing/2014/main" id="{1D1945E1-6AB3-967F-BE98-58F80EF560EF}"/>
              </a:ext>
            </a:extLst>
          </p:cNvPr>
          <p:cNvSpPr/>
          <p:nvPr/>
        </p:nvSpPr>
        <p:spPr>
          <a:xfrm>
            <a:off x="204479" y="2285252"/>
            <a:ext cx="792352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pc="-1" dirty="0">
                <a:solidFill>
                  <a:srgbClr val="0070C0"/>
                </a:solidFill>
                <a:latin typeface="+mj-lt"/>
              </a:rPr>
              <a:t>Year</a:t>
            </a:r>
          </a:p>
          <a:p>
            <a:pPr>
              <a:lnSpc>
                <a:spcPct val="100000"/>
              </a:lnSpc>
              <a:buNone/>
            </a:pPr>
            <a:r>
              <a:rPr lang="en-GB" sz="2800" b="1" spc="-1" dirty="0">
                <a:solidFill>
                  <a:srgbClr val="C00000"/>
                </a:solidFill>
                <a:latin typeface="+mj-lt"/>
              </a:rPr>
              <a:t>4/1</a:t>
            </a:r>
            <a:r>
              <a:rPr lang="en-GB" sz="2800" b="1" spc="-1" dirty="0">
                <a:solidFill>
                  <a:srgbClr val="000000"/>
                </a:solidFill>
                <a:latin typeface="+mj-lt"/>
              </a:rPr>
              <a:t> BCE: Jesus born.</a:t>
            </a:r>
          </a:p>
          <a:p>
            <a:pPr>
              <a:lnSpc>
                <a:spcPct val="100000"/>
              </a:lnSpc>
              <a:buNone/>
            </a:pPr>
            <a:r>
              <a:rPr lang="en-GB" sz="2800" b="1" spc="-1" dirty="0">
                <a:solidFill>
                  <a:srgbClr val="C00000"/>
                </a:solidFill>
                <a:latin typeface="+mj-lt"/>
              </a:rPr>
              <a:t>29</a:t>
            </a:r>
            <a:r>
              <a:rPr lang="en-GB" sz="2800" b="1" spc="-1" dirty="0">
                <a:solidFill>
                  <a:srgbClr val="000000"/>
                </a:solidFill>
                <a:latin typeface="+mj-lt"/>
              </a:rPr>
              <a:t> CE: Jesus baptized, begins work.</a:t>
            </a:r>
          </a:p>
          <a:p>
            <a:pPr>
              <a:lnSpc>
                <a:spcPct val="100000"/>
              </a:lnSpc>
              <a:buNone/>
            </a:pPr>
            <a:r>
              <a:rPr lang="en-GB" sz="2800" b="1" spc="-1" dirty="0">
                <a:solidFill>
                  <a:srgbClr val="C00000"/>
                </a:solidFill>
                <a:latin typeface="+mj-lt"/>
              </a:rPr>
              <a:t>29-32</a:t>
            </a:r>
            <a:r>
              <a:rPr lang="en-GB" sz="2800" b="1" spc="-1" dirty="0">
                <a:solidFill>
                  <a:srgbClr val="000000"/>
                </a:solidFill>
                <a:latin typeface="+mj-lt"/>
              </a:rPr>
              <a:t> CE: </a:t>
            </a:r>
            <a:r>
              <a:rPr lang="en-GB" sz="2800" b="1" spc="-1" dirty="0">
                <a:solidFill>
                  <a:srgbClr val="000000"/>
                </a:solidFill>
              </a:rPr>
              <a:t>Jesus’ t</a:t>
            </a:r>
            <a:r>
              <a:rPr lang="en-GB" sz="2800" b="1" spc="-1" dirty="0">
                <a:solidFill>
                  <a:srgbClr val="000000"/>
                </a:solidFill>
                <a:latin typeface="+mj-lt"/>
              </a:rPr>
              <a:t>hree years of work.</a:t>
            </a:r>
          </a:p>
          <a:p>
            <a:pPr>
              <a:lnSpc>
                <a:spcPct val="100000"/>
              </a:lnSpc>
              <a:buNone/>
            </a:pPr>
            <a:r>
              <a:rPr lang="en-GB" sz="2800" b="1" spc="-1" dirty="0">
                <a:solidFill>
                  <a:srgbClr val="C00000"/>
                </a:solidFill>
                <a:latin typeface="+mj-lt"/>
              </a:rPr>
              <a:t>32-33</a:t>
            </a:r>
            <a:r>
              <a:rPr lang="en-GB" sz="2800" b="1" spc="-1" dirty="0">
                <a:solidFill>
                  <a:srgbClr val="000000"/>
                </a:solidFill>
                <a:latin typeface="+mj-lt"/>
              </a:rPr>
              <a:t> CE: Jesus’ fourth year of work.</a:t>
            </a:r>
          </a:p>
        </p:txBody>
      </p:sp>
    </p:spTree>
    <p:extLst>
      <p:ext uri="{BB962C8B-B14F-4D97-AF65-F5344CB8AC3E}">
        <p14:creationId xmlns:p14="http://schemas.microsoft.com/office/powerpoint/2010/main" val="236902067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repl">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repl">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repl">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repl">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repl">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repl">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78305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Jesus violates religious rules</a:t>
            </a:r>
            <a:endParaRPr lang="fr-FR" sz="2800" b="0" strike="noStrike" spc="-1" dirty="0">
              <a:solidFill>
                <a:srgbClr val="C00000"/>
              </a:solidFill>
              <a:latin typeface="Arial"/>
            </a:endParaRPr>
          </a:p>
        </p:txBody>
      </p:sp>
      <p:sp>
        <p:nvSpPr>
          <p:cNvPr id="57" name="TextBox 5"/>
          <p:cNvSpPr/>
          <p:nvPr/>
        </p:nvSpPr>
        <p:spPr>
          <a:xfrm>
            <a:off x="204480" y="516240"/>
            <a:ext cx="7923520" cy="216837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700" b="1" strike="noStrike" spc="-1" baseline="30000" dirty="0">
                <a:solidFill>
                  <a:srgbClr val="C00000"/>
                </a:solidFill>
                <a:latin typeface="+mj-lt"/>
              </a:rPr>
              <a:t>10</a:t>
            </a:r>
            <a:r>
              <a:rPr lang="en-GB" sz="2700" b="1" spc="-1" dirty="0">
                <a:solidFill>
                  <a:srgbClr val="000000"/>
                </a:solidFill>
                <a:latin typeface="+mj-lt"/>
              </a:rPr>
              <a:t> On a Sabbath Jesus was teaching in one of the synagogues, </a:t>
            </a:r>
            <a:r>
              <a:rPr lang="en-GB" sz="2700" b="1" spc="-1" baseline="30000" dirty="0">
                <a:solidFill>
                  <a:srgbClr val="C00000"/>
                </a:solidFill>
                <a:latin typeface="+mj-lt"/>
              </a:rPr>
              <a:t>11</a:t>
            </a:r>
            <a:r>
              <a:rPr lang="en-GB" sz="2700" b="1" spc="-1" dirty="0">
                <a:solidFill>
                  <a:srgbClr val="000000"/>
                </a:solidFill>
                <a:latin typeface="+mj-lt"/>
              </a:rPr>
              <a:t> and a woman was there who had been crippled by a spirit for eighteen years. She was bent over and could not straighten up at all. </a:t>
            </a:r>
            <a:endParaRPr lang="en-US" sz="2700" spc="-1" dirty="0">
              <a:solidFill>
                <a:srgbClr val="00B050"/>
              </a:solidFill>
              <a:latin typeface="+mj-lt"/>
            </a:endParaRPr>
          </a:p>
        </p:txBody>
      </p:sp>
      <p:sp>
        <p:nvSpPr>
          <p:cNvPr id="2" name="TextBox 1">
            <a:extLst>
              <a:ext uri="{FF2B5EF4-FFF2-40B4-BE49-F238E27FC236}">
                <a16:creationId xmlns:a16="http://schemas.microsoft.com/office/drawing/2014/main" id="{C799FE8F-092A-B4B1-EE20-32870A30D4D6}"/>
              </a:ext>
            </a:extLst>
          </p:cNvPr>
          <p:cNvSpPr txBox="1"/>
          <p:nvPr/>
        </p:nvSpPr>
        <p:spPr>
          <a:xfrm>
            <a:off x="148716" y="2168611"/>
            <a:ext cx="7979284" cy="2246769"/>
          </a:xfrm>
          <a:prstGeom prst="rect">
            <a:avLst/>
          </a:prstGeom>
          <a:noFill/>
        </p:spPr>
        <p:txBody>
          <a:bodyPr wrap="square" rtlCol="0">
            <a:spAutoFit/>
          </a:bodyPr>
          <a:lstStyle/>
          <a:p>
            <a:r>
              <a:rPr lang="en-GB" sz="2800" b="1" spc="-1" baseline="30000" dirty="0">
                <a:solidFill>
                  <a:srgbClr val="C00000"/>
                </a:solidFill>
                <a:latin typeface="+mj-lt"/>
              </a:rPr>
              <a:t>			        12</a:t>
            </a:r>
            <a:r>
              <a:rPr lang="en-GB" sz="2800" b="1" spc="-1" dirty="0">
                <a:solidFill>
                  <a:srgbClr val="000000"/>
                </a:solidFill>
                <a:latin typeface="+mj-lt"/>
              </a:rPr>
              <a:t> When Jesus saw her, he called her forward and said to her, ‘Woman, you are set free from your infirmity.’ </a:t>
            </a:r>
            <a:r>
              <a:rPr lang="en-GB" sz="2800" b="1" spc="-1" baseline="30000" dirty="0">
                <a:solidFill>
                  <a:srgbClr val="C00000"/>
                </a:solidFill>
                <a:latin typeface="+mj-lt"/>
              </a:rPr>
              <a:t>13</a:t>
            </a:r>
            <a:r>
              <a:rPr lang="en-GB" sz="2800" b="1" spc="-1" dirty="0">
                <a:solidFill>
                  <a:srgbClr val="000000"/>
                </a:solidFill>
                <a:latin typeface="+mj-lt"/>
              </a:rPr>
              <a:t> Then he put his hands on her, and immediately she straightened up and praised God.</a:t>
            </a:r>
            <a:endParaRPr lang="en-US" sz="2800" dirty="0"/>
          </a:p>
        </p:txBody>
      </p:sp>
      <p:pic>
        <p:nvPicPr>
          <p:cNvPr id="1026" name="Picture 2" descr="No photo description available.">
            <a:extLst>
              <a:ext uri="{FF2B5EF4-FFF2-40B4-BE49-F238E27FC236}">
                <a16:creationId xmlns:a16="http://schemas.microsoft.com/office/drawing/2014/main" id="{3BFE1A1A-5B4E-1CEA-2719-9A731F72B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558" y="-1926"/>
            <a:ext cx="3750619" cy="457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8340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9526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GB" sz="2800" b="1" strike="noStrike" spc="-1" dirty="0">
                <a:solidFill>
                  <a:srgbClr val="0070C0"/>
                </a:solidFill>
                <a:latin typeface="Verdana"/>
                <a:ea typeface="Verdana"/>
              </a:rPr>
              <a:t>Jesus violates religious rules</a:t>
            </a:r>
            <a:endParaRPr lang="fr-FR" sz="2800" b="0" strike="noStrike" spc="-1" dirty="0">
              <a:solidFill>
                <a:srgbClr val="C00000"/>
              </a:solidFill>
              <a:latin typeface="Arial"/>
            </a:endParaRPr>
          </a:p>
          <a:p>
            <a:endParaRPr lang="fr-FR" sz="2800" b="0" strike="noStrike" spc="-1" dirty="0">
              <a:solidFill>
                <a:srgbClr val="C00000"/>
              </a:solidFill>
              <a:latin typeface="Arial"/>
            </a:endParaRPr>
          </a:p>
        </p:txBody>
      </p:sp>
      <p:sp>
        <p:nvSpPr>
          <p:cNvPr id="131" name="TextBox 5"/>
          <p:cNvSpPr/>
          <p:nvPr/>
        </p:nvSpPr>
        <p:spPr>
          <a:xfrm>
            <a:off x="204480" y="516240"/>
            <a:ext cx="7923240" cy="32609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Sabbath:</a:t>
            </a:r>
            <a:r>
              <a:rPr lang="en-GB" sz="2800" b="1" spc="-1" dirty="0">
                <a:solidFill>
                  <a:srgbClr val="000000"/>
                </a:solidFill>
                <a:ea typeface="Verdana"/>
              </a:rPr>
              <a:t> From Friday sunset until Saturday sunset.</a:t>
            </a:r>
          </a:p>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Work:</a:t>
            </a:r>
            <a:r>
              <a:rPr lang="en-GB" sz="2800" b="1" spc="-1" dirty="0">
                <a:solidFill>
                  <a:srgbClr val="000000"/>
                </a:solidFill>
                <a:ea typeface="Verdana"/>
              </a:rPr>
              <a:t> Human work was strictly limited, </a:t>
            </a:r>
            <a:br>
              <a:rPr lang="en-GB" sz="2800" b="1" spc="-1" dirty="0">
                <a:solidFill>
                  <a:srgbClr val="000000"/>
                </a:solidFill>
                <a:ea typeface="Verdana"/>
              </a:rPr>
            </a:br>
            <a:r>
              <a:rPr lang="en-GB" sz="2800" b="1" spc="-1" dirty="0">
                <a:solidFill>
                  <a:srgbClr val="000000"/>
                </a:solidFill>
                <a:ea typeface="Verdana"/>
              </a:rPr>
              <a:t>but not God’s work.</a:t>
            </a:r>
          </a:p>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Early:</a:t>
            </a:r>
            <a:r>
              <a:rPr lang="en-GB" sz="2800" b="1" spc="-1" dirty="0">
                <a:solidFill>
                  <a:srgbClr val="000000"/>
                </a:solidFill>
                <a:ea typeface="Verdana"/>
              </a:rPr>
              <a:t> Christians attended synagogue on the Sabbath day, and worshipped Jesus Saturday evening (=start of the 7</a:t>
            </a:r>
            <a:r>
              <a:rPr lang="en-GB" sz="2800" b="1" spc="-1" baseline="30000" dirty="0">
                <a:solidFill>
                  <a:srgbClr val="000000"/>
                </a:solidFill>
                <a:ea typeface="Verdana"/>
              </a:rPr>
              <a:t>th</a:t>
            </a:r>
            <a:r>
              <a:rPr lang="en-GB" sz="2800" b="1" spc="-1" dirty="0">
                <a:solidFill>
                  <a:srgbClr val="000000"/>
                </a:solidFill>
                <a:ea typeface="Verdana"/>
              </a:rPr>
              <a:t> day).</a:t>
            </a:r>
            <a:endParaRPr lang="fr-FR" sz="2800" b="0" strike="noStrike" spc="-1" dirty="0">
              <a:latin typeface="Arial"/>
            </a:endParaRPr>
          </a:p>
        </p:txBody>
      </p:sp>
    </p:spTree>
    <p:extLst>
      <p:ext uri="{BB962C8B-B14F-4D97-AF65-F5344CB8AC3E}">
        <p14:creationId xmlns:p14="http://schemas.microsoft.com/office/powerpoint/2010/main" val="344007720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 calcmode="lin" valueType="num">
                                      <p:cBhvr additive="repl">
                                        <p:cTn id="7"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1" end="1"/>
                                            </p:txEl>
                                          </p:spTgt>
                                        </p:tgtEl>
                                        <p:attrNameLst>
                                          <p:attrName>style.visibility</p:attrName>
                                        </p:attrNameLst>
                                      </p:cBhvr>
                                      <p:to>
                                        <p:strVal val="visible"/>
                                      </p:to>
                                    </p:set>
                                    <p:anim calcmode="lin" valueType="num">
                                      <p:cBhvr additive="repl">
                                        <p:cTn id="1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 calcmode="lin" valueType="num">
                                      <p:cBhvr additive="repl">
                                        <p:cTn id="1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78305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Jesus violates religious rules</a:t>
            </a:r>
            <a:endParaRPr lang="fr-FR" sz="2800" b="0" strike="noStrike" spc="-1" dirty="0">
              <a:solidFill>
                <a:srgbClr val="C00000"/>
              </a:solidFill>
              <a:latin typeface="Arial"/>
            </a:endParaRPr>
          </a:p>
        </p:txBody>
      </p:sp>
      <p:sp>
        <p:nvSpPr>
          <p:cNvPr id="57" name="TextBox 5"/>
          <p:cNvSpPr/>
          <p:nvPr/>
        </p:nvSpPr>
        <p:spPr>
          <a:xfrm>
            <a:off x="204480" y="516240"/>
            <a:ext cx="7923520" cy="38303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700" b="1" strike="noStrike" spc="-1" baseline="30000" dirty="0">
                <a:solidFill>
                  <a:srgbClr val="C00000"/>
                </a:solidFill>
                <a:latin typeface="+mj-lt"/>
              </a:rPr>
              <a:t>14</a:t>
            </a:r>
            <a:r>
              <a:rPr lang="en-GB" sz="2700" b="1" spc="-1" dirty="0">
                <a:solidFill>
                  <a:srgbClr val="000000"/>
                </a:solidFill>
                <a:latin typeface="+mj-lt"/>
              </a:rPr>
              <a:t> Indignant because Jesus had healed on the Sabbath, the synagogue leader said to the people, “There are six days for work. So come and be healed on those days, not on the Sabbath.”</a:t>
            </a:r>
          </a:p>
          <a:p>
            <a:pPr indent="357188">
              <a:lnSpc>
                <a:spcPct val="100000"/>
              </a:lnSpc>
              <a:buNone/>
              <a:tabLst>
                <a:tab pos="0" algn="l"/>
              </a:tabLst>
            </a:pPr>
            <a:r>
              <a:rPr lang="en-GB" sz="2700" b="1" spc="-1" baseline="30000" dirty="0">
                <a:solidFill>
                  <a:srgbClr val="C00000"/>
                </a:solidFill>
                <a:latin typeface="+mj-lt"/>
              </a:rPr>
              <a:t>15</a:t>
            </a:r>
            <a:r>
              <a:rPr lang="en-GB" sz="2700" b="1" spc="-1" dirty="0">
                <a:solidFill>
                  <a:srgbClr val="000000"/>
                </a:solidFill>
                <a:latin typeface="+mj-lt"/>
              </a:rPr>
              <a:t> The Lord answered him, “You hypocrites! Doesn’t each of you on the Sabbath untie your ox or donkey from the stall and lead it out to give it water?</a:t>
            </a:r>
            <a:endParaRPr lang="en-US" sz="2700" spc="-1" dirty="0">
              <a:solidFill>
                <a:srgbClr val="00B050"/>
              </a:solidFill>
              <a:latin typeface="+mj-lt"/>
            </a:endParaRPr>
          </a:p>
        </p:txBody>
      </p:sp>
      <p:pic>
        <p:nvPicPr>
          <p:cNvPr id="8194" name="Picture 2" descr="Angry Pharisees Stock Photo - Download Image Now - Bible, Blindness,  Horizontal - iStock">
            <a:extLst>
              <a:ext uri="{FF2B5EF4-FFF2-40B4-BE49-F238E27FC236}">
                <a16:creationId xmlns:a16="http://schemas.microsoft.com/office/drawing/2014/main" id="{277DA844-38F3-6547-3998-2AD454D20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820" y="503404"/>
            <a:ext cx="5557993" cy="406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00295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194"/>
                                        </p:tgtEl>
                                        <p:attrNameLst>
                                          <p:attrName>ppt_x</p:attrName>
                                        </p:attrNameLst>
                                      </p:cBhvr>
                                      <p:tavLst>
                                        <p:tav tm="0">
                                          <p:val>
                                            <p:strVal val="ppt_x"/>
                                          </p:val>
                                        </p:tav>
                                        <p:tav tm="100000">
                                          <p:val>
                                            <p:strVal val="ppt_x"/>
                                          </p:val>
                                        </p:tav>
                                      </p:tavLst>
                                    </p:anim>
                                    <p:anim calcmode="lin" valueType="num">
                                      <p:cBhvr additive="base">
                                        <p:cTn id="7" dur="500"/>
                                        <p:tgtEl>
                                          <p:spTgt spid="8194"/>
                                        </p:tgtEl>
                                        <p:attrNameLst>
                                          <p:attrName>ppt_y</p:attrName>
                                        </p:attrNameLst>
                                      </p:cBhvr>
                                      <p:tavLst>
                                        <p:tav tm="0">
                                          <p:val>
                                            <p:strVal val="ppt_y"/>
                                          </p:val>
                                        </p:tav>
                                        <p:tav tm="100000">
                                          <p:val>
                                            <p:strVal val="1+ppt_h/2"/>
                                          </p:val>
                                        </p:tav>
                                      </p:tavLst>
                                    </p:anim>
                                    <p:set>
                                      <p:cBhvr>
                                        <p:cTn id="8" dur="1" fill="hold">
                                          <p:stCondLst>
                                            <p:cond delay="499"/>
                                          </p:stCondLst>
                                        </p:cTn>
                                        <p:tgtEl>
                                          <p:spTgt spid="819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repl">
                                        <p:cTn id="19"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78305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Jesus violates religious rules</a:t>
            </a:r>
            <a:endParaRPr lang="fr-FR" sz="2800" b="0" strike="noStrike" spc="-1" dirty="0">
              <a:solidFill>
                <a:srgbClr val="C00000"/>
              </a:solidFill>
              <a:latin typeface="Arial"/>
            </a:endParaRPr>
          </a:p>
        </p:txBody>
      </p:sp>
      <p:sp>
        <p:nvSpPr>
          <p:cNvPr id="57" name="TextBox 5"/>
          <p:cNvSpPr/>
          <p:nvPr/>
        </p:nvSpPr>
        <p:spPr>
          <a:xfrm>
            <a:off x="204480" y="516240"/>
            <a:ext cx="7923520" cy="299936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700" b="1" strike="noStrike" spc="-1" baseline="30000" dirty="0">
                <a:solidFill>
                  <a:srgbClr val="C00000"/>
                </a:solidFill>
                <a:latin typeface="+mj-lt"/>
              </a:rPr>
              <a:t>16</a:t>
            </a:r>
            <a:r>
              <a:rPr lang="en-GB" sz="2700" b="1" spc="-1" dirty="0">
                <a:solidFill>
                  <a:srgbClr val="000000"/>
                </a:solidFill>
                <a:latin typeface="+mj-lt"/>
              </a:rPr>
              <a:t> Then should not this woman, a daughter of Abraham, whom Satan has kept bound for eighteen long years, be set free on the Sabbath day from what bound her?”</a:t>
            </a:r>
          </a:p>
          <a:p>
            <a:pPr indent="357188">
              <a:lnSpc>
                <a:spcPct val="100000"/>
              </a:lnSpc>
              <a:buNone/>
              <a:tabLst>
                <a:tab pos="0" algn="l"/>
              </a:tabLst>
            </a:pPr>
            <a:r>
              <a:rPr lang="en-GB" sz="2700" b="1" spc="-1" baseline="30000" dirty="0">
                <a:solidFill>
                  <a:srgbClr val="C00000"/>
                </a:solidFill>
                <a:latin typeface="+mj-lt"/>
              </a:rPr>
              <a:t>17 </a:t>
            </a:r>
            <a:r>
              <a:rPr lang="en-GB" sz="2700" b="1" spc="-1" dirty="0">
                <a:solidFill>
                  <a:srgbClr val="000000"/>
                </a:solidFill>
                <a:latin typeface="+mj-lt"/>
              </a:rPr>
              <a:t>When he said this, all his opponents were humiliated, but the people were delighted with all the wonderful things he was doing.</a:t>
            </a:r>
            <a:endParaRPr lang="en-US" sz="2700" spc="-1" dirty="0">
              <a:solidFill>
                <a:srgbClr val="00B050"/>
              </a:solidFill>
              <a:latin typeface="+mj-lt"/>
            </a:endParaRPr>
          </a:p>
        </p:txBody>
      </p:sp>
      <p:pic>
        <p:nvPicPr>
          <p:cNvPr id="2" name="Picture 2">
            <a:extLst>
              <a:ext uri="{FF2B5EF4-FFF2-40B4-BE49-F238E27FC236}">
                <a16:creationId xmlns:a16="http://schemas.microsoft.com/office/drawing/2014/main" id="{EED25F38-8AAB-94E4-C1A1-B44272971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358" y="504825"/>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0128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repl">
                                        <p:cTn id="19"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GB" sz="2800" b="1" spc="-1" dirty="0">
                <a:solidFill>
                  <a:srgbClr val="0070C0"/>
                </a:solidFill>
                <a:latin typeface="Verdana"/>
                <a:ea typeface="Verdana"/>
              </a:rPr>
              <a:t>Jesus violates religious rules</a:t>
            </a:r>
          </a:p>
        </p:txBody>
      </p:sp>
      <p:sp>
        <p:nvSpPr>
          <p:cNvPr id="131" name="TextBox 5"/>
          <p:cNvSpPr/>
          <p:nvPr/>
        </p:nvSpPr>
        <p:spPr>
          <a:xfrm>
            <a:off x="204480" y="516240"/>
            <a:ext cx="7923240" cy="37688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Daughter of Abraham:</a:t>
            </a:r>
            <a:r>
              <a:rPr lang="en-GB" sz="2800" b="1" spc="-1" dirty="0">
                <a:solidFill>
                  <a:srgbClr val="000000"/>
                </a:solidFill>
                <a:ea typeface="Verdana"/>
              </a:rPr>
              <a:t> To whom God had revealed his promises 2000 years earlier!</a:t>
            </a:r>
          </a:p>
          <a:p>
            <a:pPr marL="341280" indent="-341280">
              <a:spcAft>
                <a:spcPts val="600"/>
              </a:spcAft>
              <a:tabLst>
                <a:tab pos="0" algn="l"/>
              </a:tabLst>
            </a:pPr>
            <a:r>
              <a:rPr lang="en-US" sz="2800" b="1" spc="-1" dirty="0">
                <a:solidFill>
                  <a:srgbClr val="C00000"/>
                </a:solidFill>
                <a:ea typeface="Verdana"/>
              </a:rPr>
              <a:t>● </a:t>
            </a:r>
            <a:r>
              <a:rPr lang="en-GB" sz="2800" b="1" spc="-1" dirty="0">
                <a:solidFill>
                  <a:srgbClr val="0070C0"/>
                </a:solidFill>
                <a:ea typeface="Verdana"/>
              </a:rPr>
              <a:t>Satan kept bound:</a:t>
            </a:r>
            <a:r>
              <a:rPr lang="en-GB" sz="2800" b="1" spc="-1" dirty="0">
                <a:solidFill>
                  <a:srgbClr val="000000"/>
                </a:solidFill>
                <a:ea typeface="Verdana"/>
              </a:rPr>
              <a:t> Jesus has power to release humans from spiritual bondage!</a:t>
            </a:r>
          </a:p>
          <a:p>
            <a:pPr marL="341280" indent="-341280">
              <a:spcAft>
                <a:spcPts val="600"/>
              </a:spcAft>
              <a:tabLst>
                <a:tab pos="0" algn="l"/>
              </a:tabLst>
            </a:pPr>
            <a:r>
              <a:rPr lang="en-US" sz="2800" b="1" spc="-1" dirty="0">
                <a:solidFill>
                  <a:srgbClr val="C00000"/>
                </a:solidFill>
                <a:ea typeface="Verdana"/>
              </a:rPr>
              <a:t>● </a:t>
            </a:r>
            <a:r>
              <a:rPr lang="en-GB" sz="2800" b="1" spc="-1" dirty="0">
                <a:solidFill>
                  <a:srgbClr val="0070C0"/>
                </a:solidFill>
                <a:ea typeface="Verdana"/>
              </a:rPr>
              <a:t>His opponents:</a:t>
            </a:r>
            <a:r>
              <a:rPr lang="en-GB" sz="2800" b="1" spc="-1" dirty="0">
                <a:solidFill>
                  <a:srgbClr val="000000"/>
                </a:solidFill>
                <a:ea typeface="Verdana"/>
              </a:rPr>
              <a:t> Religious leaders are the main opponents to Jesus, everywhere.</a:t>
            </a:r>
          </a:p>
          <a:p>
            <a:pPr marL="341280" indent="-341280">
              <a:spcAft>
                <a:spcPts val="600"/>
              </a:spcAft>
              <a:tabLst>
                <a:tab pos="0" algn="l"/>
              </a:tabLst>
            </a:pPr>
            <a:r>
              <a:rPr lang="en-US" sz="2800" b="1" spc="-1" dirty="0">
                <a:solidFill>
                  <a:srgbClr val="C00000"/>
                </a:solidFill>
                <a:ea typeface="Verdana"/>
              </a:rPr>
              <a:t>● </a:t>
            </a:r>
            <a:r>
              <a:rPr lang="en-GB" sz="2800" b="1" spc="-1" dirty="0">
                <a:solidFill>
                  <a:srgbClr val="0070C0"/>
                </a:solidFill>
                <a:ea typeface="Verdana"/>
              </a:rPr>
              <a:t>People delighted:</a:t>
            </a:r>
            <a:r>
              <a:rPr lang="en-GB" sz="2800" b="1" spc="-1" dirty="0">
                <a:solidFill>
                  <a:srgbClr val="000000"/>
                </a:solidFill>
                <a:ea typeface="Verdana"/>
              </a:rPr>
              <a:t> We ordinary folk may freely experience Jesus’ kindness.</a:t>
            </a:r>
            <a:endParaRPr lang="fr-FR" sz="2800" b="0" strike="noStrike" spc="-1" dirty="0">
              <a:latin typeface="Arial"/>
            </a:endParaRPr>
          </a:p>
        </p:txBody>
      </p:sp>
    </p:spTree>
    <p:extLst>
      <p:ext uri="{BB962C8B-B14F-4D97-AF65-F5344CB8AC3E}">
        <p14:creationId xmlns:p14="http://schemas.microsoft.com/office/powerpoint/2010/main" val="360950646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 calcmode="lin" valueType="num">
                                      <p:cBhvr additive="repl">
                                        <p:cTn id="7"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1" end="1"/>
                                            </p:txEl>
                                          </p:spTgt>
                                        </p:tgtEl>
                                        <p:attrNameLst>
                                          <p:attrName>style.visibility</p:attrName>
                                        </p:attrNameLst>
                                      </p:cBhvr>
                                      <p:to>
                                        <p:strVal val="visible"/>
                                      </p:to>
                                    </p:set>
                                    <p:anim calcmode="lin" valueType="num">
                                      <p:cBhvr additive="repl">
                                        <p:cTn id="1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 calcmode="lin" valueType="num">
                                      <p:cBhvr additive="repl">
                                        <p:cTn id="1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1">
                                            <p:txEl>
                                              <p:pRg st="3" end="3"/>
                                            </p:txEl>
                                          </p:spTgt>
                                        </p:tgtEl>
                                        <p:attrNameLst>
                                          <p:attrName>style.visibility</p:attrName>
                                        </p:attrNameLst>
                                      </p:cBhvr>
                                      <p:to>
                                        <p:strVal val="visible"/>
                                      </p:to>
                                    </p:set>
                                    <p:anim calcmode="lin" valueType="num">
                                      <p:cBhvr additive="repl">
                                        <p:cTn id="25" dur="500" fill="hold"/>
                                        <p:tgtEl>
                                          <p:spTgt spid="131">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1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GB" sz="2800" b="1" spc="-1" dirty="0">
                <a:solidFill>
                  <a:srgbClr val="0070C0"/>
                </a:solidFill>
                <a:latin typeface="Verdana"/>
                <a:ea typeface="Verdana"/>
              </a:rPr>
              <a:t>American forms of bondage</a:t>
            </a:r>
          </a:p>
        </p:txBody>
      </p:sp>
      <p:sp>
        <p:nvSpPr>
          <p:cNvPr id="131" name="TextBox 5"/>
          <p:cNvSpPr/>
          <p:nvPr/>
        </p:nvSpPr>
        <p:spPr>
          <a:xfrm>
            <a:off x="204480" y="429696"/>
            <a:ext cx="8009880" cy="41535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66700" indent="-266700">
              <a:buNone/>
              <a:tabLst>
                <a:tab pos="0" algn="l"/>
              </a:tabLst>
            </a:pPr>
            <a:r>
              <a:rPr lang="en-US" sz="2400" b="1" spc="-1" dirty="0">
                <a:solidFill>
                  <a:srgbClr val="C00000"/>
                </a:solidFill>
                <a:ea typeface="Verdana"/>
              </a:rPr>
              <a:t>● </a:t>
            </a:r>
            <a:r>
              <a:rPr lang="en-GB" sz="2400" b="1" spc="-1" dirty="0">
                <a:solidFill>
                  <a:srgbClr val="0070C0"/>
                </a:solidFill>
                <a:ea typeface="Verdana"/>
              </a:rPr>
              <a:t>Drugs:</a:t>
            </a:r>
            <a:r>
              <a:rPr lang="en-GB" sz="2400" b="1" spc="-1" dirty="0">
                <a:solidFill>
                  <a:srgbClr val="000000"/>
                </a:solidFill>
                <a:ea typeface="Verdana"/>
              </a:rPr>
              <a:t> Constant fixation on obtaining one’s next ‘hit’ </a:t>
            </a:r>
            <a:r>
              <a:rPr lang="en-GB" sz="2400" b="1" spc="-1" dirty="0">
                <a:solidFill>
                  <a:srgbClr val="C00000"/>
                </a:solidFill>
                <a:ea typeface="Verdana"/>
                <a:sym typeface="Wingdings" panose="05000000000000000000" pitchFamily="2" charset="2"/>
              </a:rPr>
              <a:t></a:t>
            </a:r>
            <a:r>
              <a:rPr lang="en-GB" sz="2400" b="1" spc="-1" dirty="0">
                <a:solidFill>
                  <a:srgbClr val="000000"/>
                </a:solidFill>
                <a:ea typeface="Verdana"/>
                <a:sym typeface="Wingdings" panose="05000000000000000000" pitchFamily="2" charset="2"/>
              </a:rPr>
              <a:t> broken health, poverty, and early death.</a:t>
            </a:r>
            <a:endParaRPr lang="en-GB" sz="2400" b="1" spc="-1" dirty="0">
              <a:solidFill>
                <a:srgbClr val="000000"/>
              </a:solidFill>
              <a:ea typeface="Verdana"/>
            </a:endParaRPr>
          </a:p>
          <a:p>
            <a:pPr marL="266700" indent="-266700">
              <a:tabLst>
                <a:tab pos="0" algn="l"/>
              </a:tabLst>
            </a:pPr>
            <a:r>
              <a:rPr lang="en-US" sz="2400" b="1" spc="-1" dirty="0">
                <a:solidFill>
                  <a:srgbClr val="C00000"/>
                </a:solidFill>
                <a:ea typeface="Verdana"/>
              </a:rPr>
              <a:t>● </a:t>
            </a:r>
            <a:r>
              <a:rPr lang="en-GB" sz="2400" b="1" spc="-1" dirty="0">
                <a:solidFill>
                  <a:srgbClr val="0070C0"/>
                </a:solidFill>
                <a:ea typeface="Verdana"/>
              </a:rPr>
              <a:t>Debt:</a:t>
            </a:r>
            <a:r>
              <a:rPr lang="en-GB" sz="2400" b="1" spc="-1" dirty="0">
                <a:solidFill>
                  <a:srgbClr val="000000"/>
                </a:solidFill>
                <a:ea typeface="Verdana"/>
              </a:rPr>
              <a:t> Compounded interest </a:t>
            </a:r>
            <a:r>
              <a:rPr lang="en-GB" sz="2400" b="1" spc="-1" dirty="0">
                <a:solidFill>
                  <a:srgbClr val="C00000"/>
                </a:solidFill>
                <a:ea typeface="Verdana"/>
                <a:sym typeface="Wingdings" panose="05000000000000000000" pitchFamily="2" charset="2"/>
              </a:rPr>
              <a:t></a:t>
            </a:r>
            <a:r>
              <a:rPr lang="en-GB" sz="2400" b="1" spc="-1" dirty="0">
                <a:solidFill>
                  <a:srgbClr val="000000"/>
                </a:solidFill>
                <a:ea typeface="Verdana"/>
                <a:sym typeface="Wingdings" panose="05000000000000000000" pitchFamily="2" charset="2"/>
              </a:rPr>
              <a:t> years of deprivation, of wasted labour, </a:t>
            </a:r>
            <a:r>
              <a:rPr lang="en-GB" sz="2400" b="1" spc="-1">
                <a:solidFill>
                  <a:srgbClr val="000000"/>
                </a:solidFill>
                <a:ea typeface="Verdana"/>
                <a:sym typeface="Wingdings" panose="05000000000000000000" pitchFamily="2" charset="2"/>
              </a:rPr>
              <a:t>and of lost </a:t>
            </a:r>
            <a:r>
              <a:rPr lang="en-GB" sz="2400" b="1" spc="-1" dirty="0">
                <a:solidFill>
                  <a:srgbClr val="000000"/>
                </a:solidFill>
                <a:ea typeface="Verdana"/>
                <a:sym typeface="Wingdings" panose="05000000000000000000" pitchFamily="2" charset="2"/>
              </a:rPr>
              <a:t>opportunities.</a:t>
            </a:r>
            <a:endParaRPr lang="en-GB" sz="2400" b="1" spc="-1" dirty="0">
              <a:solidFill>
                <a:srgbClr val="000000"/>
              </a:solidFill>
              <a:ea typeface="Verdana"/>
            </a:endParaRPr>
          </a:p>
          <a:p>
            <a:pPr marL="266700" indent="-266700">
              <a:tabLst>
                <a:tab pos="0" algn="l"/>
              </a:tabLst>
            </a:pPr>
            <a:r>
              <a:rPr lang="en-US" sz="2400" b="1" spc="-1" dirty="0">
                <a:solidFill>
                  <a:srgbClr val="C00000"/>
                </a:solidFill>
                <a:ea typeface="Verdana"/>
              </a:rPr>
              <a:t>● </a:t>
            </a:r>
            <a:r>
              <a:rPr lang="en-GB" sz="2400" b="1" spc="-1" dirty="0">
                <a:solidFill>
                  <a:srgbClr val="0070C0"/>
                </a:solidFill>
                <a:ea typeface="Verdana"/>
              </a:rPr>
              <a:t>Porn:</a:t>
            </a:r>
            <a:r>
              <a:rPr lang="en-GB" sz="2400" b="1" spc="-1" dirty="0">
                <a:solidFill>
                  <a:srgbClr val="000000"/>
                </a:solidFill>
                <a:ea typeface="Verdana"/>
              </a:rPr>
              <a:t> Constant obsession </a:t>
            </a:r>
            <a:r>
              <a:rPr lang="en-GB" sz="2400" b="1" spc="-1" dirty="0">
                <a:solidFill>
                  <a:srgbClr val="C00000"/>
                </a:solidFill>
                <a:ea typeface="Verdana"/>
                <a:sym typeface="Wingdings" panose="05000000000000000000" pitchFamily="2" charset="2"/>
              </a:rPr>
              <a:t></a:t>
            </a:r>
            <a:r>
              <a:rPr lang="en-GB" sz="2400" b="1" spc="-1" dirty="0">
                <a:solidFill>
                  <a:srgbClr val="000000"/>
                </a:solidFill>
                <a:ea typeface="Verdana"/>
              </a:rPr>
              <a:t> perversion &amp; abuse.</a:t>
            </a:r>
          </a:p>
          <a:p>
            <a:pPr marL="266700" indent="-266700">
              <a:tabLst>
                <a:tab pos="0" algn="l"/>
              </a:tabLst>
            </a:pPr>
            <a:r>
              <a:rPr lang="en-US" sz="2400" b="1" spc="-1" dirty="0">
                <a:solidFill>
                  <a:srgbClr val="C00000"/>
                </a:solidFill>
                <a:ea typeface="Verdana"/>
              </a:rPr>
              <a:t>● </a:t>
            </a:r>
            <a:r>
              <a:rPr lang="en-GB" sz="2400" b="1" spc="-1" dirty="0">
                <a:solidFill>
                  <a:srgbClr val="0070C0"/>
                </a:solidFill>
                <a:ea typeface="Verdana"/>
              </a:rPr>
              <a:t>Religion:</a:t>
            </a:r>
            <a:r>
              <a:rPr lang="en-GB" sz="2400" b="1" spc="-1" dirty="0">
                <a:solidFill>
                  <a:srgbClr val="000000"/>
                </a:solidFill>
                <a:ea typeface="Verdana"/>
              </a:rPr>
              <a:t> Mythic beliefs, ceremonies, odd customs</a:t>
            </a:r>
            <a:br>
              <a:rPr lang="en-GB" sz="2400" b="1" spc="-1" dirty="0">
                <a:solidFill>
                  <a:srgbClr val="000000"/>
                </a:solidFill>
                <a:ea typeface="Verdana"/>
              </a:rPr>
            </a:br>
            <a:r>
              <a:rPr lang="en-GB" sz="2400" b="1" spc="-1" dirty="0">
                <a:solidFill>
                  <a:srgbClr val="C00000"/>
                </a:solidFill>
                <a:ea typeface="Verdana"/>
                <a:sym typeface="Wingdings" panose="05000000000000000000" pitchFamily="2" charset="2"/>
              </a:rPr>
              <a:t></a:t>
            </a:r>
            <a:r>
              <a:rPr lang="en-GB" sz="2400" b="1" spc="-1" dirty="0">
                <a:solidFill>
                  <a:srgbClr val="000000"/>
                </a:solidFill>
                <a:ea typeface="Verdana"/>
                <a:sym typeface="Wingdings" panose="05000000000000000000" pitchFamily="2" charset="2"/>
              </a:rPr>
              <a:t> schism, discrimination, &amp; sometimes violence.</a:t>
            </a:r>
          </a:p>
          <a:p>
            <a:pPr marL="266700" indent="-266700">
              <a:tabLst>
                <a:tab pos="0" algn="l"/>
              </a:tabLst>
            </a:pPr>
            <a:r>
              <a:rPr lang="en-US" sz="2400" b="1" spc="-1" dirty="0">
                <a:solidFill>
                  <a:srgbClr val="C00000"/>
                </a:solidFill>
                <a:ea typeface="Verdana"/>
              </a:rPr>
              <a:t>● </a:t>
            </a:r>
            <a:r>
              <a:rPr lang="en-GB" sz="2400" b="1" spc="-1" dirty="0">
                <a:solidFill>
                  <a:srgbClr val="0070C0"/>
                </a:solidFill>
                <a:ea typeface="Verdana"/>
              </a:rPr>
              <a:t>Body:</a:t>
            </a:r>
            <a:r>
              <a:rPr lang="en-GB" sz="2400" b="1" spc="-1" dirty="0">
                <a:solidFill>
                  <a:srgbClr val="000000"/>
                </a:solidFill>
                <a:ea typeface="Verdana"/>
              </a:rPr>
              <a:t> Diets, exercises, surgeries, steroids </a:t>
            </a:r>
            <a:r>
              <a:rPr lang="en-GB" sz="2400" b="1" spc="-1" dirty="0">
                <a:solidFill>
                  <a:srgbClr val="C00000"/>
                </a:solidFill>
                <a:ea typeface="Verdana"/>
                <a:sym typeface="Wingdings" panose="05000000000000000000" pitchFamily="2" charset="2"/>
              </a:rPr>
              <a:t></a:t>
            </a:r>
            <a:r>
              <a:rPr lang="en-GB" sz="2400" b="1" spc="-1" dirty="0">
                <a:solidFill>
                  <a:srgbClr val="000000"/>
                </a:solidFill>
                <a:ea typeface="Verdana"/>
                <a:sym typeface="Wingdings" panose="05000000000000000000" pitchFamily="2" charset="2"/>
              </a:rPr>
              <a:t> weight gain, depression, early death.</a:t>
            </a:r>
          </a:p>
          <a:p>
            <a:pPr marL="266700" indent="-266700">
              <a:tabLst>
                <a:tab pos="0" algn="l"/>
              </a:tabLst>
            </a:pPr>
            <a:r>
              <a:rPr lang="en-US" sz="2400" b="1" spc="-1" dirty="0">
                <a:solidFill>
                  <a:srgbClr val="C00000"/>
                </a:solidFill>
                <a:ea typeface="Verdana"/>
              </a:rPr>
              <a:t>● </a:t>
            </a:r>
            <a:r>
              <a:rPr lang="en-GB" sz="2400" b="1" spc="-1" dirty="0">
                <a:solidFill>
                  <a:srgbClr val="0070C0"/>
                </a:solidFill>
                <a:ea typeface="Verdana"/>
              </a:rPr>
              <a:t>Food:</a:t>
            </a:r>
            <a:r>
              <a:rPr lang="en-GB" sz="2400" b="1" spc="-1" dirty="0">
                <a:solidFill>
                  <a:srgbClr val="000000"/>
                </a:solidFill>
                <a:ea typeface="Verdana"/>
              </a:rPr>
              <a:t> Sugars, grains, oils, meats, dairy </a:t>
            </a:r>
            <a:r>
              <a:rPr lang="en-GB" sz="2400" b="1" spc="-1" dirty="0">
                <a:solidFill>
                  <a:srgbClr val="C00000"/>
                </a:solidFill>
                <a:ea typeface="Verdana"/>
                <a:sym typeface="Wingdings" panose="05000000000000000000" pitchFamily="2" charset="2"/>
              </a:rPr>
              <a:t></a:t>
            </a:r>
            <a:r>
              <a:rPr lang="en-GB" sz="2400" b="1" spc="-1" dirty="0">
                <a:solidFill>
                  <a:srgbClr val="000000"/>
                </a:solidFill>
                <a:ea typeface="Verdana"/>
                <a:sym typeface="Wingdings" panose="05000000000000000000" pitchFamily="2" charset="2"/>
              </a:rPr>
              <a:t> hunger, snacking, obesity, diabetes, cancers, strokes.</a:t>
            </a:r>
            <a:endParaRPr lang="fr-FR" sz="2400" b="0" strike="noStrike" spc="-1" dirty="0">
              <a:latin typeface="Arial"/>
            </a:endParaRPr>
          </a:p>
        </p:txBody>
      </p:sp>
    </p:spTree>
    <p:extLst>
      <p:ext uri="{BB962C8B-B14F-4D97-AF65-F5344CB8AC3E}">
        <p14:creationId xmlns:p14="http://schemas.microsoft.com/office/powerpoint/2010/main" val="161277049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 calcmode="lin" valueType="num">
                                      <p:cBhvr additive="repl">
                                        <p:cTn id="7"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1" end="1"/>
                                            </p:txEl>
                                          </p:spTgt>
                                        </p:tgtEl>
                                        <p:attrNameLst>
                                          <p:attrName>style.visibility</p:attrName>
                                        </p:attrNameLst>
                                      </p:cBhvr>
                                      <p:to>
                                        <p:strVal val="visible"/>
                                      </p:to>
                                    </p:set>
                                    <p:anim calcmode="lin" valueType="num">
                                      <p:cBhvr additive="repl">
                                        <p:cTn id="1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 calcmode="lin" valueType="num">
                                      <p:cBhvr additive="repl">
                                        <p:cTn id="1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1">
                                            <p:txEl>
                                              <p:pRg st="3" end="3"/>
                                            </p:txEl>
                                          </p:spTgt>
                                        </p:tgtEl>
                                        <p:attrNameLst>
                                          <p:attrName>style.visibility</p:attrName>
                                        </p:attrNameLst>
                                      </p:cBhvr>
                                      <p:to>
                                        <p:strVal val="visible"/>
                                      </p:to>
                                    </p:set>
                                    <p:anim calcmode="lin" valueType="num">
                                      <p:cBhvr additive="repl">
                                        <p:cTn id="25" dur="500" fill="hold"/>
                                        <p:tgtEl>
                                          <p:spTgt spid="131">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1">
                                            <p:txEl>
                                              <p:pRg st="4" end="4"/>
                                            </p:txEl>
                                          </p:spTgt>
                                        </p:tgtEl>
                                        <p:attrNameLst>
                                          <p:attrName>style.visibility</p:attrName>
                                        </p:attrNameLst>
                                      </p:cBhvr>
                                      <p:to>
                                        <p:strVal val="visible"/>
                                      </p:to>
                                    </p:set>
                                    <p:anim calcmode="lin" valueType="num">
                                      <p:cBhvr additive="repl">
                                        <p:cTn id="31" dur="500" fill="hold"/>
                                        <p:tgtEl>
                                          <p:spTgt spid="131">
                                            <p:txEl>
                                              <p:pRg st="4" end="4"/>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1">
                                            <p:txEl>
                                              <p:pRg st="5" end="5"/>
                                            </p:txEl>
                                          </p:spTgt>
                                        </p:tgtEl>
                                        <p:attrNameLst>
                                          <p:attrName>style.visibility</p:attrName>
                                        </p:attrNameLst>
                                      </p:cBhvr>
                                      <p:to>
                                        <p:strVal val="visible"/>
                                      </p:to>
                                    </p:set>
                                    <p:anim calcmode="lin" valueType="num">
                                      <p:cBhvr additive="repl">
                                        <p:cTn id="37" dur="500" fill="hold"/>
                                        <p:tgtEl>
                                          <p:spTgt spid="131">
                                            <p:txEl>
                                              <p:pRg st="5" end="5"/>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1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78305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To be saved</a:t>
            </a:r>
            <a:endParaRPr lang="fr-FR" sz="2800" b="0" strike="noStrike" spc="-1" dirty="0">
              <a:solidFill>
                <a:srgbClr val="C00000"/>
              </a:solidFill>
              <a:latin typeface="Arial"/>
            </a:endParaRPr>
          </a:p>
        </p:txBody>
      </p:sp>
      <p:sp>
        <p:nvSpPr>
          <p:cNvPr id="57" name="TextBox 5"/>
          <p:cNvSpPr/>
          <p:nvPr/>
        </p:nvSpPr>
        <p:spPr>
          <a:xfrm>
            <a:off x="204480" y="448514"/>
            <a:ext cx="7923520" cy="18144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trike="noStrike" spc="-1" baseline="30000" dirty="0">
                <a:solidFill>
                  <a:srgbClr val="C00000"/>
                </a:solidFill>
                <a:latin typeface="+mj-lt"/>
              </a:rPr>
              <a:t>22</a:t>
            </a:r>
            <a:r>
              <a:rPr lang="en-GB" sz="2800" b="1" spc="-1" dirty="0">
                <a:solidFill>
                  <a:srgbClr val="000000"/>
                </a:solidFill>
                <a:latin typeface="+mj-lt"/>
              </a:rPr>
              <a:t> Then Jesus went through the towns and villages, teaching as he made his way to Jerusalem. </a:t>
            </a:r>
            <a:r>
              <a:rPr lang="en-GB" sz="2800" b="1" spc="-1" baseline="30000" dirty="0">
                <a:solidFill>
                  <a:srgbClr val="C00000"/>
                </a:solidFill>
                <a:latin typeface="+mj-lt"/>
              </a:rPr>
              <a:t>23</a:t>
            </a:r>
            <a:r>
              <a:rPr lang="en-GB" sz="2800" b="1" spc="-1" dirty="0">
                <a:solidFill>
                  <a:srgbClr val="000000"/>
                </a:solidFill>
                <a:latin typeface="+mj-lt"/>
              </a:rPr>
              <a:t> Someone asked him, “Lord, are only a few people going to be saved?”</a:t>
            </a:r>
            <a:endParaRPr lang="en-US" sz="2800" spc="-1" dirty="0">
              <a:solidFill>
                <a:srgbClr val="00B050"/>
              </a:solidFill>
              <a:latin typeface="+mj-lt"/>
            </a:endParaRPr>
          </a:p>
        </p:txBody>
      </p:sp>
      <p:sp>
        <p:nvSpPr>
          <p:cNvPr id="2" name="TextBox 5">
            <a:extLst>
              <a:ext uri="{FF2B5EF4-FFF2-40B4-BE49-F238E27FC236}">
                <a16:creationId xmlns:a16="http://schemas.microsoft.com/office/drawing/2014/main" id="{2BD9FC8F-E159-8A89-BB86-DA76E5D53063}"/>
              </a:ext>
            </a:extLst>
          </p:cNvPr>
          <p:cNvSpPr/>
          <p:nvPr/>
        </p:nvSpPr>
        <p:spPr>
          <a:xfrm>
            <a:off x="331760" y="2286000"/>
            <a:ext cx="7796240" cy="18144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tabLst>
                <a:tab pos="180975" algn="l"/>
              </a:tabLst>
            </a:pPr>
            <a:r>
              <a:rPr lang="en-GB" sz="2800" b="1" spc="-1" dirty="0">
                <a:solidFill>
                  <a:srgbClr val="0070C0"/>
                </a:solidFill>
                <a:latin typeface="+mj-lt"/>
              </a:rPr>
              <a:t>“To be saved”: </a:t>
            </a:r>
            <a:r>
              <a:rPr lang="en-GB" sz="2800" b="1" spc="-1" dirty="0">
                <a:solidFill>
                  <a:srgbClr val="000000"/>
                </a:solidFill>
                <a:latin typeface="+mj-lt"/>
              </a:rPr>
              <a:t>(</a:t>
            </a:r>
            <a:r>
              <a:rPr lang="en-GB" sz="2800" b="1" spc="-1" dirty="0">
                <a:solidFill>
                  <a:srgbClr val="C00000"/>
                </a:solidFill>
                <a:latin typeface="+mj-lt"/>
              </a:rPr>
              <a:t>1</a:t>
            </a:r>
            <a:r>
              <a:rPr lang="en-GB" sz="2800" b="1" spc="-1" dirty="0">
                <a:solidFill>
                  <a:srgbClr val="000000"/>
                </a:solidFill>
                <a:latin typeface="+mj-lt"/>
              </a:rPr>
              <a:t>) Be healed from disease.</a:t>
            </a:r>
          </a:p>
          <a:p>
            <a:pPr>
              <a:lnSpc>
                <a:spcPct val="100000"/>
              </a:lnSpc>
              <a:buNone/>
              <a:tabLst>
                <a:tab pos="180975" algn="l"/>
              </a:tabLst>
            </a:pPr>
            <a:r>
              <a:rPr lang="en-GB" sz="2800" b="1" spc="-1" dirty="0">
                <a:solidFill>
                  <a:srgbClr val="000000"/>
                </a:solidFill>
                <a:latin typeface="+mj-lt"/>
              </a:rPr>
              <a:t>(</a:t>
            </a:r>
            <a:r>
              <a:rPr lang="en-GB" sz="2800" b="1" spc="-1" dirty="0">
                <a:solidFill>
                  <a:srgbClr val="C00000"/>
                </a:solidFill>
                <a:latin typeface="+mj-lt"/>
              </a:rPr>
              <a:t>2</a:t>
            </a:r>
            <a:r>
              <a:rPr lang="en-GB" sz="2800" b="1" spc="-1" dirty="0">
                <a:solidFill>
                  <a:srgbClr val="000000"/>
                </a:solidFill>
                <a:latin typeface="+mj-lt"/>
              </a:rPr>
              <a:t>) Be rescued from political domination.</a:t>
            </a:r>
          </a:p>
          <a:p>
            <a:pPr>
              <a:lnSpc>
                <a:spcPct val="100000"/>
              </a:lnSpc>
              <a:buNone/>
              <a:tabLst>
                <a:tab pos="180975" algn="l"/>
              </a:tabLst>
            </a:pPr>
            <a:r>
              <a:rPr lang="en-GB" sz="2800" b="1" spc="-1" dirty="0">
                <a:solidFill>
                  <a:srgbClr val="000000"/>
                </a:solidFill>
                <a:latin typeface="+mj-lt"/>
              </a:rPr>
              <a:t>(</a:t>
            </a:r>
            <a:r>
              <a:rPr lang="en-GB" sz="2800" b="1" spc="-1" dirty="0">
                <a:solidFill>
                  <a:srgbClr val="C00000"/>
                </a:solidFill>
                <a:latin typeface="+mj-lt"/>
              </a:rPr>
              <a:t>3</a:t>
            </a:r>
            <a:r>
              <a:rPr lang="en-GB" sz="2800" b="1" spc="-1" dirty="0">
                <a:solidFill>
                  <a:srgbClr val="000000"/>
                </a:solidFill>
                <a:latin typeface="+mj-lt"/>
              </a:rPr>
              <a:t>) Be raised from death at the end times.</a:t>
            </a:r>
          </a:p>
          <a:p>
            <a:pPr>
              <a:lnSpc>
                <a:spcPct val="100000"/>
              </a:lnSpc>
              <a:buNone/>
              <a:tabLst>
                <a:tab pos="180975" algn="l"/>
              </a:tabLst>
            </a:pPr>
            <a:r>
              <a:rPr lang="en-GB" sz="2800" b="1" spc="-1" dirty="0">
                <a:solidFill>
                  <a:srgbClr val="000000"/>
                </a:solidFill>
                <a:latin typeface="+mj-lt"/>
              </a:rPr>
              <a:t>(</a:t>
            </a:r>
            <a:r>
              <a:rPr lang="en-GB" sz="2800" b="1" spc="-1" dirty="0">
                <a:solidFill>
                  <a:srgbClr val="C00000"/>
                </a:solidFill>
                <a:latin typeface="+mj-lt"/>
              </a:rPr>
              <a:t>4</a:t>
            </a:r>
            <a:r>
              <a:rPr lang="en-GB" sz="2800" b="1" spc="-1" dirty="0">
                <a:solidFill>
                  <a:srgbClr val="000000"/>
                </a:solidFill>
                <a:latin typeface="+mj-lt"/>
              </a:rPr>
              <a:t>) Be forgiven and receive Jesus’ Spirit.</a:t>
            </a:r>
          </a:p>
        </p:txBody>
      </p:sp>
    </p:spTree>
    <p:extLst>
      <p:ext uri="{BB962C8B-B14F-4D97-AF65-F5344CB8AC3E}">
        <p14:creationId xmlns:p14="http://schemas.microsoft.com/office/powerpoint/2010/main" val="43615510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repl">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repl">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repl">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repl">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repl">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78305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The narrow door</a:t>
            </a:r>
            <a:endParaRPr lang="fr-FR" sz="2800" b="0" strike="noStrike" spc="-1" dirty="0">
              <a:solidFill>
                <a:srgbClr val="C00000"/>
              </a:solidFill>
              <a:latin typeface="Arial"/>
            </a:endParaRPr>
          </a:p>
        </p:txBody>
      </p:sp>
      <p:sp>
        <p:nvSpPr>
          <p:cNvPr id="57" name="TextBox 5"/>
          <p:cNvSpPr/>
          <p:nvPr/>
        </p:nvSpPr>
        <p:spPr>
          <a:xfrm>
            <a:off x="204480" y="448514"/>
            <a:ext cx="7923520"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800" b="1" spc="-1" dirty="0">
                <a:solidFill>
                  <a:srgbClr val="000000"/>
                </a:solidFill>
                <a:latin typeface="+mj-lt"/>
              </a:rPr>
              <a:t>He said to them, </a:t>
            </a:r>
            <a:r>
              <a:rPr lang="en-GB" sz="2800" b="1" spc="-1" baseline="30000" dirty="0">
                <a:solidFill>
                  <a:srgbClr val="C00000"/>
                </a:solidFill>
                <a:latin typeface="+mj-lt"/>
              </a:rPr>
              <a:t>24</a:t>
            </a:r>
            <a:r>
              <a:rPr lang="en-GB" sz="2800" b="1" spc="-1" dirty="0">
                <a:solidFill>
                  <a:srgbClr val="000000"/>
                </a:solidFill>
                <a:latin typeface="+mj-lt"/>
              </a:rPr>
              <a:t> “Make every effort to enter through the narrow door, because many, I tell you, will try to enter and will not be able to. </a:t>
            </a:r>
            <a:r>
              <a:rPr lang="en-GB" sz="2800" b="1" spc="-1" baseline="30000" dirty="0">
                <a:solidFill>
                  <a:srgbClr val="C00000"/>
                </a:solidFill>
                <a:latin typeface="+mj-lt"/>
              </a:rPr>
              <a:t>25</a:t>
            </a:r>
            <a:r>
              <a:rPr lang="en-GB" sz="2800" b="1" spc="-1" dirty="0">
                <a:solidFill>
                  <a:srgbClr val="000000"/>
                </a:solidFill>
                <a:latin typeface="+mj-lt"/>
              </a:rPr>
              <a:t> Once the owner of the </a:t>
            </a:r>
            <a:br>
              <a:rPr lang="en-GB" sz="2800" b="1" spc="-1" dirty="0">
                <a:solidFill>
                  <a:srgbClr val="000000"/>
                </a:solidFill>
                <a:latin typeface="+mj-lt"/>
              </a:rPr>
            </a:br>
            <a:r>
              <a:rPr lang="en-GB" sz="2800" b="1" spc="-1" dirty="0">
                <a:solidFill>
                  <a:srgbClr val="000000"/>
                </a:solidFill>
                <a:latin typeface="+mj-lt"/>
              </a:rPr>
              <a:t>house gets up and closes the door, </a:t>
            </a:r>
            <a:br>
              <a:rPr lang="en-GB" sz="2800" b="1" spc="-1" dirty="0">
                <a:solidFill>
                  <a:srgbClr val="000000"/>
                </a:solidFill>
                <a:latin typeface="+mj-lt"/>
              </a:rPr>
            </a:br>
            <a:r>
              <a:rPr lang="en-GB" sz="2800" b="1" spc="-1" dirty="0">
                <a:solidFill>
                  <a:srgbClr val="000000"/>
                </a:solidFill>
                <a:latin typeface="+mj-lt"/>
              </a:rPr>
              <a:t>you will stand outside knocking </a:t>
            </a:r>
            <a:br>
              <a:rPr lang="en-GB" sz="2800" b="1" spc="-1" dirty="0">
                <a:solidFill>
                  <a:srgbClr val="000000"/>
                </a:solidFill>
                <a:latin typeface="+mj-lt"/>
              </a:rPr>
            </a:br>
            <a:r>
              <a:rPr lang="en-GB" sz="2800" b="1" spc="-1" dirty="0">
                <a:solidFill>
                  <a:srgbClr val="000000"/>
                </a:solidFill>
                <a:latin typeface="+mj-lt"/>
              </a:rPr>
              <a:t>and pleading, ‘Sir, open the door </a:t>
            </a:r>
            <a:br>
              <a:rPr lang="en-GB" sz="2800" b="1" spc="-1" dirty="0">
                <a:solidFill>
                  <a:srgbClr val="000000"/>
                </a:solidFill>
                <a:latin typeface="+mj-lt"/>
              </a:rPr>
            </a:br>
            <a:r>
              <a:rPr lang="en-GB" sz="2800" b="1" spc="-1" dirty="0">
                <a:solidFill>
                  <a:srgbClr val="000000"/>
                </a:solidFill>
                <a:latin typeface="+mj-lt"/>
              </a:rPr>
              <a:t>for us.’</a:t>
            </a:r>
            <a:endParaRPr lang="en-US" sz="2800" spc="-1" dirty="0">
              <a:solidFill>
                <a:srgbClr val="00B050"/>
              </a:solidFill>
              <a:latin typeface="+mj-lt"/>
            </a:endParaRPr>
          </a:p>
        </p:txBody>
      </p:sp>
      <p:pic>
        <p:nvPicPr>
          <p:cNvPr id="2050" name="Picture 2" descr="Italian Doors VIII by dale427 on deviantART | Italian doors, Classic doors,  Beautiful doors">
            <a:extLst>
              <a:ext uri="{FF2B5EF4-FFF2-40B4-BE49-F238E27FC236}">
                <a16:creationId xmlns:a16="http://schemas.microsoft.com/office/drawing/2014/main" id="{0B88D61A-971E-FAEF-B7AF-562F9B06A0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6686" y="2021983"/>
            <a:ext cx="1821314" cy="25500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rite Better, Write Happier - Writing Tips, Wattpad Tips, Get Reads, Get  Votes - ➂ 🌱 Bonus Seminar: Is It Too Big? - Wattpad">
            <a:extLst>
              <a:ext uri="{FF2B5EF4-FFF2-40B4-BE49-F238E27FC236}">
                <a16:creationId xmlns:a16="http://schemas.microsoft.com/office/drawing/2014/main" id="{7172E86C-4465-A7D1-76AE-850C90916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686" y="2021983"/>
            <a:ext cx="1821314" cy="255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5123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9526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GB" sz="2800" b="1" spc="-1" dirty="0">
                <a:solidFill>
                  <a:srgbClr val="0070C0"/>
                </a:solidFill>
                <a:latin typeface="Verdana"/>
                <a:ea typeface="Verdana"/>
              </a:rPr>
              <a:t>The narrow door</a:t>
            </a:r>
            <a:endParaRPr lang="fr-FR" sz="2800" spc="-1" dirty="0">
              <a:solidFill>
                <a:srgbClr val="C00000"/>
              </a:solidFill>
            </a:endParaRPr>
          </a:p>
          <a:p>
            <a:endParaRPr lang="fr-FR" sz="2800" b="0" strike="noStrike" spc="-1" dirty="0">
              <a:solidFill>
                <a:srgbClr val="C00000"/>
              </a:solidFill>
              <a:latin typeface="Arial"/>
            </a:endParaRPr>
          </a:p>
        </p:txBody>
      </p:sp>
      <p:sp>
        <p:nvSpPr>
          <p:cNvPr id="131" name="TextBox 5"/>
          <p:cNvSpPr/>
          <p:nvPr/>
        </p:nvSpPr>
        <p:spPr>
          <a:xfrm>
            <a:off x="204480" y="516240"/>
            <a:ext cx="7923240" cy="35379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266700">
              <a:lnSpc>
                <a:spcPct val="100000"/>
              </a:lnSpc>
              <a:spcAft>
                <a:spcPts val="600"/>
              </a:spcAft>
              <a:buNone/>
              <a:tabLst>
                <a:tab pos="0" algn="l"/>
              </a:tabLst>
            </a:pPr>
            <a:r>
              <a:rPr lang="en-GB" sz="2800" b="1" spc="-1" dirty="0">
                <a:solidFill>
                  <a:srgbClr val="000000"/>
                </a:solidFill>
                <a:ea typeface="Verdana"/>
              </a:rPr>
              <a:t>The ‘narrow door’ in ancient Middle Eastern architecture refers to a small door in a large door that was used for everyday access. The main door was only opened for special occasions or ceremonies. Only </a:t>
            </a:r>
            <a:br>
              <a:rPr lang="en-GB" sz="2800" b="1" spc="-1" dirty="0">
                <a:solidFill>
                  <a:srgbClr val="000000"/>
                </a:solidFill>
                <a:ea typeface="Verdana"/>
              </a:rPr>
            </a:br>
            <a:r>
              <a:rPr lang="en-GB" sz="2800" b="1" spc="-1" dirty="0">
                <a:solidFill>
                  <a:srgbClr val="000000"/>
                </a:solidFill>
                <a:ea typeface="Verdana"/>
              </a:rPr>
              <a:t>those who were known to the </a:t>
            </a:r>
            <a:br>
              <a:rPr lang="en-GB" sz="2800" b="1" spc="-1" dirty="0">
                <a:solidFill>
                  <a:srgbClr val="000000"/>
                </a:solidFill>
                <a:ea typeface="Verdana"/>
              </a:rPr>
            </a:br>
            <a:r>
              <a:rPr lang="en-GB" sz="2800" b="1" spc="-1" dirty="0">
                <a:solidFill>
                  <a:srgbClr val="000000"/>
                </a:solidFill>
                <a:ea typeface="Verdana"/>
              </a:rPr>
              <a:t>door-keeper were allowed to </a:t>
            </a:r>
            <a:br>
              <a:rPr lang="en-GB" sz="2800" b="1" spc="-1" dirty="0">
                <a:solidFill>
                  <a:srgbClr val="000000"/>
                </a:solidFill>
                <a:ea typeface="Verdana"/>
              </a:rPr>
            </a:br>
            <a:r>
              <a:rPr lang="en-GB" sz="2800" b="1" spc="-1" dirty="0">
                <a:solidFill>
                  <a:srgbClr val="000000"/>
                </a:solidFill>
                <a:ea typeface="Verdana"/>
              </a:rPr>
              <a:t>enter by the narrow door.</a:t>
            </a:r>
            <a:endParaRPr lang="fr-FR" sz="2800" b="0" strike="noStrike" spc="-1" dirty="0">
              <a:latin typeface="Arial"/>
            </a:endParaRPr>
          </a:p>
        </p:txBody>
      </p:sp>
      <p:pic>
        <p:nvPicPr>
          <p:cNvPr id="3" name="Picture 2">
            <a:extLst>
              <a:ext uri="{FF2B5EF4-FFF2-40B4-BE49-F238E27FC236}">
                <a16:creationId xmlns:a16="http://schemas.microsoft.com/office/drawing/2014/main" id="{138426DE-C1B1-1BD4-A258-1BB60A7D3105}"/>
              </a:ext>
            </a:extLst>
          </p:cNvPr>
          <p:cNvPicPr>
            <a:picLocks noChangeAspect="1"/>
          </p:cNvPicPr>
          <p:nvPr/>
        </p:nvPicPr>
        <p:blipFill>
          <a:blip r:embed="rId2"/>
          <a:stretch>
            <a:fillRect/>
          </a:stretch>
        </p:blipFill>
        <p:spPr>
          <a:xfrm flipH="1">
            <a:off x="5682342" y="2319563"/>
            <a:ext cx="2445377" cy="2252437"/>
          </a:xfrm>
          <a:prstGeom prst="rect">
            <a:avLst/>
          </a:prstGeom>
        </p:spPr>
      </p:pic>
      <p:sp>
        <p:nvSpPr>
          <p:cNvPr id="4" name="TextBox 3">
            <a:extLst>
              <a:ext uri="{FF2B5EF4-FFF2-40B4-BE49-F238E27FC236}">
                <a16:creationId xmlns:a16="http://schemas.microsoft.com/office/drawing/2014/main" id="{BDC3F0B6-6EE5-EBED-E74D-119D00FD0AF5}"/>
              </a:ext>
            </a:extLst>
          </p:cNvPr>
          <p:cNvSpPr txBox="1"/>
          <p:nvPr/>
        </p:nvSpPr>
        <p:spPr>
          <a:xfrm>
            <a:off x="336060" y="4196100"/>
            <a:ext cx="5380892" cy="369332"/>
          </a:xfrm>
          <a:prstGeom prst="rect">
            <a:avLst/>
          </a:prstGeom>
          <a:noFill/>
        </p:spPr>
        <p:txBody>
          <a:bodyPr wrap="square" rtlCol="0">
            <a:spAutoFit/>
          </a:bodyPr>
          <a:lstStyle/>
          <a:p>
            <a:pPr algn="r"/>
            <a:r>
              <a:rPr lang="en-US" dirty="0"/>
              <a:t>Free image generated by Bing, 16-Dec-2023</a:t>
            </a:r>
          </a:p>
        </p:txBody>
      </p:sp>
      <p:pic>
        <p:nvPicPr>
          <p:cNvPr id="5" name="Picture 4">
            <a:extLst>
              <a:ext uri="{FF2B5EF4-FFF2-40B4-BE49-F238E27FC236}">
                <a16:creationId xmlns:a16="http://schemas.microsoft.com/office/drawing/2014/main" id="{154C82FC-ABE6-D572-C55B-1645F9AC65C3}"/>
              </a:ext>
            </a:extLst>
          </p:cNvPr>
          <p:cNvPicPr>
            <a:picLocks noChangeAspect="1"/>
          </p:cNvPicPr>
          <p:nvPr/>
        </p:nvPicPr>
        <p:blipFill>
          <a:blip r:embed="rId2"/>
          <a:stretch>
            <a:fillRect/>
          </a:stretch>
        </p:blipFill>
        <p:spPr>
          <a:xfrm flipH="1">
            <a:off x="3569199" y="345989"/>
            <a:ext cx="4599262" cy="4236381"/>
          </a:xfrm>
          <a:prstGeom prst="rect">
            <a:avLst/>
          </a:prstGeom>
        </p:spPr>
      </p:pic>
    </p:spTree>
    <p:extLst>
      <p:ext uri="{BB962C8B-B14F-4D97-AF65-F5344CB8AC3E}">
        <p14:creationId xmlns:p14="http://schemas.microsoft.com/office/powerpoint/2010/main" val="344517233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0" end="0"/>
                                            </p:txEl>
                                          </p:spTgt>
                                        </p:tgtEl>
                                        <p:attrNameLst>
                                          <p:attrName>style.visibility</p:attrName>
                                        </p:attrNameLst>
                                      </p:cBhvr>
                                      <p:to>
                                        <p:strVal val="visible"/>
                                      </p:to>
                                    </p:set>
                                    <p:anim calcmode="lin" valueType="num">
                                      <p:cBhvr additive="repl">
                                        <p:cTn id="13"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44" name="TextBox 3"/>
          <p:cNvSpPr/>
          <p:nvPr/>
        </p:nvSpPr>
        <p:spPr>
          <a:xfrm>
            <a:off x="204480" y="0"/>
            <a:ext cx="56458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trike="noStrike" spc="-1" dirty="0">
                <a:solidFill>
                  <a:srgbClr val="0070C0"/>
                </a:solidFill>
                <a:latin typeface="Verdana"/>
                <a:ea typeface="Verdana"/>
              </a:rPr>
              <a:t>Structure of Luke’s Gospel</a:t>
            </a:r>
            <a:endParaRPr lang="fr-FR" sz="2800" b="0" strike="noStrike" spc="-1" dirty="0">
              <a:latin typeface="Arial"/>
            </a:endParaRPr>
          </a:p>
        </p:txBody>
      </p:sp>
      <p:sp>
        <p:nvSpPr>
          <p:cNvPr id="45" name="TextBox 5"/>
          <p:cNvSpPr/>
          <p:nvPr/>
        </p:nvSpPr>
        <p:spPr>
          <a:xfrm>
            <a:off x="274680" y="523080"/>
            <a:ext cx="7782840" cy="34148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2600" indent="-282600">
              <a:lnSpc>
                <a:spcPct val="100000"/>
              </a:lnSpc>
              <a:buNone/>
              <a:tabLst>
                <a:tab pos="0" algn="l"/>
              </a:tabLst>
            </a:pPr>
            <a:r>
              <a:rPr lang="en-GB" sz="2400" b="1" strike="noStrike" spc="-1" dirty="0">
                <a:solidFill>
                  <a:srgbClr val="C00000"/>
                </a:solidFill>
                <a:latin typeface="Arial"/>
              </a:rPr>
              <a:t>1</a:t>
            </a:r>
            <a:r>
              <a:rPr lang="en-GB" sz="2400" b="1" strike="noStrike" spc="-1" dirty="0">
                <a:solidFill>
                  <a:srgbClr val="000000"/>
                </a:solidFill>
                <a:latin typeface="Arial"/>
              </a:rPr>
              <a:t> </a:t>
            </a:r>
            <a:r>
              <a:rPr lang="en-US" sz="2400" b="1" strike="noStrike" spc="-1" dirty="0">
                <a:solidFill>
                  <a:srgbClr val="0070C0"/>
                </a:solidFill>
                <a:latin typeface="Arial"/>
              </a:rPr>
              <a:t>Preface: </a:t>
            </a:r>
            <a:r>
              <a:rPr lang="en-US" sz="2400" b="1" strike="noStrike" spc="-1" dirty="0">
                <a:solidFill>
                  <a:srgbClr val="000000"/>
                </a:solidFill>
                <a:latin typeface="Arial"/>
              </a:rPr>
              <a:t>Sponsor, method and purpose.</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2</a:t>
            </a:r>
            <a:r>
              <a:rPr lang="en-GB" sz="2400" b="1" strike="noStrike" spc="-1" dirty="0">
                <a:solidFill>
                  <a:srgbClr val="000000"/>
                </a:solidFill>
                <a:latin typeface="Arial"/>
              </a:rPr>
              <a:t> </a:t>
            </a:r>
            <a:r>
              <a:rPr lang="en-US" sz="2400" b="1" strike="noStrike" spc="-1" dirty="0">
                <a:solidFill>
                  <a:srgbClr val="0070C0"/>
                </a:solidFill>
                <a:latin typeface="Arial"/>
              </a:rPr>
              <a:t>Birth narratives: </a:t>
            </a:r>
            <a:r>
              <a:rPr lang="en-US" sz="2400" b="1" strike="noStrike" spc="-1" dirty="0">
                <a:solidFill>
                  <a:srgbClr val="000000"/>
                </a:solidFill>
                <a:latin typeface="Arial"/>
              </a:rPr>
              <a:t>Dawn of the promised new era.</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3</a:t>
            </a:r>
            <a:r>
              <a:rPr lang="en-GB" sz="2400" b="1" strike="noStrike" spc="-1" dirty="0">
                <a:solidFill>
                  <a:srgbClr val="000000"/>
                </a:solidFill>
                <a:latin typeface="Arial"/>
              </a:rPr>
              <a:t> </a:t>
            </a:r>
            <a:r>
              <a:rPr lang="en-US" sz="2400" b="1" strike="noStrike" spc="-1" dirty="0">
                <a:solidFill>
                  <a:srgbClr val="0070C0"/>
                </a:solidFill>
                <a:latin typeface="Arial"/>
              </a:rPr>
              <a:t>John’s mission: </a:t>
            </a:r>
            <a:r>
              <a:rPr lang="en-US" sz="2400" b="1" strike="noStrike" spc="-1" dirty="0">
                <a:solidFill>
                  <a:srgbClr val="000000"/>
                </a:solidFill>
                <a:latin typeface="Arial"/>
              </a:rPr>
              <a:t>Introduce the Messiah.</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4</a:t>
            </a:r>
            <a:r>
              <a:rPr lang="en-GB" sz="2400" b="1" strike="noStrike" spc="-1" dirty="0">
                <a:solidFill>
                  <a:srgbClr val="000000"/>
                </a:solidFill>
                <a:latin typeface="Arial"/>
              </a:rPr>
              <a:t> </a:t>
            </a:r>
            <a:r>
              <a:rPr lang="en-US" sz="2400" b="1" strike="noStrike" spc="-1" dirty="0">
                <a:solidFill>
                  <a:srgbClr val="0070C0"/>
                </a:solidFill>
                <a:latin typeface="Arial"/>
              </a:rPr>
              <a:t>Jesus’ mission: </a:t>
            </a:r>
            <a:r>
              <a:rPr lang="en-GB" sz="2400" b="1" strike="noStrike" spc="-1" dirty="0">
                <a:solidFill>
                  <a:srgbClr val="000000"/>
                </a:solidFill>
                <a:latin typeface="Arial"/>
              </a:rPr>
              <a:t>Messiah’s message and work</a:t>
            </a:r>
            <a:r>
              <a:rPr lang="en-US" sz="2400" b="1" strike="noStrike" spc="-1" dirty="0">
                <a:solidFill>
                  <a:srgbClr val="000000"/>
                </a:solidFill>
                <a:latin typeface="Arial"/>
              </a:rPr>
              <a:t>.</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5</a:t>
            </a:r>
            <a:r>
              <a:rPr lang="en-GB" sz="2400" b="1" strike="noStrike" spc="-1" dirty="0">
                <a:solidFill>
                  <a:srgbClr val="000000"/>
                </a:solidFill>
                <a:latin typeface="Arial"/>
              </a:rPr>
              <a:t> </a:t>
            </a:r>
            <a:r>
              <a:rPr lang="en-US" sz="2400" b="1" strike="noStrike" spc="-1" dirty="0">
                <a:solidFill>
                  <a:srgbClr val="0070C0"/>
                </a:solidFill>
                <a:latin typeface="Arial"/>
              </a:rPr>
              <a:t>Journey to death: </a:t>
            </a:r>
            <a:r>
              <a:rPr lang="en-US" sz="2400" b="1" strike="noStrike" spc="-1" dirty="0">
                <a:solidFill>
                  <a:srgbClr val="000000"/>
                </a:solidFill>
                <a:latin typeface="Arial"/>
              </a:rPr>
              <a:t>Messianic signs and teaching. </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6</a:t>
            </a:r>
            <a:r>
              <a:rPr lang="en-GB" sz="2400" b="1" strike="noStrike" spc="-1" dirty="0">
                <a:solidFill>
                  <a:srgbClr val="000000"/>
                </a:solidFill>
                <a:latin typeface="Arial"/>
              </a:rPr>
              <a:t> </a:t>
            </a:r>
            <a:r>
              <a:rPr lang="en-US" sz="2400" b="1" strike="noStrike" spc="-1" dirty="0">
                <a:solidFill>
                  <a:srgbClr val="0070C0"/>
                </a:solidFill>
                <a:latin typeface="Arial"/>
              </a:rPr>
              <a:t>Jerusalem: </a:t>
            </a:r>
            <a:r>
              <a:rPr lang="en-US" sz="2400" b="1" strike="noStrike" spc="-1" dirty="0">
                <a:solidFill>
                  <a:srgbClr val="000000"/>
                </a:solidFill>
                <a:latin typeface="Arial"/>
              </a:rPr>
              <a:t>Confront Israelite and Roman rulers.</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7</a:t>
            </a:r>
            <a:r>
              <a:rPr lang="en-GB" sz="2400" b="1" strike="noStrike" spc="-1" dirty="0">
                <a:solidFill>
                  <a:srgbClr val="000000"/>
                </a:solidFill>
                <a:latin typeface="Arial"/>
              </a:rPr>
              <a:t> </a:t>
            </a:r>
            <a:r>
              <a:rPr lang="en-US" sz="2400" b="1" strike="noStrike" spc="-1" dirty="0">
                <a:solidFill>
                  <a:srgbClr val="0070C0"/>
                </a:solidFill>
                <a:latin typeface="Arial"/>
              </a:rPr>
              <a:t>Crucifixion: </a:t>
            </a:r>
            <a:r>
              <a:rPr lang="en-US" sz="2400" b="1" strike="noStrike" spc="-1" dirty="0">
                <a:solidFill>
                  <a:srgbClr val="000000"/>
                </a:solidFill>
                <a:latin typeface="Arial"/>
              </a:rPr>
              <a:t>Last supper, arrest, trials, death.</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8</a:t>
            </a:r>
            <a:r>
              <a:rPr lang="en-GB" sz="2400" b="1" strike="noStrike" spc="-1" dirty="0">
                <a:solidFill>
                  <a:srgbClr val="000000"/>
                </a:solidFill>
                <a:latin typeface="Arial"/>
              </a:rPr>
              <a:t> </a:t>
            </a:r>
            <a:r>
              <a:rPr lang="en-US" sz="2400" b="1" strike="noStrike" spc="-1" dirty="0">
                <a:solidFill>
                  <a:srgbClr val="0070C0"/>
                </a:solidFill>
                <a:latin typeface="Arial"/>
              </a:rPr>
              <a:t>Resurrection: </a:t>
            </a:r>
            <a:r>
              <a:rPr lang="en-US" sz="2400" b="1" strike="noStrike" spc="-1" dirty="0">
                <a:solidFill>
                  <a:srgbClr val="000000"/>
                </a:solidFill>
                <a:latin typeface="Arial"/>
              </a:rPr>
              <a:t>Alive, appearance, and proofs.</a:t>
            </a:r>
            <a:endParaRPr lang="fr-FR" sz="2400" b="0" strike="noStrike" spc="-1" dirty="0">
              <a:latin typeface="Arial"/>
            </a:endParaRPr>
          </a:p>
          <a:p>
            <a:pPr marL="282600" indent="-282600">
              <a:lnSpc>
                <a:spcPct val="100000"/>
              </a:lnSpc>
              <a:buNone/>
              <a:tabLst>
                <a:tab pos="0" algn="l"/>
              </a:tabLst>
            </a:pPr>
            <a:r>
              <a:rPr lang="en-GB" sz="2400" b="1" strike="noStrike" spc="-1" dirty="0">
                <a:solidFill>
                  <a:srgbClr val="C00000"/>
                </a:solidFill>
                <a:latin typeface="Arial"/>
              </a:rPr>
              <a:t>9</a:t>
            </a:r>
            <a:r>
              <a:rPr lang="en-GB" sz="2400" b="1" strike="noStrike" spc="-1" dirty="0">
                <a:solidFill>
                  <a:srgbClr val="000000"/>
                </a:solidFill>
                <a:latin typeface="Arial"/>
              </a:rPr>
              <a:t> </a:t>
            </a:r>
            <a:r>
              <a:rPr lang="en-US" sz="2400" b="1" strike="noStrike" spc="-1" dirty="0">
                <a:solidFill>
                  <a:srgbClr val="0070C0"/>
                </a:solidFill>
                <a:latin typeface="Arial"/>
              </a:rPr>
              <a:t>Ascension: </a:t>
            </a:r>
            <a:r>
              <a:rPr lang="en-US" sz="2400" b="1" strike="noStrike" spc="-1" dirty="0">
                <a:solidFill>
                  <a:srgbClr val="000000"/>
                </a:solidFill>
                <a:latin typeface="Arial"/>
              </a:rPr>
              <a:t>Gives Holy Spirit, mission to nations.</a:t>
            </a:r>
            <a:endParaRPr lang="fr-FR" sz="2400" b="0" strike="noStrike" spc="-1" dirty="0">
              <a:latin typeface="Arial"/>
            </a:endParaRPr>
          </a:p>
        </p:txBody>
      </p:sp>
      <p:sp>
        <p:nvSpPr>
          <p:cNvPr id="46" name="Rectangle 5"/>
          <p:cNvSpPr/>
          <p:nvPr/>
        </p:nvSpPr>
        <p:spPr>
          <a:xfrm>
            <a:off x="274680" y="2009340"/>
            <a:ext cx="7460934" cy="4185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p:style>
        <p:txBody>
          <a:bodyPr/>
          <a:lstStyle/>
          <a:p>
            <a:endParaRPr lang="en-US"/>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repl">
                                        <p:cTn id="7" dur="500" fill="hold"/>
                                        <p:tgtEl>
                                          <p:spTgt spid="46"/>
                                        </p:tgtEl>
                                        <p:attrNameLst>
                                          <p:attrName>ppt_x</p:attrName>
                                        </p:attrNameLst>
                                      </p:cBhvr>
                                      <p:tavLst>
                                        <p:tav tm="0">
                                          <p:val>
                                            <p:strVal val="#ppt_x"/>
                                          </p:val>
                                        </p:tav>
                                        <p:tav tm="100000">
                                          <p:val>
                                            <p:strVal val="#ppt_x"/>
                                          </p:val>
                                        </p:tav>
                                      </p:tavLst>
                                    </p:anim>
                                    <p:anim calcmode="lin" valueType="num">
                                      <p:cBhvr additive="repl">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78305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The narrow door</a:t>
            </a:r>
            <a:endParaRPr lang="fr-FR" sz="2800" b="0" strike="noStrike" spc="-1" dirty="0">
              <a:solidFill>
                <a:srgbClr val="C00000"/>
              </a:solidFill>
              <a:latin typeface="Arial"/>
            </a:endParaRPr>
          </a:p>
        </p:txBody>
      </p:sp>
      <p:sp>
        <p:nvSpPr>
          <p:cNvPr id="57" name="TextBox 5"/>
          <p:cNvSpPr/>
          <p:nvPr/>
        </p:nvSpPr>
        <p:spPr>
          <a:xfrm>
            <a:off x="204480" y="448514"/>
            <a:ext cx="7923520"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800" b="1" spc="-1" dirty="0">
                <a:solidFill>
                  <a:srgbClr val="000000"/>
                </a:solidFill>
                <a:latin typeface="+mj-lt"/>
              </a:rPr>
              <a:t>“But he will answer, ‘I don’t know you or where you come from.’</a:t>
            </a:r>
          </a:p>
          <a:p>
            <a:pPr indent="357188">
              <a:lnSpc>
                <a:spcPct val="100000"/>
              </a:lnSpc>
              <a:buNone/>
              <a:tabLst>
                <a:tab pos="0" algn="l"/>
              </a:tabLst>
            </a:pPr>
            <a:r>
              <a:rPr lang="en-GB" sz="2800" b="1" spc="-1" baseline="30000" dirty="0">
                <a:solidFill>
                  <a:srgbClr val="C00000"/>
                </a:solidFill>
                <a:latin typeface="+mj-lt"/>
              </a:rPr>
              <a:t>26</a:t>
            </a:r>
            <a:r>
              <a:rPr lang="en-GB" sz="2800" b="1" spc="-1" dirty="0">
                <a:solidFill>
                  <a:srgbClr val="000000"/>
                </a:solidFill>
                <a:latin typeface="+mj-lt"/>
              </a:rPr>
              <a:t> “Then you will say, ‘We ate and drank with you, and you taught in our streets.’</a:t>
            </a:r>
          </a:p>
          <a:p>
            <a:pPr indent="357188">
              <a:lnSpc>
                <a:spcPct val="100000"/>
              </a:lnSpc>
              <a:buNone/>
              <a:tabLst>
                <a:tab pos="0" algn="l"/>
              </a:tabLst>
            </a:pPr>
            <a:r>
              <a:rPr lang="en-GB" sz="2800" b="1" spc="-1" baseline="30000" dirty="0">
                <a:solidFill>
                  <a:srgbClr val="C00000"/>
                </a:solidFill>
                <a:latin typeface="+mj-lt"/>
              </a:rPr>
              <a:t>27</a:t>
            </a:r>
            <a:r>
              <a:rPr lang="en-GB" sz="2800" b="1" spc="-1" dirty="0">
                <a:solidFill>
                  <a:srgbClr val="000000"/>
                </a:solidFill>
                <a:latin typeface="+mj-lt"/>
              </a:rPr>
              <a:t> “But he will reply, ‘I don’t know you or where you come from. Away from me, all you evildoers!’</a:t>
            </a:r>
          </a:p>
          <a:p>
            <a:pPr indent="357188">
              <a:lnSpc>
                <a:spcPct val="100000"/>
              </a:lnSpc>
              <a:buNone/>
              <a:tabLst>
                <a:tab pos="0" algn="l"/>
              </a:tabLst>
            </a:pPr>
            <a:br>
              <a:rPr lang="en-GB" sz="2800" b="1" spc="-1" dirty="0">
                <a:solidFill>
                  <a:srgbClr val="000000"/>
                </a:solidFill>
                <a:latin typeface="+mj-lt"/>
              </a:rPr>
            </a:br>
            <a:r>
              <a:rPr lang="en-GB" sz="2800" b="1" spc="-1" dirty="0">
                <a:solidFill>
                  <a:srgbClr val="C00000"/>
                </a:solidFill>
                <a:latin typeface="+mj-lt"/>
              </a:rPr>
              <a:t>●</a:t>
            </a:r>
            <a:r>
              <a:rPr lang="en-GB" sz="2800" b="1" spc="-1" dirty="0">
                <a:solidFill>
                  <a:srgbClr val="000000"/>
                </a:solidFill>
                <a:latin typeface="+mj-lt"/>
              </a:rPr>
              <a:t> </a:t>
            </a:r>
            <a:r>
              <a:rPr lang="en-GB" sz="2800" b="1" spc="-1" dirty="0">
                <a:solidFill>
                  <a:srgbClr val="0070C0"/>
                </a:solidFill>
                <a:latin typeface="+mj-lt"/>
              </a:rPr>
              <a:t>Get to know Jesus now, while you still can!</a:t>
            </a:r>
            <a:endParaRPr lang="en-US" sz="2800" spc="-1" dirty="0">
              <a:solidFill>
                <a:srgbClr val="0070C0"/>
              </a:solidFill>
              <a:latin typeface="+mj-lt"/>
            </a:endParaRPr>
          </a:p>
        </p:txBody>
      </p:sp>
    </p:spTree>
    <p:extLst>
      <p:ext uri="{BB962C8B-B14F-4D97-AF65-F5344CB8AC3E}">
        <p14:creationId xmlns:p14="http://schemas.microsoft.com/office/powerpoint/2010/main" val="203296364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repl">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1" end="1"/>
                                            </p:txEl>
                                          </p:spTgt>
                                        </p:tgtEl>
                                        <p:attrNameLst>
                                          <p:attrName>style.visibility</p:attrName>
                                        </p:attrNameLst>
                                      </p:cBhvr>
                                      <p:to>
                                        <p:strVal val="visible"/>
                                      </p:to>
                                    </p:set>
                                    <p:anim calcmode="lin" valueType="num">
                                      <p:cBhvr additive="repl">
                                        <p:cTn id="13"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2" end="2"/>
                                            </p:txEl>
                                          </p:spTgt>
                                        </p:tgtEl>
                                        <p:attrNameLst>
                                          <p:attrName>style.visibility</p:attrName>
                                        </p:attrNameLst>
                                      </p:cBhvr>
                                      <p:to>
                                        <p:strVal val="visible"/>
                                      </p:to>
                                    </p:set>
                                    <p:anim calcmode="lin" valueType="num">
                                      <p:cBhvr additive="repl">
                                        <p:cTn id="19"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
                                            <p:txEl>
                                              <p:pRg st="3" end="3"/>
                                            </p:txEl>
                                          </p:spTgt>
                                        </p:tgtEl>
                                        <p:attrNameLst>
                                          <p:attrName>style.visibility</p:attrName>
                                        </p:attrNameLst>
                                      </p:cBhvr>
                                      <p:to>
                                        <p:strVal val="visible"/>
                                      </p:to>
                                    </p:set>
                                    <p:anim calcmode="lin" valueType="num">
                                      <p:cBhvr additive="repl">
                                        <p:cTn id="25" dur="500" fill="hold"/>
                                        <p:tgtEl>
                                          <p:spTgt spid="57">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pic>
        <p:nvPicPr>
          <p:cNvPr id="2" name="Picture 2" descr="6 Ways To Keep Foxes Away From Chickens">
            <a:extLst>
              <a:ext uri="{FF2B5EF4-FFF2-40B4-BE49-F238E27FC236}">
                <a16:creationId xmlns:a16="http://schemas.microsoft.com/office/drawing/2014/main" id="{4F1F9965-B939-A5E2-A1A1-826EA45473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478" y="3182319"/>
            <a:ext cx="2084522" cy="1389681"/>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3"/>
          <p:cNvSpPr/>
          <p:nvPr/>
        </p:nvSpPr>
        <p:spPr>
          <a:xfrm>
            <a:off x="204479" y="0"/>
            <a:ext cx="243321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That fox!</a:t>
            </a:r>
            <a:endParaRPr lang="fr-FR" sz="2800" b="0" strike="noStrike" spc="-1" dirty="0">
              <a:solidFill>
                <a:srgbClr val="C00000"/>
              </a:solidFill>
              <a:latin typeface="Arial"/>
            </a:endParaRPr>
          </a:p>
        </p:txBody>
      </p:sp>
      <p:sp>
        <p:nvSpPr>
          <p:cNvPr id="57" name="TextBox 5"/>
          <p:cNvSpPr/>
          <p:nvPr/>
        </p:nvSpPr>
        <p:spPr>
          <a:xfrm>
            <a:off x="204480" y="516240"/>
            <a:ext cx="7923520"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trike="noStrike" spc="-1" baseline="30000" dirty="0">
                <a:solidFill>
                  <a:srgbClr val="C00000"/>
                </a:solidFill>
                <a:latin typeface="+mj-lt"/>
              </a:rPr>
              <a:t>3</a:t>
            </a:r>
            <a:r>
              <a:rPr lang="fr-FR" sz="2800" b="1" spc="-1" baseline="30000" dirty="0">
                <a:solidFill>
                  <a:srgbClr val="C00000"/>
                </a:solidFill>
                <a:latin typeface="+mj-lt"/>
              </a:rPr>
              <a:t>1</a:t>
            </a:r>
            <a:r>
              <a:rPr lang="en-GB" sz="2800" b="1" spc="-1" dirty="0">
                <a:solidFill>
                  <a:srgbClr val="000000"/>
                </a:solidFill>
                <a:latin typeface="+mj-lt"/>
              </a:rPr>
              <a:t> At that time some Pharisees came to Jesus and said to him, “Leave this place and go somewhere else. Herod wants to kill you.”</a:t>
            </a:r>
          </a:p>
          <a:p>
            <a:pPr indent="357188">
              <a:lnSpc>
                <a:spcPct val="100000"/>
              </a:lnSpc>
              <a:buNone/>
              <a:tabLst>
                <a:tab pos="0" algn="l"/>
              </a:tabLst>
            </a:pPr>
            <a:r>
              <a:rPr lang="en-GB" sz="2800" b="1" spc="-1" baseline="30000" dirty="0">
                <a:solidFill>
                  <a:srgbClr val="C00000"/>
                </a:solidFill>
                <a:latin typeface="+mj-lt"/>
              </a:rPr>
              <a:t>32</a:t>
            </a:r>
            <a:r>
              <a:rPr lang="en-GB" sz="2800" b="1" spc="-1" dirty="0">
                <a:solidFill>
                  <a:srgbClr val="000000"/>
                </a:solidFill>
                <a:latin typeface="+mj-lt"/>
              </a:rPr>
              <a:t> He replied, “Go tell that fox, ‘I will keep on driving out demons and healing people today and tomorrow, and on the third day </a:t>
            </a:r>
            <a:br>
              <a:rPr lang="en-GB" sz="2800" b="1" spc="-1" dirty="0">
                <a:solidFill>
                  <a:srgbClr val="000000"/>
                </a:solidFill>
                <a:latin typeface="+mj-lt"/>
              </a:rPr>
            </a:br>
            <a:r>
              <a:rPr lang="en-GB" sz="2800" b="1" spc="-1" dirty="0">
                <a:solidFill>
                  <a:srgbClr val="000000"/>
                </a:solidFill>
                <a:latin typeface="+mj-lt"/>
              </a:rPr>
              <a:t>I will reach my goal.’ </a:t>
            </a:r>
            <a:r>
              <a:rPr lang="en-GB" sz="2800" b="1" spc="-1" baseline="30000" dirty="0">
                <a:solidFill>
                  <a:srgbClr val="C00000"/>
                </a:solidFill>
                <a:latin typeface="+mj-lt"/>
              </a:rPr>
              <a:t>33</a:t>
            </a:r>
            <a:r>
              <a:rPr lang="en-GB" sz="2800" b="1" spc="-1" dirty="0">
                <a:solidFill>
                  <a:srgbClr val="000000"/>
                </a:solidFill>
                <a:latin typeface="+mj-lt"/>
              </a:rPr>
              <a:t> … for </a:t>
            </a:r>
            <a:br>
              <a:rPr lang="en-GB" sz="2800" b="1" spc="-1" dirty="0">
                <a:solidFill>
                  <a:srgbClr val="000000"/>
                </a:solidFill>
                <a:latin typeface="+mj-lt"/>
              </a:rPr>
            </a:br>
            <a:r>
              <a:rPr lang="en-GB" sz="2800" b="1" spc="-1" dirty="0">
                <a:solidFill>
                  <a:srgbClr val="000000"/>
                </a:solidFill>
                <a:latin typeface="+mj-lt"/>
              </a:rPr>
              <a:t>surely no prophet can die outside </a:t>
            </a:r>
            <a:br>
              <a:rPr lang="en-GB" sz="2800" b="1" spc="-1" dirty="0">
                <a:solidFill>
                  <a:srgbClr val="000000"/>
                </a:solidFill>
                <a:latin typeface="+mj-lt"/>
              </a:rPr>
            </a:br>
            <a:r>
              <a:rPr lang="en-GB" sz="2800" b="1" spc="-1" dirty="0">
                <a:solidFill>
                  <a:srgbClr val="000000"/>
                </a:solidFill>
                <a:latin typeface="+mj-lt"/>
              </a:rPr>
              <a:t>Jerusalem!</a:t>
            </a:r>
            <a:endParaRPr lang="en-US" sz="2800" spc="-1" dirty="0">
              <a:solidFill>
                <a:srgbClr val="00B050"/>
              </a:solidFill>
              <a:latin typeface="+mj-lt"/>
            </a:endParaRPr>
          </a:p>
        </p:txBody>
      </p:sp>
      <p:pic>
        <p:nvPicPr>
          <p:cNvPr id="4098" name="Picture 2" descr="6 Ways To Keep Foxes Away From Chickens">
            <a:extLst>
              <a:ext uri="{FF2B5EF4-FFF2-40B4-BE49-F238E27FC236}">
                <a16:creationId xmlns:a16="http://schemas.microsoft.com/office/drawing/2014/main" id="{C436EB80-B04F-6DF2-1AD5-8B2973E88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516240"/>
            <a:ext cx="6121400" cy="408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7464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098"/>
                                        </p:tgtEl>
                                        <p:attrNameLst>
                                          <p:attrName>ppt_x</p:attrName>
                                        </p:attrNameLst>
                                      </p:cBhvr>
                                      <p:tavLst>
                                        <p:tav tm="0">
                                          <p:val>
                                            <p:strVal val="ppt_x"/>
                                          </p:val>
                                        </p:tav>
                                        <p:tav tm="100000">
                                          <p:val>
                                            <p:strVal val="ppt_x"/>
                                          </p:val>
                                        </p:tav>
                                      </p:tavLst>
                                    </p:anim>
                                    <p:anim calcmode="lin" valueType="num">
                                      <p:cBhvr additive="base">
                                        <p:cTn id="7" dur="500"/>
                                        <p:tgtEl>
                                          <p:spTgt spid="4098"/>
                                        </p:tgtEl>
                                        <p:attrNameLst>
                                          <p:attrName>ppt_y</p:attrName>
                                        </p:attrNameLst>
                                      </p:cBhvr>
                                      <p:tavLst>
                                        <p:tav tm="0">
                                          <p:val>
                                            <p:strVal val="ppt_y"/>
                                          </p:val>
                                        </p:tav>
                                        <p:tav tm="100000">
                                          <p:val>
                                            <p:strVal val="1+ppt_h/2"/>
                                          </p:val>
                                        </p:tav>
                                      </p:tavLst>
                                    </p:anim>
                                    <p:set>
                                      <p:cBhvr>
                                        <p:cTn id="8" dur="1" fill="hold">
                                          <p:stCondLst>
                                            <p:cond delay="499"/>
                                          </p:stCondLst>
                                        </p:cTn>
                                        <p:tgtEl>
                                          <p:spTgt spid="409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repl">
                                        <p:cTn id="19"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GB" sz="2800" b="1" spc="-1" dirty="0">
                <a:solidFill>
                  <a:srgbClr val="0070C0"/>
                </a:solidFill>
                <a:latin typeface="Verdana"/>
                <a:ea typeface="Verdana"/>
              </a:rPr>
              <a:t>That fox!</a:t>
            </a:r>
            <a:endParaRPr lang="fr-FR" sz="2800" b="0" strike="noStrike" spc="-1" dirty="0">
              <a:solidFill>
                <a:srgbClr val="C00000"/>
              </a:solidFill>
              <a:latin typeface="Arial"/>
            </a:endParaRPr>
          </a:p>
        </p:txBody>
      </p:sp>
      <p:sp>
        <p:nvSpPr>
          <p:cNvPr id="131" name="TextBox 5"/>
          <p:cNvSpPr/>
          <p:nvPr/>
        </p:nvSpPr>
        <p:spPr>
          <a:xfrm>
            <a:off x="204760" y="428573"/>
            <a:ext cx="7923240" cy="41227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Foxes:</a:t>
            </a:r>
            <a:r>
              <a:rPr lang="en-GB" sz="2800" b="1" spc="-1" dirty="0">
                <a:solidFill>
                  <a:srgbClr val="000000"/>
                </a:solidFill>
                <a:ea typeface="Verdana"/>
              </a:rPr>
              <a:t> were known for their </a:t>
            </a:r>
            <a:br>
              <a:rPr lang="en-GB" sz="2800" b="1" spc="-1" dirty="0">
                <a:solidFill>
                  <a:srgbClr val="000000"/>
                </a:solidFill>
                <a:ea typeface="Verdana"/>
              </a:rPr>
            </a:br>
            <a:r>
              <a:rPr lang="en-GB" sz="2800" b="1" spc="-1" dirty="0">
                <a:solidFill>
                  <a:srgbClr val="000000"/>
                </a:solidFill>
                <a:ea typeface="Verdana"/>
              </a:rPr>
              <a:t>destruction, not their wiles.</a:t>
            </a:r>
          </a:p>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Herod Antipas:</a:t>
            </a:r>
            <a:r>
              <a:rPr lang="en-GB" sz="2800" b="1" spc="-1" dirty="0">
                <a:solidFill>
                  <a:srgbClr val="000000"/>
                </a:solidFill>
                <a:ea typeface="Verdana"/>
              </a:rPr>
              <a:t> Appointed tetrarch, he ruled over Galilee and </a:t>
            </a:r>
            <a:r>
              <a:rPr lang="en-GB" sz="2800" b="1" spc="-1" dirty="0" err="1">
                <a:solidFill>
                  <a:srgbClr val="000000"/>
                </a:solidFill>
                <a:ea typeface="Verdana"/>
              </a:rPr>
              <a:t>Perea</a:t>
            </a:r>
            <a:r>
              <a:rPr lang="en-GB" sz="2800" b="1" spc="-1" dirty="0">
                <a:solidFill>
                  <a:srgbClr val="000000"/>
                </a:solidFill>
                <a:ea typeface="Verdana"/>
              </a:rPr>
              <a:t> until 39 CE. It was he who beheaded John the Baptist.</a:t>
            </a:r>
          </a:p>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Prophet die:</a:t>
            </a:r>
            <a:r>
              <a:rPr lang="en-GB" sz="2800" b="1" spc="-1" dirty="0">
                <a:solidFill>
                  <a:srgbClr val="000000"/>
                </a:solidFill>
                <a:ea typeface="Verdana"/>
              </a:rPr>
              <a:t> The ancient prophets </a:t>
            </a:r>
            <a:r>
              <a:rPr lang="en-GB" sz="2800" b="1" spc="-1" dirty="0">
                <a:solidFill>
                  <a:srgbClr val="0070C0"/>
                </a:solidFill>
                <a:ea typeface="Verdana"/>
              </a:rPr>
              <a:t>foretold</a:t>
            </a:r>
            <a:r>
              <a:rPr lang="en-GB" sz="2800" b="1" spc="-1" dirty="0">
                <a:solidFill>
                  <a:srgbClr val="000000"/>
                </a:solidFill>
                <a:ea typeface="Verdana"/>
              </a:rPr>
              <a:t> Jesus’ death, Jesus </a:t>
            </a:r>
            <a:r>
              <a:rPr lang="en-GB" sz="2800" b="1" spc="-1" dirty="0">
                <a:solidFill>
                  <a:srgbClr val="0070C0"/>
                </a:solidFill>
                <a:ea typeface="Verdana"/>
              </a:rPr>
              <a:t>predicted</a:t>
            </a:r>
            <a:r>
              <a:rPr lang="en-GB" sz="2800" b="1" spc="-1" dirty="0">
                <a:solidFill>
                  <a:srgbClr val="000000"/>
                </a:solidFill>
                <a:ea typeface="Verdana"/>
              </a:rPr>
              <a:t> his death, eye-witnesses </a:t>
            </a:r>
            <a:r>
              <a:rPr lang="en-GB" sz="2800" b="1" spc="-1" dirty="0">
                <a:solidFill>
                  <a:srgbClr val="0070C0"/>
                </a:solidFill>
                <a:ea typeface="Verdana"/>
              </a:rPr>
              <a:t>reported</a:t>
            </a:r>
            <a:r>
              <a:rPr lang="en-GB" sz="2800" b="1" spc="-1" dirty="0">
                <a:solidFill>
                  <a:srgbClr val="000000"/>
                </a:solidFill>
                <a:ea typeface="Verdana"/>
              </a:rPr>
              <a:t> his death. He died to forgive our sins; then he rose to life.</a:t>
            </a:r>
            <a:endParaRPr lang="fr-FR" sz="2800" b="0" strike="noStrike" spc="-1" dirty="0">
              <a:latin typeface="Arial"/>
            </a:endParaRPr>
          </a:p>
        </p:txBody>
      </p:sp>
      <p:pic>
        <p:nvPicPr>
          <p:cNvPr id="3" name="Picture 2">
            <a:extLst>
              <a:ext uri="{FF2B5EF4-FFF2-40B4-BE49-F238E27FC236}">
                <a16:creationId xmlns:a16="http://schemas.microsoft.com/office/drawing/2014/main" id="{02226815-6D33-CB6E-AB25-F228B57B0E12}"/>
              </a:ext>
            </a:extLst>
          </p:cNvPr>
          <p:cNvPicPr>
            <a:picLocks noChangeAspect="1"/>
          </p:cNvPicPr>
          <p:nvPr/>
        </p:nvPicPr>
        <p:blipFill>
          <a:blip r:embed="rId2"/>
          <a:stretch>
            <a:fillRect/>
          </a:stretch>
        </p:blipFill>
        <p:spPr>
          <a:xfrm>
            <a:off x="5951349" y="-8487"/>
            <a:ext cx="2176651" cy="1448211"/>
          </a:xfrm>
          <a:prstGeom prst="rect">
            <a:avLst/>
          </a:prstGeom>
        </p:spPr>
      </p:pic>
    </p:spTree>
    <p:extLst>
      <p:ext uri="{BB962C8B-B14F-4D97-AF65-F5344CB8AC3E}">
        <p14:creationId xmlns:p14="http://schemas.microsoft.com/office/powerpoint/2010/main" val="236512206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 calcmode="lin" valueType="num">
                                      <p:cBhvr additive="repl">
                                        <p:cTn id="7"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1" end="1"/>
                                            </p:txEl>
                                          </p:spTgt>
                                        </p:tgtEl>
                                        <p:attrNameLst>
                                          <p:attrName>style.visibility</p:attrName>
                                        </p:attrNameLst>
                                      </p:cBhvr>
                                      <p:to>
                                        <p:strVal val="visible"/>
                                      </p:to>
                                    </p:set>
                                    <p:anim calcmode="lin" valueType="num">
                                      <p:cBhvr additive="repl">
                                        <p:cTn id="1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 calcmode="lin" valueType="num">
                                      <p:cBhvr additive="repl">
                                        <p:cTn id="1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pic>
        <p:nvPicPr>
          <p:cNvPr id="49" name="Image 5"/>
          <p:cNvPicPr/>
          <p:nvPr/>
        </p:nvPicPr>
        <p:blipFill>
          <a:blip r:embed="rId2"/>
          <a:stretch/>
        </p:blipFill>
        <p:spPr>
          <a:xfrm>
            <a:off x="0" y="6840"/>
            <a:ext cx="8127720" cy="4565160"/>
          </a:xfrm>
          <a:prstGeom prst="rect">
            <a:avLst/>
          </a:prstGeom>
          <a:ln w="0">
            <a:noFill/>
          </a:ln>
        </p:spPr>
      </p:pic>
      <p:sp>
        <p:nvSpPr>
          <p:cNvPr id="50" name="TextBox 5"/>
          <p:cNvSpPr/>
          <p:nvPr/>
        </p:nvSpPr>
        <p:spPr>
          <a:xfrm>
            <a:off x="211769" y="1929947"/>
            <a:ext cx="636192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01"/>
              </a:spcBef>
              <a:buNone/>
            </a:pPr>
            <a:r>
              <a:rPr lang="en-GB" sz="3200" b="1" strike="noStrike" spc="-1" dirty="0">
                <a:solidFill>
                  <a:srgbClr val="0070C0"/>
                </a:solidFill>
                <a:latin typeface="Arial"/>
              </a:rPr>
              <a:t>Jesus’ promise</a:t>
            </a:r>
            <a:br>
              <a:rPr lang="en-GB" sz="3200" b="1" strike="noStrike" spc="-1" dirty="0">
                <a:solidFill>
                  <a:srgbClr val="0070C0"/>
                </a:solidFill>
                <a:latin typeface="Arial"/>
              </a:rPr>
            </a:br>
            <a:r>
              <a:rPr lang="en-GB" sz="2800" b="1" spc="-1" dirty="0">
                <a:solidFill>
                  <a:srgbClr val="C00000"/>
                </a:solidFill>
                <a:latin typeface="Arial"/>
              </a:rPr>
              <a:t>14:1-14</a:t>
            </a:r>
          </a:p>
        </p:txBody>
      </p:sp>
    </p:spTree>
    <p:extLst>
      <p:ext uri="{BB962C8B-B14F-4D97-AF65-F5344CB8AC3E}">
        <p14:creationId xmlns:p14="http://schemas.microsoft.com/office/powerpoint/2010/main" val="1071334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353577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Is it lawful?</a:t>
            </a:r>
            <a:endParaRPr lang="fr-FR" sz="2800" b="0" strike="noStrike" spc="-1" dirty="0">
              <a:solidFill>
                <a:srgbClr val="C00000"/>
              </a:solidFill>
              <a:latin typeface="Arial"/>
            </a:endParaRPr>
          </a:p>
        </p:txBody>
      </p:sp>
      <p:sp>
        <p:nvSpPr>
          <p:cNvPr id="57" name="TextBox 5"/>
          <p:cNvSpPr/>
          <p:nvPr/>
        </p:nvSpPr>
        <p:spPr>
          <a:xfrm>
            <a:off x="204480" y="516240"/>
            <a:ext cx="792352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800" b="1" spc="-1" dirty="0">
                <a:solidFill>
                  <a:srgbClr val="0070C0"/>
                </a:solidFill>
                <a:latin typeface="+mj-lt"/>
              </a:rPr>
              <a:t>14</a:t>
            </a:r>
            <a:r>
              <a:rPr lang="en-GB" sz="2800" b="1" spc="-1" dirty="0">
                <a:solidFill>
                  <a:srgbClr val="000000"/>
                </a:solidFill>
                <a:latin typeface="+mj-lt"/>
              </a:rPr>
              <a:t> </a:t>
            </a:r>
            <a:r>
              <a:rPr lang="fr-FR" sz="2800" b="1" spc="-1" baseline="30000" dirty="0">
                <a:solidFill>
                  <a:srgbClr val="C00000"/>
                </a:solidFill>
                <a:latin typeface="+mj-lt"/>
              </a:rPr>
              <a:t>1</a:t>
            </a:r>
            <a:r>
              <a:rPr lang="en-GB" sz="2800" b="1" spc="-1" dirty="0">
                <a:solidFill>
                  <a:srgbClr val="000000"/>
                </a:solidFill>
                <a:latin typeface="+mj-lt"/>
              </a:rPr>
              <a:t> One Sabbath, when Jesus went to eat in the house of a prominent Pharisee, he was being carefully watched. </a:t>
            </a:r>
            <a:r>
              <a:rPr lang="en-GB" sz="2800" b="1" spc="-1" baseline="30000" dirty="0">
                <a:solidFill>
                  <a:srgbClr val="C00000"/>
                </a:solidFill>
                <a:latin typeface="+mj-lt"/>
              </a:rPr>
              <a:t>2</a:t>
            </a:r>
            <a:r>
              <a:rPr lang="en-GB" sz="2800" b="1" spc="-1" dirty="0">
                <a:solidFill>
                  <a:srgbClr val="000000"/>
                </a:solidFill>
                <a:latin typeface="+mj-lt"/>
              </a:rPr>
              <a:t> There in front of him was a man suffering from abnormal swelling of his body. </a:t>
            </a:r>
            <a:endParaRPr lang="en-US" sz="2800" spc="-1" dirty="0">
              <a:solidFill>
                <a:srgbClr val="00B050"/>
              </a:solidFill>
              <a:latin typeface="+mj-lt"/>
            </a:endParaRPr>
          </a:p>
        </p:txBody>
      </p:sp>
      <p:sp>
        <p:nvSpPr>
          <p:cNvPr id="2" name="TextBox 5">
            <a:extLst>
              <a:ext uri="{FF2B5EF4-FFF2-40B4-BE49-F238E27FC236}">
                <a16:creationId xmlns:a16="http://schemas.microsoft.com/office/drawing/2014/main" id="{C4611FD7-A044-06EF-9F4F-595E1EAEF7C0}"/>
              </a:ext>
            </a:extLst>
          </p:cNvPr>
          <p:cNvSpPr/>
          <p:nvPr/>
        </p:nvSpPr>
        <p:spPr>
          <a:xfrm>
            <a:off x="204480" y="2239419"/>
            <a:ext cx="792352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800" b="1" spc="-1" baseline="30000" dirty="0">
                <a:solidFill>
                  <a:srgbClr val="C00000"/>
                </a:solidFill>
                <a:latin typeface="+mj-lt"/>
              </a:rPr>
              <a:t>				3</a:t>
            </a:r>
            <a:r>
              <a:rPr lang="en-GB" sz="2800" b="1" spc="-1" dirty="0">
                <a:solidFill>
                  <a:srgbClr val="000000"/>
                </a:solidFill>
                <a:latin typeface="+mj-lt"/>
              </a:rPr>
              <a:t> Jesus asked the Pharisees and experts in the law, “Is it lawful to heal on the Sabbath or not?” </a:t>
            </a:r>
            <a:r>
              <a:rPr lang="en-GB" sz="2800" b="1" spc="-1" baseline="30000" dirty="0">
                <a:solidFill>
                  <a:srgbClr val="C00000"/>
                </a:solidFill>
                <a:latin typeface="+mj-lt"/>
              </a:rPr>
              <a:t>4</a:t>
            </a:r>
            <a:r>
              <a:rPr lang="en-GB" sz="2800" b="1" spc="-1" dirty="0">
                <a:solidFill>
                  <a:srgbClr val="000000"/>
                </a:solidFill>
                <a:latin typeface="+mj-lt"/>
              </a:rPr>
              <a:t> But they remained silent. So taking hold of the man, he healed him and sent him on his way.</a:t>
            </a:r>
            <a:r>
              <a:rPr lang="en-US" sz="2800" b="1" spc="-1" dirty="0">
                <a:solidFill>
                  <a:srgbClr val="000000"/>
                </a:solidFill>
                <a:latin typeface="+mj-lt"/>
              </a:rPr>
              <a:t> </a:t>
            </a:r>
          </a:p>
        </p:txBody>
      </p:sp>
      <p:pic>
        <p:nvPicPr>
          <p:cNvPr id="5122" name="Picture 2">
            <a:extLst>
              <a:ext uri="{FF2B5EF4-FFF2-40B4-BE49-F238E27FC236}">
                <a16:creationId xmlns:a16="http://schemas.microsoft.com/office/drawing/2014/main" id="{B131986B-ACFC-A725-CF20-80ECA9A84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92" y="0"/>
            <a:ext cx="621823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73496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122"/>
                                        </p:tgtEl>
                                        <p:attrNameLst>
                                          <p:attrName>ppt_x</p:attrName>
                                        </p:attrNameLst>
                                      </p:cBhvr>
                                      <p:tavLst>
                                        <p:tav tm="0">
                                          <p:val>
                                            <p:strVal val="ppt_x"/>
                                          </p:val>
                                        </p:tav>
                                        <p:tav tm="100000">
                                          <p:val>
                                            <p:strVal val="ppt_x"/>
                                          </p:val>
                                        </p:tav>
                                      </p:tavLst>
                                    </p:anim>
                                    <p:anim calcmode="lin" valueType="num">
                                      <p:cBhvr additive="base">
                                        <p:cTn id="7" dur="500"/>
                                        <p:tgtEl>
                                          <p:spTgt spid="5122"/>
                                        </p:tgtEl>
                                        <p:attrNameLst>
                                          <p:attrName>ppt_y</p:attrName>
                                        </p:attrNameLst>
                                      </p:cBhvr>
                                      <p:tavLst>
                                        <p:tav tm="0">
                                          <p:val>
                                            <p:strVal val="ppt_y"/>
                                          </p:val>
                                        </p:tav>
                                        <p:tav tm="100000">
                                          <p:val>
                                            <p:strVal val="1+ppt_h/2"/>
                                          </p:val>
                                        </p:tav>
                                      </p:tavLst>
                                    </p:anim>
                                    <p:set>
                                      <p:cBhvr>
                                        <p:cTn id="8" dur="1" fill="hold">
                                          <p:stCondLst>
                                            <p:cond delay="499"/>
                                          </p:stCondLst>
                                        </p:cTn>
                                        <p:tgtEl>
                                          <p:spTgt spid="51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repl">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353577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Is it lawful?</a:t>
            </a:r>
          </a:p>
        </p:txBody>
      </p:sp>
      <p:sp>
        <p:nvSpPr>
          <p:cNvPr id="57" name="TextBox 5"/>
          <p:cNvSpPr/>
          <p:nvPr/>
        </p:nvSpPr>
        <p:spPr>
          <a:xfrm>
            <a:off x="204480" y="516240"/>
            <a:ext cx="7923520" cy="18144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pc="-1" baseline="30000" dirty="0">
                <a:solidFill>
                  <a:srgbClr val="C00000"/>
                </a:solidFill>
                <a:latin typeface="+mj-lt"/>
              </a:rPr>
              <a:t>5</a:t>
            </a:r>
            <a:r>
              <a:rPr lang="en-GB" sz="2800" b="1" spc="-1" dirty="0">
                <a:solidFill>
                  <a:srgbClr val="000000"/>
                </a:solidFill>
                <a:latin typeface="+mj-lt"/>
              </a:rPr>
              <a:t> Then he asked them, “If one of you has a child or an ox that falls into a well on the Sabbath day, will you not immediately pull it out?” </a:t>
            </a:r>
            <a:r>
              <a:rPr lang="en-GB" sz="2800" b="1" spc="-1" baseline="30000" dirty="0">
                <a:solidFill>
                  <a:srgbClr val="C00000"/>
                </a:solidFill>
                <a:latin typeface="+mj-lt"/>
              </a:rPr>
              <a:t>6</a:t>
            </a:r>
            <a:r>
              <a:rPr lang="en-GB" sz="2800" b="1" spc="-1" dirty="0">
                <a:solidFill>
                  <a:srgbClr val="000000"/>
                </a:solidFill>
                <a:latin typeface="+mj-lt"/>
              </a:rPr>
              <a:t> And they had nothing to say.</a:t>
            </a:r>
            <a:endParaRPr lang="en-US" sz="2800" spc="-1" dirty="0">
              <a:solidFill>
                <a:srgbClr val="00B050"/>
              </a:solidFill>
              <a:latin typeface="+mj-lt"/>
            </a:endParaRPr>
          </a:p>
        </p:txBody>
      </p:sp>
      <p:sp>
        <p:nvSpPr>
          <p:cNvPr id="2" name="TextBox 5">
            <a:extLst>
              <a:ext uri="{FF2B5EF4-FFF2-40B4-BE49-F238E27FC236}">
                <a16:creationId xmlns:a16="http://schemas.microsoft.com/office/drawing/2014/main" id="{C4611FD7-A044-06EF-9F4F-595E1EAEF7C0}"/>
              </a:ext>
            </a:extLst>
          </p:cNvPr>
          <p:cNvSpPr/>
          <p:nvPr/>
        </p:nvSpPr>
        <p:spPr>
          <a:xfrm>
            <a:off x="271640" y="2492557"/>
            <a:ext cx="7777146" cy="9526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tabLst>
                <a:tab pos="268288" algn="l"/>
              </a:tabLst>
            </a:pPr>
            <a:r>
              <a:rPr lang="en-US" sz="2800" b="1" spc="-1" dirty="0">
                <a:solidFill>
                  <a:srgbClr val="C00000"/>
                </a:solidFill>
                <a:ea typeface="Verdana"/>
              </a:rPr>
              <a:t>● </a:t>
            </a:r>
            <a:r>
              <a:rPr lang="en-US" sz="2800" b="1" spc="-1" dirty="0">
                <a:solidFill>
                  <a:srgbClr val="000000"/>
                </a:solidFill>
                <a:latin typeface="+mj-lt"/>
              </a:rPr>
              <a:t>Why did they have </a:t>
            </a:r>
            <a:br>
              <a:rPr lang="en-US" sz="2800" b="1" spc="-1" dirty="0">
                <a:solidFill>
                  <a:srgbClr val="000000"/>
                </a:solidFill>
                <a:latin typeface="+mj-lt"/>
              </a:rPr>
            </a:br>
            <a:r>
              <a:rPr lang="en-US" sz="2800" b="1" spc="-1" dirty="0">
                <a:solidFill>
                  <a:srgbClr val="000000"/>
                </a:solidFill>
                <a:latin typeface="+mj-lt"/>
              </a:rPr>
              <a:t>nothing to say?</a:t>
            </a:r>
          </a:p>
        </p:txBody>
      </p:sp>
      <p:pic>
        <p:nvPicPr>
          <p:cNvPr id="9218" name="Picture 2">
            <a:extLst>
              <a:ext uri="{FF2B5EF4-FFF2-40B4-BE49-F238E27FC236}">
                <a16:creationId xmlns:a16="http://schemas.microsoft.com/office/drawing/2014/main" id="{5A21515A-11DF-0EDB-8BB1-036CE4EF3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276" y="2297586"/>
            <a:ext cx="3234723" cy="22744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33CC9BD-4489-26DE-517A-827CBF3C9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464" y="451311"/>
            <a:ext cx="5860535" cy="41206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33610B-93D4-349E-CFDE-25F7D5A2246C}"/>
              </a:ext>
            </a:extLst>
          </p:cNvPr>
          <p:cNvSpPr txBox="1"/>
          <p:nvPr/>
        </p:nvSpPr>
        <p:spPr>
          <a:xfrm>
            <a:off x="2279822" y="4202668"/>
            <a:ext cx="2613453" cy="369332"/>
          </a:xfrm>
          <a:prstGeom prst="rect">
            <a:avLst/>
          </a:prstGeom>
          <a:noFill/>
        </p:spPr>
        <p:txBody>
          <a:bodyPr wrap="square" rtlCol="0">
            <a:spAutoFit/>
          </a:bodyPr>
          <a:lstStyle/>
          <a:p>
            <a:pPr algn="r"/>
            <a:r>
              <a:rPr lang="en-US" dirty="0"/>
              <a:t>Wikimedia</a:t>
            </a:r>
          </a:p>
        </p:txBody>
      </p:sp>
    </p:spTree>
    <p:extLst>
      <p:ext uri="{BB962C8B-B14F-4D97-AF65-F5344CB8AC3E}">
        <p14:creationId xmlns:p14="http://schemas.microsoft.com/office/powerpoint/2010/main" val="33483832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220"/>
                                        </p:tgtEl>
                                        <p:attrNameLst>
                                          <p:attrName>ppt_x</p:attrName>
                                        </p:attrNameLst>
                                      </p:cBhvr>
                                      <p:tavLst>
                                        <p:tav tm="0">
                                          <p:val>
                                            <p:strVal val="ppt_x"/>
                                          </p:val>
                                        </p:tav>
                                        <p:tav tm="100000">
                                          <p:val>
                                            <p:strVal val="ppt_x"/>
                                          </p:val>
                                        </p:tav>
                                      </p:tavLst>
                                    </p:anim>
                                    <p:anim calcmode="lin" valueType="num">
                                      <p:cBhvr additive="base">
                                        <p:cTn id="7" dur="500"/>
                                        <p:tgtEl>
                                          <p:spTgt spid="9220"/>
                                        </p:tgtEl>
                                        <p:attrNameLst>
                                          <p:attrName>ppt_y</p:attrName>
                                        </p:attrNameLst>
                                      </p:cBhvr>
                                      <p:tavLst>
                                        <p:tav tm="0">
                                          <p:val>
                                            <p:strVal val="ppt_y"/>
                                          </p:val>
                                        </p:tav>
                                        <p:tav tm="100000">
                                          <p:val>
                                            <p:strVal val="1+ppt_h/2"/>
                                          </p:val>
                                        </p:tav>
                                      </p:tavLst>
                                    </p:anim>
                                    <p:set>
                                      <p:cBhvr>
                                        <p:cTn id="8" dur="1" fill="hold">
                                          <p:stCondLst>
                                            <p:cond delay="499"/>
                                          </p:stCondLst>
                                        </p:cTn>
                                        <p:tgtEl>
                                          <p:spTgt spid="92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repl">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499778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The place of honour</a:t>
            </a:r>
            <a:endParaRPr lang="fr-FR" sz="2800" b="0" strike="noStrike" spc="-1" dirty="0">
              <a:solidFill>
                <a:srgbClr val="C00000"/>
              </a:solidFill>
              <a:latin typeface="Arial"/>
            </a:endParaRPr>
          </a:p>
        </p:txBody>
      </p:sp>
      <p:sp>
        <p:nvSpPr>
          <p:cNvPr id="57" name="TextBox 5"/>
          <p:cNvSpPr/>
          <p:nvPr/>
        </p:nvSpPr>
        <p:spPr>
          <a:xfrm>
            <a:off x="117389" y="454456"/>
            <a:ext cx="8010611" cy="258386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700" b="1" spc="-1" baseline="30000" dirty="0">
                <a:solidFill>
                  <a:srgbClr val="C00000"/>
                </a:solidFill>
                <a:latin typeface="+mj-lt"/>
              </a:rPr>
              <a:t>7</a:t>
            </a:r>
            <a:r>
              <a:rPr lang="en-GB" sz="2700" b="1" spc="-1" dirty="0">
                <a:solidFill>
                  <a:srgbClr val="000000"/>
                </a:solidFill>
                <a:latin typeface="+mj-lt"/>
              </a:rPr>
              <a:t> When he noticed how the guests picked </a:t>
            </a:r>
            <a:br>
              <a:rPr lang="en-GB" sz="2700" b="1" spc="-1" dirty="0">
                <a:solidFill>
                  <a:srgbClr val="000000"/>
                </a:solidFill>
                <a:latin typeface="+mj-lt"/>
              </a:rPr>
            </a:br>
            <a:r>
              <a:rPr lang="en-GB" sz="2700" b="1" spc="-1" dirty="0">
                <a:solidFill>
                  <a:srgbClr val="000000"/>
                </a:solidFill>
                <a:latin typeface="+mj-lt"/>
              </a:rPr>
              <a:t>the places of </a:t>
            </a:r>
            <a:r>
              <a:rPr lang="en-GB" sz="2700" b="1" spc="-1" dirty="0" err="1">
                <a:solidFill>
                  <a:srgbClr val="000000"/>
                </a:solidFill>
                <a:latin typeface="+mj-lt"/>
              </a:rPr>
              <a:t>honor</a:t>
            </a:r>
            <a:r>
              <a:rPr lang="en-GB" sz="2700" b="1" spc="-1" dirty="0">
                <a:solidFill>
                  <a:srgbClr val="000000"/>
                </a:solidFill>
                <a:latin typeface="+mj-lt"/>
              </a:rPr>
              <a:t> at the table, he told them this parable: </a:t>
            </a:r>
            <a:r>
              <a:rPr lang="en-GB" sz="2700" b="1" spc="-1" baseline="30000" dirty="0">
                <a:solidFill>
                  <a:srgbClr val="C00000"/>
                </a:solidFill>
                <a:latin typeface="+mj-lt"/>
              </a:rPr>
              <a:t>8</a:t>
            </a:r>
            <a:r>
              <a:rPr lang="en-GB" sz="2700" b="1" spc="-1" dirty="0">
                <a:solidFill>
                  <a:srgbClr val="000000"/>
                </a:solidFill>
                <a:latin typeface="+mj-lt"/>
              </a:rPr>
              <a:t> “When someone invites you to </a:t>
            </a:r>
            <a:br>
              <a:rPr lang="en-GB" sz="2700" b="1" spc="-1" dirty="0">
                <a:solidFill>
                  <a:srgbClr val="000000"/>
                </a:solidFill>
                <a:latin typeface="+mj-lt"/>
              </a:rPr>
            </a:br>
            <a:r>
              <a:rPr lang="en-GB" sz="2700" b="1" spc="-1" dirty="0">
                <a:solidFill>
                  <a:srgbClr val="000000"/>
                </a:solidFill>
                <a:latin typeface="+mj-lt"/>
              </a:rPr>
              <a:t>a wedding feast, do not take the place of honour, for a person more distinguished than you may have been invited. </a:t>
            </a:r>
            <a:endParaRPr lang="en-US" sz="2700" spc="-1" dirty="0">
              <a:solidFill>
                <a:srgbClr val="00B050"/>
              </a:solidFill>
              <a:latin typeface="+mj-lt"/>
            </a:endParaRPr>
          </a:p>
        </p:txBody>
      </p:sp>
      <p:sp>
        <p:nvSpPr>
          <p:cNvPr id="5" name="TextBox 4">
            <a:extLst>
              <a:ext uri="{FF2B5EF4-FFF2-40B4-BE49-F238E27FC236}">
                <a16:creationId xmlns:a16="http://schemas.microsoft.com/office/drawing/2014/main" id="{3BC37082-474A-DF68-B0BF-B96B0155D8CC}"/>
              </a:ext>
            </a:extLst>
          </p:cNvPr>
          <p:cNvSpPr txBox="1"/>
          <p:nvPr/>
        </p:nvSpPr>
        <p:spPr>
          <a:xfrm>
            <a:off x="117987" y="2513589"/>
            <a:ext cx="7923521" cy="1754326"/>
          </a:xfrm>
          <a:prstGeom prst="rect">
            <a:avLst/>
          </a:prstGeom>
          <a:noFill/>
        </p:spPr>
        <p:txBody>
          <a:bodyPr wrap="square" rtlCol="0">
            <a:spAutoFit/>
          </a:bodyPr>
          <a:lstStyle/>
          <a:p>
            <a:r>
              <a:rPr lang="en-GB" sz="2700" b="1" spc="-1" baseline="30000" dirty="0">
                <a:solidFill>
                  <a:srgbClr val="C00000"/>
                </a:solidFill>
                <a:latin typeface="+mj-lt"/>
              </a:rPr>
              <a:t>				             9</a:t>
            </a:r>
            <a:r>
              <a:rPr lang="en-GB" sz="2700" b="1" spc="-1" dirty="0">
                <a:solidFill>
                  <a:srgbClr val="000000"/>
                </a:solidFill>
                <a:latin typeface="+mj-lt"/>
              </a:rPr>
              <a:t> If so, the host who invited both of you will come and say to you, ‘Give this person your seat.’ Then, humiliated, you will have to take the least important place.</a:t>
            </a:r>
            <a:endParaRPr lang="en-US" sz="2700" dirty="0"/>
          </a:p>
        </p:txBody>
      </p:sp>
      <p:pic>
        <p:nvPicPr>
          <p:cNvPr id="4" name="Picture 3">
            <a:extLst>
              <a:ext uri="{FF2B5EF4-FFF2-40B4-BE49-F238E27FC236}">
                <a16:creationId xmlns:a16="http://schemas.microsoft.com/office/drawing/2014/main" id="{E34E1962-7EF5-B3DB-08B4-527B95C45F59}"/>
              </a:ext>
            </a:extLst>
          </p:cNvPr>
          <p:cNvPicPr>
            <a:picLocks noChangeAspect="1"/>
          </p:cNvPicPr>
          <p:nvPr/>
        </p:nvPicPr>
        <p:blipFill>
          <a:blip r:embed="rId2"/>
          <a:stretch>
            <a:fillRect/>
          </a:stretch>
        </p:blipFill>
        <p:spPr>
          <a:xfrm>
            <a:off x="-8703" y="551480"/>
            <a:ext cx="8136703" cy="3645243"/>
          </a:xfrm>
          <a:prstGeom prst="rect">
            <a:avLst/>
          </a:prstGeom>
        </p:spPr>
      </p:pic>
    </p:spTree>
    <p:extLst>
      <p:ext uri="{BB962C8B-B14F-4D97-AF65-F5344CB8AC3E}">
        <p14:creationId xmlns:p14="http://schemas.microsoft.com/office/powerpoint/2010/main" val="228928873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51682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The place of honour</a:t>
            </a:r>
            <a:endParaRPr lang="fr-FR" sz="2800" b="0" strike="noStrike" spc="-1" dirty="0">
              <a:solidFill>
                <a:srgbClr val="C00000"/>
              </a:solidFill>
              <a:latin typeface="Arial"/>
            </a:endParaRPr>
          </a:p>
        </p:txBody>
      </p:sp>
      <p:sp>
        <p:nvSpPr>
          <p:cNvPr id="57" name="TextBox 5"/>
          <p:cNvSpPr/>
          <p:nvPr/>
        </p:nvSpPr>
        <p:spPr>
          <a:xfrm>
            <a:off x="163151" y="470517"/>
            <a:ext cx="7923520"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pc="-1" baseline="30000" dirty="0">
                <a:solidFill>
                  <a:srgbClr val="C00000"/>
                </a:solidFill>
                <a:latin typeface="+mj-lt"/>
              </a:rPr>
              <a:t>10</a:t>
            </a:r>
            <a:r>
              <a:rPr lang="en-GB" sz="2800" b="1" spc="-1" dirty="0">
                <a:solidFill>
                  <a:srgbClr val="000000"/>
                </a:solidFill>
                <a:latin typeface="+mj-lt"/>
              </a:rPr>
              <a:t> But when you are invited, take the lowest place, so that when your host comes, he will say to you, ‘Friend, move up to a better place.’ Then you will be </a:t>
            </a:r>
            <a:r>
              <a:rPr lang="en-GB" sz="2800" b="1" spc="-1" dirty="0" err="1">
                <a:solidFill>
                  <a:srgbClr val="000000"/>
                </a:solidFill>
                <a:latin typeface="+mj-lt"/>
              </a:rPr>
              <a:t>honored</a:t>
            </a:r>
            <a:r>
              <a:rPr lang="en-GB" sz="2800" b="1" spc="-1" dirty="0">
                <a:solidFill>
                  <a:srgbClr val="000000"/>
                </a:solidFill>
                <a:latin typeface="+mj-lt"/>
              </a:rPr>
              <a:t> in the presence of all the other guests. </a:t>
            </a:r>
            <a:r>
              <a:rPr lang="en-GB" sz="2800" b="1" spc="-1" baseline="30000" dirty="0">
                <a:solidFill>
                  <a:srgbClr val="C00000"/>
                </a:solidFill>
                <a:latin typeface="+mj-lt"/>
              </a:rPr>
              <a:t>11</a:t>
            </a:r>
            <a:r>
              <a:rPr lang="en-GB" sz="2800" b="1" spc="-1" dirty="0">
                <a:solidFill>
                  <a:srgbClr val="000000"/>
                </a:solidFill>
                <a:latin typeface="+mj-lt"/>
              </a:rPr>
              <a:t> For all those who exalt themselves will be humbled, and those who humble themselves will be exalted.”</a:t>
            </a:r>
            <a:endParaRPr lang="en-US" sz="2800" spc="-1" dirty="0">
              <a:solidFill>
                <a:srgbClr val="00B050"/>
              </a:solidFill>
              <a:latin typeface="+mj-lt"/>
            </a:endParaRPr>
          </a:p>
        </p:txBody>
      </p:sp>
    </p:spTree>
    <p:extLst>
      <p:ext uri="{BB962C8B-B14F-4D97-AF65-F5344CB8AC3E}">
        <p14:creationId xmlns:p14="http://schemas.microsoft.com/office/powerpoint/2010/main" val="133341347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repl">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9526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GB" sz="2800" b="1" strike="noStrike" spc="-1" dirty="0">
                <a:solidFill>
                  <a:srgbClr val="0070C0"/>
                </a:solidFill>
                <a:latin typeface="Verdana"/>
                <a:ea typeface="Verdana"/>
              </a:rPr>
              <a:t>The place of honour</a:t>
            </a:r>
            <a:endParaRPr lang="fr-FR" sz="2800" b="0" strike="noStrike" spc="-1" dirty="0">
              <a:solidFill>
                <a:srgbClr val="C00000"/>
              </a:solidFill>
              <a:latin typeface="Arial"/>
            </a:endParaRPr>
          </a:p>
          <a:p>
            <a:endParaRPr lang="fr-FR" sz="2800" b="0" strike="noStrike" spc="-1" dirty="0">
              <a:solidFill>
                <a:srgbClr val="C00000"/>
              </a:solidFill>
              <a:latin typeface="Arial"/>
            </a:endParaRPr>
          </a:p>
        </p:txBody>
      </p:sp>
      <p:sp>
        <p:nvSpPr>
          <p:cNvPr id="131" name="TextBox 5"/>
          <p:cNvSpPr/>
          <p:nvPr/>
        </p:nvSpPr>
        <p:spPr>
          <a:xfrm>
            <a:off x="204480" y="516240"/>
            <a:ext cx="7923240" cy="32609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Query:</a:t>
            </a:r>
            <a:r>
              <a:rPr lang="en-GB" sz="2800" b="1" spc="-1" dirty="0">
                <a:solidFill>
                  <a:srgbClr val="000000"/>
                </a:solidFill>
                <a:ea typeface="Verdana"/>
              </a:rPr>
              <a:t> What is the difference between ascribed honour and achieved honour?</a:t>
            </a:r>
          </a:p>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Query:</a:t>
            </a:r>
            <a:r>
              <a:rPr lang="en-GB" sz="2800" b="1" spc="-1" dirty="0">
                <a:solidFill>
                  <a:srgbClr val="000000"/>
                </a:solidFill>
                <a:ea typeface="Verdana"/>
              </a:rPr>
              <a:t> In what ways do we show public honour in our society?</a:t>
            </a:r>
          </a:p>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Query:</a:t>
            </a:r>
            <a:r>
              <a:rPr lang="en-GB" sz="2800" b="1" spc="-1" dirty="0">
                <a:solidFill>
                  <a:srgbClr val="000000"/>
                </a:solidFill>
                <a:ea typeface="Verdana"/>
              </a:rPr>
              <a:t> In what ways will Jesus show more honour to some than to others in his Kingdom “feast”?</a:t>
            </a:r>
            <a:endParaRPr lang="fr-FR" sz="2800" b="0" strike="noStrike" spc="-1" dirty="0">
              <a:latin typeface="Arial"/>
            </a:endParaRPr>
          </a:p>
        </p:txBody>
      </p:sp>
    </p:spTree>
    <p:extLst>
      <p:ext uri="{BB962C8B-B14F-4D97-AF65-F5344CB8AC3E}">
        <p14:creationId xmlns:p14="http://schemas.microsoft.com/office/powerpoint/2010/main" val="57232936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 calcmode="lin" valueType="num">
                                      <p:cBhvr additive="repl">
                                        <p:cTn id="7"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1" end="1"/>
                                            </p:txEl>
                                          </p:spTgt>
                                        </p:tgtEl>
                                        <p:attrNameLst>
                                          <p:attrName>style.visibility</p:attrName>
                                        </p:attrNameLst>
                                      </p:cBhvr>
                                      <p:to>
                                        <p:strVal val="visible"/>
                                      </p:to>
                                    </p:set>
                                    <p:anim calcmode="lin" valueType="num">
                                      <p:cBhvr additive="repl">
                                        <p:cTn id="1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 calcmode="lin" valueType="num">
                                      <p:cBhvr additive="repl">
                                        <p:cTn id="1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51682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The place of honour</a:t>
            </a:r>
            <a:endParaRPr lang="fr-FR" sz="2800" b="0" strike="noStrike" spc="-1" dirty="0">
              <a:solidFill>
                <a:srgbClr val="C00000"/>
              </a:solidFill>
              <a:latin typeface="Arial"/>
            </a:endParaRPr>
          </a:p>
        </p:txBody>
      </p:sp>
      <p:sp>
        <p:nvSpPr>
          <p:cNvPr id="57" name="TextBox 5"/>
          <p:cNvSpPr/>
          <p:nvPr/>
        </p:nvSpPr>
        <p:spPr>
          <a:xfrm>
            <a:off x="152818" y="521766"/>
            <a:ext cx="7923520"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pc="-1" baseline="30000" dirty="0">
                <a:solidFill>
                  <a:srgbClr val="C00000"/>
                </a:solidFill>
                <a:latin typeface="+mj-lt"/>
              </a:rPr>
              <a:t>12</a:t>
            </a:r>
            <a:r>
              <a:rPr lang="en-GB" sz="2800" b="1" spc="-1" dirty="0">
                <a:solidFill>
                  <a:srgbClr val="000000"/>
                </a:solidFill>
                <a:latin typeface="+mj-lt"/>
              </a:rPr>
              <a:t> Then Jesus said to his host, “When you give a luncheon or dinner, do not invite your friends, your brothers or sisters, your relatives, or your rich </a:t>
            </a:r>
            <a:r>
              <a:rPr lang="en-GB" sz="2800" b="1" spc="-1" dirty="0" err="1">
                <a:solidFill>
                  <a:srgbClr val="000000"/>
                </a:solidFill>
                <a:latin typeface="+mj-lt"/>
              </a:rPr>
              <a:t>neighbors</a:t>
            </a:r>
            <a:r>
              <a:rPr lang="en-GB" sz="2800" b="1" spc="-1" dirty="0">
                <a:solidFill>
                  <a:srgbClr val="000000"/>
                </a:solidFill>
                <a:latin typeface="+mj-lt"/>
              </a:rPr>
              <a:t>; if you do, they may invite you back and so you will be repaid. </a:t>
            </a:r>
            <a:endParaRPr lang="en-US" sz="2800" spc="-1" dirty="0">
              <a:solidFill>
                <a:srgbClr val="00B050"/>
              </a:solidFill>
              <a:latin typeface="+mj-lt"/>
            </a:endParaRPr>
          </a:p>
        </p:txBody>
      </p:sp>
      <p:sp>
        <p:nvSpPr>
          <p:cNvPr id="2" name="TextBox 5">
            <a:extLst>
              <a:ext uri="{FF2B5EF4-FFF2-40B4-BE49-F238E27FC236}">
                <a16:creationId xmlns:a16="http://schemas.microsoft.com/office/drawing/2014/main" id="{EDD50C7B-652C-DEE9-6C14-C98DA44FD18D}"/>
              </a:ext>
            </a:extLst>
          </p:cNvPr>
          <p:cNvSpPr/>
          <p:nvPr/>
        </p:nvSpPr>
        <p:spPr>
          <a:xfrm>
            <a:off x="152818" y="2619365"/>
            <a:ext cx="7923520" cy="13835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pc="-1" baseline="30000" dirty="0">
                <a:solidFill>
                  <a:srgbClr val="C00000"/>
                </a:solidFill>
                <a:latin typeface="+mj-lt"/>
              </a:rPr>
              <a:t>	    13</a:t>
            </a:r>
            <a:r>
              <a:rPr lang="en-GB" sz="2800" b="1" spc="-1" dirty="0">
                <a:solidFill>
                  <a:srgbClr val="000000"/>
                </a:solidFill>
                <a:latin typeface="+mj-lt"/>
              </a:rPr>
              <a:t> But when you give a banquet, invite the poor, the crippled, the lame, the blind, </a:t>
            </a:r>
            <a:br>
              <a:rPr lang="en-GB" sz="2800" b="1" spc="-1" dirty="0">
                <a:solidFill>
                  <a:srgbClr val="000000"/>
                </a:solidFill>
                <a:latin typeface="+mj-lt"/>
              </a:rPr>
            </a:br>
            <a:r>
              <a:rPr lang="en-GB" sz="2800" b="1" spc="-1" baseline="30000" dirty="0">
                <a:solidFill>
                  <a:srgbClr val="C00000"/>
                </a:solidFill>
                <a:latin typeface="+mj-lt"/>
              </a:rPr>
              <a:t>14</a:t>
            </a:r>
            <a:r>
              <a:rPr lang="en-GB" sz="2800" b="1" spc="-1" dirty="0">
                <a:solidFill>
                  <a:srgbClr val="000000"/>
                </a:solidFill>
                <a:latin typeface="+mj-lt"/>
              </a:rPr>
              <a:t> and you will be blessed...</a:t>
            </a:r>
            <a:endParaRPr lang="en-US" sz="2800" spc="-1" dirty="0">
              <a:solidFill>
                <a:srgbClr val="00B050"/>
              </a:solidFill>
              <a:latin typeface="+mj-lt"/>
            </a:endParaRPr>
          </a:p>
        </p:txBody>
      </p:sp>
      <p:pic>
        <p:nvPicPr>
          <p:cNvPr id="4" name="Picture 3">
            <a:extLst>
              <a:ext uri="{FF2B5EF4-FFF2-40B4-BE49-F238E27FC236}">
                <a16:creationId xmlns:a16="http://schemas.microsoft.com/office/drawing/2014/main" id="{2E47C984-E61A-903B-D927-211D6B62FB5F}"/>
              </a:ext>
            </a:extLst>
          </p:cNvPr>
          <p:cNvPicPr>
            <a:picLocks noChangeAspect="1"/>
          </p:cNvPicPr>
          <p:nvPr/>
        </p:nvPicPr>
        <p:blipFill>
          <a:blip r:embed="rId2"/>
          <a:stretch>
            <a:fillRect/>
          </a:stretch>
        </p:blipFill>
        <p:spPr>
          <a:xfrm>
            <a:off x="1335902" y="479854"/>
            <a:ext cx="5456195" cy="4092146"/>
          </a:xfrm>
          <a:prstGeom prst="rect">
            <a:avLst/>
          </a:prstGeom>
        </p:spPr>
      </p:pic>
    </p:spTree>
    <p:extLst>
      <p:ext uri="{BB962C8B-B14F-4D97-AF65-F5344CB8AC3E}">
        <p14:creationId xmlns:p14="http://schemas.microsoft.com/office/powerpoint/2010/main" val="20702676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repl">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47" name="TextBox 3"/>
          <p:cNvSpPr/>
          <p:nvPr/>
        </p:nvSpPr>
        <p:spPr>
          <a:xfrm>
            <a:off x="204480" y="0"/>
            <a:ext cx="787434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Jesus on the near and far futures</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p:cNvSpPr/>
          <p:nvPr/>
        </p:nvSpPr>
        <p:spPr>
          <a:xfrm>
            <a:off x="258980" y="610976"/>
            <a:ext cx="7770240" cy="140373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57188" indent="-357188">
              <a:lnSpc>
                <a:spcPts val="2400"/>
              </a:lnSpc>
              <a:spcBef>
                <a:spcPts val="601"/>
              </a:spcBef>
            </a:pPr>
            <a:r>
              <a:rPr lang="en-GB" sz="2800" b="1" spc="-1" dirty="0">
                <a:solidFill>
                  <a:srgbClr val="C00000"/>
                </a:solidFill>
                <a:latin typeface="+mj-lt"/>
                <a:ea typeface="Verdana"/>
              </a:rPr>
              <a:t>1. </a:t>
            </a:r>
            <a:r>
              <a:rPr lang="en-GB" sz="2800" b="1" spc="-1" dirty="0">
                <a:latin typeface="+mj-lt"/>
                <a:ea typeface="Verdana"/>
              </a:rPr>
              <a:t>Jesus’ </a:t>
            </a:r>
            <a:r>
              <a:rPr lang="en-GB" sz="2800" b="1" spc="-1" dirty="0">
                <a:solidFill>
                  <a:srgbClr val="0070C0"/>
                </a:solidFill>
                <a:latin typeface="+mj-lt"/>
                <a:ea typeface="Verdana"/>
              </a:rPr>
              <a:t>Warning</a:t>
            </a:r>
            <a:r>
              <a:rPr lang="en-GB" sz="2800" b="1" spc="-1" dirty="0">
                <a:latin typeface="+mj-lt"/>
                <a:ea typeface="Verdana"/>
              </a:rPr>
              <a:t>: “You will likewise perish” </a:t>
            </a:r>
            <a:r>
              <a:rPr lang="en-GB" sz="2800" spc="-1" dirty="0">
                <a:latin typeface="+mj-lt"/>
                <a:ea typeface="Verdana"/>
              </a:rPr>
              <a:t>(Luke 13:5-35).</a:t>
            </a:r>
          </a:p>
          <a:p>
            <a:pPr marL="357188" indent="-357188">
              <a:lnSpc>
                <a:spcPts val="2400"/>
              </a:lnSpc>
              <a:spcBef>
                <a:spcPts val="601"/>
              </a:spcBef>
            </a:pPr>
            <a:r>
              <a:rPr lang="en-GB" sz="2800" b="1" spc="-1" dirty="0">
                <a:solidFill>
                  <a:srgbClr val="C00000"/>
                </a:solidFill>
                <a:latin typeface="+mj-lt"/>
                <a:ea typeface="Verdana"/>
              </a:rPr>
              <a:t>2. </a:t>
            </a:r>
            <a:r>
              <a:rPr lang="en-GB" sz="2800" b="1" spc="-1" dirty="0">
                <a:latin typeface="+mj-lt"/>
                <a:ea typeface="Verdana"/>
              </a:rPr>
              <a:t>Jesus’ </a:t>
            </a:r>
            <a:r>
              <a:rPr lang="en-GB" sz="2800" b="1" spc="-1" dirty="0">
                <a:solidFill>
                  <a:srgbClr val="0070C0"/>
                </a:solidFill>
                <a:latin typeface="+mj-lt"/>
                <a:ea typeface="Verdana"/>
              </a:rPr>
              <a:t>Promise</a:t>
            </a:r>
            <a:r>
              <a:rPr lang="en-GB" sz="2800" b="1" spc="-1" dirty="0">
                <a:latin typeface="+mj-lt"/>
                <a:ea typeface="Verdana"/>
              </a:rPr>
              <a:t>: “the resurrection of the righteous” </a:t>
            </a:r>
            <a:r>
              <a:rPr lang="en-GB" sz="2800" spc="-1" dirty="0">
                <a:latin typeface="+mj-lt"/>
                <a:ea typeface="Verdana"/>
              </a:rPr>
              <a:t>(Luke 14:1-14).</a:t>
            </a:r>
          </a:p>
        </p:txBody>
      </p:sp>
      <p:pic>
        <p:nvPicPr>
          <p:cNvPr id="2" name="Picture 2">
            <a:extLst>
              <a:ext uri="{FF2B5EF4-FFF2-40B4-BE49-F238E27FC236}">
                <a16:creationId xmlns:a16="http://schemas.microsoft.com/office/drawing/2014/main" id="{A3F20EC9-0DA3-AFA6-360A-E235D62B9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678" y="2520452"/>
            <a:ext cx="3077321" cy="2051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repl">
                                        <p:cTn id="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anim calcmode="lin" valueType="num">
                                      <p:cBhvr additive="repl">
                                        <p:cTn id="13"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51682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The place of honour</a:t>
            </a:r>
            <a:endParaRPr lang="fr-FR" sz="2800" b="0" strike="noStrike" spc="-1" dirty="0">
              <a:solidFill>
                <a:srgbClr val="C00000"/>
              </a:solidFill>
              <a:latin typeface="Arial"/>
            </a:endParaRPr>
          </a:p>
        </p:txBody>
      </p:sp>
      <p:sp>
        <p:nvSpPr>
          <p:cNvPr id="57" name="TextBox 5"/>
          <p:cNvSpPr/>
          <p:nvPr/>
        </p:nvSpPr>
        <p:spPr>
          <a:xfrm>
            <a:off x="163150" y="470517"/>
            <a:ext cx="7964849" cy="403041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625475">
              <a:lnSpc>
                <a:spcPct val="100000"/>
              </a:lnSpc>
              <a:buNone/>
              <a:tabLst>
                <a:tab pos="0" algn="l"/>
              </a:tabLst>
            </a:pPr>
            <a:r>
              <a:rPr lang="en-GB" sz="3200" b="1" spc="-1" dirty="0">
                <a:solidFill>
                  <a:srgbClr val="000000"/>
                </a:solidFill>
                <a:latin typeface="+mj-lt"/>
              </a:rPr>
              <a:t>Although they cannot repay you, </a:t>
            </a:r>
            <a:br>
              <a:rPr lang="en-GB" sz="3200" b="1" spc="-1" dirty="0">
                <a:solidFill>
                  <a:srgbClr val="000000"/>
                </a:solidFill>
                <a:latin typeface="+mj-lt"/>
              </a:rPr>
            </a:br>
            <a:r>
              <a:rPr lang="en-GB" sz="3200" b="1" spc="-1" dirty="0">
                <a:solidFill>
                  <a:srgbClr val="000000"/>
                </a:solidFill>
                <a:latin typeface="+mj-lt"/>
              </a:rPr>
              <a:t>you will be repaid at the resurrection </a:t>
            </a:r>
            <a:br>
              <a:rPr lang="en-GB" sz="3200" b="1" spc="-1" dirty="0">
                <a:solidFill>
                  <a:srgbClr val="000000"/>
                </a:solidFill>
                <a:latin typeface="+mj-lt"/>
              </a:rPr>
            </a:br>
            <a:r>
              <a:rPr lang="en-GB" sz="3200" b="1" spc="-1" dirty="0">
                <a:solidFill>
                  <a:srgbClr val="000000"/>
                </a:solidFill>
                <a:latin typeface="+mj-lt"/>
              </a:rPr>
              <a:t>of the righteous.”</a:t>
            </a:r>
          </a:p>
          <a:p>
            <a:pPr marL="268288" indent="-268288">
              <a:lnSpc>
                <a:spcPct val="100000"/>
              </a:lnSpc>
              <a:buNone/>
              <a:tabLst>
                <a:tab pos="0" algn="l"/>
              </a:tabLst>
            </a:pPr>
            <a:endParaRPr lang="en-GB" sz="3200" b="1" spc="-1" dirty="0">
              <a:solidFill>
                <a:srgbClr val="000000"/>
              </a:solidFill>
              <a:latin typeface="+mj-lt"/>
            </a:endParaRPr>
          </a:p>
          <a:p>
            <a:pPr marL="268288" indent="-268288">
              <a:lnSpc>
                <a:spcPct val="100000"/>
              </a:lnSpc>
              <a:buNone/>
              <a:tabLst>
                <a:tab pos="0" algn="l"/>
              </a:tabLst>
            </a:pPr>
            <a:r>
              <a:rPr lang="en-US" sz="3200" b="1" spc="-1" dirty="0">
                <a:solidFill>
                  <a:srgbClr val="C00000"/>
                </a:solidFill>
                <a:ea typeface="Verdana"/>
              </a:rPr>
              <a:t>● </a:t>
            </a:r>
            <a:r>
              <a:rPr lang="en-GB" sz="3200" b="1" spc="-1" dirty="0">
                <a:solidFill>
                  <a:srgbClr val="0070C0"/>
                </a:solidFill>
                <a:ea typeface="Verdana"/>
              </a:rPr>
              <a:t>Query 1:</a:t>
            </a:r>
            <a:r>
              <a:rPr lang="en-GB" sz="3200" b="1" spc="-1" dirty="0">
                <a:solidFill>
                  <a:srgbClr val="000000"/>
                </a:solidFill>
                <a:ea typeface="Verdana"/>
              </a:rPr>
              <a:t> Who will repay you?</a:t>
            </a:r>
          </a:p>
          <a:p>
            <a:pPr marL="268288" indent="-268288">
              <a:lnSpc>
                <a:spcPct val="100000"/>
              </a:lnSpc>
              <a:buNone/>
              <a:tabLst>
                <a:tab pos="0" algn="l"/>
              </a:tabLst>
            </a:pPr>
            <a:r>
              <a:rPr lang="en-US" sz="3200" b="1" spc="-1" dirty="0">
                <a:solidFill>
                  <a:srgbClr val="C00000"/>
                </a:solidFill>
                <a:ea typeface="Verdana"/>
              </a:rPr>
              <a:t>● </a:t>
            </a:r>
            <a:r>
              <a:rPr lang="en-GB" sz="3200" b="1" spc="-1" dirty="0">
                <a:solidFill>
                  <a:srgbClr val="0070C0"/>
                </a:solidFill>
                <a:ea typeface="Verdana"/>
              </a:rPr>
              <a:t>Query 2:</a:t>
            </a:r>
            <a:r>
              <a:rPr lang="en-GB" sz="3200" b="1" spc="-1" dirty="0">
                <a:solidFill>
                  <a:srgbClr val="000000"/>
                </a:solidFill>
                <a:ea typeface="Verdana"/>
              </a:rPr>
              <a:t> What is resurrection?</a:t>
            </a:r>
          </a:p>
          <a:p>
            <a:pPr marL="268288" indent="-268288">
              <a:lnSpc>
                <a:spcPct val="100000"/>
              </a:lnSpc>
              <a:buNone/>
              <a:tabLst>
                <a:tab pos="0" algn="l"/>
              </a:tabLst>
            </a:pPr>
            <a:r>
              <a:rPr lang="en-US" sz="3200" b="1" spc="-1" dirty="0">
                <a:solidFill>
                  <a:srgbClr val="C00000"/>
                </a:solidFill>
                <a:ea typeface="Verdana"/>
              </a:rPr>
              <a:t>● </a:t>
            </a:r>
            <a:r>
              <a:rPr lang="en-GB" sz="3200" b="1" spc="-1" dirty="0">
                <a:solidFill>
                  <a:srgbClr val="0070C0"/>
                </a:solidFill>
                <a:ea typeface="Verdana"/>
              </a:rPr>
              <a:t>Query 3:</a:t>
            </a:r>
            <a:r>
              <a:rPr lang="en-GB" sz="3200" b="1" spc="-1" dirty="0">
                <a:solidFill>
                  <a:srgbClr val="000000"/>
                </a:solidFill>
                <a:ea typeface="Verdana"/>
              </a:rPr>
              <a:t> How many resurrections </a:t>
            </a:r>
            <a:br>
              <a:rPr lang="en-GB" sz="3200" b="1" spc="-1" dirty="0">
                <a:solidFill>
                  <a:srgbClr val="000000"/>
                </a:solidFill>
                <a:ea typeface="Verdana"/>
              </a:rPr>
            </a:br>
            <a:r>
              <a:rPr lang="en-GB" sz="3200" b="1" spc="-1" dirty="0">
                <a:solidFill>
                  <a:srgbClr val="000000"/>
                </a:solidFill>
                <a:ea typeface="Verdana"/>
              </a:rPr>
              <a:t>are there to be?</a:t>
            </a:r>
            <a:endParaRPr lang="en-US" sz="3200" spc="-1" dirty="0">
              <a:solidFill>
                <a:srgbClr val="00B050"/>
              </a:solidFill>
              <a:latin typeface="+mj-lt"/>
            </a:endParaRPr>
          </a:p>
        </p:txBody>
      </p:sp>
    </p:spTree>
    <p:extLst>
      <p:ext uri="{BB962C8B-B14F-4D97-AF65-F5344CB8AC3E}">
        <p14:creationId xmlns:p14="http://schemas.microsoft.com/office/powerpoint/2010/main" val="36387967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repl">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anim calcmode="lin" valueType="num">
                                      <p:cBhvr additive="repl">
                                        <p:cTn id="13"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3" end="3"/>
                                            </p:txEl>
                                          </p:spTgt>
                                        </p:tgtEl>
                                        <p:attrNameLst>
                                          <p:attrName>style.visibility</p:attrName>
                                        </p:attrNameLst>
                                      </p:cBhvr>
                                      <p:to>
                                        <p:strVal val="visible"/>
                                      </p:to>
                                    </p:set>
                                    <p:anim calcmode="lin" valueType="num">
                                      <p:cBhvr additive="repl">
                                        <p:cTn id="19" dur="500" fill="hold"/>
                                        <p:tgtEl>
                                          <p:spTgt spid="57">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
                                            <p:txEl>
                                              <p:pRg st="4" end="4"/>
                                            </p:txEl>
                                          </p:spTgt>
                                        </p:tgtEl>
                                        <p:attrNameLst>
                                          <p:attrName>style.visibility</p:attrName>
                                        </p:attrNameLst>
                                      </p:cBhvr>
                                      <p:to>
                                        <p:strVal val="visible"/>
                                      </p:to>
                                    </p:set>
                                    <p:anim calcmode="lin" valueType="num">
                                      <p:cBhvr additive="repl">
                                        <p:cTn id="25" dur="500" fill="hold"/>
                                        <p:tgtEl>
                                          <p:spTgt spid="57">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GB" sz="2800" b="1" spc="-1" dirty="0">
                <a:solidFill>
                  <a:srgbClr val="0070C0"/>
                </a:solidFill>
                <a:latin typeface="Verdana"/>
                <a:ea typeface="Verdana"/>
              </a:rPr>
              <a:t>The two-resurrection theory</a:t>
            </a:r>
            <a:endParaRPr lang="fr-FR" sz="2800" b="0" strike="noStrike" spc="-1" dirty="0">
              <a:solidFill>
                <a:srgbClr val="C00000"/>
              </a:solidFill>
              <a:latin typeface="Arial"/>
            </a:endParaRPr>
          </a:p>
        </p:txBody>
      </p:sp>
      <p:sp>
        <p:nvSpPr>
          <p:cNvPr id="131" name="TextBox 5"/>
          <p:cNvSpPr/>
          <p:nvPr/>
        </p:nvSpPr>
        <p:spPr>
          <a:xfrm>
            <a:off x="204760" y="3039423"/>
            <a:ext cx="7923240" cy="146048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Resurrection:</a:t>
            </a:r>
            <a:r>
              <a:rPr lang="en-GB" sz="2800" b="1" spc="-1" dirty="0">
                <a:solidFill>
                  <a:srgbClr val="000000"/>
                </a:solidFill>
                <a:ea typeface="Verdana"/>
              </a:rPr>
              <a:t> When the dead live again.</a:t>
            </a:r>
          </a:p>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Good/bad:</a:t>
            </a:r>
            <a:r>
              <a:rPr lang="en-GB" sz="2800" b="1" spc="-1" dirty="0">
                <a:solidFill>
                  <a:srgbClr val="000000"/>
                </a:solidFill>
                <a:ea typeface="Verdana"/>
              </a:rPr>
              <a:t> As described by Jesus, not by human opinion, nor by social norms.</a:t>
            </a:r>
            <a:endParaRPr lang="fr-FR" sz="2800" b="1" spc="-1" dirty="0">
              <a:solidFill>
                <a:srgbClr val="000000"/>
              </a:solidFill>
              <a:ea typeface="Verdana"/>
            </a:endParaRPr>
          </a:p>
        </p:txBody>
      </p:sp>
      <p:sp>
        <p:nvSpPr>
          <p:cNvPr id="2" name="TextBox 5">
            <a:extLst>
              <a:ext uri="{FF2B5EF4-FFF2-40B4-BE49-F238E27FC236}">
                <a16:creationId xmlns:a16="http://schemas.microsoft.com/office/drawing/2014/main" id="{AB903865-FC5E-7932-FF4C-EFADA3BD72CB}"/>
              </a:ext>
            </a:extLst>
          </p:cNvPr>
          <p:cNvSpPr/>
          <p:nvPr/>
        </p:nvSpPr>
        <p:spPr>
          <a:xfrm>
            <a:off x="204480" y="429743"/>
            <a:ext cx="7574098"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715963">
              <a:lnSpc>
                <a:spcPct val="100000"/>
              </a:lnSpc>
              <a:buNone/>
              <a:tabLst>
                <a:tab pos="0" algn="l"/>
              </a:tabLst>
            </a:pPr>
            <a:r>
              <a:rPr lang="en-GB" sz="2800" b="1" spc="-1" dirty="0">
                <a:solidFill>
                  <a:srgbClr val="000000"/>
                </a:solidFill>
                <a:latin typeface="+mj-lt"/>
              </a:rPr>
              <a:t>Jesus taught that, “an hour is coming when all who are in their graves will hear his voice and come out — those who have done what is good will </a:t>
            </a:r>
            <a:r>
              <a:rPr lang="en-GB" sz="2800" b="1" spc="-1" dirty="0">
                <a:solidFill>
                  <a:srgbClr val="0070C0"/>
                </a:solidFill>
                <a:latin typeface="+mj-lt"/>
              </a:rPr>
              <a:t>rise to live</a:t>
            </a:r>
            <a:r>
              <a:rPr lang="en-GB" sz="2800" b="1" spc="-1" dirty="0">
                <a:solidFill>
                  <a:srgbClr val="000000"/>
                </a:solidFill>
                <a:latin typeface="+mj-lt"/>
              </a:rPr>
              <a:t>, and those who have done what is evil will </a:t>
            </a:r>
            <a:r>
              <a:rPr lang="en-GB" sz="2800" b="1" spc="-1" dirty="0">
                <a:solidFill>
                  <a:srgbClr val="0070C0"/>
                </a:solidFill>
                <a:latin typeface="+mj-lt"/>
              </a:rPr>
              <a:t>rise to be condemned</a:t>
            </a:r>
            <a:r>
              <a:rPr lang="en-GB" sz="2800" b="1" spc="-1" dirty="0">
                <a:solidFill>
                  <a:srgbClr val="000000"/>
                </a:solidFill>
                <a:latin typeface="+mj-lt"/>
              </a:rPr>
              <a:t>.”</a:t>
            </a:r>
            <a:r>
              <a:rPr lang="en-GB" sz="2800" b="1" spc="-1" dirty="0">
                <a:solidFill>
                  <a:srgbClr val="0070C0"/>
                </a:solidFill>
                <a:latin typeface="+mj-lt"/>
              </a:rPr>
              <a:t> </a:t>
            </a:r>
            <a:r>
              <a:rPr lang="en-GB" sz="2800" i="1" spc="-1" dirty="0">
                <a:solidFill>
                  <a:srgbClr val="000000"/>
                </a:solidFill>
                <a:latin typeface="+mj-lt"/>
              </a:rPr>
              <a:t>John 5:28-29</a:t>
            </a:r>
            <a:endParaRPr lang="en-US" sz="2800" i="1" spc="-1" dirty="0">
              <a:solidFill>
                <a:srgbClr val="00B050"/>
              </a:solidFill>
              <a:latin typeface="+mj-lt"/>
            </a:endParaRPr>
          </a:p>
        </p:txBody>
      </p:sp>
    </p:spTree>
    <p:extLst>
      <p:ext uri="{BB962C8B-B14F-4D97-AF65-F5344CB8AC3E}">
        <p14:creationId xmlns:p14="http://schemas.microsoft.com/office/powerpoint/2010/main" val="292509864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repl">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1">
                                            <p:txEl>
                                              <p:pRg st="0" end="0"/>
                                            </p:txEl>
                                          </p:spTgt>
                                        </p:tgtEl>
                                        <p:attrNameLst>
                                          <p:attrName>style.visibility</p:attrName>
                                        </p:attrNameLst>
                                      </p:cBhvr>
                                      <p:to>
                                        <p:strVal val="visible"/>
                                      </p:to>
                                    </p:set>
                                    <p:anim calcmode="lin" valueType="num">
                                      <p:cBhvr additive="base">
                                        <p:cTn id="13"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1">
                                            <p:txEl>
                                              <p:pRg st="1" end="1"/>
                                            </p:txEl>
                                          </p:spTgt>
                                        </p:tgtEl>
                                        <p:attrNameLst>
                                          <p:attrName>style.visibility</p:attrName>
                                        </p:attrNameLst>
                                      </p:cBhvr>
                                      <p:to>
                                        <p:strVal val="visible"/>
                                      </p:to>
                                    </p:set>
                                    <p:anim calcmode="lin" valueType="num">
                                      <p:cBhvr additive="base">
                                        <p:cTn id="19"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GB" sz="2800" b="1" spc="-1" dirty="0">
                <a:solidFill>
                  <a:srgbClr val="0070C0"/>
                </a:solidFill>
                <a:latin typeface="Verdana"/>
                <a:ea typeface="Verdana"/>
              </a:rPr>
              <a:t>Two resurrections</a:t>
            </a:r>
            <a:endParaRPr lang="fr-FR" sz="2800" b="0" strike="noStrike" spc="-1" dirty="0">
              <a:solidFill>
                <a:srgbClr val="C00000"/>
              </a:solidFill>
              <a:latin typeface="Arial"/>
            </a:endParaRPr>
          </a:p>
        </p:txBody>
      </p:sp>
      <p:sp>
        <p:nvSpPr>
          <p:cNvPr id="2" name="TextBox 5">
            <a:extLst>
              <a:ext uri="{FF2B5EF4-FFF2-40B4-BE49-F238E27FC236}">
                <a16:creationId xmlns:a16="http://schemas.microsoft.com/office/drawing/2014/main" id="{AB903865-FC5E-7932-FF4C-EFADA3BD72CB}"/>
              </a:ext>
            </a:extLst>
          </p:cNvPr>
          <p:cNvSpPr/>
          <p:nvPr/>
        </p:nvSpPr>
        <p:spPr>
          <a:xfrm>
            <a:off x="204480" y="429743"/>
            <a:ext cx="792352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715963">
              <a:lnSpc>
                <a:spcPct val="100000"/>
              </a:lnSpc>
              <a:buNone/>
              <a:tabLst>
                <a:tab pos="0" algn="l"/>
              </a:tabLst>
            </a:pPr>
            <a:r>
              <a:rPr lang="en-GB" sz="2800" b="1" spc="-1" dirty="0">
                <a:solidFill>
                  <a:srgbClr val="000000"/>
                </a:solidFill>
                <a:latin typeface="+mj-lt"/>
              </a:rPr>
              <a:t>John foresaw: “They came to life and reigned with Christ a thousand years (The rest of the dead did not come to life until the thousand years were ended.) This is the </a:t>
            </a:r>
            <a:r>
              <a:rPr lang="en-GB" sz="2800" b="1" spc="-1" dirty="0">
                <a:solidFill>
                  <a:srgbClr val="0070C0"/>
                </a:solidFill>
                <a:latin typeface="+mj-lt"/>
              </a:rPr>
              <a:t>first resurrection</a:t>
            </a:r>
            <a:r>
              <a:rPr lang="en-GB" sz="2800" b="1" spc="-1" dirty="0">
                <a:solidFill>
                  <a:srgbClr val="000000"/>
                </a:solidFill>
                <a:latin typeface="+mj-lt"/>
              </a:rPr>
              <a:t>. </a:t>
            </a:r>
            <a:endParaRPr lang="en-US" sz="2800" i="1" spc="-1" dirty="0">
              <a:solidFill>
                <a:srgbClr val="00B050"/>
              </a:solidFill>
              <a:latin typeface="+mj-lt"/>
            </a:endParaRPr>
          </a:p>
        </p:txBody>
      </p:sp>
      <p:sp>
        <p:nvSpPr>
          <p:cNvPr id="3" name="TextBox 2">
            <a:extLst>
              <a:ext uri="{FF2B5EF4-FFF2-40B4-BE49-F238E27FC236}">
                <a16:creationId xmlns:a16="http://schemas.microsoft.com/office/drawing/2014/main" id="{8F8CC6C6-9233-5CED-8CD3-8ECA4168CA95}"/>
              </a:ext>
            </a:extLst>
          </p:cNvPr>
          <p:cNvSpPr txBox="1"/>
          <p:nvPr/>
        </p:nvSpPr>
        <p:spPr>
          <a:xfrm>
            <a:off x="204480" y="2106826"/>
            <a:ext cx="7667368" cy="2246769"/>
          </a:xfrm>
          <a:prstGeom prst="rect">
            <a:avLst/>
          </a:prstGeom>
          <a:noFill/>
        </p:spPr>
        <p:txBody>
          <a:bodyPr wrap="square" rtlCol="0">
            <a:spAutoFit/>
          </a:bodyPr>
          <a:lstStyle/>
          <a:p>
            <a:r>
              <a:rPr lang="en-GB" sz="2800" b="1" spc="-1" dirty="0">
                <a:solidFill>
                  <a:srgbClr val="000000"/>
                </a:solidFill>
                <a:latin typeface="+mj-lt"/>
              </a:rPr>
              <a:t>		     Blessed and holy are those who share in the first resurrection. The second death has no power over them, but they … will reign with him for a thousand years. </a:t>
            </a:r>
            <a:r>
              <a:rPr lang="en-GB" sz="2800" i="1" spc="-1" dirty="0">
                <a:solidFill>
                  <a:srgbClr val="000000"/>
                </a:solidFill>
                <a:latin typeface="+mj-lt"/>
              </a:rPr>
              <a:t>Revelation 20:5-6</a:t>
            </a:r>
            <a:endParaRPr lang="en-US" sz="2800" dirty="0"/>
          </a:p>
        </p:txBody>
      </p:sp>
      <p:pic>
        <p:nvPicPr>
          <p:cNvPr id="10242" name="Picture 2" descr="The Second Coming of Christ and the Resurrection | White Throne Ministries">
            <a:extLst>
              <a:ext uri="{FF2B5EF4-FFF2-40B4-BE49-F238E27FC236}">
                <a16:creationId xmlns:a16="http://schemas.microsoft.com/office/drawing/2014/main" id="{03E0EF7D-F89A-188E-BB8E-B1E2E404B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170" y="493756"/>
            <a:ext cx="5437659" cy="407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9411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42"/>
                                        </p:tgtEl>
                                        <p:attrNameLst>
                                          <p:attrName>ppt_x</p:attrName>
                                        </p:attrNameLst>
                                      </p:cBhvr>
                                      <p:tavLst>
                                        <p:tav tm="0">
                                          <p:val>
                                            <p:strVal val="ppt_x"/>
                                          </p:val>
                                        </p:tav>
                                        <p:tav tm="100000">
                                          <p:val>
                                            <p:strVal val="ppt_x"/>
                                          </p:val>
                                        </p:tav>
                                      </p:tavLst>
                                    </p:anim>
                                    <p:anim calcmode="lin" valueType="num">
                                      <p:cBhvr additive="base">
                                        <p:cTn id="7" dur="500"/>
                                        <p:tgtEl>
                                          <p:spTgt spid="10242"/>
                                        </p:tgtEl>
                                        <p:attrNameLst>
                                          <p:attrName>ppt_y</p:attrName>
                                        </p:attrNameLst>
                                      </p:cBhvr>
                                      <p:tavLst>
                                        <p:tav tm="0">
                                          <p:val>
                                            <p:strVal val="ppt_y"/>
                                          </p:val>
                                        </p:tav>
                                        <p:tav tm="100000">
                                          <p:val>
                                            <p:strVal val="1+ppt_h/2"/>
                                          </p:val>
                                        </p:tav>
                                      </p:tavLst>
                                    </p:anim>
                                    <p:set>
                                      <p:cBhvr>
                                        <p:cTn id="8" dur="1" fill="hold">
                                          <p:stCondLst>
                                            <p:cond delay="499"/>
                                          </p:stCondLst>
                                        </p:cTn>
                                        <p:tgtEl>
                                          <p:spTgt spid="1024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repl">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50770" y="-169113"/>
            <a:ext cx="1218424" cy="91799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94427" y="281430"/>
            <a:ext cx="430245" cy="43024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95654" y="436760"/>
            <a:ext cx="458315" cy="45831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237762" y="0"/>
            <a:ext cx="1890238" cy="98722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17562" y="4077000"/>
            <a:ext cx="996342" cy="49500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9386" y="4302095"/>
            <a:ext cx="543269" cy="26990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77905BF-138C-19E1-D221-E3C4109439BF}"/>
              </a:ext>
            </a:extLst>
          </p:cNvPr>
          <p:cNvPicPr>
            <a:picLocks noChangeAspect="1"/>
          </p:cNvPicPr>
          <p:nvPr/>
        </p:nvPicPr>
        <p:blipFill>
          <a:blip r:embed="rId3"/>
          <a:stretch>
            <a:fillRect/>
          </a:stretch>
        </p:blipFill>
        <p:spPr>
          <a:xfrm>
            <a:off x="0" y="1068524"/>
            <a:ext cx="8128000" cy="3000844"/>
          </a:xfrm>
          <a:prstGeom prst="rect">
            <a:avLst/>
          </a:prstGeom>
        </p:spPr>
      </p:pic>
    </p:spTree>
    <p:extLst>
      <p:ext uri="{BB962C8B-B14F-4D97-AF65-F5344CB8AC3E}">
        <p14:creationId xmlns:p14="http://schemas.microsoft.com/office/powerpoint/2010/main" val="1905887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701244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trike="noStrike" spc="-1" dirty="0">
                <a:solidFill>
                  <a:srgbClr val="0070C0"/>
                </a:solidFill>
                <a:latin typeface="Verdana"/>
                <a:ea typeface="Verdana"/>
              </a:rPr>
              <a:t>Discover</a:t>
            </a:r>
            <a:endParaRPr lang="fr-FR" sz="2800" b="0" strike="noStrike" spc="-1" dirty="0">
              <a:latin typeface="Arial"/>
            </a:endParaRPr>
          </a:p>
        </p:txBody>
      </p:sp>
      <p:sp>
        <p:nvSpPr>
          <p:cNvPr id="131" name="TextBox 5"/>
          <p:cNvSpPr/>
          <p:nvPr/>
        </p:nvSpPr>
        <p:spPr>
          <a:xfrm>
            <a:off x="204480" y="516240"/>
            <a:ext cx="7923240" cy="35379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1280" indent="-341280">
              <a:lnSpc>
                <a:spcPct val="100000"/>
              </a:lnSpc>
              <a:buNone/>
              <a:tabLst>
                <a:tab pos="0" algn="l"/>
              </a:tabLst>
            </a:pPr>
            <a:r>
              <a:rPr lang="en-US" sz="2800" b="1" strike="noStrike" spc="-1" dirty="0">
                <a:solidFill>
                  <a:srgbClr val="C00000"/>
                </a:solidFill>
                <a:latin typeface="Arial"/>
                <a:ea typeface="Verdana"/>
              </a:rPr>
              <a:t>● </a:t>
            </a:r>
            <a:r>
              <a:rPr lang="en-US" sz="2800" b="1" strike="noStrike" spc="-1" dirty="0">
                <a:solidFill>
                  <a:srgbClr val="000000"/>
                </a:solidFill>
                <a:latin typeface="Arial"/>
                <a:ea typeface="Verdana"/>
              </a:rPr>
              <a:t>Truths to affirm?</a:t>
            </a:r>
            <a:endParaRPr lang="fr-FR" sz="2800" b="0" strike="noStrike" spc="-1" dirty="0">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a:t>
            </a:r>
            <a:r>
              <a:rPr lang="en-US" sz="2800" b="1" strike="noStrike" spc="-1" dirty="0">
                <a:solidFill>
                  <a:srgbClr val="000000"/>
                </a:solidFill>
                <a:latin typeface="Arial"/>
                <a:ea typeface="Verdana"/>
              </a:rPr>
              <a:t> Promises to claim?</a:t>
            </a:r>
            <a:endParaRPr lang="fr-FR" sz="2800" b="0" strike="noStrike" spc="-1" dirty="0">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a:t>
            </a:r>
            <a:r>
              <a:rPr lang="en-US" sz="2800" b="1" strike="noStrike" spc="-1" dirty="0">
                <a:solidFill>
                  <a:srgbClr val="000000"/>
                </a:solidFill>
                <a:latin typeface="Arial"/>
                <a:ea typeface="Verdana"/>
              </a:rPr>
              <a:t> Commands to obey?</a:t>
            </a:r>
            <a:endParaRPr lang="fr-FR" sz="2800" b="0" strike="noStrike" spc="-1" dirty="0">
              <a:latin typeface="Arial"/>
            </a:endParaRPr>
          </a:p>
          <a:p>
            <a:pPr marL="341280" indent="-341280">
              <a:lnSpc>
                <a:spcPct val="100000"/>
              </a:lnSpc>
              <a:buNone/>
              <a:tabLst>
                <a:tab pos="0" algn="l"/>
              </a:tabLst>
            </a:pPr>
            <a:endParaRPr lang="fr-FR" sz="2800" b="0" strike="noStrike" spc="-1" dirty="0">
              <a:latin typeface="Arial"/>
            </a:endParaRPr>
          </a:p>
          <a:p>
            <a:pPr marL="341280" indent="-341280">
              <a:lnSpc>
                <a:spcPct val="100000"/>
              </a:lnSpc>
              <a:buNone/>
              <a:tabLst>
                <a:tab pos="0" algn="l"/>
              </a:tabLst>
            </a:pPr>
            <a:r>
              <a:rPr lang="en-US" sz="2800" b="1" strike="noStrike" spc="-1" dirty="0">
                <a:solidFill>
                  <a:srgbClr val="0070C0"/>
                </a:solidFill>
                <a:latin typeface="Arial"/>
                <a:ea typeface="Verdana"/>
              </a:rPr>
              <a:t>Assignment</a:t>
            </a:r>
            <a:endParaRPr lang="fr-FR" sz="2800" b="0" strike="noStrike" spc="-1" dirty="0">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 </a:t>
            </a:r>
            <a:r>
              <a:rPr lang="en-US" sz="2800" b="1" strike="noStrike" spc="-1" dirty="0">
                <a:solidFill>
                  <a:srgbClr val="0070C0"/>
                </a:solidFill>
                <a:latin typeface="Arial"/>
                <a:ea typeface="Verdana"/>
              </a:rPr>
              <a:t>Read: </a:t>
            </a:r>
            <a:r>
              <a:rPr lang="en-US" sz="2800" b="1" strike="noStrike" spc="-1" dirty="0">
                <a:solidFill>
                  <a:srgbClr val="000000"/>
                </a:solidFill>
                <a:latin typeface="Arial"/>
                <a:ea typeface="Verdana"/>
              </a:rPr>
              <a:t>Luke </a:t>
            </a:r>
            <a:r>
              <a:rPr lang="en-US" sz="2800" b="1" strike="noStrike" spc="-1" dirty="0">
                <a:solidFill>
                  <a:srgbClr val="C00000"/>
                </a:solidFill>
                <a:latin typeface="Arial"/>
                <a:ea typeface="Verdana"/>
              </a:rPr>
              <a:t>1</a:t>
            </a:r>
            <a:r>
              <a:rPr lang="en-US" sz="2800" b="1" spc="-1" dirty="0">
                <a:solidFill>
                  <a:srgbClr val="C00000"/>
                </a:solidFill>
                <a:latin typeface="Arial"/>
                <a:ea typeface="Verdana"/>
              </a:rPr>
              <a:t>4:15–15:32</a:t>
            </a:r>
            <a:endParaRPr lang="fr-FR" sz="2800" b="0" strike="noStrike" spc="-1" dirty="0">
              <a:solidFill>
                <a:srgbClr val="C00000"/>
              </a:solidFill>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 </a:t>
            </a:r>
            <a:r>
              <a:rPr lang="en-US" sz="2800" b="1" strike="noStrike" spc="-1" dirty="0">
                <a:solidFill>
                  <a:srgbClr val="0070C0"/>
                </a:solidFill>
                <a:latin typeface="Arial"/>
                <a:ea typeface="Verdana"/>
              </a:rPr>
              <a:t>Visit: </a:t>
            </a:r>
            <a:r>
              <a:rPr lang="en-US" sz="2800" b="1" strike="noStrike" spc="-1" dirty="0" err="1">
                <a:solidFill>
                  <a:srgbClr val="00B050"/>
                </a:solidFill>
                <a:latin typeface="Arial"/>
                <a:ea typeface="Verdana"/>
              </a:rPr>
              <a:t>luke.currah.download</a:t>
            </a:r>
            <a:endParaRPr lang="fr-FR" sz="2800" b="0" strike="noStrike" spc="-1" dirty="0">
              <a:solidFill>
                <a:srgbClr val="00B050"/>
              </a:solidFill>
              <a:latin typeface="Arial"/>
            </a:endParaRPr>
          </a:p>
          <a:p>
            <a:pPr marL="341280" indent="-341280">
              <a:lnSpc>
                <a:spcPct val="100000"/>
              </a:lnSpc>
              <a:buNone/>
              <a:tabLst>
                <a:tab pos="0" algn="l"/>
              </a:tabLst>
            </a:pPr>
            <a:r>
              <a:rPr lang="en-US" sz="2800" b="1" strike="noStrike" spc="-1" dirty="0">
                <a:solidFill>
                  <a:srgbClr val="C00000"/>
                </a:solidFill>
                <a:latin typeface="Arial"/>
                <a:ea typeface="Verdana"/>
              </a:rPr>
              <a:t>● </a:t>
            </a:r>
            <a:r>
              <a:rPr lang="en-US" sz="2800" b="1" strike="noStrike" spc="-1" dirty="0">
                <a:solidFill>
                  <a:srgbClr val="0070C0"/>
                </a:solidFill>
                <a:latin typeface="Arial"/>
                <a:ea typeface="Verdana"/>
              </a:rPr>
              <a:t>Compile: </a:t>
            </a:r>
            <a:r>
              <a:rPr lang="en-US" sz="2800" b="1" strike="noStrike" spc="-1" dirty="0">
                <a:solidFill>
                  <a:srgbClr val="000000"/>
                </a:solidFill>
                <a:latin typeface="Arial"/>
                <a:ea typeface="Verdana"/>
              </a:rPr>
              <a:t>insights, queries &amp; observations.</a:t>
            </a:r>
            <a:endParaRPr lang="fr-FR" sz="2800" b="0" strike="noStrike" spc="-1" dirty="0">
              <a:latin typeface="Arial"/>
            </a:endParaRPr>
          </a:p>
        </p:txBody>
      </p:sp>
      <p:pic>
        <p:nvPicPr>
          <p:cNvPr id="2" name="Picture 2" descr="A Response: Why Are Black People Obsessed With The Bible That Was Used To  Enslave Them?">
            <a:extLst>
              <a:ext uri="{FF2B5EF4-FFF2-40B4-BE49-F238E27FC236}">
                <a16:creationId xmlns:a16="http://schemas.microsoft.com/office/drawing/2014/main" id="{A4C42503-F10E-2568-C70B-3403CFCFE606}"/>
              </a:ext>
            </a:extLst>
          </p:cNvPr>
          <p:cNvPicPr/>
          <p:nvPr/>
        </p:nvPicPr>
        <p:blipFill>
          <a:blip r:embed="rId2"/>
          <a:stretch/>
        </p:blipFill>
        <p:spPr>
          <a:xfrm>
            <a:off x="4291560" y="0"/>
            <a:ext cx="3836160" cy="2466000"/>
          </a:xfrm>
          <a:prstGeom prst="rect">
            <a:avLst/>
          </a:prstGeom>
          <a:ln w="0">
            <a:noFill/>
          </a:ln>
        </p:spPr>
      </p:pic>
    </p:spTree>
    <p:extLst>
      <p:ext uri="{BB962C8B-B14F-4D97-AF65-F5344CB8AC3E}">
        <p14:creationId xmlns:p14="http://schemas.microsoft.com/office/powerpoint/2010/main" val="29565302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 calcmode="lin" valueType="num">
                                      <p:cBhvr additive="repl">
                                        <p:cTn id="7"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1" end="1"/>
                                            </p:txEl>
                                          </p:spTgt>
                                        </p:tgtEl>
                                        <p:attrNameLst>
                                          <p:attrName>style.visibility</p:attrName>
                                        </p:attrNameLst>
                                      </p:cBhvr>
                                      <p:to>
                                        <p:strVal val="visible"/>
                                      </p:to>
                                    </p:set>
                                    <p:anim calcmode="lin" valueType="num">
                                      <p:cBhvr additive="repl">
                                        <p:cTn id="1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 calcmode="lin" valueType="num">
                                      <p:cBhvr additive="repl">
                                        <p:cTn id="1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1">
                                            <p:txEl>
                                              <p:pRg st="4" end="4"/>
                                            </p:txEl>
                                          </p:spTgt>
                                        </p:tgtEl>
                                        <p:attrNameLst>
                                          <p:attrName>style.visibility</p:attrName>
                                        </p:attrNameLst>
                                      </p:cBhvr>
                                      <p:to>
                                        <p:strVal val="visible"/>
                                      </p:to>
                                    </p:set>
                                    <p:anim calcmode="lin" valueType="num">
                                      <p:cBhvr additive="repl">
                                        <p:cTn id="25" dur="500" fill="hold"/>
                                        <p:tgtEl>
                                          <p:spTgt spid="131">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1">
                                            <p:txEl>
                                              <p:pRg st="5" end="5"/>
                                            </p:txEl>
                                          </p:spTgt>
                                        </p:tgtEl>
                                        <p:attrNameLst>
                                          <p:attrName>style.visibility</p:attrName>
                                        </p:attrNameLst>
                                      </p:cBhvr>
                                      <p:to>
                                        <p:strVal val="visible"/>
                                      </p:to>
                                    </p:set>
                                    <p:anim calcmode="lin" valueType="num">
                                      <p:cBhvr additive="repl">
                                        <p:cTn id="31" dur="500" fill="hold"/>
                                        <p:tgtEl>
                                          <p:spTgt spid="131">
                                            <p:txEl>
                                              <p:pRg st="5" end="5"/>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1">
                                            <p:txEl>
                                              <p:pRg st="6" end="6"/>
                                            </p:txEl>
                                          </p:spTgt>
                                        </p:tgtEl>
                                        <p:attrNameLst>
                                          <p:attrName>style.visibility</p:attrName>
                                        </p:attrNameLst>
                                      </p:cBhvr>
                                      <p:to>
                                        <p:strVal val="visible"/>
                                      </p:to>
                                    </p:set>
                                    <p:anim calcmode="lin" valueType="num">
                                      <p:cBhvr additive="repl">
                                        <p:cTn id="37" dur="500" fill="hold"/>
                                        <p:tgtEl>
                                          <p:spTgt spid="131">
                                            <p:txEl>
                                              <p:pRg st="6" end="6"/>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1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1">
                                            <p:txEl>
                                              <p:pRg st="7" end="7"/>
                                            </p:txEl>
                                          </p:spTgt>
                                        </p:tgtEl>
                                        <p:attrNameLst>
                                          <p:attrName>style.visibility</p:attrName>
                                        </p:attrNameLst>
                                      </p:cBhvr>
                                      <p:to>
                                        <p:strVal val="visible"/>
                                      </p:to>
                                    </p:set>
                                    <p:anim calcmode="lin" valueType="num">
                                      <p:cBhvr additive="repl">
                                        <p:cTn id="43" dur="500" fill="hold"/>
                                        <p:tgtEl>
                                          <p:spTgt spid="131">
                                            <p:txEl>
                                              <p:pRg st="7" end="7"/>
                                            </p:txEl>
                                          </p:spTgt>
                                        </p:tgtEl>
                                        <p:attrNameLst>
                                          <p:attrName>ppt_x</p:attrName>
                                        </p:attrNameLst>
                                      </p:cBhvr>
                                      <p:tavLst>
                                        <p:tav tm="0">
                                          <p:val>
                                            <p:strVal val="#ppt_x"/>
                                          </p:val>
                                        </p:tav>
                                        <p:tav tm="100000">
                                          <p:val>
                                            <p:strVal val="#ppt_x"/>
                                          </p:val>
                                        </p:tav>
                                      </p:tavLst>
                                    </p:anim>
                                    <p:anim calcmode="lin" valueType="num">
                                      <p:cBhvr additive="repl">
                                        <p:cTn id="44" dur="500" fill="hold"/>
                                        <p:tgtEl>
                                          <p:spTgt spid="1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pic>
        <p:nvPicPr>
          <p:cNvPr id="49" name="Image 5"/>
          <p:cNvPicPr/>
          <p:nvPr/>
        </p:nvPicPr>
        <p:blipFill>
          <a:blip r:embed="rId2"/>
          <a:stretch/>
        </p:blipFill>
        <p:spPr>
          <a:xfrm>
            <a:off x="0" y="6840"/>
            <a:ext cx="8127720" cy="4565160"/>
          </a:xfrm>
          <a:prstGeom prst="rect">
            <a:avLst/>
          </a:prstGeom>
          <a:ln w="0">
            <a:noFill/>
          </a:ln>
        </p:spPr>
      </p:pic>
      <p:sp>
        <p:nvSpPr>
          <p:cNvPr id="50" name="TextBox 5"/>
          <p:cNvSpPr/>
          <p:nvPr/>
        </p:nvSpPr>
        <p:spPr>
          <a:xfrm>
            <a:off x="211769" y="1929947"/>
            <a:ext cx="6361920" cy="10757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01"/>
              </a:spcBef>
              <a:buNone/>
            </a:pPr>
            <a:r>
              <a:rPr lang="en-GB" sz="3200" b="1" strike="noStrike" spc="-1" dirty="0">
                <a:solidFill>
                  <a:srgbClr val="0070C0"/>
                </a:solidFill>
                <a:latin typeface="Arial"/>
              </a:rPr>
              <a:t>Jesus’ Warning</a:t>
            </a:r>
            <a:br>
              <a:rPr lang="en-GB" sz="3200" b="1" strike="noStrike" spc="-1" dirty="0">
                <a:solidFill>
                  <a:srgbClr val="0070C0"/>
                </a:solidFill>
                <a:latin typeface="Arial"/>
              </a:rPr>
            </a:br>
            <a:r>
              <a:rPr lang="en-GB" sz="3200" b="1" strike="noStrike" spc="-1" dirty="0">
                <a:solidFill>
                  <a:srgbClr val="C00000"/>
                </a:solidFill>
                <a:latin typeface="Arial"/>
              </a:rPr>
              <a:t>Luke 13:1-35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379978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Repent or perish</a:t>
            </a:r>
          </a:p>
        </p:txBody>
      </p:sp>
      <p:sp>
        <p:nvSpPr>
          <p:cNvPr id="57" name="TextBox 5"/>
          <p:cNvSpPr/>
          <p:nvPr/>
        </p:nvSpPr>
        <p:spPr>
          <a:xfrm>
            <a:off x="204480" y="517012"/>
            <a:ext cx="7923520"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pc="-1" dirty="0">
                <a:solidFill>
                  <a:srgbClr val="0070C0"/>
                </a:solidFill>
                <a:latin typeface="+mj-lt"/>
              </a:rPr>
              <a:t>13</a:t>
            </a:r>
            <a:r>
              <a:rPr lang="fr-FR" sz="2800" b="1" strike="noStrike" spc="-1" baseline="30000" dirty="0">
                <a:solidFill>
                  <a:srgbClr val="C00000"/>
                </a:solidFill>
                <a:latin typeface="+mj-lt"/>
              </a:rPr>
              <a:t> 1 </a:t>
            </a:r>
            <a:r>
              <a:rPr lang="en-GB" sz="2800" b="1" spc="-1" dirty="0">
                <a:solidFill>
                  <a:srgbClr val="000000"/>
                </a:solidFill>
                <a:latin typeface="+mj-lt"/>
              </a:rPr>
              <a:t>Now there were some present at that time who told Jesus about the Galileans whose blood Pilate had mixed with their sacrifices. </a:t>
            </a:r>
            <a:r>
              <a:rPr lang="fr-FR" sz="2800" b="1" spc="-1" baseline="30000" dirty="0">
                <a:solidFill>
                  <a:srgbClr val="C00000"/>
                </a:solidFill>
              </a:rPr>
              <a:t>2 </a:t>
            </a:r>
            <a:r>
              <a:rPr lang="en-GB" sz="2800" b="1" spc="-1" dirty="0">
                <a:solidFill>
                  <a:srgbClr val="000000"/>
                </a:solidFill>
                <a:latin typeface="+mj-lt"/>
              </a:rPr>
              <a:t>Jesus answered, </a:t>
            </a:r>
            <a:r>
              <a:rPr lang="en-GB" sz="2800" b="1" spc="-1" dirty="0">
                <a:solidFill>
                  <a:srgbClr val="0070C0"/>
                </a:solidFill>
                <a:latin typeface="+mj-lt"/>
              </a:rPr>
              <a:t>“Do you think that these Galileans were worse sinners than all the other Galileans because they suffered this way? </a:t>
            </a:r>
            <a:r>
              <a:rPr lang="en-GB" sz="2800" b="1" spc="-1" baseline="30000" dirty="0">
                <a:solidFill>
                  <a:srgbClr val="C00000"/>
                </a:solidFill>
                <a:latin typeface="+mj-lt"/>
              </a:rPr>
              <a:t>3</a:t>
            </a:r>
            <a:r>
              <a:rPr lang="en-GB" sz="2800" b="1" spc="-1" dirty="0">
                <a:solidFill>
                  <a:srgbClr val="000000"/>
                </a:solidFill>
                <a:latin typeface="+mj-lt"/>
              </a:rPr>
              <a:t> I tell you, no! But unless you repent, you too will all perish.</a:t>
            </a:r>
          </a:p>
          <a:p>
            <a:pPr>
              <a:lnSpc>
                <a:spcPct val="100000"/>
              </a:lnSpc>
              <a:buNone/>
              <a:tabLst>
                <a:tab pos="0" algn="l"/>
              </a:tabLst>
            </a:pPr>
            <a:endParaRPr lang="en-US" sz="2800" spc="-1" dirty="0">
              <a:solidFill>
                <a:srgbClr val="00B050"/>
              </a:solidFill>
              <a:latin typeface="+mj-lt"/>
            </a:endParaRPr>
          </a:p>
        </p:txBody>
      </p:sp>
    </p:spTree>
    <p:extLst>
      <p:ext uri="{BB962C8B-B14F-4D97-AF65-F5344CB8AC3E}">
        <p14:creationId xmlns:p14="http://schemas.microsoft.com/office/powerpoint/2010/main" val="311265955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repl">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792352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Flavius Josephus, Antiquities 18:3:1-2</a:t>
            </a:r>
          </a:p>
        </p:txBody>
      </p:sp>
      <p:sp>
        <p:nvSpPr>
          <p:cNvPr id="57" name="TextBox 5"/>
          <p:cNvSpPr/>
          <p:nvPr/>
        </p:nvSpPr>
        <p:spPr>
          <a:xfrm>
            <a:off x="204480" y="516240"/>
            <a:ext cx="7923520" cy="34148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538163">
              <a:lnSpc>
                <a:spcPct val="100000"/>
              </a:lnSpc>
              <a:buNone/>
              <a:tabLst>
                <a:tab pos="0" algn="l"/>
              </a:tabLst>
            </a:pPr>
            <a:r>
              <a:rPr lang="en-GB" sz="2400" b="1" spc="-1" dirty="0">
                <a:solidFill>
                  <a:srgbClr val="000000"/>
                </a:solidFill>
                <a:latin typeface="+mj-lt"/>
              </a:rPr>
              <a:t>“Pilate undertook to bring a stream of water to Jerusalem, from 25 miles away. He financed it with sacred money [from the temple]. Several thousand Jews got together, and protested against him…</a:t>
            </a:r>
          </a:p>
          <a:p>
            <a:pPr indent="538163">
              <a:lnSpc>
                <a:spcPct val="100000"/>
              </a:lnSpc>
              <a:buNone/>
              <a:tabLst>
                <a:tab pos="0" algn="l"/>
              </a:tabLst>
            </a:pPr>
            <a:r>
              <a:rPr lang="en-GB" sz="2400" b="1" spc="-1" dirty="0">
                <a:solidFill>
                  <a:srgbClr val="000000"/>
                </a:solidFill>
                <a:latin typeface="+mj-lt"/>
              </a:rPr>
              <a:t>“So Pilate disguised a great number of</a:t>
            </a:r>
            <a:br>
              <a:rPr lang="en-GB" sz="2400" b="1" spc="-1" dirty="0">
                <a:solidFill>
                  <a:srgbClr val="000000"/>
                </a:solidFill>
                <a:latin typeface="+mj-lt"/>
              </a:rPr>
            </a:br>
            <a:r>
              <a:rPr lang="en-GB" sz="2400" b="1" spc="-1" dirty="0">
                <a:solidFill>
                  <a:srgbClr val="000000"/>
                </a:solidFill>
                <a:latin typeface="+mj-lt"/>
              </a:rPr>
              <a:t>his soldiers in plain clothes, who carried </a:t>
            </a:r>
            <a:br>
              <a:rPr lang="en-GB" sz="2400" b="1" spc="-1" dirty="0">
                <a:solidFill>
                  <a:srgbClr val="000000"/>
                </a:solidFill>
                <a:latin typeface="+mj-lt"/>
              </a:rPr>
            </a:br>
            <a:r>
              <a:rPr lang="en-GB" sz="2400" b="1" spc="-1" dirty="0">
                <a:solidFill>
                  <a:srgbClr val="000000"/>
                </a:solidFill>
                <a:latin typeface="+mj-lt"/>
              </a:rPr>
              <a:t>daggers under their garments, and sent </a:t>
            </a:r>
            <a:br>
              <a:rPr lang="en-GB" sz="2400" b="1" spc="-1" dirty="0">
                <a:solidFill>
                  <a:srgbClr val="000000"/>
                </a:solidFill>
                <a:latin typeface="+mj-lt"/>
              </a:rPr>
            </a:br>
            <a:r>
              <a:rPr lang="en-GB" sz="2400" b="1" spc="-1" dirty="0">
                <a:solidFill>
                  <a:srgbClr val="000000"/>
                </a:solidFill>
                <a:latin typeface="+mj-lt"/>
              </a:rPr>
              <a:t>them to a place where they surrounded </a:t>
            </a:r>
            <a:br>
              <a:rPr lang="en-GB" sz="2400" b="1" spc="-1" dirty="0">
                <a:solidFill>
                  <a:srgbClr val="000000"/>
                </a:solidFill>
                <a:latin typeface="+mj-lt"/>
              </a:rPr>
            </a:br>
            <a:r>
              <a:rPr lang="en-GB" sz="2400" b="1" spc="-1" dirty="0">
                <a:solidFill>
                  <a:srgbClr val="000000"/>
                </a:solidFill>
                <a:latin typeface="+mj-lt"/>
              </a:rPr>
              <a:t>them…” </a:t>
            </a:r>
            <a:endParaRPr lang="en-US" sz="2400" b="1" spc="-1" dirty="0">
              <a:solidFill>
                <a:srgbClr val="000000"/>
              </a:solidFill>
              <a:latin typeface="+mj-lt"/>
            </a:endParaRPr>
          </a:p>
        </p:txBody>
      </p:sp>
      <p:pic>
        <p:nvPicPr>
          <p:cNvPr id="1026" name="Picture 2">
            <a:extLst>
              <a:ext uri="{FF2B5EF4-FFF2-40B4-BE49-F238E27FC236}">
                <a16:creationId xmlns:a16="http://schemas.microsoft.com/office/drawing/2014/main" id="{ACE8238A-5E23-C01F-434C-EFDD807D5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873" y="2423450"/>
            <a:ext cx="1712126" cy="2148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B5002A-C62C-A540-9DB0-161B37983B64}"/>
              </a:ext>
            </a:extLst>
          </p:cNvPr>
          <p:cNvSpPr txBox="1"/>
          <p:nvPr/>
        </p:nvSpPr>
        <p:spPr>
          <a:xfrm>
            <a:off x="35169" y="3915621"/>
            <a:ext cx="6265147" cy="646331"/>
          </a:xfrm>
          <a:prstGeom prst="rect">
            <a:avLst/>
          </a:prstGeom>
          <a:noFill/>
        </p:spPr>
        <p:txBody>
          <a:bodyPr wrap="square" rtlCol="0">
            <a:spAutoFit/>
          </a:bodyPr>
          <a:lstStyle/>
          <a:p>
            <a:pPr algn="r"/>
            <a:r>
              <a:rPr lang="en-US" dirty="0"/>
              <a:t>Flavius Josephus (c. 37–100 CE), Roman–Jewish historian and military leader. He wrote </a:t>
            </a:r>
            <a:r>
              <a:rPr lang="en-US" i="1" dirty="0"/>
              <a:t>Antiquities</a:t>
            </a:r>
            <a:r>
              <a:rPr lang="en-US" dirty="0"/>
              <a:t> in c. 95 CE.</a:t>
            </a:r>
          </a:p>
        </p:txBody>
      </p:sp>
    </p:spTree>
    <p:extLst>
      <p:ext uri="{BB962C8B-B14F-4D97-AF65-F5344CB8AC3E}">
        <p14:creationId xmlns:p14="http://schemas.microsoft.com/office/powerpoint/2010/main" val="23986816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repl">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1" end="1"/>
                                            </p:txEl>
                                          </p:spTgt>
                                        </p:tgtEl>
                                        <p:attrNameLst>
                                          <p:attrName>style.visibility</p:attrName>
                                        </p:attrNameLst>
                                      </p:cBhvr>
                                      <p:to>
                                        <p:strVal val="visible"/>
                                      </p:to>
                                    </p:set>
                                    <p:anim calcmode="lin" valueType="num">
                                      <p:cBhvr additive="repl">
                                        <p:cTn id="13"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379978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Repent or perish</a:t>
            </a:r>
          </a:p>
        </p:txBody>
      </p:sp>
      <p:sp>
        <p:nvSpPr>
          <p:cNvPr id="57" name="TextBox 5"/>
          <p:cNvSpPr/>
          <p:nvPr/>
        </p:nvSpPr>
        <p:spPr>
          <a:xfrm>
            <a:off x="204480" y="516240"/>
            <a:ext cx="7923520"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fr-FR" sz="2800" b="1" spc="-1" dirty="0">
                <a:solidFill>
                  <a:srgbClr val="0070C0"/>
                </a:solidFill>
                <a:latin typeface="+mj-lt"/>
              </a:rPr>
              <a:t>13</a:t>
            </a:r>
            <a:r>
              <a:rPr lang="fr-FR" sz="2800" b="1" strike="noStrike" spc="-1" baseline="30000" dirty="0">
                <a:solidFill>
                  <a:srgbClr val="C00000"/>
                </a:solidFill>
                <a:latin typeface="+mj-lt"/>
              </a:rPr>
              <a:t> 1 </a:t>
            </a:r>
            <a:r>
              <a:rPr lang="en-GB" sz="2800" b="1" spc="-1" dirty="0">
                <a:solidFill>
                  <a:srgbClr val="000000"/>
                </a:solidFill>
                <a:latin typeface="+mj-lt"/>
              </a:rPr>
              <a:t>Now there were some present at that time who told Jesus about the Galileans whose blood Pilate had mixed with their sacrifices. </a:t>
            </a:r>
            <a:r>
              <a:rPr lang="fr-FR" sz="2800" b="1" spc="-1" baseline="30000" dirty="0">
                <a:solidFill>
                  <a:srgbClr val="C00000"/>
                </a:solidFill>
              </a:rPr>
              <a:t>2 </a:t>
            </a:r>
            <a:r>
              <a:rPr lang="en-GB" sz="2800" b="1" spc="-1" dirty="0">
                <a:solidFill>
                  <a:srgbClr val="000000"/>
                </a:solidFill>
                <a:latin typeface="+mj-lt"/>
              </a:rPr>
              <a:t>Jesus answered, “Do you think that these Galileans were worse sinners than all the other Galileans because they suffered this way? </a:t>
            </a:r>
            <a:r>
              <a:rPr lang="fr-FR" sz="2800" b="1" spc="-1" baseline="30000" dirty="0">
                <a:solidFill>
                  <a:srgbClr val="C00000"/>
                </a:solidFill>
              </a:rPr>
              <a:t>3 </a:t>
            </a:r>
            <a:r>
              <a:rPr lang="en-GB" sz="2800" b="1" spc="-1" dirty="0">
                <a:solidFill>
                  <a:srgbClr val="0070C0"/>
                </a:solidFill>
                <a:latin typeface="+mj-lt"/>
              </a:rPr>
              <a:t>I tell you, no! But unless you repent, you too will all perish.”</a:t>
            </a:r>
            <a:endParaRPr lang="en-US" sz="2800" spc="-1" dirty="0">
              <a:solidFill>
                <a:srgbClr val="0070C0"/>
              </a:solidFill>
              <a:latin typeface="+mj-lt"/>
            </a:endParaRPr>
          </a:p>
        </p:txBody>
      </p:sp>
      <p:pic>
        <p:nvPicPr>
          <p:cNvPr id="3" name="Picture 2">
            <a:extLst>
              <a:ext uri="{FF2B5EF4-FFF2-40B4-BE49-F238E27FC236}">
                <a16:creationId xmlns:a16="http://schemas.microsoft.com/office/drawing/2014/main" id="{6BDB8DFC-C9E1-9641-9578-AF4241D648AD}"/>
              </a:ext>
            </a:extLst>
          </p:cNvPr>
          <p:cNvPicPr>
            <a:picLocks noChangeAspect="1"/>
          </p:cNvPicPr>
          <p:nvPr/>
        </p:nvPicPr>
        <p:blipFill>
          <a:blip r:embed="rId2"/>
          <a:stretch>
            <a:fillRect/>
          </a:stretch>
        </p:blipFill>
        <p:spPr>
          <a:xfrm>
            <a:off x="204478" y="516240"/>
            <a:ext cx="7724336" cy="4055761"/>
          </a:xfrm>
          <a:prstGeom prst="rect">
            <a:avLst/>
          </a:prstGeom>
        </p:spPr>
      </p:pic>
    </p:spTree>
    <p:extLst>
      <p:ext uri="{BB962C8B-B14F-4D97-AF65-F5344CB8AC3E}">
        <p14:creationId xmlns:p14="http://schemas.microsoft.com/office/powerpoint/2010/main" val="244988579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130" name="TextBox 3"/>
          <p:cNvSpPr/>
          <p:nvPr/>
        </p:nvSpPr>
        <p:spPr>
          <a:xfrm>
            <a:off x="204480" y="0"/>
            <a:ext cx="37746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a:ea typeface="Verdana"/>
              </a:rPr>
              <a:t>Repent or perish</a:t>
            </a:r>
            <a:endParaRPr lang="fr-FR" sz="2800" b="0" strike="noStrike" spc="-1" dirty="0">
              <a:solidFill>
                <a:srgbClr val="C00000"/>
              </a:solidFill>
              <a:latin typeface="Arial"/>
            </a:endParaRPr>
          </a:p>
        </p:txBody>
      </p:sp>
      <p:sp>
        <p:nvSpPr>
          <p:cNvPr id="131" name="TextBox 5"/>
          <p:cNvSpPr/>
          <p:nvPr/>
        </p:nvSpPr>
        <p:spPr>
          <a:xfrm>
            <a:off x="204480" y="516240"/>
            <a:ext cx="7923240" cy="28300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Repent:</a:t>
            </a:r>
            <a:r>
              <a:rPr lang="en-GB" sz="2800" b="1" spc="-1" dirty="0">
                <a:solidFill>
                  <a:srgbClr val="000000"/>
                </a:solidFill>
                <a:ea typeface="Verdana"/>
              </a:rPr>
              <a:t> </a:t>
            </a:r>
            <a:r>
              <a:rPr lang="en-GB" sz="2800" b="1" spc="-1" dirty="0">
                <a:solidFill>
                  <a:srgbClr val="FF0000"/>
                </a:solidFill>
                <a:ea typeface="Verdana"/>
              </a:rPr>
              <a:t>Turn</a:t>
            </a:r>
            <a:r>
              <a:rPr lang="en-GB" sz="2800" b="1" spc="-1" dirty="0">
                <a:solidFill>
                  <a:srgbClr val="000000"/>
                </a:solidFill>
                <a:ea typeface="Verdana"/>
              </a:rPr>
              <a:t> away from former behaviour and beliefs, to </a:t>
            </a:r>
            <a:r>
              <a:rPr lang="en-GB" sz="2800" b="1" spc="-1" dirty="0">
                <a:solidFill>
                  <a:srgbClr val="FF0000"/>
                </a:solidFill>
                <a:ea typeface="Verdana"/>
              </a:rPr>
              <a:t>embrace</a:t>
            </a:r>
            <a:r>
              <a:rPr lang="en-GB" sz="2800" b="1" spc="-1" dirty="0">
                <a:solidFill>
                  <a:srgbClr val="000000"/>
                </a:solidFill>
                <a:ea typeface="Verdana"/>
              </a:rPr>
              <a:t> new behaviour and new beliefs.</a:t>
            </a:r>
          </a:p>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Example:</a:t>
            </a:r>
            <a:r>
              <a:rPr lang="en-GB" sz="2800" b="1" spc="-1" dirty="0">
                <a:solidFill>
                  <a:srgbClr val="000000"/>
                </a:solidFill>
                <a:ea typeface="Verdana"/>
              </a:rPr>
              <a:t> Stop breaking God’s laws, and </a:t>
            </a:r>
            <a:r>
              <a:rPr lang="en-GB" sz="2800" b="1" spc="-1" dirty="0">
                <a:solidFill>
                  <a:srgbClr val="FF0000"/>
                </a:solidFill>
                <a:ea typeface="Verdana"/>
              </a:rPr>
              <a:t>start trusting </a:t>
            </a:r>
            <a:r>
              <a:rPr lang="en-GB" sz="2800" b="1" spc="-1" dirty="0">
                <a:solidFill>
                  <a:srgbClr val="000000"/>
                </a:solidFill>
                <a:ea typeface="Verdana"/>
              </a:rPr>
              <a:t>Jesus to change me.</a:t>
            </a:r>
          </a:p>
          <a:p>
            <a:pPr marL="341280" indent="-341280">
              <a:lnSpc>
                <a:spcPct val="100000"/>
              </a:lnSpc>
              <a:spcAft>
                <a:spcPts val="600"/>
              </a:spcAft>
              <a:buNone/>
              <a:tabLst>
                <a:tab pos="0" algn="l"/>
              </a:tabLst>
            </a:pPr>
            <a:r>
              <a:rPr lang="en-US" sz="2800" b="1" spc="-1" dirty="0">
                <a:solidFill>
                  <a:srgbClr val="C00000"/>
                </a:solidFill>
                <a:ea typeface="Verdana"/>
              </a:rPr>
              <a:t>● </a:t>
            </a:r>
            <a:r>
              <a:rPr lang="en-GB" sz="2800" b="1" spc="-1" dirty="0">
                <a:solidFill>
                  <a:srgbClr val="0070C0"/>
                </a:solidFill>
                <a:ea typeface="Verdana"/>
              </a:rPr>
              <a:t>Perish:</a:t>
            </a:r>
            <a:r>
              <a:rPr lang="en-GB" sz="2800" b="1" spc="-1" dirty="0">
                <a:solidFill>
                  <a:srgbClr val="000000"/>
                </a:solidFill>
                <a:ea typeface="Verdana"/>
              </a:rPr>
              <a:t> Two meanings: (</a:t>
            </a:r>
            <a:r>
              <a:rPr lang="en-GB" sz="2800" b="1" spc="-1" dirty="0">
                <a:solidFill>
                  <a:srgbClr val="C00000"/>
                </a:solidFill>
                <a:ea typeface="Verdana"/>
              </a:rPr>
              <a:t>1</a:t>
            </a:r>
            <a:r>
              <a:rPr lang="en-GB" sz="2800" b="1" spc="-1" dirty="0">
                <a:solidFill>
                  <a:srgbClr val="000000"/>
                </a:solidFill>
                <a:ea typeface="Verdana"/>
              </a:rPr>
              <a:t>) to die physically. </a:t>
            </a:r>
            <a:endParaRPr lang="fr-FR" sz="2800" strike="noStrike" spc="-1" dirty="0">
              <a:latin typeface="Arial"/>
            </a:endParaRPr>
          </a:p>
        </p:txBody>
      </p:sp>
      <p:sp>
        <p:nvSpPr>
          <p:cNvPr id="2" name="TextBox 1">
            <a:extLst>
              <a:ext uri="{FF2B5EF4-FFF2-40B4-BE49-F238E27FC236}">
                <a16:creationId xmlns:a16="http://schemas.microsoft.com/office/drawing/2014/main" id="{AFACA287-0BF0-E2F3-E59E-81CBC7436CFD}"/>
              </a:ext>
            </a:extLst>
          </p:cNvPr>
          <p:cNvSpPr txBox="1"/>
          <p:nvPr/>
        </p:nvSpPr>
        <p:spPr>
          <a:xfrm>
            <a:off x="507567" y="3272699"/>
            <a:ext cx="7923520" cy="523220"/>
          </a:xfrm>
          <a:prstGeom prst="rect">
            <a:avLst/>
          </a:prstGeom>
          <a:noFill/>
        </p:spPr>
        <p:txBody>
          <a:bodyPr wrap="square" rtlCol="0">
            <a:spAutoFit/>
          </a:bodyPr>
          <a:lstStyle/>
          <a:p>
            <a:r>
              <a:rPr lang="en-GB" sz="2800" b="1" spc="-1" dirty="0">
                <a:solidFill>
                  <a:srgbClr val="000000"/>
                </a:solidFill>
                <a:ea typeface="Verdana"/>
              </a:rPr>
              <a:t>(</a:t>
            </a:r>
            <a:r>
              <a:rPr lang="en-GB" sz="2800" b="1" spc="-1" dirty="0">
                <a:solidFill>
                  <a:srgbClr val="C00000"/>
                </a:solidFill>
                <a:ea typeface="Verdana"/>
              </a:rPr>
              <a:t>2</a:t>
            </a:r>
            <a:r>
              <a:rPr lang="en-GB" sz="2800" b="1" spc="-1" dirty="0">
                <a:solidFill>
                  <a:srgbClr val="000000"/>
                </a:solidFill>
                <a:ea typeface="Verdana"/>
              </a:rPr>
              <a:t>) to go to hell forever. </a:t>
            </a:r>
            <a:r>
              <a:rPr lang="en-GB" sz="2800" spc="-1" dirty="0">
                <a:solidFill>
                  <a:srgbClr val="000000"/>
                </a:solidFill>
                <a:ea typeface="Verdana"/>
              </a:rPr>
              <a:t>(See John 3:16.)</a:t>
            </a:r>
            <a:endParaRPr lang="en-US" sz="2800"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 calcmode="lin" valueType="num">
                                      <p:cBhvr additive="repl">
                                        <p:cTn id="7"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
                                            <p:txEl>
                                              <p:pRg st="1" end="1"/>
                                            </p:txEl>
                                          </p:spTgt>
                                        </p:tgtEl>
                                        <p:attrNameLst>
                                          <p:attrName>style.visibility</p:attrName>
                                        </p:attrNameLst>
                                      </p:cBhvr>
                                      <p:to>
                                        <p:strVal val="visible"/>
                                      </p:to>
                                    </p:set>
                                    <p:anim calcmode="lin" valueType="num">
                                      <p:cBhvr additive="repl">
                                        <p:cTn id="1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 calcmode="lin" valueType="num">
                                      <p:cBhvr additive="repl">
                                        <p:cTn id="19"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56" name="TextBox 3"/>
          <p:cNvSpPr/>
          <p:nvPr/>
        </p:nvSpPr>
        <p:spPr>
          <a:xfrm>
            <a:off x="204479" y="0"/>
            <a:ext cx="783056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2800" b="1" strike="noStrike" spc="-1" dirty="0">
                <a:solidFill>
                  <a:srgbClr val="0070C0"/>
                </a:solidFill>
                <a:latin typeface="Verdana"/>
                <a:ea typeface="Verdana"/>
              </a:rPr>
              <a:t>Four-year chronology</a:t>
            </a:r>
            <a:endParaRPr lang="fr-FR" sz="2800" b="0" strike="noStrike" spc="-1" dirty="0">
              <a:solidFill>
                <a:srgbClr val="C00000"/>
              </a:solidFill>
              <a:latin typeface="Arial"/>
            </a:endParaRPr>
          </a:p>
        </p:txBody>
      </p:sp>
      <p:sp>
        <p:nvSpPr>
          <p:cNvPr id="57" name="TextBox 5"/>
          <p:cNvSpPr/>
          <p:nvPr/>
        </p:nvSpPr>
        <p:spPr>
          <a:xfrm>
            <a:off x="204480" y="516240"/>
            <a:ext cx="7923520"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lnSpc>
                <a:spcPct val="100000"/>
              </a:lnSpc>
              <a:buNone/>
              <a:tabLst>
                <a:tab pos="0" algn="l"/>
              </a:tabLst>
            </a:pPr>
            <a:r>
              <a:rPr lang="en-GB" sz="2800" b="1" spc="-1" baseline="30000" dirty="0">
                <a:solidFill>
                  <a:srgbClr val="C00000"/>
                </a:solidFill>
                <a:latin typeface="+mj-lt"/>
              </a:rPr>
              <a:t>6 </a:t>
            </a:r>
            <a:r>
              <a:rPr lang="en-GB" sz="2800" b="1" spc="-1" dirty="0">
                <a:solidFill>
                  <a:srgbClr val="000000"/>
                </a:solidFill>
                <a:latin typeface="+mj-lt"/>
              </a:rPr>
              <a:t>Then he told this parable: “A man had a fig tree growing in his vineyard, and he went to look for fruit on it but did not find any.</a:t>
            </a:r>
          </a:p>
          <a:p>
            <a:pPr indent="357188">
              <a:lnSpc>
                <a:spcPct val="100000"/>
              </a:lnSpc>
              <a:buNone/>
              <a:tabLst>
                <a:tab pos="0" algn="l"/>
              </a:tabLst>
            </a:pPr>
            <a:r>
              <a:rPr lang="en-GB" sz="2800" b="1" spc="-1" baseline="30000" dirty="0">
                <a:solidFill>
                  <a:srgbClr val="C00000"/>
                </a:solidFill>
                <a:latin typeface="+mj-lt"/>
              </a:rPr>
              <a:t>7</a:t>
            </a:r>
            <a:r>
              <a:rPr lang="en-GB" sz="2800" b="1" spc="-1" dirty="0">
                <a:solidFill>
                  <a:srgbClr val="000000"/>
                </a:solidFill>
                <a:latin typeface="+mj-lt"/>
              </a:rPr>
              <a:t> So he said to the man who took care of the vineyard, ‘For </a:t>
            </a:r>
            <a:r>
              <a:rPr lang="en-GB" sz="2800" b="1" spc="-1" dirty="0">
                <a:solidFill>
                  <a:srgbClr val="0070C0"/>
                </a:solidFill>
                <a:latin typeface="+mj-lt"/>
              </a:rPr>
              <a:t>three years </a:t>
            </a:r>
            <a:r>
              <a:rPr lang="en-GB" sz="2800" b="1" spc="-1" dirty="0">
                <a:solidFill>
                  <a:srgbClr val="000000"/>
                </a:solidFill>
                <a:latin typeface="+mj-lt"/>
              </a:rPr>
              <a:t>now I’ve been coming to look for fruit on this fig tree and haven’t found any. Cut it down! </a:t>
            </a:r>
            <a:br>
              <a:rPr lang="en-GB" sz="2800" b="1" spc="-1" dirty="0">
                <a:solidFill>
                  <a:srgbClr val="000000"/>
                </a:solidFill>
                <a:latin typeface="+mj-lt"/>
              </a:rPr>
            </a:br>
            <a:r>
              <a:rPr lang="en-GB" sz="2800" b="1" spc="-1" dirty="0">
                <a:solidFill>
                  <a:srgbClr val="000000"/>
                </a:solidFill>
                <a:latin typeface="+mj-lt"/>
              </a:rPr>
              <a:t>Why should it use up the soil?’</a:t>
            </a:r>
            <a:endParaRPr lang="en-US" sz="2800" spc="-1" dirty="0">
              <a:solidFill>
                <a:srgbClr val="00B050"/>
              </a:solidFill>
              <a:latin typeface="+mj-lt"/>
            </a:endParaRPr>
          </a:p>
        </p:txBody>
      </p:sp>
      <p:pic>
        <p:nvPicPr>
          <p:cNvPr id="2" name="Picture 1">
            <a:extLst>
              <a:ext uri="{FF2B5EF4-FFF2-40B4-BE49-F238E27FC236}">
                <a16:creationId xmlns:a16="http://schemas.microsoft.com/office/drawing/2014/main" id="{3D441680-B073-4D57-8394-3150AC2607B2}"/>
              </a:ext>
            </a:extLst>
          </p:cNvPr>
          <p:cNvPicPr>
            <a:picLocks noChangeAspect="1"/>
          </p:cNvPicPr>
          <p:nvPr/>
        </p:nvPicPr>
        <p:blipFill>
          <a:blip r:embed="rId2"/>
          <a:stretch>
            <a:fillRect/>
          </a:stretch>
        </p:blipFill>
        <p:spPr>
          <a:xfrm>
            <a:off x="5690331" y="3141900"/>
            <a:ext cx="2437669" cy="1430099"/>
          </a:xfrm>
          <a:prstGeom prst="rect">
            <a:avLst/>
          </a:prstGeom>
        </p:spPr>
      </p:pic>
      <p:pic>
        <p:nvPicPr>
          <p:cNvPr id="3" name="Picture 2">
            <a:extLst>
              <a:ext uri="{FF2B5EF4-FFF2-40B4-BE49-F238E27FC236}">
                <a16:creationId xmlns:a16="http://schemas.microsoft.com/office/drawing/2014/main" id="{D862B20B-DB22-8C2C-6F67-55F43456182D}"/>
              </a:ext>
            </a:extLst>
          </p:cNvPr>
          <p:cNvPicPr>
            <a:picLocks noChangeAspect="1"/>
          </p:cNvPicPr>
          <p:nvPr/>
        </p:nvPicPr>
        <p:blipFill>
          <a:blip r:embed="rId2"/>
          <a:stretch>
            <a:fillRect/>
          </a:stretch>
        </p:blipFill>
        <p:spPr>
          <a:xfrm>
            <a:off x="1214773" y="516240"/>
            <a:ext cx="6913227" cy="4055760"/>
          </a:xfrm>
          <a:prstGeom prst="rect">
            <a:avLst/>
          </a:prstGeom>
        </p:spPr>
      </p:pic>
    </p:spTree>
    <p:extLst>
      <p:ext uri="{BB962C8B-B14F-4D97-AF65-F5344CB8AC3E}">
        <p14:creationId xmlns:p14="http://schemas.microsoft.com/office/powerpoint/2010/main" val="295188260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repl">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repl">
                                        <p:cTn id="19"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11528</TotalTime>
  <Words>2307</Words>
  <Application>Microsoft Office PowerPoint</Application>
  <PresentationFormat>Custom</PresentationFormat>
  <Paragraphs>132</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Galen Currah</dc:creator>
  <dc:description/>
  <cp:lastModifiedBy>Galen Currah</cp:lastModifiedBy>
  <cp:revision>344</cp:revision>
  <dcterms:created xsi:type="dcterms:W3CDTF">2023-05-03T23:33:27Z</dcterms:created>
  <dcterms:modified xsi:type="dcterms:W3CDTF">2023-12-21T03:20:48Z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Personnalisé</vt:lpwstr>
  </property>
  <property fmtid="{D5CDD505-2E9C-101B-9397-08002B2CF9AE}" pid="3" name="Slides">
    <vt:i4>37</vt:i4>
  </property>
</Properties>
</file>