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8" r:id="rId3"/>
    <p:sldId id="319" r:id="rId4"/>
    <p:sldId id="375" r:id="rId5"/>
    <p:sldId id="346" r:id="rId6"/>
    <p:sldId id="374" r:id="rId7"/>
    <p:sldId id="347" r:id="rId8"/>
    <p:sldId id="362" r:id="rId9"/>
    <p:sldId id="349" r:id="rId10"/>
    <p:sldId id="363" r:id="rId11"/>
    <p:sldId id="350" r:id="rId12"/>
    <p:sldId id="365" r:id="rId13"/>
    <p:sldId id="376" r:id="rId14"/>
    <p:sldId id="351" r:id="rId15"/>
    <p:sldId id="364" r:id="rId16"/>
    <p:sldId id="353" r:id="rId17"/>
    <p:sldId id="366" r:id="rId18"/>
    <p:sldId id="354" r:id="rId19"/>
    <p:sldId id="367" r:id="rId20"/>
    <p:sldId id="377" r:id="rId21"/>
    <p:sldId id="352" r:id="rId22"/>
    <p:sldId id="368" r:id="rId23"/>
    <p:sldId id="355" r:id="rId24"/>
    <p:sldId id="372" r:id="rId25"/>
    <p:sldId id="356" r:id="rId26"/>
    <p:sldId id="361" r:id="rId27"/>
    <p:sldId id="357" r:id="rId28"/>
    <p:sldId id="373" r:id="rId29"/>
    <p:sldId id="358" r:id="rId30"/>
    <p:sldId id="371" r:id="rId31"/>
    <p:sldId id="379" r:id="rId32"/>
    <p:sldId id="359" r:id="rId33"/>
    <p:sldId id="360" r:id="rId34"/>
    <p:sldId id="378" r:id="rId35"/>
    <p:sldId id="345" r:id="rId36"/>
  </p:sldIdLst>
  <p:sldSz cx="8128000" cy="457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CD8"/>
    <a:srgbClr val="FFFFF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9" autoAdjust="0"/>
    <p:restoredTop sz="94660"/>
  </p:normalViewPr>
  <p:slideViewPr>
    <p:cSldViewPr snapToGrid="0">
      <p:cViewPr varScale="1">
        <p:scale>
          <a:sx n="63" d="100"/>
          <a:sy n="63" d="100"/>
        </p:scale>
        <p:origin x="60" y="13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748242"/>
            <a:ext cx="6096000" cy="1591733"/>
          </a:xfrm>
        </p:spPr>
        <p:txBody>
          <a:bodyPr anchor="b"/>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1016000" y="2401359"/>
            <a:ext cx="6096000" cy="1103841"/>
          </a:xfrm>
        </p:spPr>
        <p:txBody>
          <a:bodyPr/>
          <a:lstStyle>
            <a:lvl1pPr marL="0" indent="0" algn="ctr">
              <a:buNone/>
              <a:defRPr sz="1600"/>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935325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77690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16600" y="243417"/>
            <a:ext cx="1752600" cy="38745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58800" y="243417"/>
            <a:ext cx="5156200" cy="38745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1912638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3513820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4567" y="1139826"/>
            <a:ext cx="7010400" cy="1901825"/>
          </a:xfrm>
        </p:spPr>
        <p:txBody>
          <a:bodyPr anchor="b"/>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554567" y="3059642"/>
            <a:ext cx="7010400" cy="1000125"/>
          </a:xfrm>
        </p:spPr>
        <p:txBody>
          <a:bodyPr/>
          <a:lstStyle>
            <a:lvl1pPr marL="0" indent="0">
              <a:buNone/>
              <a:defRPr sz="1600">
                <a:solidFill>
                  <a:schemeClr val="tx1">
                    <a:tint val="75000"/>
                  </a:schemeClr>
                </a:solidFill>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42771A-6BB2-443A-AF2E-32C2C7329DED}"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788838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58800" y="1217083"/>
            <a:ext cx="3454400" cy="29008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14800" y="1217083"/>
            <a:ext cx="3454400" cy="29008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42771A-6BB2-443A-AF2E-32C2C7329DED}"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1448101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59859" y="243417"/>
            <a:ext cx="7010400" cy="88370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59859" y="1120775"/>
            <a:ext cx="3438525" cy="549275"/>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559859" y="1670050"/>
            <a:ext cx="3438525" cy="2456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114800" y="1120775"/>
            <a:ext cx="3455459" cy="549275"/>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4114800" y="1670050"/>
            <a:ext cx="3455459" cy="2456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42771A-6BB2-443A-AF2E-32C2C7329DED}" type="datetimeFigureOut">
              <a:rPr lang="en-US" smtClean="0"/>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1177142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42771A-6BB2-443A-AF2E-32C2C7329DED}" type="datetimeFigureOut">
              <a:rPr lang="en-US" smtClean="0"/>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2851696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42771A-6BB2-443A-AF2E-32C2C7329DED}" type="datetimeFigureOut">
              <a:rPr lang="en-US" smtClean="0"/>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694732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9859" y="304800"/>
            <a:ext cx="2621491" cy="1066800"/>
          </a:xfrm>
        </p:spPr>
        <p:txBody>
          <a:bodyPr anchor="b"/>
          <a:lstStyle>
            <a:lvl1pPr>
              <a:defRPr sz="2133"/>
            </a:lvl1pPr>
          </a:lstStyle>
          <a:p>
            <a:r>
              <a:rPr lang="en-US"/>
              <a:t>Click to edit Master title style</a:t>
            </a:r>
            <a:endParaRPr lang="en-US" dirty="0"/>
          </a:p>
        </p:txBody>
      </p:sp>
      <p:sp>
        <p:nvSpPr>
          <p:cNvPr id="3" name="Content Placeholder 2"/>
          <p:cNvSpPr>
            <a:spLocks noGrp="1"/>
          </p:cNvSpPr>
          <p:nvPr>
            <p:ph idx="1"/>
          </p:nvPr>
        </p:nvSpPr>
        <p:spPr>
          <a:xfrm>
            <a:off x="3455459" y="658284"/>
            <a:ext cx="4114800" cy="3249083"/>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9859" y="1371600"/>
            <a:ext cx="2621491" cy="2541059"/>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US"/>
              <a:t>Click to edit Master text styles</a:t>
            </a:r>
          </a:p>
        </p:txBody>
      </p:sp>
      <p:sp>
        <p:nvSpPr>
          <p:cNvPr id="5" name="Date Placeholder 4"/>
          <p:cNvSpPr>
            <a:spLocks noGrp="1"/>
          </p:cNvSpPr>
          <p:nvPr>
            <p:ph type="dt" sz="half" idx="10"/>
          </p:nvPr>
        </p:nvSpPr>
        <p:spPr/>
        <p:txBody>
          <a:bodyPr/>
          <a:lstStyle/>
          <a:p>
            <a:fld id="{3B42771A-6BB2-443A-AF2E-32C2C7329DED}"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85629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9859" y="304800"/>
            <a:ext cx="2621491" cy="1066800"/>
          </a:xfrm>
        </p:spPr>
        <p:txBody>
          <a:bodyPr anchor="b"/>
          <a:lstStyle>
            <a:lvl1pPr>
              <a:defRPr sz="2133"/>
            </a:lvl1pPr>
          </a:lstStyle>
          <a:p>
            <a:r>
              <a:rPr lang="en-US"/>
              <a:t>Click to edit Master title style</a:t>
            </a:r>
            <a:endParaRPr lang="en-US" dirty="0"/>
          </a:p>
        </p:txBody>
      </p:sp>
      <p:sp>
        <p:nvSpPr>
          <p:cNvPr id="3" name="Picture Placeholder 2"/>
          <p:cNvSpPr>
            <a:spLocks noGrp="1" noChangeAspect="1"/>
          </p:cNvSpPr>
          <p:nvPr>
            <p:ph type="pic" idx="1"/>
          </p:nvPr>
        </p:nvSpPr>
        <p:spPr>
          <a:xfrm>
            <a:off x="3455459" y="658284"/>
            <a:ext cx="4114800" cy="3249083"/>
          </a:xfrm>
        </p:spPr>
        <p:txBody>
          <a:bodyPr anchor="t"/>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endParaRPr lang="en-US" dirty="0"/>
          </a:p>
        </p:txBody>
      </p:sp>
      <p:sp>
        <p:nvSpPr>
          <p:cNvPr id="4" name="Text Placeholder 3"/>
          <p:cNvSpPr>
            <a:spLocks noGrp="1"/>
          </p:cNvSpPr>
          <p:nvPr>
            <p:ph type="body" sz="half" idx="2"/>
          </p:nvPr>
        </p:nvSpPr>
        <p:spPr>
          <a:xfrm>
            <a:off x="559859" y="1371600"/>
            <a:ext cx="2621491" cy="2541059"/>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US"/>
              <a:t>Click to edit Master text styles</a:t>
            </a:r>
          </a:p>
        </p:txBody>
      </p:sp>
      <p:sp>
        <p:nvSpPr>
          <p:cNvPr id="5" name="Date Placeholder 4"/>
          <p:cNvSpPr>
            <a:spLocks noGrp="1"/>
          </p:cNvSpPr>
          <p:nvPr>
            <p:ph type="dt" sz="half" idx="10"/>
          </p:nvPr>
        </p:nvSpPr>
        <p:spPr/>
        <p:txBody>
          <a:bodyPr/>
          <a:lstStyle/>
          <a:p>
            <a:fld id="{3B42771A-6BB2-443A-AF2E-32C2C7329DED}"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2546560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8800" y="243417"/>
            <a:ext cx="7010400" cy="88370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58800" y="1217083"/>
            <a:ext cx="7010400" cy="29008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800" y="4237567"/>
            <a:ext cx="18288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3B42771A-6BB2-443A-AF2E-32C2C7329DED}" type="datetimeFigureOut">
              <a:rPr lang="en-US" smtClean="0"/>
              <a:t>10/9/2023</a:t>
            </a:fld>
            <a:endParaRPr lang="en-US"/>
          </a:p>
        </p:txBody>
      </p:sp>
      <p:sp>
        <p:nvSpPr>
          <p:cNvPr id="5" name="Footer Placeholder 4"/>
          <p:cNvSpPr>
            <a:spLocks noGrp="1"/>
          </p:cNvSpPr>
          <p:nvPr>
            <p:ph type="ftr" sz="quarter" idx="3"/>
          </p:nvPr>
        </p:nvSpPr>
        <p:spPr>
          <a:xfrm>
            <a:off x="2692400" y="4237567"/>
            <a:ext cx="27432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740400" y="4237567"/>
            <a:ext cx="18288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108409C5-AF5C-4CBE-94DB-B5BEA58F8A46}" type="slidenum">
              <a:rPr lang="en-US" smtClean="0"/>
              <a:t>‹n°›</a:t>
            </a:fld>
            <a:endParaRPr lang="en-US"/>
          </a:p>
        </p:txBody>
      </p:sp>
    </p:spTree>
    <p:extLst>
      <p:ext uri="{BB962C8B-B14F-4D97-AF65-F5344CB8AC3E}">
        <p14:creationId xmlns:p14="http://schemas.microsoft.com/office/powerpoint/2010/main" val="12212830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09630"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0B1B76-0291-6CA5-E82B-24ED766FC593}"/>
              </a:ext>
            </a:extLst>
          </p:cNvPr>
          <p:cNvSpPr txBox="1"/>
          <p:nvPr/>
        </p:nvSpPr>
        <p:spPr>
          <a:xfrm>
            <a:off x="0" y="26908"/>
            <a:ext cx="8128000" cy="1200329"/>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rPr>
              <a:t>The Gospel of Luke 3:1–4:13</a:t>
            </a:r>
          </a:p>
          <a:p>
            <a:pPr algn="ctr"/>
            <a:r>
              <a:rPr lang="en-US" sz="2400" b="1" dirty="0">
                <a:latin typeface="Verdana" panose="020B0604030504040204" pitchFamily="34" charset="0"/>
                <a:ea typeface="Verdana" panose="020B0604030504040204" pitchFamily="34" charset="0"/>
              </a:rPr>
              <a:t>John presents the Messiah to Israel</a:t>
            </a:r>
          </a:p>
          <a:p>
            <a:pPr algn="ctr"/>
            <a:r>
              <a:rPr lang="en-US" sz="2000" b="1" dirty="0">
                <a:solidFill>
                  <a:srgbClr val="C00000"/>
                </a:solidFill>
                <a:latin typeface="Verdana" panose="020B0604030504040204" pitchFamily="34" charset="0"/>
                <a:ea typeface="Verdana" panose="020B0604030504040204" pitchFamily="34" charset="0"/>
              </a:rPr>
              <a:t>05 &amp; 09 October 2023</a:t>
            </a:r>
          </a:p>
        </p:txBody>
      </p:sp>
      <p:pic>
        <p:nvPicPr>
          <p:cNvPr id="4" name="Image 3">
            <a:extLst>
              <a:ext uri="{FF2B5EF4-FFF2-40B4-BE49-F238E27FC236}">
                <a16:creationId xmlns:a16="http://schemas.microsoft.com/office/drawing/2014/main" id="{4B3B437B-375C-4C59-03A2-772D5F663391}"/>
              </a:ext>
            </a:extLst>
          </p:cNvPr>
          <p:cNvPicPr>
            <a:picLocks noChangeAspect="1"/>
          </p:cNvPicPr>
          <p:nvPr/>
        </p:nvPicPr>
        <p:blipFill>
          <a:blip r:embed="rId2"/>
          <a:stretch>
            <a:fillRect/>
          </a:stretch>
        </p:blipFill>
        <p:spPr>
          <a:xfrm>
            <a:off x="1709035" y="1476428"/>
            <a:ext cx="4825450" cy="3095572"/>
          </a:xfrm>
          <a:prstGeom prst="rect">
            <a:avLst/>
          </a:prstGeom>
        </p:spPr>
      </p:pic>
    </p:spTree>
    <p:extLst>
      <p:ext uri="{BB962C8B-B14F-4D97-AF65-F5344CB8AC3E}">
        <p14:creationId xmlns:p14="http://schemas.microsoft.com/office/powerpoint/2010/main" val="130047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19292" y="5787"/>
            <a:ext cx="7689415" cy="4185761"/>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Isaiah 40:5</a:t>
            </a:r>
          </a:p>
          <a:p>
            <a:pPr>
              <a:lnSpc>
                <a:spcPct val="150000"/>
              </a:lnSpc>
            </a:pPr>
            <a:r>
              <a:rPr lang="en-US" sz="2800" b="1" dirty="0">
                <a:solidFill>
                  <a:srgbClr val="0070C0"/>
                </a:solidFill>
                <a:latin typeface="Verdana" panose="020B0604030504040204" pitchFamily="34" charset="0"/>
                <a:ea typeface="Verdana" panose="020B0604030504040204" pitchFamily="34" charset="0"/>
              </a:rPr>
              <a:t>Septuagint &amp; NT</a:t>
            </a:r>
          </a:p>
          <a:p>
            <a:r>
              <a:rPr lang="en-GB" sz="2800" b="1" baseline="30000" dirty="0">
                <a:solidFill>
                  <a:srgbClr val="C00000"/>
                </a:solidFill>
                <a:latin typeface="Arial" panose="020B0604020202020204" pitchFamily="34" charset="0"/>
                <a:ea typeface="Verdana" panose="020B0604030504040204" pitchFamily="34" charset="0"/>
                <a:cs typeface="Arial" panose="020B0604020202020204" pitchFamily="34" charset="0"/>
              </a:rPr>
              <a:t>	5</a:t>
            </a:r>
            <a:r>
              <a:rPr lang="en-GB" sz="2800" b="1" dirty="0">
                <a:latin typeface="Arial" panose="020B0604020202020204" pitchFamily="34" charset="0"/>
                <a:ea typeface="Verdana" panose="020B0604030504040204" pitchFamily="34" charset="0"/>
                <a:cs typeface="Arial" panose="020B0604020202020204" pitchFamily="34" charset="0"/>
              </a:rPr>
              <a:t> Then the glory of the Lord shall appear, and all flesh shall see the salvation of God, because the Lord has spoken.”</a:t>
            </a:r>
            <a:endParaRPr lang="en-US" sz="2800" b="1" dirty="0">
              <a:solidFill>
                <a:srgbClr val="0070C0"/>
              </a:solidFill>
              <a:latin typeface="Verdana" panose="020B0604030504040204" pitchFamily="34" charset="0"/>
              <a:ea typeface="Verdana" panose="020B0604030504040204" pitchFamily="34" charset="0"/>
            </a:endParaRPr>
          </a:p>
          <a:p>
            <a:r>
              <a:rPr lang="en-US" sz="2800" b="1" dirty="0">
                <a:solidFill>
                  <a:srgbClr val="0070C0"/>
                </a:solidFill>
                <a:latin typeface="Verdana" panose="020B0604030504040204" pitchFamily="34" charset="0"/>
                <a:ea typeface="Verdana" panose="020B0604030504040204" pitchFamily="34" charset="0"/>
              </a:rPr>
              <a:t>Hebrew</a:t>
            </a:r>
          </a:p>
          <a:p>
            <a:r>
              <a:rPr lang="en-GB" sz="2800" b="1" baseline="30000" dirty="0">
                <a:solidFill>
                  <a:srgbClr val="C00000"/>
                </a:solidFill>
                <a:latin typeface="Arial" panose="020B0604020202020204" pitchFamily="34" charset="0"/>
                <a:ea typeface="Verdana" panose="020B0604030504040204" pitchFamily="34" charset="0"/>
                <a:cs typeface="Arial" panose="020B0604020202020204" pitchFamily="34" charset="0"/>
              </a:rPr>
              <a:t>	5</a:t>
            </a:r>
            <a:r>
              <a:rPr lang="en-GB" sz="2800" b="1" dirty="0">
                <a:latin typeface="Arial" panose="020B0604020202020204" pitchFamily="34" charset="0"/>
                <a:ea typeface="Verdana" panose="020B0604030504040204" pitchFamily="34" charset="0"/>
                <a:cs typeface="Arial" panose="020B0604020202020204" pitchFamily="34" charset="0"/>
              </a:rPr>
              <a:t> Then the glory of the LORD shall be revealed, and all flesh shall see it together, for the mouth of the LORD has spoken.”</a:t>
            </a:r>
            <a:endParaRPr lang="en-US" sz="2800" b="1" dirty="0">
              <a:solidFill>
                <a:srgbClr val="0070C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6138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3:7-8</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539430"/>
          </a:xfrm>
          <a:prstGeom prst="rect">
            <a:avLst/>
          </a:prstGeom>
          <a:noFill/>
        </p:spPr>
        <p:txBody>
          <a:bodyPr wrap="square" rtlCol="0">
            <a:spAutoFit/>
          </a:bodyPr>
          <a:lstStyle/>
          <a:p>
            <a:pPr indent="446088"/>
            <a:r>
              <a:rPr lang="en-GB" sz="2800" b="1" baseline="30000" dirty="0">
                <a:solidFill>
                  <a:srgbClr val="C00000"/>
                </a:solidFill>
                <a:latin typeface="Arial" panose="020B0604020202020204" pitchFamily="34" charset="0"/>
                <a:cs typeface="Arial" panose="020B0604020202020204" pitchFamily="34" charset="0"/>
              </a:rPr>
              <a:t>7</a:t>
            </a:r>
            <a:r>
              <a:rPr lang="en-GB" sz="2800" b="1" dirty="0">
                <a:latin typeface="Arial" panose="020B0604020202020204" pitchFamily="34" charset="0"/>
                <a:cs typeface="Arial" panose="020B0604020202020204" pitchFamily="34" charset="0"/>
              </a:rPr>
              <a:t> John said to the crowds coming out to be baptized by him, “You brood of vipers! Who warned you to flee from the coming wrath? </a:t>
            </a:r>
            <a:br>
              <a:rPr lang="en-GB" sz="2800" b="1" dirty="0">
                <a:latin typeface="Arial" panose="020B0604020202020204" pitchFamily="34" charset="0"/>
                <a:cs typeface="Arial" panose="020B0604020202020204" pitchFamily="34" charset="0"/>
              </a:rPr>
            </a:br>
            <a:r>
              <a:rPr lang="en-GB" sz="2800" b="1" baseline="30000" dirty="0">
                <a:solidFill>
                  <a:srgbClr val="C00000"/>
                </a:solidFill>
                <a:latin typeface="Arial" panose="020B0604020202020204" pitchFamily="34" charset="0"/>
                <a:cs typeface="Arial" panose="020B0604020202020204" pitchFamily="34" charset="0"/>
              </a:rPr>
              <a:t>8</a:t>
            </a:r>
            <a:r>
              <a:rPr lang="en-GB" sz="2800" b="1" dirty="0">
                <a:latin typeface="Arial" panose="020B0604020202020204" pitchFamily="34" charset="0"/>
                <a:cs typeface="Arial" panose="020B0604020202020204" pitchFamily="34" charset="0"/>
              </a:rPr>
              <a:t> Produce fruit in keeping with repentance. And do not begin to say to yourselves, ‘We have Abraham as our father.’ For I tell you that out of these stones God can raise up children for Abraham. </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51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3:7-8</a:t>
            </a:r>
          </a:p>
        </p:txBody>
      </p:sp>
      <p:sp>
        <p:nvSpPr>
          <p:cNvPr id="2" name="TextBox 5">
            <a:extLst>
              <a:ext uri="{FF2B5EF4-FFF2-40B4-BE49-F238E27FC236}">
                <a16:creationId xmlns:a16="http://schemas.microsoft.com/office/drawing/2014/main" id="{46F2D9BD-9881-CC60-7686-45995288F377}"/>
              </a:ext>
            </a:extLst>
          </p:cNvPr>
          <p:cNvSpPr txBox="1"/>
          <p:nvPr/>
        </p:nvSpPr>
        <p:spPr>
          <a:xfrm>
            <a:off x="204519" y="470118"/>
            <a:ext cx="7923481" cy="3970318"/>
          </a:xfrm>
          <a:prstGeom prst="rect">
            <a:avLst/>
          </a:prstGeom>
          <a:noFill/>
        </p:spPr>
        <p:txBody>
          <a:bodyPr wrap="square" rtlCol="0">
            <a:spAutoFit/>
          </a:bodyPr>
          <a:lstStyle/>
          <a:p>
            <a:pPr marL="282575" indent="-282575"/>
            <a:r>
              <a:rPr lang="en-US" sz="2800" b="1" dirty="0">
                <a:solidFill>
                  <a:srgbClr val="C00000"/>
                </a:solidFill>
                <a:latin typeface="Verdana" panose="020B0604030504040204" pitchFamily="34" charset="0"/>
                <a:ea typeface="Verdana" panose="020B0604030504040204" pitchFamily="34" charset="0"/>
              </a:rPr>
              <a:t>● </a:t>
            </a:r>
            <a:r>
              <a:rPr lang="en-GB" sz="2800" b="1" dirty="0"/>
              <a:t>Vipers were commonly believed to eat their way out of their mother’s womb.</a:t>
            </a:r>
            <a:endParaRPr lang="en-US" sz="2800" b="1" dirty="0"/>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GB" sz="2800" b="1" dirty="0"/>
              <a:t>Some believed that God would save them because they were his ‘chosen people’.</a:t>
            </a:r>
            <a:endParaRPr lang="en-US" sz="2800" b="1" dirty="0"/>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GB" sz="2800" b="1" dirty="0"/>
              <a:t>However, election does not guarantee salvation!</a:t>
            </a:r>
            <a:endParaRPr lang="en-US" sz="2800" b="1" dirty="0"/>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Greek myth of Deucalion and Pyrrha: following the flood, survivors made humans from stones.</a:t>
            </a:r>
          </a:p>
          <a:p>
            <a:pPr marL="282575" indent="-282575"/>
            <a:r>
              <a:rPr lang="en-US" sz="2800" b="1" dirty="0">
                <a:solidFill>
                  <a:srgbClr val="C00000"/>
                </a:solidFill>
                <a:latin typeface="Verdana" panose="020B0604030504040204" pitchFamily="34" charset="0"/>
                <a:ea typeface="Verdana" panose="020B0604030504040204" pitchFamily="34" charset="0"/>
              </a:rPr>
              <a:t>●</a:t>
            </a:r>
            <a:r>
              <a:rPr lang="en-US" sz="2800" b="1" dirty="0"/>
              <a:t> In Aramaic, </a:t>
            </a:r>
            <a:r>
              <a:rPr lang="en-GB" sz="2800" b="1" i="1" dirty="0" err="1"/>
              <a:t>kephas</a:t>
            </a:r>
            <a:r>
              <a:rPr lang="en-GB" sz="2800" b="1" dirty="0"/>
              <a:t> means stone or rock, </a:t>
            </a:r>
            <a:r>
              <a:rPr lang="en-US" sz="2800" b="1" dirty="0"/>
              <a:t>and </a:t>
            </a:r>
            <a:r>
              <a:rPr lang="en-GB" sz="2800" b="1" i="1" dirty="0" err="1"/>
              <a:t>kaphas</a:t>
            </a:r>
            <a:r>
              <a:rPr lang="en-GB" sz="2800" b="1" dirty="0"/>
              <a:t> means human being or person.</a:t>
            </a:r>
            <a:endParaRPr lang="en-US" sz="2800" b="1" dirty="0"/>
          </a:p>
        </p:txBody>
      </p:sp>
    </p:spTree>
    <p:extLst>
      <p:ext uri="{BB962C8B-B14F-4D97-AF65-F5344CB8AC3E}">
        <p14:creationId xmlns:p14="http://schemas.microsoft.com/office/powerpoint/2010/main" val="226794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3:7-8</a:t>
            </a:r>
          </a:p>
        </p:txBody>
      </p:sp>
      <p:sp>
        <p:nvSpPr>
          <p:cNvPr id="2" name="TextBox 5">
            <a:extLst>
              <a:ext uri="{FF2B5EF4-FFF2-40B4-BE49-F238E27FC236}">
                <a16:creationId xmlns:a16="http://schemas.microsoft.com/office/drawing/2014/main" id="{46F2D9BD-9881-CC60-7686-45995288F377}"/>
              </a:ext>
            </a:extLst>
          </p:cNvPr>
          <p:cNvSpPr txBox="1"/>
          <p:nvPr/>
        </p:nvSpPr>
        <p:spPr>
          <a:xfrm>
            <a:off x="204519" y="470118"/>
            <a:ext cx="7923481" cy="3539430"/>
          </a:xfrm>
          <a:prstGeom prst="rect">
            <a:avLst/>
          </a:prstGeom>
          <a:noFill/>
        </p:spPr>
        <p:txBody>
          <a:bodyPr wrap="square" rtlCol="0">
            <a:spAutoFit/>
          </a:bodyPr>
          <a:lstStyle/>
          <a:p>
            <a:pPr marL="282575" indent="-282575"/>
            <a:r>
              <a:rPr lang="en-US" sz="2800" b="1" dirty="0">
                <a:solidFill>
                  <a:srgbClr val="C00000"/>
                </a:solidFill>
                <a:latin typeface="Verdana" panose="020B0604030504040204" pitchFamily="34" charset="0"/>
                <a:ea typeface="Verdana" panose="020B0604030504040204" pitchFamily="34" charset="0"/>
              </a:rPr>
              <a:t>●</a:t>
            </a:r>
            <a:r>
              <a:rPr lang="en-US" sz="2800" b="1" dirty="0"/>
              <a:t> </a:t>
            </a:r>
            <a:r>
              <a:rPr lang="en-GB" sz="2800" b="1" dirty="0"/>
              <a:t>In the Hebrew Scriptures, God chose Israel as a special nation to bring Gentile nations to Him.</a:t>
            </a:r>
            <a:endParaRPr lang="en-US" sz="2800" b="1" dirty="0">
              <a:solidFill>
                <a:srgbClr val="C00000"/>
              </a:solidFill>
              <a:latin typeface="Verdana" panose="020B0604030504040204" pitchFamily="34" charset="0"/>
              <a:ea typeface="Verdana" panose="020B0604030504040204" pitchFamily="34" charset="0"/>
            </a:endParaRPr>
          </a:p>
          <a:p>
            <a:pPr marL="282575" indent="-282575"/>
            <a:r>
              <a:rPr lang="en-US" sz="2800" b="1" dirty="0">
                <a:solidFill>
                  <a:srgbClr val="C00000"/>
                </a:solidFill>
                <a:latin typeface="Verdana" panose="020B0604030504040204" pitchFamily="34" charset="0"/>
                <a:ea typeface="Verdana" panose="020B0604030504040204" pitchFamily="34" charset="0"/>
              </a:rPr>
              <a:t>●</a:t>
            </a:r>
            <a:r>
              <a:rPr lang="en-US" sz="2800" b="1" dirty="0"/>
              <a:t> </a:t>
            </a:r>
            <a:r>
              <a:rPr lang="en-GB" sz="2800" b="1" dirty="0"/>
              <a:t>In ancient times, some Gentiles became Israelites through conversion to Israel’s God, Yahweh.</a:t>
            </a:r>
            <a:endParaRPr lang="en-US" sz="2800" b="1" dirty="0"/>
          </a:p>
          <a:p>
            <a:pPr marL="282575" indent="-282575"/>
            <a:r>
              <a:rPr lang="en-US" sz="2800" b="1" dirty="0">
                <a:solidFill>
                  <a:srgbClr val="C00000"/>
                </a:solidFill>
                <a:latin typeface="Verdana" panose="020B0604030504040204" pitchFamily="34" charset="0"/>
                <a:ea typeface="Verdana" panose="020B0604030504040204" pitchFamily="34" charset="0"/>
              </a:rPr>
              <a:t>●</a:t>
            </a:r>
            <a:r>
              <a:rPr lang="en-US" sz="2800" b="1" dirty="0"/>
              <a:t> </a:t>
            </a:r>
            <a:r>
              <a:rPr lang="en-GB" sz="2800" b="1" dirty="0"/>
              <a:t>In Israelite society, those who rejected Yahweh were excluded from the nation.</a:t>
            </a:r>
          </a:p>
          <a:p>
            <a:pPr marL="282575" indent="-282575"/>
            <a:r>
              <a:rPr lang="en-US" sz="2800" b="1" dirty="0">
                <a:solidFill>
                  <a:srgbClr val="C00000"/>
                </a:solidFill>
                <a:latin typeface="Verdana" panose="020B0604030504040204" pitchFamily="34" charset="0"/>
                <a:ea typeface="Verdana" panose="020B0604030504040204" pitchFamily="34" charset="0"/>
              </a:rPr>
              <a:t>●</a:t>
            </a:r>
            <a:r>
              <a:rPr lang="en-US" sz="2800" b="1" dirty="0"/>
              <a:t> </a:t>
            </a:r>
            <a:r>
              <a:rPr lang="en-GB" sz="2800" b="1" dirty="0"/>
              <a:t>In the New Testament Scriptures, all who believe in Jesus, Israel’s Messiah, become God’s people.</a:t>
            </a:r>
            <a:endParaRPr lang="en-US" sz="2800" b="1" dirty="0"/>
          </a:p>
        </p:txBody>
      </p:sp>
    </p:spTree>
    <p:extLst>
      <p:ext uri="{BB962C8B-B14F-4D97-AF65-F5344CB8AC3E}">
        <p14:creationId xmlns:p14="http://schemas.microsoft.com/office/powerpoint/2010/main" val="349631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3:9-11</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19" y="475773"/>
            <a:ext cx="7923480" cy="3831818"/>
          </a:xfrm>
          <a:prstGeom prst="rect">
            <a:avLst/>
          </a:prstGeom>
          <a:noFill/>
        </p:spPr>
        <p:txBody>
          <a:bodyPr wrap="square" rtlCol="0">
            <a:spAutoFit/>
          </a:bodyPr>
          <a:lstStyle/>
          <a:p>
            <a:pPr indent="446088"/>
            <a:r>
              <a:rPr lang="en-GB" sz="2700" b="1" baseline="30000" dirty="0">
                <a:solidFill>
                  <a:srgbClr val="C00000"/>
                </a:solidFill>
                <a:latin typeface="Arial" panose="020B0604020202020204" pitchFamily="34" charset="0"/>
                <a:cs typeface="Arial" panose="020B0604020202020204" pitchFamily="34" charset="0"/>
              </a:rPr>
              <a:t>9</a:t>
            </a:r>
            <a:r>
              <a:rPr lang="en-GB" sz="2700" b="1" dirty="0">
                <a:latin typeface="Arial" panose="020B0604020202020204" pitchFamily="34" charset="0"/>
                <a:cs typeface="Arial" panose="020B0604020202020204" pitchFamily="34" charset="0"/>
              </a:rPr>
              <a:t> The </a:t>
            </a:r>
            <a:r>
              <a:rPr lang="en-GB" sz="2700" b="1" dirty="0" err="1">
                <a:latin typeface="Arial" panose="020B0604020202020204" pitchFamily="34" charset="0"/>
                <a:cs typeface="Arial" panose="020B0604020202020204" pitchFamily="34" charset="0"/>
              </a:rPr>
              <a:t>ax</a:t>
            </a:r>
            <a:r>
              <a:rPr lang="en-GB" sz="2700" b="1" dirty="0">
                <a:latin typeface="Arial" panose="020B0604020202020204" pitchFamily="34" charset="0"/>
                <a:cs typeface="Arial" panose="020B0604020202020204" pitchFamily="34" charset="0"/>
              </a:rPr>
              <a:t> is already at the root of the trees, and every tree that does not produce good fruit will be cut down and thrown into the fire.”</a:t>
            </a:r>
          </a:p>
          <a:p>
            <a:pPr indent="446088"/>
            <a:r>
              <a:rPr lang="en-GB" sz="2700" b="1" baseline="30000" dirty="0">
                <a:solidFill>
                  <a:srgbClr val="C00000"/>
                </a:solidFill>
                <a:latin typeface="Arial" panose="020B0604020202020204" pitchFamily="34" charset="0"/>
                <a:cs typeface="Arial" panose="020B0604020202020204" pitchFamily="34" charset="0"/>
              </a:rPr>
              <a:t>10</a:t>
            </a:r>
            <a:r>
              <a:rPr lang="en-GB" sz="2700" b="1" dirty="0">
                <a:latin typeface="Arial" panose="020B0604020202020204" pitchFamily="34" charset="0"/>
                <a:cs typeface="Arial" panose="020B0604020202020204" pitchFamily="34" charset="0"/>
              </a:rPr>
              <a:t> “What should we do then?” the crowd asked. </a:t>
            </a:r>
          </a:p>
          <a:p>
            <a:pPr indent="446088"/>
            <a:r>
              <a:rPr lang="en-GB" sz="2700" b="1" baseline="30000" dirty="0">
                <a:solidFill>
                  <a:srgbClr val="C00000"/>
                </a:solidFill>
                <a:latin typeface="Arial" panose="020B0604020202020204" pitchFamily="34" charset="0"/>
                <a:cs typeface="Arial" panose="020B0604020202020204" pitchFamily="34" charset="0"/>
              </a:rPr>
              <a:t>11 </a:t>
            </a:r>
            <a:r>
              <a:rPr lang="en-GB" sz="2700" b="1" dirty="0">
                <a:latin typeface="Arial" panose="020B0604020202020204" pitchFamily="34" charset="0"/>
                <a:cs typeface="Arial" panose="020B0604020202020204" pitchFamily="34" charset="0"/>
              </a:rPr>
              <a:t>John answered, “Anyone who has two shirts should share with the one who has none, and anyone who has food should do the same.”</a:t>
            </a:r>
            <a:endParaRPr lang="en-US" sz="2700" b="1" dirty="0">
              <a:latin typeface="Arial" panose="020B0604020202020204" pitchFamily="34" charset="0"/>
              <a:cs typeface="Arial" panose="020B0604020202020204" pitchFamily="34" charset="0"/>
            </a:endParaRPr>
          </a:p>
        </p:txBody>
      </p:sp>
      <p:pic>
        <p:nvPicPr>
          <p:cNvPr id="3074" name="Picture 2" descr="Jesus Increases as John Decreases — Watchtower ONLINE LIBRARY">
            <a:extLst>
              <a:ext uri="{FF2B5EF4-FFF2-40B4-BE49-F238E27FC236}">
                <a16:creationId xmlns:a16="http://schemas.microsoft.com/office/drawing/2014/main" id="{EC339285-7615-703E-49C3-AD6C41E7F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574" y="2187787"/>
            <a:ext cx="4768426" cy="2384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75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3074"/>
                                        </p:tgtEl>
                                        <p:attrNameLst>
                                          <p:attrName>ppt_x</p:attrName>
                                        </p:attrNameLst>
                                      </p:cBhvr>
                                      <p:tavLst>
                                        <p:tav tm="0">
                                          <p:val>
                                            <p:strVal val="ppt_x"/>
                                          </p:val>
                                        </p:tav>
                                        <p:tav tm="100000">
                                          <p:val>
                                            <p:strVal val="ppt_x"/>
                                          </p:val>
                                        </p:tav>
                                      </p:tavLst>
                                    </p:anim>
                                    <p:anim calcmode="lin" valueType="num">
                                      <p:cBhvr additive="base">
                                        <p:cTn id="19" dur="500"/>
                                        <p:tgtEl>
                                          <p:spTgt spid="3074"/>
                                        </p:tgtEl>
                                        <p:attrNameLst>
                                          <p:attrName>ppt_y</p:attrName>
                                        </p:attrNameLst>
                                      </p:cBhvr>
                                      <p:tavLst>
                                        <p:tav tm="0">
                                          <p:val>
                                            <p:strVal val="ppt_y"/>
                                          </p:val>
                                        </p:tav>
                                        <p:tav tm="100000">
                                          <p:val>
                                            <p:strVal val="1+ppt_h/2"/>
                                          </p:val>
                                        </p:tav>
                                      </p:tavLst>
                                    </p:anim>
                                    <p:set>
                                      <p:cBhvr>
                                        <p:cTn id="20" dur="1" fill="hold">
                                          <p:stCondLst>
                                            <p:cond delay="499"/>
                                          </p:stCondLst>
                                        </p:cTn>
                                        <p:tgtEl>
                                          <p:spTgt spid="307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 calcmode="lin" valueType="num">
                                      <p:cBhvr additive="base">
                                        <p:cTn id="31" dur="500" fill="hold"/>
                                        <p:tgtEl>
                                          <p:spTgt spid="3074"/>
                                        </p:tgtEl>
                                        <p:attrNameLst>
                                          <p:attrName>ppt_x</p:attrName>
                                        </p:attrNameLst>
                                      </p:cBhvr>
                                      <p:tavLst>
                                        <p:tav tm="0">
                                          <p:val>
                                            <p:strVal val="#ppt_x"/>
                                          </p:val>
                                        </p:tav>
                                        <p:tav tm="100000">
                                          <p:val>
                                            <p:strVal val="#ppt_x"/>
                                          </p:val>
                                        </p:tav>
                                      </p:tavLst>
                                    </p:anim>
                                    <p:anim calcmode="lin" valueType="num">
                                      <p:cBhvr additive="base">
                                        <p:cTn id="3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3:9-11</a:t>
            </a:r>
          </a:p>
        </p:txBody>
      </p:sp>
      <p:sp>
        <p:nvSpPr>
          <p:cNvPr id="2" name="TextBox 5">
            <a:extLst>
              <a:ext uri="{FF2B5EF4-FFF2-40B4-BE49-F238E27FC236}">
                <a16:creationId xmlns:a16="http://schemas.microsoft.com/office/drawing/2014/main" id="{A9BFD755-1F03-8D6A-C638-B14910649BFE}"/>
              </a:ext>
            </a:extLst>
          </p:cNvPr>
          <p:cNvSpPr txBox="1"/>
          <p:nvPr/>
        </p:nvSpPr>
        <p:spPr>
          <a:xfrm>
            <a:off x="204520" y="470118"/>
            <a:ext cx="5139778" cy="3539430"/>
          </a:xfrm>
          <a:prstGeom prst="rect">
            <a:avLst/>
          </a:prstGeom>
          <a:noFill/>
        </p:spPr>
        <p:txBody>
          <a:bodyPr wrap="square" rtlCol="0">
            <a:spAutoFit/>
          </a:bodyPr>
          <a:lstStyle/>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thrown into the fire’. Destructive judgement.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See vv. 16-17</a:t>
            </a:r>
            <a:endParaRPr lang="en-US" sz="2800" b="1" dirty="0">
              <a:latin typeface="Arial" panose="020B0604020202020204" pitchFamily="34" charset="0"/>
              <a:cs typeface="Arial" panose="020B0604020202020204" pitchFamily="34" charset="0"/>
            </a:endParaRP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‘two shirts’. Outer tunic. Most poor folk would have only one tunic.</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What does love do, when it has means?</a:t>
            </a:r>
          </a:p>
        </p:txBody>
      </p:sp>
      <p:pic>
        <p:nvPicPr>
          <p:cNvPr id="5" name="Image 4">
            <a:extLst>
              <a:ext uri="{FF2B5EF4-FFF2-40B4-BE49-F238E27FC236}">
                <a16:creationId xmlns:a16="http://schemas.microsoft.com/office/drawing/2014/main" id="{DBC9BA05-C3D7-3791-9A72-2B083E4BC639}"/>
              </a:ext>
            </a:extLst>
          </p:cNvPr>
          <p:cNvPicPr>
            <a:picLocks noChangeAspect="1"/>
          </p:cNvPicPr>
          <p:nvPr/>
        </p:nvPicPr>
        <p:blipFill>
          <a:blip r:embed="rId2"/>
          <a:stretch>
            <a:fillRect/>
          </a:stretch>
        </p:blipFill>
        <p:spPr>
          <a:xfrm>
            <a:off x="5407660" y="0"/>
            <a:ext cx="2720340" cy="4572000"/>
          </a:xfrm>
          <a:prstGeom prst="rect">
            <a:avLst/>
          </a:prstGeom>
        </p:spPr>
      </p:pic>
    </p:spTree>
    <p:extLst>
      <p:ext uri="{BB962C8B-B14F-4D97-AF65-F5344CB8AC3E}">
        <p14:creationId xmlns:p14="http://schemas.microsoft.com/office/powerpoint/2010/main" val="388916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3:12-14</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19" y="475773"/>
            <a:ext cx="7923480" cy="3831818"/>
          </a:xfrm>
          <a:prstGeom prst="rect">
            <a:avLst/>
          </a:prstGeom>
          <a:noFill/>
        </p:spPr>
        <p:txBody>
          <a:bodyPr wrap="square" rtlCol="0">
            <a:spAutoFit/>
          </a:bodyPr>
          <a:lstStyle/>
          <a:p>
            <a:pPr indent="446088"/>
            <a:r>
              <a:rPr lang="en-GB" sz="2700" b="1" baseline="30000" dirty="0">
                <a:solidFill>
                  <a:srgbClr val="C00000"/>
                </a:solidFill>
                <a:latin typeface="Arial" panose="020B0604020202020204" pitchFamily="34" charset="0"/>
                <a:cs typeface="Arial" panose="020B0604020202020204" pitchFamily="34" charset="0"/>
              </a:rPr>
              <a:t>12 </a:t>
            </a:r>
            <a:r>
              <a:rPr lang="en-GB" sz="2700" b="1" dirty="0">
                <a:latin typeface="Arial" panose="020B0604020202020204" pitchFamily="34" charset="0"/>
                <a:cs typeface="Arial" panose="020B0604020202020204" pitchFamily="34" charset="0"/>
              </a:rPr>
              <a:t>Even tax collectors came to be baptized. “Teacher,” they asked, “what should we do?”</a:t>
            </a:r>
          </a:p>
          <a:p>
            <a:pPr indent="446088"/>
            <a:r>
              <a:rPr lang="en-GB" sz="2700" b="1" baseline="30000" dirty="0">
                <a:solidFill>
                  <a:srgbClr val="C00000"/>
                </a:solidFill>
                <a:latin typeface="Arial" panose="020B0604020202020204" pitchFamily="34" charset="0"/>
                <a:cs typeface="Arial" panose="020B0604020202020204" pitchFamily="34" charset="0"/>
              </a:rPr>
              <a:t>13</a:t>
            </a:r>
            <a:r>
              <a:rPr lang="en-GB" sz="2700" b="1" dirty="0">
                <a:latin typeface="Arial" panose="020B0604020202020204" pitchFamily="34" charset="0"/>
                <a:cs typeface="Arial" panose="020B0604020202020204" pitchFamily="34" charset="0"/>
              </a:rPr>
              <a:t> “Don’t collect any more than you are required to,” he told them.</a:t>
            </a:r>
          </a:p>
          <a:p>
            <a:pPr indent="446088"/>
            <a:r>
              <a:rPr lang="en-GB" sz="2700" b="1" baseline="30000" dirty="0">
                <a:solidFill>
                  <a:srgbClr val="C00000"/>
                </a:solidFill>
                <a:latin typeface="Arial" panose="020B0604020202020204" pitchFamily="34" charset="0"/>
                <a:cs typeface="Arial" panose="020B0604020202020204" pitchFamily="34" charset="0"/>
              </a:rPr>
              <a:t>14</a:t>
            </a:r>
            <a:r>
              <a:rPr lang="en-GB" sz="2700" b="1" dirty="0">
                <a:latin typeface="Arial" panose="020B0604020202020204" pitchFamily="34" charset="0"/>
                <a:cs typeface="Arial" panose="020B0604020202020204" pitchFamily="34" charset="0"/>
              </a:rPr>
              <a:t> Then some soldiers asked him, “And what should we do?”</a:t>
            </a:r>
          </a:p>
          <a:p>
            <a:pPr indent="446088"/>
            <a:r>
              <a:rPr lang="en-GB" sz="2700" b="1" dirty="0">
                <a:latin typeface="Arial" panose="020B0604020202020204" pitchFamily="34" charset="0"/>
                <a:cs typeface="Arial" panose="020B0604020202020204" pitchFamily="34" charset="0"/>
              </a:rPr>
              <a:t>He replied, “Don’t extort money and don’t accuse people falsely — be content with your pay.”</a:t>
            </a:r>
            <a:endParaRPr lang="en-US" sz="2700" b="1" dirty="0">
              <a:latin typeface="Arial" panose="020B0604020202020204" pitchFamily="34" charset="0"/>
              <a:cs typeface="Arial" panose="020B0604020202020204" pitchFamily="34" charset="0"/>
            </a:endParaRPr>
          </a:p>
        </p:txBody>
      </p:sp>
      <p:pic>
        <p:nvPicPr>
          <p:cNvPr id="4098" name="Picture 2" descr="Carmelites | Carmelitani | Carmelitas :: O.Carm :: Celebrating At Home -  3rd Sunday of Advent">
            <a:extLst>
              <a:ext uri="{FF2B5EF4-FFF2-40B4-BE49-F238E27FC236}">
                <a16:creationId xmlns:a16="http://schemas.microsoft.com/office/drawing/2014/main" id="{9F96F15A-02A0-2BD1-806B-F0171B6CA2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0" y="2551045"/>
            <a:ext cx="3047999" cy="2020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31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4098"/>
                                        </p:tgtEl>
                                        <p:attrNameLst>
                                          <p:attrName>ppt_x</p:attrName>
                                        </p:attrNameLst>
                                      </p:cBhvr>
                                      <p:tavLst>
                                        <p:tav tm="0">
                                          <p:val>
                                            <p:strVal val="ppt_x"/>
                                          </p:val>
                                        </p:tav>
                                        <p:tav tm="100000">
                                          <p:val>
                                            <p:strVal val="ppt_x"/>
                                          </p:val>
                                        </p:tav>
                                      </p:tavLst>
                                    </p:anim>
                                    <p:anim calcmode="lin" valueType="num">
                                      <p:cBhvr additive="base">
                                        <p:cTn id="25" dur="500"/>
                                        <p:tgtEl>
                                          <p:spTgt spid="4098"/>
                                        </p:tgtEl>
                                        <p:attrNameLst>
                                          <p:attrName>ppt_y</p:attrName>
                                        </p:attrNameLst>
                                      </p:cBhvr>
                                      <p:tavLst>
                                        <p:tav tm="0">
                                          <p:val>
                                            <p:strVal val="ppt_y"/>
                                          </p:val>
                                        </p:tav>
                                        <p:tav tm="100000">
                                          <p:val>
                                            <p:strVal val="1+ppt_h/2"/>
                                          </p:val>
                                        </p:tav>
                                      </p:tavLst>
                                    </p:anim>
                                    <p:set>
                                      <p:cBhvr>
                                        <p:cTn id="26" dur="1" fill="hold">
                                          <p:stCondLst>
                                            <p:cond delay="499"/>
                                          </p:stCondLst>
                                        </p:cTn>
                                        <p:tgtEl>
                                          <p:spTgt spid="409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098"/>
                                        </p:tgtEl>
                                        <p:attrNameLst>
                                          <p:attrName>style.visibility</p:attrName>
                                        </p:attrNameLst>
                                      </p:cBhvr>
                                      <p:to>
                                        <p:strVal val="visible"/>
                                      </p:to>
                                    </p:set>
                                    <p:anim calcmode="lin" valueType="num">
                                      <p:cBhvr additive="base">
                                        <p:cTn id="37" dur="500" fill="hold"/>
                                        <p:tgtEl>
                                          <p:spTgt spid="4098"/>
                                        </p:tgtEl>
                                        <p:attrNameLst>
                                          <p:attrName>ppt_x</p:attrName>
                                        </p:attrNameLst>
                                      </p:cBhvr>
                                      <p:tavLst>
                                        <p:tav tm="0">
                                          <p:val>
                                            <p:strVal val="#ppt_x"/>
                                          </p:val>
                                        </p:tav>
                                        <p:tav tm="100000">
                                          <p:val>
                                            <p:strVal val="#ppt_x"/>
                                          </p:val>
                                        </p:tav>
                                      </p:tavLst>
                                    </p:anim>
                                    <p:anim calcmode="lin" valueType="num">
                                      <p:cBhvr additive="base">
                                        <p:cTn id="3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3:12-14</a:t>
            </a:r>
          </a:p>
        </p:txBody>
      </p:sp>
      <p:sp>
        <p:nvSpPr>
          <p:cNvPr id="2" name="TextBox 5">
            <a:extLst>
              <a:ext uri="{FF2B5EF4-FFF2-40B4-BE49-F238E27FC236}">
                <a16:creationId xmlns:a16="http://schemas.microsoft.com/office/drawing/2014/main" id="{3FE5309B-3F86-1CB2-C845-2E894B08E921}"/>
              </a:ext>
            </a:extLst>
          </p:cNvPr>
          <p:cNvSpPr txBox="1"/>
          <p:nvPr/>
        </p:nvSpPr>
        <p:spPr>
          <a:xfrm>
            <a:off x="204519" y="470118"/>
            <a:ext cx="7757953" cy="2677656"/>
          </a:xfrm>
          <a:prstGeom prst="rect">
            <a:avLst/>
          </a:prstGeom>
          <a:noFill/>
        </p:spPr>
        <p:txBody>
          <a:bodyPr wrap="square" rtlCol="0">
            <a:spAutoFit/>
          </a:bodyPr>
          <a:lstStyle/>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Most people considered tax gatherers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to be dishonest or traitors.</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Israelite soldiers were tax police, and Roman soldiers were foreign invaders.</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What points of God’s Law was John applying to prove someone’s repentance?</a:t>
            </a:r>
          </a:p>
        </p:txBody>
      </p:sp>
      <p:sp>
        <p:nvSpPr>
          <p:cNvPr id="4" name="ZoneTexte 3">
            <a:extLst>
              <a:ext uri="{FF2B5EF4-FFF2-40B4-BE49-F238E27FC236}">
                <a16:creationId xmlns:a16="http://schemas.microsoft.com/office/drawing/2014/main" id="{1DD33456-938C-EC2D-F943-55527CEFA55B}"/>
              </a:ext>
            </a:extLst>
          </p:cNvPr>
          <p:cNvSpPr txBox="1"/>
          <p:nvPr/>
        </p:nvSpPr>
        <p:spPr>
          <a:xfrm>
            <a:off x="502951" y="3147774"/>
            <a:ext cx="7161088" cy="1384995"/>
          </a:xfrm>
          <a:prstGeom prst="rect">
            <a:avLst/>
          </a:prstGeom>
          <a:noFill/>
        </p:spPr>
        <p:txBody>
          <a:bodyPr wrap="square" rtlCol="0">
            <a:spAutoFit/>
          </a:bodyPr>
          <a:lstStyle/>
          <a:p>
            <a:r>
              <a:rPr lang="en-US" sz="2800" b="1" dirty="0">
                <a:solidFill>
                  <a:srgbClr val="0070C0"/>
                </a:solidFill>
                <a:latin typeface="Arial" panose="020B0604020202020204" pitchFamily="34" charset="0"/>
                <a:cs typeface="Arial" panose="020B0604020202020204" pitchFamily="34" charset="0"/>
              </a:rPr>
              <a:t>You must not steal. </a:t>
            </a:r>
          </a:p>
          <a:p>
            <a:r>
              <a:rPr lang="en-US" sz="2800" b="1" dirty="0">
                <a:solidFill>
                  <a:srgbClr val="0070C0"/>
                </a:solidFill>
                <a:latin typeface="Arial" panose="020B0604020202020204" pitchFamily="34" charset="0"/>
                <a:cs typeface="Arial" panose="020B0604020202020204" pitchFamily="34" charset="0"/>
              </a:rPr>
              <a:t>You must not give false testimony. </a:t>
            </a:r>
          </a:p>
          <a:p>
            <a:r>
              <a:rPr lang="en-US" sz="2800" b="1" dirty="0">
                <a:solidFill>
                  <a:srgbClr val="0070C0"/>
                </a:solidFill>
                <a:latin typeface="Arial" panose="020B0604020202020204" pitchFamily="34" charset="0"/>
                <a:cs typeface="Arial" panose="020B0604020202020204" pitchFamily="34" charset="0"/>
              </a:rPr>
              <a:t>You must love your neighbor.</a:t>
            </a:r>
          </a:p>
        </p:txBody>
      </p:sp>
    </p:spTree>
    <p:extLst>
      <p:ext uri="{BB962C8B-B14F-4D97-AF65-F5344CB8AC3E}">
        <p14:creationId xmlns:p14="http://schemas.microsoft.com/office/powerpoint/2010/main" val="92107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3:15-16</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19" y="475773"/>
            <a:ext cx="7923480" cy="3000821"/>
          </a:xfrm>
          <a:prstGeom prst="rect">
            <a:avLst/>
          </a:prstGeom>
          <a:noFill/>
        </p:spPr>
        <p:txBody>
          <a:bodyPr wrap="square" rtlCol="0">
            <a:spAutoFit/>
          </a:bodyPr>
          <a:lstStyle/>
          <a:p>
            <a:pPr indent="446088"/>
            <a:r>
              <a:rPr lang="en-GB" sz="2700" b="1" baseline="30000" dirty="0">
                <a:solidFill>
                  <a:srgbClr val="C00000"/>
                </a:solidFill>
                <a:latin typeface="Arial" panose="020B0604020202020204" pitchFamily="34" charset="0"/>
                <a:cs typeface="Arial" panose="020B0604020202020204" pitchFamily="34" charset="0"/>
              </a:rPr>
              <a:t>15 </a:t>
            </a:r>
            <a:r>
              <a:rPr lang="en-GB" sz="2700" b="1" dirty="0">
                <a:latin typeface="Arial" panose="020B0604020202020204" pitchFamily="34" charset="0"/>
                <a:cs typeface="Arial" panose="020B0604020202020204" pitchFamily="34" charset="0"/>
              </a:rPr>
              <a:t>The people were waiting expectantly and were all wondering in their hearts if John might possibly be the Messiah. </a:t>
            </a:r>
            <a:r>
              <a:rPr lang="en-GB" sz="2700" b="1" baseline="30000" dirty="0">
                <a:solidFill>
                  <a:srgbClr val="C00000"/>
                </a:solidFill>
                <a:latin typeface="Arial" panose="020B0604020202020204" pitchFamily="34" charset="0"/>
                <a:cs typeface="Arial" panose="020B0604020202020204" pitchFamily="34" charset="0"/>
              </a:rPr>
              <a:t>16</a:t>
            </a:r>
            <a:r>
              <a:rPr lang="en-GB" sz="2700" b="1" dirty="0">
                <a:latin typeface="Arial" panose="020B0604020202020204" pitchFamily="34" charset="0"/>
                <a:cs typeface="Arial" panose="020B0604020202020204" pitchFamily="34" charset="0"/>
              </a:rPr>
              <a:t> John answered them all, “I baptize you with water. But one who is more powerful than I will come, the straps of whose sandals I am not worthy to untie. He will baptize you with the Holy Spirit …</a:t>
            </a:r>
            <a:endParaRPr lang="en-US" sz="2700" b="1" dirty="0">
              <a:latin typeface="Arial" panose="020B0604020202020204" pitchFamily="34" charset="0"/>
              <a:cs typeface="Arial" panose="020B0604020202020204" pitchFamily="34" charset="0"/>
            </a:endParaRPr>
          </a:p>
        </p:txBody>
      </p:sp>
      <p:pic>
        <p:nvPicPr>
          <p:cNvPr id="8194" name="Picture 2" descr="The Bible Series - Episode 6 Jesus Baptism on Make a GIF">
            <a:extLst>
              <a:ext uri="{FF2B5EF4-FFF2-40B4-BE49-F238E27FC236}">
                <a16:creationId xmlns:a16="http://schemas.microsoft.com/office/drawing/2014/main" id="{20DF1B5F-50C2-2F5A-63B5-7D705F112C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86" b="5472"/>
          <a:stretch/>
        </p:blipFill>
        <p:spPr bwMode="auto">
          <a:xfrm>
            <a:off x="0" y="475773"/>
            <a:ext cx="8150878" cy="409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16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 calcmode="lin" valueType="num">
                                      <p:cBhvr additive="base">
                                        <p:cTn id="13" dur="500" fill="hold"/>
                                        <p:tgtEl>
                                          <p:spTgt spid="8194"/>
                                        </p:tgtEl>
                                        <p:attrNameLst>
                                          <p:attrName>ppt_x</p:attrName>
                                        </p:attrNameLst>
                                      </p:cBhvr>
                                      <p:tavLst>
                                        <p:tav tm="0">
                                          <p:val>
                                            <p:strVal val="#ppt_x"/>
                                          </p:val>
                                        </p:tav>
                                        <p:tav tm="100000">
                                          <p:val>
                                            <p:strVal val="#ppt_x"/>
                                          </p:val>
                                        </p:tav>
                                      </p:tavLst>
                                    </p:anim>
                                    <p:anim calcmode="lin" valueType="num">
                                      <p:cBhvr additive="base">
                                        <p:cTn id="14"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771767"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Promised by the ancient prophets</a:t>
            </a:r>
          </a:p>
        </p:txBody>
      </p:sp>
      <p:sp>
        <p:nvSpPr>
          <p:cNvPr id="2" name="TextBox 5">
            <a:extLst>
              <a:ext uri="{FF2B5EF4-FFF2-40B4-BE49-F238E27FC236}">
                <a16:creationId xmlns:a16="http://schemas.microsoft.com/office/drawing/2014/main" id="{7652842E-6192-71AB-AEBD-A2F0C178C46A}"/>
              </a:ext>
            </a:extLst>
          </p:cNvPr>
          <p:cNvSpPr txBox="1"/>
          <p:nvPr/>
        </p:nvSpPr>
        <p:spPr>
          <a:xfrm>
            <a:off x="204520" y="470118"/>
            <a:ext cx="7923480" cy="3970318"/>
          </a:xfrm>
          <a:prstGeom prst="rect">
            <a:avLst/>
          </a:prstGeom>
          <a:noFill/>
        </p:spPr>
        <p:txBody>
          <a:bodyPr wrap="square" rtlCol="0">
            <a:spAutoFit/>
          </a:bodyPr>
          <a:lstStyle/>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I will pour my </a:t>
            </a:r>
            <a:r>
              <a:rPr lang="en-GB" sz="2800" b="1" dirty="0">
                <a:solidFill>
                  <a:srgbClr val="0070C0"/>
                </a:solidFill>
                <a:latin typeface="Arial" panose="020B0604020202020204" pitchFamily="34" charset="0"/>
                <a:cs typeface="Arial" panose="020B0604020202020204" pitchFamily="34" charset="0"/>
              </a:rPr>
              <a:t>Spirit</a:t>
            </a:r>
            <a:r>
              <a:rPr lang="en-GB" sz="2800" b="1" dirty="0">
                <a:latin typeface="Arial" panose="020B0604020202020204" pitchFamily="34" charset="0"/>
                <a:cs typeface="Arial" panose="020B0604020202020204" pitchFamily="34" charset="0"/>
              </a:rPr>
              <a:t> on your offspring and my blessing on your children.” Isa 44:3</a:t>
            </a:r>
            <a:endParaRPr lang="en-US" sz="2800" b="1" dirty="0">
              <a:latin typeface="Arial" panose="020B0604020202020204" pitchFamily="34" charset="0"/>
              <a:cs typeface="Arial" panose="020B0604020202020204" pitchFamily="34" charset="0"/>
            </a:endParaRP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I will no longer hide my face from them, when I pour out my </a:t>
            </a:r>
            <a:r>
              <a:rPr lang="en-GB" sz="2800" b="1" dirty="0">
                <a:solidFill>
                  <a:srgbClr val="0070C0"/>
                </a:solidFill>
                <a:latin typeface="Arial" panose="020B0604020202020204" pitchFamily="34" charset="0"/>
                <a:cs typeface="Arial" panose="020B0604020202020204" pitchFamily="34" charset="0"/>
              </a:rPr>
              <a:t>Spirit</a:t>
            </a:r>
            <a:r>
              <a:rPr lang="en-GB" sz="2800" b="1" dirty="0">
                <a:latin typeface="Arial" panose="020B0604020202020204" pitchFamily="34" charset="0"/>
                <a:cs typeface="Arial" panose="020B0604020202020204" pitchFamily="34" charset="0"/>
              </a:rPr>
              <a:t> on … Israel</a:t>
            </a:r>
            <a:r>
              <a:rPr lang="en-US" sz="2800" b="1" dirty="0">
                <a:latin typeface="Arial" panose="020B0604020202020204" pitchFamily="34" charset="0"/>
                <a:cs typeface="Arial" panose="020B0604020202020204" pitchFamily="34" charset="0"/>
              </a:rPr>
              <a:t>.”</a:t>
            </a:r>
            <a:br>
              <a:rPr lang="en-US" sz="2800" b="1" dirty="0">
                <a:latin typeface="Arial" panose="020B0604020202020204" pitchFamily="34" charset="0"/>
                <a:cs typeface="Arial" panose="020B0604020202020204" pitchFamily="34" charset="0"/>
              </a:rPr>
            </a:br>
            <a:r>
              <a:rPr lang="en-US" sz="2800" b="1" dirty="0" err="1">
                <a:latin typeface="Arial" panose="020B0604020202020204" pitchFamily="34" charset="0"/>
                <a:cs typeface="Arial" panose="020B0604020202020204" pitchFamily="34" charset="0"/>
              </a:rPr>
              <a:t>Ezek</a:t>
            </a:r>
            <a:r>
              <a:rPr lang="en-US" sz="2800" b="1" dirty="0">
                <a:latin typeface="Arial" panose="020B0604020202020204" pitchFamily="34" charset="0"/>
                <a:cs typeface="Arial" panose="020B0604020202020204" pitchFamily="34" charset="0"/>
              </a:rPr>
              <a:t> 29:39</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I will pour out my </a:t>
            </a:r>
            <a:r>
              <a:rPr lang="en-GB" sz="2800" b="1" dirty="0">
                <a:solidFill>
                  <a:srgbClr val="0070C0"/>
                </a:solidFill>
                <a:latin typeface="Arial" panose="020B0604020202020204" pitchFamily="34" charset="0"/>
                <a:cs typeface="Arial" panose="020B0604020202020204" pitchFamily="34" charset="0"/>
              </a:rPr>
              <a:t>Spirit</a:t>
            </a:r>
            <a:r>
              <a:rPr lang="en-GB" sz="2800" b="1" dirty="0">
                <a:latin typeface="Arial" panose="020B0604020202020204" pitchFamily="34" charset="0"/>
                <a:cs typeface="Arial" panose="020B0604020202020204" pitchFamily="34" charset="0"/>
              </a:rPr>
              <a:t> on all kinds of people. Your sons and daughters will prophesy. Your elderly … young men</a:t>
            </a:r>
            <a:r>
              <a:rPr lang="en-US" sz="2800" b="1" dirty="0">
                <a:latin typeface="Arial" panose="020B0604020202020204" pitchFamily="34" charset="0"/>
                <a:cs typeface="Arial" panose="020B0604020202020204" pitchFamily="34" charset="0"/>
              </a:rPr>
              <a:t>.”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Joel 2:28</a:t>
            </a:r>
          </a:p>
        </p:txBody>
      </p:sp>
    </p:spTree>
    <p:extLst>
      <p:ext uri="{BB962C8B-B14F-4D97-AF65-F5344CB8AC3E}">
        <p14:creationId xmlns:p14="http://schemas.microsoft.com/office/powerpoint/2010/main" val="179204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5646315"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Structure of Luke’s Gospel</a:t>
            </a:r>
          </a:p>
        </p:txBody>
      </p:sp>
      <p:sp>
        <p:nvSpPr>
          <p:cNvPr id="5" name="TextBox 5">
            <a:extLst>
              <a:ext uri="{FF2B5EF4-FFF2-40B4-BE49-F238E27FC236}">
                <a16:creationId xmlns:a16="http://schemas.microsoft.com/office/drawing/2014/main" id="{9DF5A662-F9B3-486A-322F-4F3F18565B3E}"/>
              </a:ext>
            </a:extLst>
          </p:cNvPr>
          <p:cNvSpPr txBox="1"/>
          <p:nvPr/>
        </p:nvSpPr>
        <p:spPr>
          <a:xfrm>
            <a:off x="274657" y="523220"/>
            <a:ext cx="7783206" cy="3970318"/>
          </a:xfrm>
          <a:prstGeom prst="rect">
            <a:avLst/>
          </a:prstGeom>
          <a:noFill/>
        </p:spPr>
        <p:txBody>
          <a:bodyPr wrap="square" rtlCol="0">
            <a:spAutoFit/>
          </a:bodyPr>
          <a:lstStyle/>
          <a:p>
            <a:pPr marL="282575" indent="-282575"/>
            <a:r>
              <a:rPr lang="en-GB" sz="2800" b="1" dirty="0">
                <a:solidFill>
                  <a:srgbClr val="C00000"/>
                </a:solidFill>
              </a:rPr>
              <a:t>1</a:t>
            </a:r>
            <a:r>
              <a:rPr lang="en-GB" sz="2800" b="1" dirty="0"/>
              <a:t> </a:t>
            </a:r>
            <a:r>
              <a:rPr lang="en-US" sz="2800" b="1" dirty="0">
                <a:solidFill>
                  <a:srgbClr val="0070C0"/>
                </a:solidFill>
              </a:rPr>
              <a:t>Preface: </a:t>
            </a:r>
            <a:r>
              <a:rPr lang="en-US" sz="2800" b="1" dirty="0"/>
              <a:t>Sponsor, method and purpose.</a:t>
            </a:r>
          </a:p>
          <a:p>
            <a:pPr marL="282575" indent="-282575"/>
            <a:r>
              <a:rPr lang="en-GB" sz="2800" b="1" dirty="0">
                <a:solidFill>
                  <a:srgbClr val="C00000"/>
                </a:solidFill>
              </a:rPr>
              <a:t>2</a:t>
            </a:r>
            <a:r>
              <a:rPr lang="en-GB" sz="2800" b="1" dirty="0"/>
              <a:t> </a:t>
            </a:r>
            <a:r>
              <a:rPr lang="en-US" sz="2800" b="1" dirty="0">
                <a:solidFill>
                  <a:srgbClr val="0070C0"/>
                </a:solidFill>
              </a:rPr>
              <a:t>Birth narratives: </a:t>
            </a:r>
            <a:r>
              <a:rPr lang="en-US" sz="2800" b="1" dirty="0"/>
              <a:t>Dawn of the promised new era.</a:t>
            </a:r>
          </a:p>
          <a:p>
            <a:pPr marL="282575" indent="-282575"/>
            <a:r>
              <a:rPr lang="en-GB" sz="2800" b="1" dirty="0">
                <a:solidFill>
                  <a:srgbClr val="C00000"/>
                </a:solidFill>
              </a:rPr>
              <a:t>3</a:t>
            </a:r>
            <a:r>
              <a:rPr lang="en-GB" sz="2800" b="1" dirty="0"/>
              <a:t> </a:t>
            </a:r>
            <a:r>
              <a:rPr lang="en-US" sz="2800" b="1" dirty="0">
                <a:solidFill>
                  <a:srgbClr val="0070C0"/>
                </a:solidFill>
              </a:rPr>
              <a:t>John’s mission: </a:t>
            </a:r>
            <a:r>
              <a:rPr lang="en-US" sz="2800" b="1" dirty="0"/>
              <a:t>Introduce the Messiah.</a:t>
            </a:r>
          </a:p>
          <a:p>
            <a:pPr marL="282575" indent="-282575"/>
            <a:r>
              <a:rPr lang="en-GB" sz="2800" b="1" dirty="0">
                <a:solidFill>
                  <a:srgbClr val="C00000"/>
                </a:solidFill>
              </a:rPr>
              <a:t>4</a:t>
            </a:r>
            <a:r>
              <a:rPr lang="en-GB" sz="2800" b="1" dirty="0"/>
              <a:t> </a:t>
            </a:r>
            <a:r>
              <a:rPr lang="en-US" sz="2800" b="1" dirty="0">
                <a:solidFill>
                  <a:srgbClr val="0070C0"/>
                </a:solidFill>
              </a:rPr>
              <a:t>Jesus’ mission: </a:t>
            </a:r>
            <a:r>
              <a:rPr lang="en-US" sz="2800" b="1" dirty="0"/>
              <a:t>Resist temptation and hostility.</a:t>
            </a:r>
          </a:p>
          <a:p>
            <a:pPr marL="282575" indent="-282575"/>
            <a:r>
              <a:rPr lang="en-GB" sz="2800" b="1" dirty="0">
                <a:solidFill>
                  <a:srgbClr val="C00000"/>
                </a:solidFill>
              </a:rPr>
              <a:t>5</a:t>
            </a:r>
            <a:r>
              <a:rPr lang="en-GB" sz="2800" b="1" dirty="0"/>
              <a:t> </a:t>
            </a:r>
            <a:r>
              <a:rPr lang="en-US" sz="2800" b="1" dirty="0">
                <a:solidFill>
                  <a:srgbClr val="0070C0"/>
                </a:solidFill>
              </a:rPr>
              <a:t>Journey: </a:t>
            </a:r>
            <a:r>
              <a:rPr lang="en-US" sz="2800" b="1" dirty="0"/>
              <a:t>Messianic signs and teaching. Luke 9:51</a:t>
            </a:r>
          </a:p>
          <a:p>
            <a:pPr marL="282575" indent="-282575"/>
            <a:r>
              <a:rPr lang="en-GB" sz="2800" b="1" dirty="0">
                <a:solidFill>
                  <a:srgbClr val="C00000"/>
                </a:solidFill>
              </a:rPr>
              <a:t>6</a:t>
            </a:r>
            <a:r>
              <a:rPr lang="en-GB" sz="2800" b="1" dirty="0"/>
              <a:t> </a:t>
            </a:r>
            <a:r>
              <a:rPr lang="en-US" sz="2800" b="1" dirty="0">
                <a:solidFill>
                  <a:srgbClr val="0070C0"/>
                </a:solidFill>
              </a:rPr>
              <a:t>Jerusalem: </a:t>
            </a:r>
            <a:r>
              <a:rPr lang="en-US" sz="2800" b="1" dirty="0"/>
              <a:t>Confront Israelite and Roman rulers.</a:t>
            </a:r>
          </a:p>
          <a:p>
            <a:pPr marL="282575" indent="-282575"/>
            <a:r>
              <a:rPr lang="en-GB" sz="2800" b="1" dirty="0">
                <a:solidFill>
                  <a:srgbClr val="C00000"/>
                </a:solidFill>
              </a:rPr>
              <a:t>7</a:t>
            </a:r>
            <a:r>
              <a:rPr lang="en-GB" sz="2800" b="1" dirty="0"/>
              <a:t> </a:t>
            </a:r>
            <a:r>
              <a:rPr lang="en-US" sz="2800" b="1" dirty="0">
                <a:solidFill>
                  <a:srgbClr val="0070C0"/>
                </a:solidFill>
              </a:rPr>
              <a:t>Crucifixion: </a:t>
            </a:r>
            <a:r>
              <a:rPr lang="en-US" sz="2800" b="1" dirty="0"/>
              <a:t>Last supper, arrest, trials, death.</a:t>
            </a:r>
          </a:p>
          <a:p>
            <a:pPr marL="282575" indent="-282575"/>
            <a:r>
              <a:rPr lang="en-GB" sz="2800" b="1" dirty="0">
                <a:solidFill>
                  <a:srgbClr val="C00000"/>
                </a:solidFill>
              </a:rPr>
              <a:t>8</a:t>
            </a:r>
            <a:r>
              <a:rPr lang="en-GB" sz="2800" b="1" dirty="0"/>
              <a:t> </a:t>
            </a:r>
            <a:r>
              <a:rPr lang="en-US" sz="2800" b="1" dirty="0">
                <a:solidFill>
                  <a:srgbClr val="0070C0"/>
                </a:solidFill>
              </a:rPr>
              <a:t>Resurrection: </a:t>
            </a:r>
            <a:r>
              <a:rPr lang="en-US" sz="2800" b="1" dirty="0"/>
              <a:t>Alive, appearance, and proofs.</a:t>
            </a:r>
          </a:p>
          <a:p>
            <a:pPr marL="282575" indent="-282575"/>
            <a:r>
              <a:rPr lang="en-GB" sz="2800" b="1" dirty="0">
                <a:solidFill>
                  <a:srgbClr val="C00000"/>
                </a:solidFill>
              </a:rPr>
              <a:t>9</a:t>
            </a:r>
            <a:r>
              <a:rPr lang="en-GB" sz="2800" b="1" dirty="0"/>
              <a:t> </a:t>
            </a:r>
            <a:r>
              <a:rPr lang="en-US" sz="2800" b="1" dirty="0">
                <a:solidFill>
                  <a:srgbClr val="0070C0"/>
                </a:solidFill>
              </a:rPr>
              <a:t>Ascension: </a:t>
            </a:r>
            <a:r>
              <a:rPr lang="en-US" sz="2800" b="1" dirty="0"/>
              <a:t>Gives Holy Spirit, mission to nations.</a:t>
            </a:r>
          </a:p>
        </p:txBody>
      </p:sp>
      <p:sp>
        <p:nvSpPr>
          <p:cNvPr id="6" name="Rectangle 5">
            <a:extLst>
              <a:ext uri="{FF2B5EF4-FFF2-40B4-BE49-F238E27FC236}">
                <a16:creationId xmlns:a16="http://schemas.microsoft.com/office/drawing/2014/main" id="{7F435492-2223-EB5B-0D65-B95C88736B14}"/>
              </a:ext>
            </a:extLst>
          </p:cNvPr>
          <p:cNvSpPr/>
          <p:nvPr/>
        </p:nvSpPr>
        <p:spPr>
          <a:xfrm>
            <a:off x="274657" y="1427707"/>
            <a:ext cx="7651700" cy="40928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41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771767"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Baptism in/by/with the Holy Spirit</a:t>
            </a:r>
          </a:p>
        </p:txBody>
      </p:sp>
      <p:sp>
        <p:nvSpPr>
          <p:cNvPr id="2" name="TextBox 5">
            <a:extLst>
              <a:ext uri="{FF2B5EF4-FFF2-40B4-BE49-F238E27FC236}">
                <a16:creationId xmlns:a16="http://schemas.microsoft.com/office/drawing/2014/main" id="{7652842E-6192-71AB-AEBD-A2F0C178C46A}"/>
              </a:ext>
            </a:extLst>
          </p:cNvPr>
          <p:cNvSpPr txBox="1"/>
          <p:nvPr/>
        </p:nvSpPr>
        <p:spPr>
          <a:xfrm>
            <a:off x="204520" y="470118"/>
            <a:ext cx="7923480" cy="3970318"/>
          </a:xfrm>
          <a:prstGeom prst="rect">
            <a:avLst/>
          </a:prstGeom>
          <a:noFill/>
        </p:spPr>
        <p:txBody>
          <a:bodyPr wrap="square" rtlCol="0">
            <a:spAutoFit/>
          </a:bodyPr>
          <a:lstStyle/>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Jesus did not baptize in the Holy Spirit until after he rose back to life.</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He baptized </a:t>
            </a:r>
            <a:r>
              <a:rPr lang="en-US" sz="2800" b="1" dirty="0">
                <a:solidFill>
                  <a:srgbClr val="0070C0"/>
                </a:solidFill>
                <a:latin typeface="Arial" panose="020B0604020202020204" pitchFamily="34" charset="0"/>
                <a:cs typeface="Arial" panose="020B0604020202020204" pitchFamily="34" charset="0"/>
              </a:rPr>
              <a:t>Jews</a:t>
            </a:r>
            <a:r>
              <a:rPr lang="en-US" sz="2800" b="1" dirty="0">
                <a:latin typeface="Arial" panose="020B0604020202020204" pitchFamily="34" charset="0"/>
                <a:cs typeface="Arial" panose="020B0604020202020204" pitchFamily="34" charset="0"/>
              </a:rPr>
              <a:t> in the Spirit in Acts 2.</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He baptized </a:t>
            </a:r>
            <a:r>
              <a:rPr lang="en-US" sz="2800" b="1" dirty="0">
                <a:solidFill>
                  <a:srgbClr val="0070C0"/>
                </a:solidFill>
                <a:latin typeface="Arial" panose="020B0604020202020204" pitchFamily="34" charset="0"/>
                <a:cs typeface="Arial" panose="020B0604020202020204" pitchFamily="34" charset="0"/>
              </a:rPr>
              <a:t>Gentiles</a:t>
            </a:r>
            <a:r>
              <a:rPr lang="en-US" sz="2800" b="1" dirty="0">
                <a:latin typeface="Arial" panose="020B0604020202020204" pitchFamily="34" charset="0"/>
                <a:cs typeface="Arial" panose="020B0604020202020204" pitchFamily="34" charset="0"/>
              </a:rPr>
              <a:t> in the Spirit in Acts 10.</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He baptized </a:t>
            </a:r>
            <a:r>
              <a:rPr lang="en-GB" sz="2800" b="1" dirty="0">
                <a:solidFill>
                  <a:srgbClr val="0070C0"/>
                </a:solidFill>
                <a:latin typeface="Arial" panose="020B0604020202020204" pitchFamily="34" charset="0"/>
                <a:cs typeface="Arial" panose="020B0604020202020204" pitchFamily="34" charset="0"/>
              </a:rPr>
              <a:t>John’s disciples </a:t>
            </a:r>
            <a:r>
              <a:rPr lang="en-GB" sz="2800" b="1" dirty="0">
                <a:latin typeface="Arial" panose="020B0604020202020204" pitchFamily="34" charset="0"/>
                <a:cs typeface="Arial" panose="020B0604020202020204" pitchFamily="34" charset="0"/>
              </a:rPr>
              <a:t>in the Spirit in Acts 19, when they believed in Jesus.</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Thus, ‘we have all been baptized in one Spirit … Jews or Gentiles.’ 1 Cor. 12:13</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Keep being filled with the Spirit. Eph. 5:18.</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078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3:16-18</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19" y="475773"/>
            <a:ext cx="7718962" cy="3000821"/>
          </a:xfrm>
          <a:prstGeom prst="rect">
            <a:avLst/>
          </a:prstGeom>
          <a:noFill/>
        </p:spPr>
        <p:txBody>
          <a:bodyPr wrap="square" rtlCol="0">
            <a:spAutoFit/>
          </a:bodyPr>
          <a:lstStyle/>
          <a:p>
            <a:r>
              <a:rPr lang="en-GB" sz="2700" b="1" dirty="0">
                <a:latin typeface="Arial" panose="020B0604020202020204" pitchFamily="34" charset="0"/>
                <a:cs typeface="Arial" panose="020B0604020202020204" pitchFamily="34" charset="0"/>
              </a:rPr>
              <a:t>… and fire. </a:t>
            </a:r>
          </a:p>
          <a:p>
            <a:pPr indent="446088"/>
            <a:r>
              <a:rPr lang="en-GB" sz="2700" b="1" baseline="30000" dirty="0">
                <a:solidFill>
                  <a:srgbClr val="C00000"/>
                </a:solidFill>
                <a:latin typeface="Arial" panose="020B0604020202020204" pitchFamily="34" charset="0"/>
                <a:cs typeface="Arial" panose="020B0604020202020204" pitchFamily="34" charset="0"/>
              </a:rPr>
              <a:t>17</a:t>
            </a:r>
            <a:r>
              <a:rPr lang="en-GB" sz="2700" b="1" dirty="0">
                <a:latin typeface="Arial" panose="020B0604020202020204" pitchFamily="34" charset="0"/>
                <a:cs typeface="Arial" panose="020B0604020202020204" pitchFamily="34" charset="0"/>
              </a:rPr>
              <a:t> His winnowing fork is in his hand to clear his threshing floor and to gather the wheat into his barn, but he will burn up the chaff with unquenchable fire.” </a:t>
            </a:r>
            <a:r>
              <a:rPr lang="en-GB" sz="2700" b="1" baseline="30000" dirty="0">
                <a:solidFill>
                  <a:srgbClr val="C00000"/>
                </a:solidFill>
                <a:latin typeface="Arial" panose="020B0604020202020204" pitchFamily="34" charset="0"/>
                <a:cs typeface="Arial" panose="020B0604020202020204" pitchFamily="34" charset="0"/>
              </a:rPr>
              <a:t>18</a:t>
            </a:r>
            <a:r>
              <a:rPr lang="en-GB" sz="2700" b="1" dirty="0">
                <a:latin typeface="Arial" panose="020B0604020202020204" pitchFamily="34" charset="0"/>
                <a:cs typeface="Arial" panose="020B0604020202020204" pitchFamily="34" charset="0"/>
              </a:rPr>
              <a:t> And with many other words John exhorted the people and proclaimed the good news to them.</a:t>
            </a:r>
            <a:endParaRPr lang="en-US" sz="2700" b="1" dirty="0">
              <a:latin typeface="Arial" panose="020B0604020202020204" pitchFamily="34" charset="0"/>
              <a:cs typeface="Arial" panose="020B0604020202020204" pitchFamily="34" charset="0"/>
            </a:endParaRPr>
          </a:p>
        </p:txBody>
      </p:sp>
      <p:pic>
        <p:nvPicPr>
          <p:cNvPr id="2050" name="Picture 2" descr="The Mission of John the Baptist - The Church of Dawn's Light">
            <a:extLst>
              <a:ext uri="{FF2B5EF4-FFF2-40B4-BE49-F238E27FC236}">
                <a16:creationId xmlns:a16="http://schemas.microsoft.com/office/drawing/2014/main" id="{2727EE71-8955-E838-0D39-2F0C52E63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893" y="472440"/>
            <a:ext cx="7288107" cy="4099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39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additive="base">
                                        <p:cTn id="25" dur="500" fill="hold"/>
                                        <p:tgtEl>
                                          <p:spTgt spid="2050"/>
                                        </p:tgtEl>
                                        <p:attrNameLst>
                                          <p:attrName>ppt_x</p:attrName>
                                        </p:attrNameLst>
                                      </p:cBhvr>
                                      <p:tavLst>
                                        <p:tav tm="0">
                                          <p:val>
                                            <p:strVal val="#ppt_x"/>
                                          </p:val>
                                        </p:tav>
                                        <p:tav tm="100000">
                                          <p:val>
                                            <p:strVal val="#ppt_x"/>
                                          </p:val>
                                        </p:tav>
                                      </p:tavLst>
                                    </p:anim>
                                    <p:anim calcmode="lin" valueType="num">
                                      <p:cBhvr additive="base">
                                        <p:cTn id="2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3:16-18</a:t>
            </a:r>
          </a:p>
        </p:txBody>
      </p:sp>
      <p:sp>
        <p:nvSpPr>
          <p:cNvPr id="2" name="TextBox 5">
            <a:extLst>
              <a:ext uri="{FF2B5EF4-FFF2-40B4-BE49-F238E27FC236}">
                <a16:creationId xmlns:a16="http://schemas.microsoft.com/office/drawing/2014/main" id="{9D1BC45D-1F26-46A9-B89E-CA75556805A8}"/>
              </a:ext>
            </a:extLst>
          </p:cNvPr>
          <p:cNvSpPr txBox="1"/>
          <p:nvPr/>
        </p:nvSpPr>
        <p:spPr>
          <a:xfrm>
            <a:off x="204520" y="470118"/>
            <a:ext cx="7923480" cy="3539430"/>
          </a:xfrm>
          <a:prstGeom prst="rect">
            <a:avLst/>
          </a:prstGeom>
          <a:noFill/>
        </p:spPr>
        <p:txBody>
          <a:bodyPr wrap="square" rtlCol="0">
            <a:spAutoFit/>
          </a:bodyPr>
          <a:lstStyle/>
          <a:p>
            <a:pPr marL="360363" indent="-360363"/>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To be</a:t>
            </a:r>
            <a:r>
              <a:rPr lang="en-GB" sz="2800" b="1" dirty="0">
                <a:latin typeface="Arial" panose="020B0604020202020204" pitchFamily="34" charset="0"/>
                <a:cs typeface="Arial" panose="020B0604020202020204" pitchFamily="34" charset="0"/>
              </a:rPr>
              <a:t> ‘baptized with fire’ means to fall under divine judgement.</a:t>
            </a:r>
          </a:p>
          <a:p>
            <a:pPr marL="360363" indent="-360363"/>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‘unquenchable fire’ means to be lost forever without faith in Jesus.</a:t>
            </a:r>
          </a:p>
          <a:p>
            <a:pPr marL="360363" indent="-360363"/>
            <a:r>
              <a:rPr lang="en-US" sz="2800" b="1" dirty="0">
                <a:solidFill>
                  <a:srgbClr val="0070C0"/>
                </a:solidFill>
                <a:latin typeface="Arial" panose="020B0604020202020204" pitchFamily="34" charset="0"/>
                <a:ea typeface="Verdana" panose="020B0604030504040204" pitchFamily="34" charset="0"/>
                <a:cs typeface="Arial" panose="020B0604020202020204" pitchFamily="34" charset="0"/>
              </a:rPr>
              <a:t>Today, ‘the good news’:</a:t>
            </a:r>
            <a:endParaRPr lang="en-US" sz="2800" b="1" dirty="0">
              <a:solidFill>
                <a:srgbClr val="0070C0"/>
              </a:solidFill>
              <a:latin typeface="Arial" panose="020B0604020202020204" pitchFamily="34" charset="0"/>
              <a:cs typeface="Arial" panose="020B0604020202020204" pitchFamily="34" charset="0"/>
            </a:endParaRPr>
          </a:p>
          <a:p>
            <a:pPr marL="360363" indent="-360363"/>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God forgives those who trust in Jesus,</a:t>
            </a:r>
          </a:p>
          <a:p>
            <a:pPr marL="360363" indent="-360363"/>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sends his Holy Spirit to live with them,</a:t>
            </a:r>
          </a:p>
          <a:p>
            <a:pPr marL="360363" indent="-360363"/>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and gives to them ever-lasting life.</a:t>
            </a:r>
          </a:p>
        </p:txBody>
      </p:sp>
    </p:spTree>
    <p:extLst>
      <p:ext uri="{BB962C8B-B14F-4D97-AF65-F5344CB8AC3E}">
        <p14:creationId xmlns:p14="http://schemas.microsoft.com/office/powerpoint/2010/main" val="210476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3:21-22</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19" y="446836"/>
            <a:ext cx="7718962" cy="3000821"/>
          </a:xfrm>
          <a:prstGeom prst="rect">
            <a:avLst/>
          </a:prstGeom>
          <a:noFill/>
        </p:spPr>
        <p:txBody>
          <a:bodyPr wrap="square" rtlCol="0">
            <a:spAutoFit/>
          </a:bodyPr>
          <a:lstStyle/>
          <a:p>
            <a:pPr indent="446088"/>
            <a:r>
              <a:rPr lang="en-GB" sz="2700" b="1" baseline="30000" dirty="0">
                <a:solidFill>
                  <a:srgbClr val="C00000"/>
                </a:solidFill>
                <a:latin typeface="Arial" panose="020B0604020202020204" pitchFamily="34" charset="0"/>
                <a:cs typeface="Arial" panose="020B0604020202020204" pitchFamily="34" charset="0"/>
              </a:rPr>
              <a:t>21</a:t>
            </a:r>
            <a:r>
              <a:rPr lang="en-GB" sz="2700" b="1" dirty="0">
                <a:latin typeface="Arial" panose="020B0604020202020204" pitchFamily="34" charset="0"/>
                <a:cs typeface="Arial" panose="020B0604020202020204" pitchFamily="34" charset="0"/>
              </a:rPr>
              <a:t> When all the people were being baptized, Jesus was baptized too. And as he was praying, heaven was opened </a:t>
            </a:r>
            <a:r>
              <a:rPr lang="en-GB" sz="2700" b="1" baseline="30000" dirty="0">
                <a:solidFill>
                  <a:srgbClr val="C00000"/>
                </a:solidFill>
                <a:latin typeface="Arial" panose="020B0604020202020204" pitchFamily="34" charset="0"/>
                <a:cs typeface="Arial" panose="020B0604020202020204" pitchFamily="34" charset="0"/>
              </a:rPr>
              <a:t>22</a:t>
            </a:r>
            <a:r>
              <a:rPr lang="en-GB" sz="2700" b="1" dirty="0">
                <a:latin typeface="Arial" panose="020B0604020202020204" pitchFamily="34" charset="0"/>
                <a:cs typeface="Arial" panose="020B0604020202020204" pitchFamily="34" charset="0"/>
              </a:rPr>
              <a:t> and the Holy Spirit descended on him in bodily form like a dove. And a voice came from heaven: “You are my Son, whom I love; with you I am well pleased.”</a:t>
            </a:r>
          </a:p>
        </p:txBody>
      </p:sp>
      <p:pic>
        <p:nvPicPr>
          <p:cNvPr id="1028" name="Picture 4" descr="jesus-baptism">
            <a:extLst>
              <a:ext uri="{FF2B5EF4-FFF2-40B4-BE49-F238E27FC236}">
                <a16:creationId xmlns:a16="http://schemas.microsoft.com/office/drawing/2014/main" id="{CA1773AA-3F76-99AC-5E20-920AE2D7EE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523" y="567687"/>
            <a:ext cx="6396477" cy="4047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97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8"/>
                                        </p:tgtEl>
                                        <p:attrNameLst>
                                          <p:attrName>ppt_x</p:attrName>
                                        </p:attrNameLst>
                                      </p:cBhvr>
                                      <p:tavLst>
                                        <p:tav tm="0">
                                          <p:val>
                                            <p:strVal val="ppt_x"/>
                                          </p:val>
                                        </p:tav>
                                        <p:tav tm="100000">
                                          <p:val>
                                            <p:strVal val="ppt_x"/>
                                          </p:val>
                                        </p:tav>
                                      </p:tavLst>
                                    </p:anim>
                                    <p:anim calcmode="lin" valueType="num">
                                      <p:cBhvr additive="base">
                                        <p:cTn id="7" dur="500"/>
                                        <p:tgtEl>
                                          <p:spTgt spid="1028"/>
                                        </p:tgtEl>
                                        <p:attrNameLst>
                                          <p:attrName>ppt_y</p:attrName>
                                        </p:attrNameLst>
                                      </p:cBhvr>
                                      <p:tavLst>
                                        <p:tav tm="0">
                                          <p:val>
                                            <p:strVal val="ppt_y"/>
                                          </p:val>
                                        </p:tav>
                                        <p:tav tm="100000">
                                          <p:val>
                                            <p:strVal val="1+ppt_h/2"/>
                                          </p:val>
                                        </p:tav>
                                      </p:tavLst>
                                    </p:anim>
                                    <p:set>
                                      <p:cBhvr>
                                        <p:cTn id="8" dur="1" fill="hold">
                                          <p:stCondLst>
                                            <p:cond delay="499"/>
                                          </p:stCondLst>
                                        </p:cTn>
                                        <p:tgtEl>
                                          <p:spTgt spid="10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3:21-22</a:t>
            </a:r>
          </a:p>
        </p:txBody>
      </p:sp>
      <p:sp>
        <p:nvSpPr>
          <p:cNvPr id="2" name="TextBox 5">
            <a:extLst>
              <a:ext uri="{FF2B5EF4-FFF2-40B4-BE49-F238E27FC236}">
                <a16:creationId xmlns:a16="http://schemas.microsoft.com/office/drawing/2014/main" id="{B46DB290-8606-ED76-7AA6-D18243C5AC23}"/>
              </a:ext>
            </a:extLst>
          </p:cNvPr>
          <p:cNvSpPr txBox="1"/>
          <p:nvPr/>
        </p:nvSpPr>
        <p:spPr>
          <a:xfrm>
            <a:off x="204520" y="470118"/>
            <a:ext cx="7923480" cy="2677656"/>
          </a:xfrm>
          <a:prstGeom prst="rect">
            <a:avLst/>
          </a:prstGeom>
          <a:noFill/>
        </p:spPr>
        <p:txBody>
          <a:bodyPr wrap="square" rtlCol="0">
            <a:spAutoFit/>
          </a:bodyPr>
          <a:lstStyle/>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solidFill>
                  <a:srgbClr val="0070C0"/>
                </a:solidFill>
                <a:latin typeface="Arial" panose="020B0604020202020204" pitchFamily="34" charset="0"/>
                <a:cs typeface="Arial" panose="020B0604020202020204" pitchFamily="34" charset="0"/>
              </a:rPr>
              <a:t>Visual bird: </a:t>
            </a:r>
            <a:r>
              <a:rPr lang="en-GB" sz="2800" b="1" dirty="0">
                <a:latin typeface="Arial" panose="020B0604020202020204" pitchFamily="34" charset="0"/>
                <a:cs typeface="Arial" panose="020B0604020202020204" pitchFamily="34" charset="0"/>
              </a:rPr>
              <a:t>For what purpose?</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solidFill>
                  <a:srgbClr val="0070C0"/>
                </a:solidFill>
                <a:latin typeface="Arial" panose="020B0604020202020204" pitchFamily="34" charset="0"/>
                <a:cs typeface="Arial" panose="020B0604020202020204" pitchFamily="34" charset="0"/>
              </a:rPr>
              <a:t>Vocal words: </a:t>
            </a:r>
            <a:r>
              <a:rPr lang="en-GB" sz="2800" b="1" dirty="0">
                <a:latin typeface="Arial" panose="020B0604020202020204" pitchFamily="34" charset="0"/>
                <a:cs typeface="Arial" panose="020B0604020202020204" pitchFamily="34" charset="0"/>
              </a:rPr>
              <a:t>For whose benefit?</a:t>
            </a:r>
            <a:br>
              <a:rPr lang="en-GB" sz="2800" b="1" dirty="0">
                <a:latin typeface="Arial" panose="020B0604020202020204" pitchFamily="34" charset="0"/>
                <a:cs typeface="Arial" panose="020B0604020202020204" pitchFamily="34" charset="0"/>
              </a:rPr>
            </a:br>
            <a:endParaRPr lang="en-US" sz="2800" b="1" dirty="0">
              <a:latin typeface="Arial" panose="020B0604020202020204" pitchFamily="34" charset="0"/>
              <a:cs typeface="Arial" panose="020B0604020202020204" pitchFamily="34" charset="0"/>
            </a:endParaRP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God gave his Holy Spirit to Jesus, so that Jesus could give the Spirit to all those who put their trust in Jesus.</a:t>
            </a:r>
          </a:p>
        </p:txBody>
      </p:sp>
    </p:spTree>
    <p:extLst>
      <p:ext uri="{BB962C8B-B14F-4D97-AF65-F5344CB8AC3E}">
        <p14:creationId xmlns:p14="http://schemas.microsoft.com/office/powerpoint/2010/main" val="41142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3117415"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3:23-38</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19" y="475773"/>
            <a:ext cx="7677840" cy="2169825"/>
          </a:xfrm>
          <a:prstGeom prst="rect">
            <a:avLst/>
          </a:prstGeom>
          <a:noFill/>
        </p:spPr>
        <p:txBody>
          <a:bodyPr wrap="square" rtlCol="0">
            <a:spAutoFit/>
          </a:bodyPr>
          <a:lstStyle/>
          <a:p>
            <a:r>
              <a:rPr lang="en-GB" sz="2700" b="1" dirty="0">
                <a:latin typeface="Arial" panose="020B0604020202020204" pitchFamily="34" charset="0"/>
                <a:cs typeface="Arial" panose="020B0604020202020204" pitchFamily="34" charset="0"/>
              </a:rPr>
              <a:t>He was the son, so it was thought, of Joseph,</a:t>
            </a:r>
          </a:p>
          <a:p>
            <a:pPr marL="358775"/>
            <a:r>
              <a:rPr lang="en-GB" sz="2700" b="1" dirty="0">
                <a:latin typeface="Arial" panose="020B0604020202020204" pitchFamily="34" charset="0"/>
                <a:cs typeface="Arial" panose="020B0604020202020204" pitchFamily="34" charset="0"/>
              </a:rPr>
              <a:t>the son of Heli, </a:t>
            </a:r>
            <a:r>
              <a:rPr lang="en-GB" sz="2700" b="1" baseline="30000" dirty="0">
                <a:solidFill>
                  <a:srgbClr val="C00000"/>
                </a:solidFill>
                <a:latin typeface="Arial" panose="020B0604020202020204" pitchFamily="34" charset="0"/>
                <a:cs typeface="Arial" panose="020B0604020202020204" pitchFamily="34" charset="0"/>
              </a:rPr>
              <a:t>24</a:t>
            </a:r>
            <a:r>
              <a:rPr lang="en-GB" sz="2700" b="1" dirty="0">
                <a:latin typeface="Arial" panose="020B0604020202020204" pitchFamily="34" charset="0"/>
                <a:cs typeface="Arial" panose="020B0604020202020204" pitchFamily="34" charset="0"/>
              </a:rPr>
              <a:t> the son of </a:t>
            </a:r>
            <a:r>
              <a:rPr lang="en-GB" sz="2700" b="1" dirty="0" err="1">
                <a:latin typeface="Arial" panose="020B0604020202020204" pitchFamily="34" charset="0"/>
                <a:cs typeface="Arial" panose="020B0604020202020204" pitchFamily="34" charset="0"/>
              </a:rPr>
              <a:t>Matthat</a:t>
            </a:r>
            <a:r>
              <a:rPr lang="en-GB" sz="2700" b="1" dirty="0">
                <a:latin typeface="Arial" panose="020B0604020202020204" pitchFamily="34" charset="0"/>
                <a:cs typeface="Arial" panose="020B0604020202020204" pitchFamily="34" charset="0"/>
              </a:rPr>
              <a:t>,</a:t>
            </a:r>
            <a:br>
              <a:rPr lang="en-GB" sz="2700" b="1" dirty="0">
                <a:latin typeface="Arial" panose="020B0604020202020204" pitchFamily="34" charset="0"/>
                <a:cs typeface="Arial" panose="020B0604020202020204" pitchFamily="34" charset="0"/>
              </a:rPr>
            </a:br>
            <a:r>
              <a:rPr lang="en-GB" sz="2700" b="1" dirty="0">
                <a:latin typeface="Arial" panose="020B0604020202020204" pitchFamily="34" charset="0"/>
                <a:cs typeface="Arial" panose="020B0604020202020204" pitchFamily="34" charset="0"/>
              </a:rPr>
              <a:t>the son of Levi, the son of Melki, …</a:t>
            </a:r>
          </a:p>
          <a:p>
            <a:pPr marL="358775"/>
            <a:r>
              <a:rPr lang="en-GB" sz="2700" b="1" baseline="30000" dirty="0">
                <a:solidFill>
                  <a:srgbClr val="C00000"/>
                </a:solidFill>
                <a:latin typeface="Arial" panose="020B0604020202020204" pitchFamily="34" charset="0"/>
                <a:cs typeface="Arial" panose="020B0604020202020204" pitchFamily="34" charset="0"/>
              </a:rPr>
              <a:t>38</a:t>
            </a:r>
            <a:r>
              <a:rPr lang="en-GB" sz="2700" b="1" dirty="0">
                <a:latin typeface="Arial" panose="020B0604020202020204" pitchFamily="34" charset="0"/>
                <a:cs typeface="Arial" panose="020B0604020202020204" pitchFamily="34" charset="0"/>
              </a:rPr>
              <a:t> the son of </a:t>
            </a:r>
            <a:r>
              <a:rPr lang="en-GB" sz="2700" b="1" dirty="0" err="1">
                <a:latin typeface="Arial" panose="020B0604020202020204" pitchFamily="34" charset="0"/>
                <a:cs typeface="Arial" panose="020B0604020202020204" pitchFamily="34" charset="0"/>
              </a:rPr>
              <a:t>Enosh</a:t>
            </a:r>
            <a:r>
              <a:rPr lang="en-GB" sz="2700" b="1" dirty="0">
                <a:latin typeface="Arial" panose="020B0604020202020204" pitchFamily="34" charset="0"/>
                <a:cs typeface="Arial" panose="020B0604020202020204" pitchFamily="34" charset="0"/>
              </a:rPr>
              <a:t>, the son of Seth, </a:t>
            </a:r>
            <a:br>
              <a:rPr lang="en-GB" sz="2700" b="1" dirty="0">
                <a:latin typeface="Arial" panose="020B0604020202020204" pitchFamily="34" charset="0"/>
                <a:cs typeface="Arial" panose="020B0604020202020204" pitchFamily="34" charset="0"/>
              </a:rPr>
            </a:br>
            <a:r>
              <a:rPr lang="en-GB" sz="2700" b="1" dirty="0">
                <a:latin typeface="Arial" panose="020B0604020202020204" pitchFamily="34" charset="0"/>
                <a:cs typeface="Arial" panose="020B0604020202020204" pitchFamily="34" charset="0"/>
              </a:rPr>
              <a:t>the son of Adam, the son of God.</a:t>
            </a:r>
            <a:endParaRPr lang="en-US" sz="2700" b="1" dirty="0">
              <a:latin typeface="Arial" panose="020B0604020202020204" pitchFamily="34" charset="0"/>
              <a:cs typeface="Arial" panose="020B0604020202020204" pitchFamily="34" charset="0"/>
            </a:endParaRPr>
          </a:p>
        </p:txBody>
      </p:sp>
      <p:sp>
        <p:nvSpPr>
          <p:cNvPr id="2" name="TextBox 5">
            <a:extLst>
              <a:ext uri="{FF2B5EF4-FFF2-40B4-BE49-F238E27FC236}">
                <a16:creationId xmlns:a16="http://schemas.microsoft.com/office/drawing/2014/main" id="{E1F66D8D-1460-CE06-2C9A-307BEA208076}"/>
              </a:ext>
            </a:extLst>
          </p:cNvPr>
          <p:cNvSpPr txBox="1"/>
          <p:nvPr/>
        </p:nvSpPr>
        <p:spPr>
          <a:xfrm>
            <a:off x="204519" y="2918386"/>
            <a:ext cx="7819325" cy="1338828"/>
          </a:xfrm>
          <a:prstGeom prst="rect">
            <a:avLst/>
          </a:prstGeom>
          <a:noFill/>
        </p:spPr>
        <p:txBody>
          <a:bodyPr wrap="square" rtlCol="0">
            <a:spAutoFit/>
          </a:bodyPr>
          <a:lstStyle/>
          <a:p>
            <a:r>
              <a:rPr lang="en-GB" sz="2700" b="1" dirty="0">
                <a:solidFill>
                  <a:srgbClr val="0070C0"/>
                </a:solidFill>
                <a:latin typeface="Arial" panose="020B0604020202020204" pitchFamily="34" charset="0"/>
                <a:cs typeface="Arial" panose="020B0604020202020204" pitchFamily="34" charset="0"/>
              </a:rPr>
              <a:t>Greek: </a:t>
            </a:r>
            <a:r>
              <a:rPr lang="en-GB" sz="2700" b="1" baseline="30000" dirty="0">
                <a:solidFill>
                  <a:srgbClr val="C00000"/>
                </a:solidFill>
                <a:latin typeface="Arial" panose="020B0604020202020204" pitchFamily="34" charset="0"/>
                <a:cs typeface="Arial" panose="020B0604020202020204" pitchFamily="34" charset="0"/>
              </a:rPr>
              <a:t>23 </a:t>
            </a:r>
            <a:r>
              <a:rPr lang="en-GB" sz="2700" b="1" dirty="0">
                <a:latin typeface="Arial" panose="020B0604020202020204" pitchFamily="34" charset="0"/>
                <a:cs typeface="Arial" panose="020B0604020202020204" pitchFamily="34" charset="0"/>
              </a:rPr>
              <a:t>Jesus … being son, as </a:t>
            </a:r>
            <a:r>
              <a:rPr lang="en-GB" sz="2700" dirty="0">
                <a:latin typeface="Arial" panose="020B0604020202020204" pitchFamily="34" charset="0"/>
                <a:cs typeface="Arial" panose="020B0604020202020204" pitchFamily="34" charset="0"/>
              </a:rPr>
              <a:t>[although]</a:t>
            </a:r>
            <a:r>
              <a:rPr lang="en-GB" sz="2700" b="1" dirty="0">
                <a:latin typeface="Arial" panose="020B0604020202020204" pitchFamily="34" charset="0"/>
                <a:cs typeface="Arial" panose="020B0604020202020204" pitchFamily="34" charset="0"/>
              </a:rPr>
              <a:t> he-was-being-considered (of) Joseph, of-the Heli, of-the </a:t>
            </a:r>
            <a:r>
              <a:rPr lang="en-GB" sz="2700" b="1" dirty="0" err="1">
                <a:latin typeface="Arial" panose="020B0604020202020204" pitchFamily="34" charset="0"/>
                <a:cs typeface="Arial" panose="020B0604020202020204" pitchFamily="34" charset="0"/>
              </a:rPr>
              <a:t>Matthat</a:t>
            </a:r>
            <a:r>
              <a:rPr lang="en-GB" sz="2700" b="1" dirty="0">
                <a:latin typeface="Arial" panose="020B0604020202020204" pitchFamily="34" charset="0"/>
                <a:cs typeface="Arial" panose="020B0604020202020204" pitchFamily="34" charset="0"/>
              </a:rPr>
              <a:t>, … of-the Adam, of-the God.</a:t>
            </a:r>
          </a:p>
        </p:txBody>
      </p:sp>
    </p:spTree>
    <p:extLst>
      <p:ext uri="{BB962C8B-B14F-4D97-AF65-F5344CB8AC3E}">
        <p14:creationId xmlns:p14="http://schemas.microsoft.com/office/powerpoint/2010/main" val="85925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BFDC173-8CA8-9B67-9799-1EFC471CDF1D}"/>
              </a:ext>
            </a:extLst>
          </p:cNvPr>
          <p:cNvPicPr>
            <a:picLocks noChangeAspect="1"/>
          </p:cNvPicPr>
          <p:nvPr/>
        </p:nvPicPr>
        <p:blipFill>
          <a:blip r:embed="rId2"/>
          <a:stretch>
            <a:fillRect/>
          </a:stretch>
        </p:blipFill>
        <p:spPr>
          <a:xfrm>
            <a:off x="0" y="0"/>
            <a:ext cx="8128000" cy="4572000"/>
          </a:xfrm>
          <a:prstGeom prst="rect">
            <a:avLst/>
          </a:prstGeom>
        </p:spPr>
      </p:pic>
    </p:spTree>
    <p:extLst>
      <p:ext uri="{BB962C8B-B14F-4D97-AF65-F5344CB8AC3E}">
        <p14:creationId xmlns:p14="http://schemas.microsoft.com/office/powerpoint/2010/main" val="291987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4:1-4</a:t>
            </a:r>
          </a:p>
        </p:txBody>
      </p:sp>
      <p:sp>
        <p:nvSpPr>
          <p:cNvPr id="5" name="TextBox 5">
            <a:extLst>
              <a:ext uri="{FF2B5EF4-FFF2-40B4-BE49-F238E27FC236}">
                <a16:creationId xmlns:a16="http://schemas.microsoft.com/office/drawing/2014/main" id="{9DF5A662-F9B3-486A-322F-4F3F18565B3E}"/>
              </a:ext>
            </a:extLst>
          </p:cNvPr>
          <p:cNvSpPr txBox="1"/>
          <p:nvPr/>
        </p:nvSpPr>
        <p:spPr>
          <a:xfrm>
            <a:off x="225080" y="324683"/>
            <a:ext cx="7677840" cy="4247317"/>
          </a:xfrm>
          <a:prstGeom prst="rect">
            <a:avLst/>
          </a:prstGeom>
          <a:noFill/>
        </p:spPr>
        <p:txBody>
          <a:bodyPr wrap="square" rtlCol="0">
            <a:spAutoFit/>
          </a:bodyPr>
          <a:lstStyle/>
          <a:p>
            <a:pPr indent="358775"/>
            <a:r>
              <a:rPr lang="en-GB" sz="2700" b="1" baseline="30000" dirty="0">
                <a:solidFill>
                  <a:srgbClr val="C00000"/>
                </a:solidFill>
                <a:latin typeface="Arial" panose="020B0604020202020204" pitchFamily="34" charset="0"/>
                <a:cs typeface="Arial" panose="020B0604020202020204" pitchFamily="34" charset="0"/>
              </a:rPr>
              <a:t>1</a:t>
            </a:r>
            <a:r>
              <a:rPr lang="en-GB" sz="2700" b="1" dirty="0">
                <a:latin typeface="Arial" panose="020B0604020202020204" pitchFamily="34" charset="0"/>
                <a:cs typeface="Arial" panose="020B0604020202020204" pitchFamily="34" charset="0"/>
              </a:rPr>
              <a:t> Jesus, full of the Holy Spirit, left the Jordan and was led by the Spirit into the wilderness, </a:t>
            </a:r>
            <a:r>
              <a:rPr lang="en-GB" sz="2700" b="1" baseline="30000" dirty="0">
                <a:solidFill>
                  <a:srgbClr val="C00000"/>
                </a:solidFill>
                <a:latin typeface="Arial" panose="020B0604020202020204" pitchFamily="34" charset="0"/>
                <a:cs typeface="Arial" panose="020B0604020202020204" pitchFamily="34" charset="0"/>
              </a:rPr>
              <a:t>2</a:t>
            </a:r>
            <a:r>
              <a:rPr lang="en-GB" sz="2700" b="1" dirty="0">
                <a:latin typeface="Arial" panose="020B0604020202020204" pitchFamily="34" charset="0"/>
                <a:cs typeface="Arial" panose="020B0604020202020204" pitchFamily="34" charset="0"/>
              </a:rPr>
              <a:t> where for forty days he was tempted by the devil. He ate nothing during those days, and at the end of them he was hungry.</a:t>
            </a:r>
          </a:p>
          <a:p>
            <a:pPr indent="358775"/>
            <a:r>
              <a:rPr lang="en-GB" sz="2700" b="1" baseline="30000" dirty="0">
                <a:solidFill>
                  <a:srgbClr val="C00000"/>
                </a:solidFill>
                <a:latin typeface="Arial" panose="020B0604020202020204" pitchFamily="34" charset="0"/>
                <a:cs typeface="Arial" panose="020B0604020202020204" pitchFamily="34" charset="0"/>
              </a:rPr>
              <a:t>3</a:t>
            </a:r>
            <a:r>
              <a:rPr lang="en-GB" sz="2700" b="1" dirty="0">
                <a:latin typeface="Arial" panose="020B0604020202020204" pitchFamily="34" charset="0"/>
                <a:cs typeface="Arial" panose="020B0604020202020204" pitchFamily="34" charset="0"/>
              </a:rPr>
              <a:t> The devil said to him, “If you are the Son of God, tell this stone to become bread.”</a:t>
            </a:r>
          </a:p>
          <a:p>
            <a:pPr indent="358775"/>
            <a:r>
              <a:rPr lang="en-GB" sz="2700" b="1" baseline="30000" dirty="0">
                <a:solidFill>
                  <a:srgbClr val="C00000"/>
                </a:solidFill>
                <a:latin typeface="Arial" panose="020B0604020202020204" pitchFamily="34" charset="0"/>
                <a:cs typeface="Arial" panose="020B0604020202020204" pitchFamily="34" charset="0"/>
              </a:rPr>
              <a:t>4</a:t>
            </a:r>
            <a:r>
              <a:rPr lang="en-GB" sz="2700" b="1" dirty="0">
                <a:latin typeface="Arial" panose="020B0604020202020204" pitchFamily="34" charset="0"/>
                <a:cs typeface="Arial" panose="020B0604020202020204" pitchFamily="34" charset="0"/>
              </a:rPr>
              <a:t> Jesus answered, “It is written: ‘Man shall not live on bread alone.’”</a:t>
            </a:r>
            <a:endParaRPr lang="en-US" sz="2700" b="1" dirty="0">
              <a:latin typeface="Arial" panose="020B0604020202020204" pitchFamily="34" charset="0"/>
              <a:cs typeface="Arial" panose="020B0604020202020204" pitchFamily="34" charset="0"/>
            </a:endParaRPr>
          </a:p>
        </p:txBody>
      </p:sp>
      <p:pic>
        <p:nvPicPr>
          <p:cNvPr id="5122" name="Picture 2" descr="Why Does God Allow Satan to Tempt Us? | rethinkingtheology">
            <a:extLst>
              <a:ext uri="{FF2B5EF4-FFF2-40B4-BE49-F238E27FC236}">
                <a16:creationId xmlns:a16="http://schemas.microsoft.com/office/drawing/2014/main" id="{339803B8-50D3-848B-5A68-9394EDE45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4911" y="324683"/>
            <a:ext cx="5663090" cy="424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27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122"/>
                                        </p:tgtEl>
                                        <p:attrNameLst>
                                          <p:attrName>ppt_x</p:attrName>
                                        </p:attrNameLst>
                                      </p:cBhvr>
                                      <p:tavLst>
                                        <p:tav tm="0">
                                          <p:val>
                                            <p:strVal val="ppt_x"/>
                                          </p:val>
                                        </p:tav>
                                        <p:tav tm="100000">
                                          <p:val>
                                            <p:strVal val="ppt_x"/>
                                          </p:val>
                                        </p:tav>
                                      </p:tavLst>
                                    </p:anim>
                                    <p:anim calcmode="lin" valueType="num">
                                      <p:cBhvr additive="base">
                                        <p:cTn id="7" dur="500"/>
                                        <p:tgtEl>
                                          <p:spTgt spid="5122"/>
                                        </p:tgtEl>
                                        <p:attrNameLst>
                                          <p:attrName>ppt_y</p:attrName>
                                        </p:attrNameLst>
                                      </p:cBhvr>
                                      <p:tavLst>
                                        <p:tav tm="0">
                                          <p:val>
                                            <p:strVal val="ppt_y"/>
                                          </p:val>
                                        </p:tav>
                                        <p:tav tm="100000">
                                          <p:val>
                                            <p:strVal val="1+ppt_h/2"/>
                                          </p:val>
                                        </p:tav>
                                      </p:tavLst>
                                    </p:anim>
                                    <p:set>
                                      <p:cBhvr>
                                        <p:cTn id="8" dur="1" fill="hold">
                                          <p:stCondLst>
                                            <p:cond delay="499"/>
                                          </p:stCondLst>
                                        </p:cTn>
                                        <p:tgtEl>
                                          <p:spTgt spid="51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122"/>
                                        </p:tgtEl>
                                        <p:attrNameLst>
                                          <p:attrName>style.visibility</p:attrName>
                                        </p:attrNameLst>
                                      </p:cBhvr>
                                      <p:to>
                                        <p:strVal val="visible"/>
                                      </p:to>
                                    </p:set>
                                    <p:anim calcmode="lin" valueType="num">
                                      <p:cBhvr additive="base">
                                        <p:cTn id="31" dur="500" fill="hold"/>
                                        <p:tgtEl>
                                          <p:spTgt spid="5122"/>
                                        </p:tgtEl>
                                        <p:attrNameLst>
                                          <p:attrName>ppt_x</p:attrName>
                                        </p:attrNameLst>
                                      </p:cBhvr>
                                      <p:tavLst>
                                        <p:tav tm="0">
                                          <p:val>
                                            <p:strVal val="#ppt_x"/>
                                          </p:val>
                                        </p:tav>
                                        <p:tav tm="100000">
                                          <p:val>
                                            <p:strVal val="#ppt_x"/>
                                          </p:val>
                                        </p:tav>
                                      </p:tavLst>
                                    </p:anim>
                                    <p:anim calcmode="lin" valueType="num">
                                      <p:cBhvr additive="base">
                                        <p:cTn id="32"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4:1-4</a:t>
            </a:r>
          </a:p>
        </p:txBody>
      </p:sp>
      <p:sp>
        <p:nvSpPr>
          <p:cNvPr id="2" name="TextBox 5">
            <a:extLst>
              <a:ext uri="{FF2B5EF4-FFF2-40B4-BE49-F238E27FC236}">
                <a16:creationId xmlns:a16="http://schemas.microsoft.com/office/drawing/2014/main" id="{EDB423A0-F554-FC10-970C-6381C7207FD6}"/>
              </a:ext>
            </a:extLst>
          </p:cNvPr>
          <p:cNvSpPr txBox="1"/>
          <p:nvPr/>
        </p:nvSpPr>
        <p:spPr>
          <a:xfrm>
            <a:off x="204520" y="470118"/>
            <a:ext cx="7923480" cy="2246769"/>
          </a:xfrm>
          <a:prstGeom prst="rect">
            <a:avLst/>
          </a:prstGeom>
          <a:noFill/>
        </p:spPr>
        <p:txBody>
          <a:bodyPr wrap="square" rtlCol="0">
            <a:spAutoFit/>
          </a:bodyPr>
          <a:lstStyle/>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Does spirituality keep us free from temptation?</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Why did Jesus refuse to make bread for himself when he was hungry?</a:t>
            </a:r>
          </a:p>
          <a:p>
            <a:pPr marL="282575" indent="-282575"/>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43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2771884"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4:5-8</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19" y="388963"/>
            <a:ext cx="7504220" cy="3831818"/>
          </a:xfrm>
          <a:prstGeom prst="rect">
            <a:avLst/>
          </a:prstGeom>
          <a:noFill/>
        </p:spPr>
        <p:txBody>
          <a:bodyPr wrap="square" rtlCol="0">
            <a:spAutoFit/>
          </a:bodyPr>
          <a:lstStyle/>
          <a:p>
            <a:pPr indent="358775"/>
            <a:r>
              <a:rPr lang="en-GB" sz="2700" b="1" baseline="30000" dirty="0">
                <a:solidFill>
                  <a:srgbClr val="C00000"/>
                </a:solidFill>
                <a:latin typeface="Arial" panose="020B0604020202020204" pitchFamily="34" charset="0"/>
                <a:cs typeface="Arial" panose="020B0604020202020204" pitchFamily="34" charset="0"/>
              </a:rPr>
              <a:t>5</a:t>
            </a:r>
            <a:r>
              <a:rPr lang="en-GB" sz="2700" b="1" dirty="0">
                <a:latin typeface="Arial" panose="020B0604020202020204" pitchFamily="34" charset="0"/>
                <a:cs typeface="Arial" panose="020B0604020202020204" pitchFamily="34" charset="0"/>
              </a:rPr>
              <a:t> The devil led him up to a high place and showed him in an instant all the kingdoms of the world. </a:t>
            </a:r>
            <a:r>
              <a:rPr lang="en-GB" sz="2700" b="1" baseline="30000" dirty="0">
                <a:solidFill>
                  <a:srgbClr val="C00000"/>
                </a:solidFill>
                <a:latin typeface="Arial" panose="020B0604020202020204" pitchFamily="34" charset="0"/>
                <a:cs typeface="Arial" panose="020B0604020202020204" pitchFamily="34" charset="0"/>
              </a:rPr>
              <a:t>6</a:t>
            </a:r>
            <a:r>
              <a:rPr lang="en-GB" sz="2700" b="1" dirty="0">
                <a:latin typeface="Arial" panose="020B0604020202020204" pitchFamily="34" charset="0"/>
                <a:cs typeface="Arial" panose="020B0604020202020204" pitchFamily="34" charset="0"/>
              </a:rPr>
              <a:t> And he said to him, “I will give you all their authority and </a:t>
            </a:r>
            <a:r>
              <a:rPr lang="en-GB" sz="2700" b="1" dirty="0" err="1">
                <a:latin typeface="Arial" panose="020B0604020202020204" pitchFamily="34" charset="0"/>
                <a:cs typeface="Arial" panose="020B0604020202020204" pitchFamily="34" charset="0"/>
              </a:rPr>
              <a:t>splendor</a:t>
            </a:r>
            <a:r>
              <a:rPr lang="en-GB" sz="2700" b="1" dirty="0">
                <a:latin typeface="Arial" panose="020B0604020202020204" pitchFamily="34" charset="0"/>
                <a:cs typeface="Arial" panose="020B0604020202020204" pitchFamily="34" charset="0"/>
              </a:rPr>
              <a:t>; it has been given to me, and I can give it to anyone </a:t>
            </a:r>
            <a:br>
              <a:rPr lang="en-GB" sz="2700" b="1" dirty="0">
                <a:latin typeface="Arial" panose="020B0604020202020204" pitchFamily="34" charset="0"/>
                <a:cs typeface="Arial" panose="020B0604020202020204" pitchFamily="34" charset="0"/>
              </a:rPr>
            </a:br>
            <a:r>
              <a:rPr lang="en-GB" sz="2700" b="1" dirty="0">
                <a:latin typeface="Arial" panose="020B0604020202020204" pitchFamily="34" charset="0"/>
                <a:cs typeface="Arial" panose="020B0604020202020204" pitchFamily="34" charset="0"/>
              </a:rPr>
              <a:t>I want to. </a:t>
            </a:r>
            <a:r>
              <a:rPr lang="en-GB" sz="2700" b="1" baseline="30000" dirty="0">
                <a:solidFill>
                  <a:srgbClr val="C00000"/>
                </a:solidFill>
                <a:latin typeface="Arial" panose="020B0604020202020204" pitchFamily="34" charset="0"/>
                <a:cs typeface="Arial" panose="020B0604020202020204" pitchFamily="34" charset="0"/>
              </a:rPr>
              <a:t>7</a:t>
            </a:r>
            <a:r>
              <a:rPr lang="en-GB" sz="2700" b="1" dirty="0">
                <a:latin typeface="Arial" panose="020B0604020202020204" pitchFamily="34" charset="0"/>
                <a:cs typeface="Arial" panose="020B0604020202020204" pitchFamily="34" charset="0"/>
              </a:rPr>
              <a:t> If you worship me, it will all be yours.”</a:t>
            </a:r>
          </a:p>
          <a:p>
            <a:pPr indent="358775"/>
            <a:r>
              <a:rPr lang="en-GB" sz="2700" b="1" baseline="30000" dirty="0">
                <a:solidFill>
                  <a:srgbClr val="C00000"/>
                </a:solidFill>
                <a:latin typeface="Arial" panose="020B0604020202020204" pitchFamily="34" charset="0"/>
                <a:cs typeface="Arial" panose="020B0604020202020204" pitchFamily="34" charset="0"/>
              </a:rPr>
              <a:t>8</a:t>
            </a:r>
            <a:r>
              <a:rPr lang="en-GB" sz="2700" b="1" dirty="0">
                <a:latin typeface="Arial" panose="020B0604020202020204" pitchFamily="34" charset="0"/>
                <a:cs typeface="Arial" panose="020B0604020202020204" pitchFamily="34" charset="0"/>
              </a:rPr>
              <a:t> Jesus answered, “It is written: ‘Worship the Lord your God and serve him only.’”</a:t>
            </a:r>
            <a:endParaRPr lang="en-US" sz="2700" b="1" dirty="0">
              <a:latin typeface="Arial" panose="020B0604020202020204" pitchFamily="34" charset="0"/>
              <a:cs typeface="Arial" panose="020B0604020202020204" pitchFamily="34" charset="0"/>
            </a:endParaRPr>
          </a:p>
        </p:txBody>
      </p:sp>
      <p:pic>
        <p:nvPicPr>
          <p:cNvPr id="6146" name="Picture 2" descr="God's Kingdom—​A Government With No Corruption">
            <a:extLst>
              <a:ext uri="{FF2B5EF4-FFF2-40B4-BE49-F238E27FC236}">
                <a16:creationId xmlns:a16="http://schemas.microsoft.com/office/drawing/2014/main" id="{BA2730BA-EF88-7E0F-C0D8-C581B09AFE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00"/>
            <a:ext cx="8128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51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146"/>
                                        </p:tgtEl>
                                        <p:attrNameLst>
                                          <p:attrName>ppt_x</p:attrName>
                                        </p:attrNameLst>
                                      </p:cBhvr>
                                      <p:tavLst>
                                        <p:tav tm="0">
                                          <p:val>
                                            <p:strVal val="ppt_x"/>
                                          </p:val>
                                        </p:tav>
                                        <p:tav tm="100000">
                                          <p:val>
                                            <p:strVal val="ppt_x"/>
                                          </p:val>
                                        </p:tav>
                                      </p:tavLst>
                                    </p:anim>
                                    <p:anim calcmode="lin" valueType="num">
                                      <p:cBhvr additive="base">
                                        <p:cTn id="7" dur="500"/>
                                        <p:tgtEl>
                                          <p:spTgt spid="6146"/>
                                        </p:tgtEl>
                                        <p:attrNameLst>
                                          <p:attrName>ppt_y</p:attrName>
                                        </p:attrNameLst>
                                      </p:cBhvr>
                                      <p:tavLst>
                                        <p:tav tm="0">
                                          <p:val>
                                            <p:strVal val="ppt_y"/>
                                          </p:val>
                                        </p:tav>
                                        <p:tav tm="100000">
                                          <p:val>
                                            <p:strVal val="1+ppt_h/2"/>
                                          </p:val>
                                        </p:tav>
                                      </p:tavLst>
                                    </p:anim>
                                    <p:set>
                                      <p:cBhvr>
                                        <p:cTn id="8" dur="1" fill="hold">
                                          <p:stCondLst>
                                            <p:cond delay="499"/>
                                          </p:stCondLst>
                                        </p:cTn>
                                        <p:tgtEl>
                                          <p:spTgt spid="614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146"/>
                                        </p:tgtEl>
                                        <p:attrNameLst>
                                          <p:attrName>style.visibility</p:attrName>
                                        </p:attrNameLst>
                                      </p:cBhvr>
                                      <p:to>
                                        <p:strVal val="visible"/>
                                      </p:to>
                                    </p:set>
                                    <p:anim calcmode="lin" valueType="num">
                                      <p:cBhvr additive="base">
                                        <p:cTn id="25" dur="500" fill="hold"/>
                                        <p:tgtEl>
                                          <p:spTgt spid="6146"/>
                                        </p:tgtEl>
                                        <p:attrNameLst>
                                          <p:attrName>ppt_x</p:attrName>
                                        </p:attrNameLst>
                                      </p:cBhvr>
                                      <p:tavLst>
                                        <p:tav tm="0">
                                          <p:val>
                                            <p:strVal val="#ppt_x"/>
                                          </p:val>
                                        </p:tav>
                                        <p:tav tm="100000">
                                          <p:val>
                                            <p:strVal val="#ppt_x"/>
                                          </p:val>
                                        </p:tav>
                                      </p:tavLst>
                                    </p:anim>
                                    <p:anim calcmode="lin" valueType="num">
                                      <p:cBhvr additive="base">
                                        <p:cTn id="26"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6034235"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John (Yohanan) the baptizer</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19" y="470118"/>
            <a:ext cx="7923481" cy="3970318"/>
          </a:xfrm>
          <a:prstGeom prst="rect">
            <a:avLst/>
          </a:prstGeom>
          <a:noFill/>
        </p:spPr>
        <p:txBody>
          <a:bodyPr wrap="square" rtlCol="0">
            <a:spAutoFit/>
          </a:bodyPr>
          <a:lstStyle/>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Gabriel announced his conception &amp; his name.</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Filled </a:t>
            </a:r>
            <a:r>
              <a:rPr lang="en-GB" sz="2800" b="1" dirty="0"/>
              <a:t>with the Holy Spirit from the womb</a:t>
            </a:r>
            <a:r>
              <a:rPr lang="en-US" sz="2800" b="1" dirty="0"/>
              <a:t>.</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Righteous, elderly parents.</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From a priestly lineage.</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Grew up in the wilderness.</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Came in the ‘spirit’ of Elijah.</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A prophet of the Most High.</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To prepare the way for the Lord.</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Salvation by repentance &amp; forgiveness of sins.</a:t>
            </a:r>
          </a:p>
        </p:txBody>
      </p:sp>
      <p:pic>
        <p:nvPicPr>
          <p:cNvPr id="1026" name="Picture 2">
            <a:extLst>
              <a:ext uri="{FF2B5EF4-FFF2-40B4-BE49-F238E27FC236}">
                <a16:creationId xmlns:a16="http://schemas.microsoft.com/office/drawing/2014/main" id="{8CE31567-990A-6969-C66D-18DD5294F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750" y="1314391"/>
            <a:ext cx="2381250" cy="269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77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4:5-8</a:t>
            </a:r>
          </a:p>
        </p:txBody>
      </p:sp>
      <p:sp>
        <p:nvSpPr>
          <p:cNvPr id="2" name="TextBox 5">
            <a:extLst>
              <a:ext uri="{FF2B5EF4-FFF2-40B4-BE49-F238E27FC236}">
                <a16:creationId xmlns:a16="http://schemas.microsoft.com/office/drawing/2014/main" id="{9D1FA5E6-69FD-4DE6-810E-E7F6012BF278}"/>
              </a:ext>
            </a:extLst>
          </p:cNvPr>
          <p:cNvSpPr txBox="1"/>
          <p:nvPr/>
        </p:nvSpPr>
        <p:spPr>
          <a:xfrm>
            <a:off x="204520" y="470118"/>
            <a:ext cx="7923480" cy="1815882"/>
          </a:xfrm>
          <a:prstGeom prst="rect">
            <a:avLst/>
          </a:prstGeom>
          <a:noFill/>
        </p:spPr>
        <p:txBody>
          <a:bodyPr wrap="square" rtlCol="0">
            <a:spAutoFit/>
          </a:bodyPr>
          <a:lstStyle/>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Why did Jesus refuse the devil’s offer of free ‘authority and </a:t>
            </a:r>
            <a:r>
              <a:rPr lang="en-GB" sz="2800" b="1" dirty="0" err="1">
                <a:latin typeface="Arial" panose="020B0604020202020204" pitchFamily="34" charset="0"/>
                <a:cs typeface="Arial" panose="020B0604020202020204" pitchFamily="34" charset="0"/>
              </a:rPr>
              <a:t>splendor</a:t>
            </a:r>
            <a:r>
              <a:rPr lang="en-GB" sz="2800" b="1" dirty="0">
                <a:latin typeface="Arial" panose="020B0604020202020204" pitchFamily="34" charset="0"/>
                <a:cs typeface="Arial" panose="020B0604020202020204" pitchFamily="34" charset="0"/>
              </a:rPr>
              <a:t>’?</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What motivates billionaires, bankers and globalists to seek </a:t>
            </a:r>
            <a:r>
              <a:rPr lang="en-GB" sz="2800" b="1" dirty="0">
                <a:latin typeface="Arial" panose="020B0604020202020204" pitchFamily="34" charset="0"/>
                <a:cs typeface="Arial" panose="020B0604020202020204" pitchFamily="34" charset="0"/>
              </a:rPr>
              <a:t>‘authority and </a:t>
            </a:r>
            <a:r>
              <a:rPr lang="en-GB" sz="2800" b="1" dirty="0" err="1">
                <a:latin typeface="Arial" panose="020B0604020202020204" pitchFamily="34" charset="0"/>
                <a:cs typeface="Arial" panose="020B0604020202020204" pitchFamily="34" charset="0"/>
              </a:rPr>
              <a:t>splendor</a:t>
            </a:r>
            <a:r>
              <a:rPr lang="en-GB" sz="2800" b="1" dirty="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256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A003CA-B504-3A49-5D39-815FFFE3EE95}"/>
              </a:ext>
            </a:extLst>
          </p:cNvPr>
          <p:cNvSpPr txBox="1"/>
          <p:nvPr/>
        </p:nvSpPr>
        <p:spPr>
          <a:xfrm>
            <a:off x="86198" y="0"/>
            <a:ext cx="7783206" cy="523220"/>
          </a:xfrm>
          <a:prstGeom prst="rect">
            <a:avLst/>
          </a:prstGeom>
          <a:noFill/>
        </p:spPr>
        <p:txBody>
          <a:bodyPr wrap="square" rtlCol="0">
            <a:spAutoFit/>
          </a:bodyPr>
          <a:lstStyle/>
          <a:p>
            <a:r>
              <a:rPr lang="en-US" sz="2800" b="1" dirty="0">
                <a:solidFill>
                  <a:srgbClr val="0070C0"/>
                </a:solidFill>
                <a:latin typeface="Arial" panose="020B0604020202020204" pitchFamily="34" charset="0"/>
                <a:ea typeface="Verdana" panose="020B0604030504040204" pitchFamily="34" charset="0"/>
                <a:cs typeface="Arial" panose="020B0604020202020204" pitchFamily="34" charset="0"/>
              </a:rPr>
              <a:t>Adam=</a:t>
            </a:r>
            <a:r>
              <a:rPr lang="en-US" sz="2800" b="1">
                <a:solidFill>
                  <a:srgbClr val="0070C0"/>
                </a:solidFill>
                <a:latin typeface="Arial" panose="020B0604020202020204" pitchFamily="34" charset="0"/>
                <a:ea typeface="Verdana" panose="020B0604030504040204" pitchFamily="34" charset="0"/>
                <a:cs typeface="Arial" panose="020B0604020202020204" pitchFamily="34" charset="0"/>
              </a:rPr>
              <a:t>natural human  </a:t>
            </a:r>
            <a:r>
              <a:rPr lang="en-US" sz="2800" b="1" dirty="0">
                <a:solidFill>
                  <a:srgbClr val="0070C0"/>
                </a:solidFill>
                <a:latin typeface="Arial" panose="020B0604020202020204" pitchFamily="34" charset="0"/>
                <a:ea typeface="Verdana" panose="020B0604030504040204" pitchFamily="34" charset="0"/>
                <a:cs typeface="Arial" panose="020B0604020202020204" pitchFamily="34" charset="0"/>
              </a:rPr>
              <a:t>| Jesus=divine man</a:t>
            </a:r>
          </a:p>
        </p:txBody>
      </p:sp>
      <p:sp>
        <p:nvSpPr>
          <p:cNvPr id="5" name="TextBox 5">
            <a:extLst>
              <a:ext uri="{FF2B5EF4-FFF2-40B4-BE49-F238E27FC236}">
                <a16:creationId xmlns:a16="http://schemas.microsoft.com/office/drawing/2014/main" id="{3AD548CA-0DCD-2EC4-6FA9-E22ED758A37F}"/>
              </a:ext>
            </a:extLst>
          </p:cNvPr>
          <p:cNvSpPr txBox="1"/>
          <p:nvPr/>
        </p:nvSpPr>
        <p:spPr>
          <a:xfrm>
            <a:off x="86198" y="454327"/>
            <a:ext cx="7955603" cy="3970318"/>
          </a:xfrm>
          <a:prstGeom prst="rect">
            <a:avLst/>
          </a:prstGeom>
          <a:noFill/>
        </p:spPr>
        <p:txBody>
          <a:bodyPr wrap="square" rtlCol="0">
            <a:spAutoFit/>
          </a:bodyPr>
          <a:lstStyle/>
          <a:p>
            <a:pPr marL="282575" indent="-282575"/>
            <a:r>
              <a:rPr lang="en-US" sz="2800" b="1" dirty="0"/>
              <a:t>God is Adam’s </a:t>
            </a:r>
            <a:r>
              <a:rPr lang="en-US" sz="2800" b="1" dirty="0">
                <a:solidFill>
                  <a:srgbClr val="C00000"/>
                </a:solidFill>
              </a:rPr>
              <a:t>Creator</a:t>
            </a:r>
            <a:r>
              <a:rPr lang="en-US" sz="2800" b="1" dirty="0"/>
              <a:t>		God is Jesus’ </a:t>
            </a:r>
            <a:r>
              <a:rPr lang="en-US" sz="2800" b="1" dirty="0">
                <a:solidFill>
                  <a:srgbClr val="00B050"/>
                </a:solidFill>
              </a:rPr>
              <a:t>Father</a:t>
            </a:r>
          </a:p>
          <a:p>
            <a:pPr marL="282575" indent="-282575"/>
            <a:r>
              <a:rPr lang="en-US" sz="2800" b="1" dirty="0"/>
              <a:t>He </a:t>
            </a:r>
            <a:r>
              <a:rPr lang="en-US" sz="2800" b="1" dirty="0">
                <a:solidFill>
                  <a:srgbClr val="C00000"/>
                </a:solidFill>
              </a:rPr>
              <a:t>failed</a:t>
            </a:r>
            <a:r>
              <a:rPr lang="en-US" sz="2800" b="1" dirty="0"/>
              <a:t> when tempted		He </a:t>
            </a:r>
            <a:r>
              <a:rPr lang="en-US" sz="2800" b="1" dirty="0">
                <a:solidFill>
                  <a:srgbClr val="00B050"/>
                </a:solidFill>
              </a:rPr>
              <a:t>prevailed</a:t>
            </a:r>
          </a:p>
          <a:p>
            <a:pPr marL="282575" indent="-282575"/>
            <a:r>
              <a:rPr lang="en-US" sz="2800" b="1" dirty="0"/>
              <a:t>We commit </a:t>
            </a:r>
            <a:r>
              <a:rPr lang="en-US" sz="2800" b="1" dirty="0">
                <a:solidFill>
                  <a:srgbClr val="C00000"/>
                </a:solidFill>
              </a:rPr>
              <a:t>evil</a:t>
            </a:r>
            <a:r>
              <a:rPr lang="en-US" sz="2800" b="1" dirty="0"/>
              <a:t> deeds		He died for our </a:t>
            </a:r>
            <a:r>
              <a:rPr lang="en-US" sz="2800" b="1" dirty="0">
                <a:solidFill>
                  <a:srgbClr val="00B050"/>
                </a:solidFill>
              </a:rPr>
              <a:t>sins</a:t>
            </a:r>
          </a:p>
          <a:p>
            <a:pPr marL="282575" indent="-282575"/>
            <a:r>
              <a:rPr lang="en-US" sz="2800" b="1" dirty="0"/>
              <a:t>We all must </a:t>
            </a:r>
            <a:r>
              <a:rPr lang="en-US" sz="2800" b="1" dirty="0">
                <a:solidFill>
                  <a:srgbClr val="C00000"/>
                </a:solidFill>
              </a:rPr>
              <a:t>die</a:t>
            </a:r>
            <a:r>
              <a:rPr lang="en-US" sz="2800" b="1" dirty="0"/>
              <a:t> 				He died and </a:t>
            </a:r>
            <a:r>
              <a:rPr lang="en-US" sz="2800" b="1" dirty="0">
                <a:solidFill>
                  <a:srgbClr val="00B050"/>
                </a:solidFill>
              </a:rPr>
              <a:t>rose</a:t>
            </a:r>
          </a:p>
          <a:p>
            <a:pPr marL="282575" indent="-282575"/>
            <a:r>
              <a:rPr lang="en-US" sz="2800" b="1" dirty="0"/>
              <a:t>We </a:t>
            </a:r>
            <a:r>
              <a:rPr lang="en-US" sz="2800" b="1" dirty="0">
                <a:solidFill>
                  <a:srgbClr val="C00000"/>
                </a:solidFill>
              </a:rPr>
              <a:t>repent</a:t>
            </a:r>
            <a:r>
              <a:rPr lang="en-US" sz="2800" b="1" dirty="0"/>
              <a:t> of our evil			He has </a:t>
            </a:r>
            <a:r>
              <a:rPr lang="en-US" sz="2800" b="1" dirty="0">
                <a:solidFill>
                  <a:srgbClr val="00B050"/>
                </a:solidFill>
              </a:rPr>
              <a:t>redeemed</a:t>
            </a:r>
            <a:r>
              <a:rPr lang="en-US" sz="2800" b="1" dirty="0"/>
              <a:t> us </a:t>
            </a:r>
          </a:p>
          <a:p>
            <a:pPr marL="282575" indent="-282575"/>
            <a:r>
              <a:rPr lang="en-US" sz="2800" b="1" dirty="0"/>
              <a:t>We have </a:t>
            </a:r>
            <a:r>
              <a:rPr lang="en-US" sz="2800" b="1" dirty="0">
                <a:solidFill>
                  <a:srgbClr val="C00000"/>
                </a:solidFill>
              </a:rPr>
              <a:t>faith</a:t>
            </a:r>
            <a:r>
              <a:rPr lang="en-US" sz="2800" b="1" dirty="0"/>
              <a:t> in Jesus		He remains </a:t>
            </a:r>
            <a:r>
              <a:rPr lang="en-US" sz="2800" b="1" dirty="0">
                <a:solidFill>
                  <a:srgbClr val="00B050"/>
                </a:solidFill>
              </a:rPr>
              <a:t>faithful</a:t>
            </a:r>
            <a:r>
              <a:rPr lang="en-US" sz="2800" b="1" dirty="0"/>
              <a:t> to us</a:t>
            </a:r>
          </a:p>
          <a:p>
            <a:pPr marL="282575" indent="-282575"/>
            <a:r>
              <a:rPr lang="en-US" sz="2800" b="1" dirty="0"/>
              <a:t>We now have </a:t>
            </a:r>
            <a:r>
              <a:rPr lang="en-US" sz="2800" b="1" dirty="0">
                <a:solidFill>
                  <a:srgbClr val="C00000"/>
                </a:solidFill>
              </a:rPr>
              <a:t>hope</a:t>
            </a:r>
            <a:r>
              <a:rPr lang="en-US" sz="2800" b="1" dirty="0"/>
              <a:t>			He promises to </a:t>
            </a:r>
            <a:r>
              <a:rPr lang="en-US" sz="2800" b="1" dirty="0">
                <a:solidFill>
                  <a:srgbClr val="00B050"/>
                </a:solidFill>
              </a:rPr>
              <a:t>raise</a:t>
            </a:r>
            <a:r>
              <a:rPr lang="en-US" sz="2800" b="1" dirty="0"/>
              <a:t> us</a:t>
            </a:r>
          </a:p>
          <a:p>
            <a:pPr marL="282575" indent="-282575"/>
            <a:r>
              <a:rPr lang="en-US" sz="2800" b="1" dirty="0"/>
              <a:t>We </a:t>
            </a:r>
            <a:r>
              <a:rPr lang="en-US" sz="2800" b="1" dirty="0">
                <a:solidFill>
                  <a:srgbClr val="C00000"/>
                </a:solidFill>
              </a:rPr>
              <a:t>love</a:t>
            </a:r>
            <a:r>
              <a:rPr lang="en-US" sz="2800" b="1" dirty="0"/>
              <a:t> one another			His </a:t>
            </a:r>
            <a:r>
              <a:rPr lang="en-US" sz="2800" b="1" dirty="0">
                <a:solidFill>
                  <a:srgbClr val="00B050"/>
                </a:solidFill>
              </a:rPr>
              <a:t>Spirit</a:t>
            </a:r>
            <a:r>
              <a:rPr lang="en-US" sz="2800" b="1" dirty="0"/>
              <a:t> dwells with us</a:t>
            </a:r>
          </a:p>
          <a:p>
            <a:pPr marL="282575" indent="-282575"/>
            <a:r>
              <a:rPr lang="en-US" sz="2800" b="1" dirty="0"/>
              <a:t>We inherit God’s </a:t>
            </a:r>
            <a:r>
              <a:rPr lang="en-US" sz="2800" b="1" dirty="0">
                <a:solidFill>
                  <a:srgbClr val="C00000"/>
                </a:solidFill>
              </a:rPr>
              <a:t>kingdom</a:t>
            </a:r>
            <a:r>
              <a:rPr lang="en-US" sz="2800" b="1" dirty="0"/>
              <a:t>	He reigns as </a:t>
            </a:r>
            <a:r>
              <a:rPr lang="en-US" sz="2800" b="1" dirty="0">
                <a:solidFill>
                  <a:srgbClr val="00B050"/>
                </a:solidFill>
              </a:rPr>
              <a:t>King</a:t>
            </a:r>
          </a:p>
        </p:txBody>
      </p:sp>
    </p:spTree>
    <p:extLst>
      <p:ext uri="{BB962C8B-B14F-4D97-AF65-F5344CB8AC3E}">
        <p14:creationId xmlns:p14="http://schemas.microsoft.com/office/powerpoint/2010/main" val="307310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296212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4:9-11</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19" y="464198"/>
            <a:ext cx="7677840" cy="3831818"/>
          </a:xfrm>
          <a:prstGeom prst="rect">
            <a:avLst/>
          </a:prstGeom>
          <a:noFill/>
        </p:spPr>
        <p:txBody>
          <a:bodyPr wrap="square" rtlCol="0">
            <a:spAutoFit/>
          </a:bodyPr>
          <a:lstStyle/>
          <a:p>
            <a:pPr indent="358775"/>
            <a:r>
              <a:rPr lang="en-GB" sz="2700" b="1" baseline="30000" dirty="0">
                <a:solidFill>
                  <a:srgbClr val="C00000"/>
                </a:solidFill>
                <a:latin typeface="Arial" panose="020B0604020202020204" pitchFamily="34" charset="0"/>
                <a:cs typeface="Arial" panose="020B0604020202020204" pitchFamily="34" charset="0"/>
              </a:rPr>
              <a:t>9</a:t>
            </a:r>
            <a:r>
              <a:rPr lang="en-GB" sz="2700" b="1" dirty="0">
                <a:latin typeface="Arial" panose="020B0604020202020204" pitchFamily="34" charset="0"/>
                <a:cs typeface="Arial" panose="020B0604020202020204" pitchFamily="34" charset="0"/>
              </a:rPr>
              <a:t> The devil led him to Jerusalem and had him stand on the highest point of the temple. “If you are the Son of God,” he said, “throw yourself down from here. </a:t>
            </a:r>
            <a:r>
              <a:rPr lang="en-GB" sz="2700" b="1" baseline="30000" dirty="0">
                <a:solidFill>
                  <a:srgbClr val="C00000"/>
                </a:solidFill>
                <a:latin typeface="Arial" panose="020B0604020202020204" pitchFamily="34" charset="0"/>
                <a:cs typeface="Arial" panose="020B0604020202020204" pitchFamily="34" charset="0"/>
              </a:rPr>
              <a:t>10</a:t>
            </a:r>
            <a:r>
              <a:rPr lang="en-GB" sz="2700" b="1" dirty="0">
                <a:latin typeface="Arial" panose="020B0604020202020204" pitchFamily="34" charset="0"/>
                <a:cs typeface="Arial" panose="020B0604020202020204" pitchFamily="34" charset="0"/>
              </a:rPr>
              <a:t> For it is written: </a:t>
            </a:r>
          </a:p>
          <a:p>
            <a:pPr marL="358775" indent="358775"/>
            <a:r>
              <a:rPr lang="en-GB" sz="2700" b="1" dirty="0">
                <a:latin typeface="Arial" panose="020B0604020202020204" pitchFamily="34" charset="0"/>
                <a:cs typeface="Arial" panose="020B0604020202020204" pitchFamily="34" charset="0"/>
              </a:rPr>
              <a:t>“‘He will command his angels concerning </a:t>
            </a:r>
            <a:r>
              <a:rPr lang="en-GB" sz="2700" b="1" dirty="0" err="1">
                <a:latin typeface="Arial" panose="020B0604020202020204" pitchFamily="34" charset="0"/>
                <a:cs typeface="Arial" panose="020B0604020202020204" pitchFamily="34" charset="0"/>
              </a:rPr>
              <a:t>youto</a:t>
            </a:r>
            <a:r>
              <a:rPr lang="en-GB" sz="2700" b="1" dirty="0">
                <a:latin typeface="Arial" panose="020B0604020202020204" pitchFamily="34" charset="0"/>
                <a:cs typeface="Arial" panose="020B0604020202020204" pitchFamily="34" charset="0"/>
              </a:rPr>
              <a:t> guard you carefully;</a:t>
            </a:r>
          </a:p>
          <a:p>
            <a:pPr marL="358775" indent="358775"/>
            <a:r>
              <a:rPr lang="en-GB" sz="2700" b="1" baseline="30000" dirty="0">
                <a:solidFill>
                  <a:srgbClr val="C00000"/>
                </a:solidFill>
                <a:latin typeface="Arial" panose="020B0604020202020204" pitchFamily="34" charset="0"/>
                <a:cs typeface="Arial" panose="020B0604020202020204" pitchFamily="34" charset="0"/>
              </a:rPr>
              <a:t>11</a:t>
            </a:r>
            <a:r>
              <a:rPr lang="en-GB" sz="2700" b="1" dirty="0">
                <a:latin typeface="Arial" panose="020B0604020202020204" pitchFamily="34" charset="0"/>
                <a:cs typeface="Arial" panose="020B0604020202020204" pitchFamily="34" charset="0"/>
              </a:rPr>
              <a:t> they will lift you up in their hands,</a:t>
            </a:r>
            <a:br>
              <a:rPr lang="en-GB" sz="2700" b="1" dirty="0">
                <a:latin typeface="Arial" panose="020B0604020202020204" pitchFamily="34" charset="0"/>
                <a:cs typeface="Arial" panose="020B0604020202020204" pitchFamily="34" charset="0"/>
              </a:rPr>
            </a:br>
            <a:r>
              <a:rPr lang="en-GB" sz="2700" b="1" dirty="0">
                <a:latin typeface="Arial" panose="020B0604020202020204" pitchFamily="34" charset="0"/>
                <a:cs typeface="Arial" panose="020B0604020202020204" pitchFamily="34" charset="0"/>
              </a:rPr>
              <a:t>so that you will not strike your foot against a stone.’”</a:t>
            </a:r>
            <a:endParaRPr lang="en-US" sz="2700" b="1" dirty="0">
              <a:latin typeface="Arial" panose="020B0604020202020204" pitchFamily="34" charset="0"/>
              <a:cs typeface="Arial" panose="020B0604020202020204" pitchFamily="34" charset="0"/>
            </a:endParaRPr>
          </a:p>
        </p:txBody>
      </p:sp>
      <p:pic>
        <p:nvPicPr>
          <p:cNvPr id="7170" name="Picture 2" descr="Pinnacle of the Temple | My Bible Study Notebook">
            <a:extLst>
              <a:ext uri="{FF2B5EF4-FFF2-40B4-BE49-F238E27FC236}">
                <a16:creationId xmlns:a16="http://schemas.microsoft.com/office/drawing/2014/main" id="{C1A61E52-009C-01DC-307F-14BB4A9A3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1574" y="-22339"/>
            <a:ext cx="3948853" cy="4594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37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170"/>
                                        </p:tgtEl>
                                        <p:attrNameLst>
                                          <p:attrName>ppt_x</p:attrName>
                                        </p:attrNameLst>
                                      </p:cBhvr>
                                      <p:tavLst>
                                        <p:tav tm="0">
                                          <p:val>
                                            <p:strVal val="ppt_x"/>
                                          </p:val>
                                        </p:tav>
                                        <p:tav tm="100000">
                                          <p:val>
                                            <p:strVal val="ppt_x"/>
                                          </p:val>
                                        </p:tav>
                                      </p:tavLst>
                                    </p:anim>
                                    <p:anim calcmode="lin" valueType="num">
                                      <p:cBhvr additive="base">
                                        <p:cTn id="7" dur="500"/>
                                        <p:tgtEl>
                                          <p:spTgt spid="7170"/>
                                        </p:tgtEl>
                                        <p:attrNameLst>
                                          <p:attrName>ppt_y</p:attrName>
                                        </p:attrNameLst>
                                      </p:cBhvr>
                                      <p:tavLst>
                                        <p:tav tm="0">
                                          <p:val>
                                            <p:strVal val="ppt_y"/>
                                          </p:val>
                                        </p:tav>
                                        <p:tav tm="100000">
                                          <p:val>
                                            <p:strVal val="1+ppt_h/2"/>
                                          </p:val>
                                        </p:tav>
                                      </p:tavLst>
                                    </p:anim>
                                    <p:set>
                                      <p:cBhvr>
                                        <p:cTn id="8" dur="1" fill="hold">
                                          <p:stCondLst>
                                            <p:cond delay="499"/>
                                          </p:stCondLst>
                                        </p:cTn>
                                        <p:tgtEl>
                                          <p:spTgt spid="717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170"/>
                                        </p:tgtEl>
                                        <p:attrNameLst>
                                          <p:attrName>style.visibility</p:attrName>
                                        </p:attrNameLst>
                                      </p:cBhvr>
                                      <p:to>
                                        <p:strVal val="visible"/>
                                      </p:to>
                                    </p:set>
                                    <p:anim calcmode="lin" valueType="num">
                                      <p:cBhvr additive="base">
                                        <p:cTn id="31" dur="500" fill="hold"/>
                                        <p:tgtEl>
                                          <p:spTgt spid="7170"/>
                                        </p:tgtEl>
                                        <p:attrNameLst>
                                          <p:attrName>ppt_x</p:attrName>
                                        </p:attrNameLst>
                                      </p:cBhvr>
                                      <p:tavLst>
                                        <p:tav tm="0">
                                          <p:val>
                                            <p:strVal val="#ppt_x"/>
                                          </p:val>
                                        </p:tav>
                                        <p:tav tm="100000">
                                          <p:val>
                                            <p:strVal val="#ppt_x"/>
                                          </p:val>
                                        </p:tav>
                                      </p:tavLst>
                                    </p:anim>
                                    <p:anim calcmode="lin" valueType="num">
                                      <p:cBhvr additive="base">
                                        <p:cTn id="32"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4:12-13</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19" y="494118"/>
            <a:ext cx="7631542" cy="2246769"/>
          </a:xfrm>
          <a:prstGeom prst="rect">
            <a:avLst/>
          </a:prstGeom>
          <a:noFill/>
        </p:spPr>
        <p:txBody>
          <a:bodyPr wrap="square" rtlCol="0">
            <a:spAutoFit/>
          </a:bodyPr>
          <a:lstStyle/>
          <a:p>
            <a:pPr indent="358775"/>
            <a:r>
              <a:rPr lang="en-GB" sz="2800" b="1" baseline="30000" dirty="0">
                <a:solidFill>
                  <a:srgbClr val="C00000"/>
                </a:solidFill>
                <a:latin typeface="Arial" panose="020B0604020202020204" pitchFamily="34" charset="0"/>
                <a:cs typeface="Arial" panose="020B0604020202020204" pitchFamily="34" charset="0"/>
              </a:rPr>
              <a:t>12</a:t>
            </a:r>
            <a:r>
              <a:rPr lang="en-GB" sz="2800" b="1" dirty="0">
                <a:latin typeface="Arial" panose="020B0604020202020204" pitchFamily="34" charset="0"/>
                <a:cs typeface="Arial" panose="020B0604020202020204" pitchFamily="34" charset="0"/>
              </a:rPr>
              <a:t> Jesus answered, “It is said: ‘Do not put the Lord your God to the test.’”</a:t>
            </a:r>
          </a:p>
          <a:p>
            <a:pPr indent="358775"/>
            <a:r>
              <a:rPr lang="en-GB" sz="2800" b="1" baseline="30000" dirty="0">
                <a:solidFill>
                  <a:srgbClr val="C00000"/>
                </a:solidFill>
                <a:latin typeface="Arial" panose="020B0604020202020204" pitchFamily="34" charset="0"/>
                <a:cs typeface="Arial" panose="020B0604020202020204" pitchFamily="34" charset="0"/>
              </a:rPr>
              <a:t>13 </a:t>
            </a:r>
            <a:r>
              <a:rPr lang="en-GB" sz="2800" b="1" dirty="0">
                <a:latin typeface="Arial" panose="020B0604020202020204" pitchFamily="34" charset="0"/>
                <a:cs typeface="Arial" panose="020B0604020202020204" pitchFamily="34" charset="0"/>
              </a:rPr>
              <a:t>When the devil had finished all this tempting, he left him until an opportune time.</a:t>
            </a:r>
            <a:endParaRPr lang="en-US" sz="2800" b="1" dirty="0">
              <a:latin typeface="Arial" panose="020B0604020202020204" pitchFamily="34" charset="0"/>
              <a:cs typeface="Arial" panose="020B0604020202020204" pitchFamily="34" charset="0"/>
            </a:endParaRPr>
          </a:p>
        </p:txBody>
      </p:sp>
      <p:sp>
        <p:nvSpPr>
          <p:cNvPr id="2" name="TextBox 5">
            <a:extLst>
              <a:ext uri="{FF2B5EF4-FFF2-40B4-BE49-F238E27FC236}">
                <a16:creationId xmlns:a16="http://schemas.microsoft.com/office/drawing/2014/main" id="{2889E07A-ED15-2C0E-4B2F-139A0D0B074A}"/>
              </a:ext>
            </a:extLst>
          </p:cNvPr>
          <p:cNvSpPr txBox="1"/>
          <p:nvPr/>
        </p:nvSpPr>
        <p:spPr>
          <a:xfrm>
            <a:off x="248229" y="2692887"/>
            <a:ext cx="7631542" cy="1384995"/>
          </a:xfrm>
          <a:prstGeom prst="rect">
            <a:avLst/>
          </a:prstGeom>
          <a:noFill/>
        </p:spPr>
        <p:txBody>
          <a:bodyPr wrap="square" rtlCol="0">
            <a:spAutoFit/>
          </a:bodyPr>
          <a:lstStyle/>
          <a:p>
            <a:r>
              <a:rPr lang="en-GB" sz="2800" b="1" dirty="0">
                <a:solidFill>
                  <a:srgbClr val="0070C0"/>
                </a:solidFill>
                <a:latin typeface="Verdana" panose="020B0604030504040204" pitchFamily="34" charset="0"/>
                <a:ea typeface="Verdana" panose="020B0604030504040204" pitchFamily="34" charset="0"/>
                <a:cs typeface="Arial" panose="020B0604020202020204" pitchFamily="34" charset="0"/>
              </a:rPr>
              <a:t>Why not test God?</a:t>
            </a:r>
          </a:p>
          <a:p>
            <a:r>
              <a:rPr lang="en-US" sz="2800" b="1" dirty="0">
                <a:solidFill>
                  <a:srgbClr val="C00000"/>
                </a:solidFill>
                <a:latin typeface="Verdana" panose="020B0604030504040204" pitchFamily="34" charset="0"/>
                <a:ea typeface="Verdana" panose="020B0604030504040204" pitchFamily="34" charset="0"/>
              </a:rPr>
              <a:t>● </a:t>
            </a:r>
            <a:r>
              <a:rPr lang="en-US" sz="2800" b="1" dirty="0">
                <a:latin typeface="Arial" panose="020B0604020202020204" pitchFamily="34" charset="0"/>
                <a:cs typeface="Arial" panose="020B0604020202020204" pitchFamily="34" charset="0"/>
              </a:rPr>
              <a:t>Trust his promises!</a:t>
            </a:r>
          </a:p>
          <a:p>
            <a:r>
              <a:rPr lang="en-US" sz="2800" b="1" dirty="0">
                <a:solidFill>
                  <a:srgbClr val="C00000"/>
                </a:solidFill>
                <a:latin typeface="Verdana" panose="020B0604030504040204" pitchFamily="34" charset="0"/>
                <a:ea typeface="Verdana" panose="020B0604030504040204" pitchFamily="34" charset="0"/>
              </a:rPr>
              <a:t>● </a:t>
            </a:r>
            <a:r>
              <a:rPr lang="en-US" sz="2800" b="1" dirty="0">
                <a:latin typeface="Arial" panose="020B0604020202020204" pitchFamily="34" charset="0"/>
                <a:cs typeface="Arial" panose="020B0604020202020204" pitchFamily="34" charset="0"/>
              </a:rPr>
              <a:t>Fear his warnings!</a:t>
            </a:r>
          </a:p>
        </p:txBody>
      </p:sp>
    </p:spTree>
    <p:extLst>
      <p:ext uri="{BB962C8B-B14F-4D97-AF65-F5344CB8AC3E}">
        <p14:creationId xmlns:p14="http://schemas.microsoft.com/office/powerpoint/2010/main" val="309255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 calcmode="lin" valueType="num">
                                      <p:cBhvr additive="base">
                                        <p:cTn id="2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 calcmode="lin" valueType="num">
                                      <p:cBhvr additive="base">
                                        <p:cTn id="3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Everyone is tempted by evil</a:t>
            </a:r>
          </a:p>
        </p:txBody>
      </p:sp>
      <p:sp>
        <p:nvSpPr>
          <p:cNvPr id="2" name="TextBox 5">
            <a:extLst>
              <a:ext uri="{FF2B5EF4-FFF2-40B4-BE49-F238E27FC236}">
                <a16:creationId xmlns:a16="http://schemas.microsoft.com/office/drawing/2014/main" id="{9D1FA5E6-69FD-4DE6-810E-E7F6012BF278}"/>
              </a:ext>
            </a:extLst>
          </p:cNvPr>
          <p:cNvSpPr txBox="1"/>
          <p:nvPr/>
        </p:nvSpPr>
        <p:spPr>
          <a:xfrm>
            <a:off x="204520" y="470118"/>
            <a:ext cx="7923480" cy="1384995"/>
          </a:xfrm>
          <a:prstGeom prst="rect">
            <a:avLst/>
          </a:prstGeom>
          <a:noFill/>
        </p:spPr>
        <p:txBody>
          <a:bodyPr wrap="square" rtlCol="0">
            <a:spAutoFit/>
          </a:bodyPr>
          <a:lstStyle/>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What are we to do, when we feel strongly attracted by anything that we know is wrong, or to which we have no right?</a:t>
            </a:r>
          </a:p>
        </p:txBody>
      </p:sp>
    </p:spTree>
    <p:extLst>
      <p:ext uri="{BB962C8B-B14F-4D97-AF65-F5344CB8AC3E}">
        <p14:creationId xmlns:p14="http://schemas.microsoft.com/office/powerpoint/2010/main" val="113140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Summary</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217836" cy="3539430"/>
          </a:xfrm>
          <a:prstGeom prst="rect">
            <a:avLst/>
          </a:prstGeom>
          <a:noFill/>
        </p:spPr>
        <p:txBody>
          <a:bodyPr wrap="square" rtlCol="0">
            <a:spAutoFit/>
          </a:bodyPr>
          <a:lstStyle/>
          <a:p>
            <a:pPr marL="341313" indent="-341313"/>
            <a:r>
              <a:rPr lang="en-US" sz="2800" b="1" dirty="0">
                <a:solidFill>
                  <a:srgbClr val="C00000"/>
                </a:solidFill>
                <a:ea typeface="Verdana" panose="020B0604030504040204" pitchFamily="34" charset="0"/>
              </a:rPr>
              <a:t>● </a:t>
            </a:r>
            <a:r>
              <a:rPr lang="en-US" sz="2800" b="1" dirty="0"/>
              <a:t>What truths will you affirm?</a:t>
            </a:r>
          </a:p>
          <a:p>
            <a:pPr marL="341313" indent="-341313"/>
            <a:r>
              <a:rPr lang="en-US" sz="2800" b="1" dirty="0">
                <a:solidFill>
                  <a:srgbClr val="C00000"/>
                </a:solidFill>
                <a:ea typeface="Verdana" panose="020B0604030504040204" pitchFamily="34" charset="0"/>
              </a:rPr>
              <a:t>●</a:t>
            </a:r>
            <a:r>
              <a:rPr lang="en-US" sz="2800" b="1" dirty="0"/>
              <a:t> What promises will you claim?</a:t>
            </a:r>
          </a:p>
          <a:p>
            <a:pPr marL="341313" indent="-341313"/>
            <a:r>
              <a:rPr lang="en-US" sz="2800" b="1" dirty="0">
                <a:solidFill>
                  <a:srgbClr val="C00000"/>
                </a:solidFill>
                <a:ea typeface="Verdana" panose="020B0604030504040204" pitchFamily="34" charset="0"/>
              </a:rPr>
              <a:t>●</a:t>
            </a:r>
            <a:r>
              <a:rPr lang="en-US" sz="2800" b="1" dirty="0"/>
              <a:t> What commands will you obey?</a:t>
            </a:r>
          </a:p>
          <a:p>
            <a:pPr marL="341313" indent="-341313"/>
            <a:endParaRPr lang="en-US" sz="2800" b="1" dirty="0">
              <a:solidFill>
                <a:srgbClr val="0070C0"/>
              </a:solidFill>
              <a:latin typeface="Verdana" panose="020B0604030504040204" pitchFamily="34" charset="0"/>
              <a:ea typeface="Verdana" panose="020B0604030504040204" pitchFamily="34" charset="0"/>
            </a:endParaRPr>
          </a:p>
          <a:p>
            <a:pPr marL="341313" indent="-341313"/>
            <a:r>
              <a:rPr lang="en-US" sz="2800" b="1" dirty="0">
                <a:solidFill>
                  <a:srgbClr val="0070C0"/>
                </a:solidFill>
                <a:latin typeface="Verdana" panose="020B0604030504040204" pitchFamily="34" charset="0"/>
                <a:ea typeface="Verdana" panose="020B0604030504040204" pitchFamily="34" charset="0"/>
              </a:rPr>
              <a:t>Assignment</a:t>
            </a:r>
            <a:endParaRPr lang="en-US" sz="2800" b="1" dirty="0"/>
          </a:p>
          <a:p>
            <a:pPr marL="341313" indent="-341313"/>
            <a:r>
              <a:rPr lang="en-US" sz="2800" b="1" dirty="0">
                <a:solidFill>
                  <a:srgbClr val="C00000"/>
                </a:solidFill>
                <a:ea typeface="Verdana" panose="020B0604030504040204" pitchFamily="34" charset="0"/>
              </a:rPr>
              <a:t>● </a:t>
            </a:r>
            <a:r>
              <a:rPr lang="en-US" sz="2800" b="1" dirty="0">
                <a:solidFill>
                  <a:srgbClr val="0070C0"/>
                </a:solidFill>
              </a:rPr>
              <a:t>Read: </a:t>
            </a:r>
            <a:r>
              <a:rPr lang="en-US" sz="2800" b="1" dirty="0"/>
              <a:t>Gospel of Luke 4:14–5:11</a:t>
            </a:r>
          </a:p>
          <a:p>
            <a:pPr marL="341313" indent="-341313"/>
            <a:r>
              <a:rPr lang="en-US" sz="2800" b="1" dirty="0">
                <a:solidFill>
                  <a:srgbClr val="C00000"/>
                </a:solidFill>
                <a:latin typeface="Verdana" panose="020B0604030504040204" pitchFamily="34" charset="0"/>
                <a:ea typeface="Verdana" panose="020B0604030504040204" pitchFamily="34" charset="0"/>
              </a:rPr>
              <a:t>● </a:t>
            </a:r>
            <a:r>
              <a:rPr lang="en-US" sz="2800" b="1" dirty="0">
                <a:solidFill>
                  <a:srgbClr val="0070C0"/>
                </a:solidFill>
              </a:rPr>
              <a:t>Visit: </a:t>
            </a:r>
            <a:r>
              <a:rPr lang="en-US" sz="2800" b="1" dirty="0"/>
              <a:t>www.</a:t>
            </a:r>
            <a:r>
              <a:rPr lang="en-US" sz="2800" b="1" dirty="0">
                <a:solidFill>
                  <a:srgbClr val="C00000"/>
                </a:solidFill>
              </a:rPr>
              <a:t>luke.currah.download</a:t>
            </a:r>
          </a:p>
          <a:p>
            <a:pPr marL="341313" indent="-341313"/>
            <a:r>
              <a:rPr lang="en-US" sz="2800" b="1" dirty="0">
                <a:solidFill>
                  <a:srgbClr val="C00000"/>
                </a:solidFill>
                <a:latin typeface="Verdana" panose="020B0604030504040204" pitchFamily="34" charset="0"/>
                <a:ea typeface="Verdana" panose="020B0604030504040204" pitchFamily="34" charset="0"/>
              </a:rPr>
              <a:t>● </a:t>
            </a:r>
            <a:r>
              <a:rPr lang="en-US" sz="2800" b="1" dirty="0">
                <a:solidFill>
                  <a:srgbClr val="0070C0"/>
                </a:solidFill>
              </a:rPr>
              <a:t>Compile: </a:t>
            </a:r>
            <a:r>
              <a:rPr lang="en-US" sz="2800" b="1" dirty="0"/>
              <a:t>insights, queries and observations.</a:t>
            </a:r>
          </a:p>
        </p:txBody>
      </p:sp>
      <p:pic>
        <p:nvPicPr>
          <p:cNvPr id="4" name="Image 3">
            <a:extLst>
              <a:ext uri="{FF2B5EF4-FFF2-40B4-BE49-F238E27FC236}">
                <a16:creationId xmlns:a16="http://schemas.microsoft.com/office/drawing/2014/main" id="{2ABECE71-54AD-66E2-D1EE-360C9B62CF23}"/>
              </a:ext>
            </a:extLst>
          </p:cNvPr>
          <p:cNvPicPr>
            <a:picLocks noChangeAspect="1"/>
          </p:cNvPicPr>
          <p:nvPr/>
        </p:nvPicPr>
        <p:blipFill>
          <a:blip r:embed="rId2"/>
          <a:stretch>
            <a:fillRect/>
          </a:stretch>
        </p:blipFill>
        <p:spPr>
          <a:xfrm>
            <a:off x="5716576" y="0"/>
            <a:ext cx="2411424" cy="3271838"/>
          </a:xfrm>
          <a:prstGeom prst="rect">
            <a:avLst/>
          </a:prstGeom>
        </p:spPr>
      </p:pic>
    </p:spTree>
    <p:extLst>
      <p:ext uri="{BB962C8B-B14F-4D97-AF65-F5344CB8AC3E}">
        <p14:creationId xmlns:p14="http://schemas.microsoft.com/office/powerpoint/2010/main" val="14199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3581956"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Major themes </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19" y="470118"/>
            <a:ext cx="7923481" cy="3970318"/>
          </a:xfrm>
          <a:prstGeom prst="rect">
            <a:avLst/>
          </a:prstGeom>
          <a:noFill/>
        </p:spPr>
        <p:txBody>
          <a:bodyPr wrap="square" rtlCol="0">
            <a:spAutoFit/>
          </a:bodyPr>
          <a:lstStyle/>
          <a:p>
            <a:pPr marL="282575" indent="-282575"/>
            <a:r>
              <a:rPr lang="en-US" sz="2800" b="1" dirty="0">
                <a:solidFill>
                  <a:srgbClr val="C00000"/>
                </a:solidFill>
                <a:latin typeface="Verdana" panose="020B0604030504040204" pitchFamily="34" charset="0"/>
                <a:ea typeface="Verdana" panose="020B0604030504040204" pitchFamily="34" charset="0"/>
              </a:rPr>
              <a:t>●</a:t>
            </a:r>
            <a:r>
              <a:rPr lang="en-US" sz="2800" b="1" dirty="0"/>
              <a:t> God’s wrath comes upon wicked nations.</a:t>
            </a:r>
          </a:p>
          <a:p>
            <a:pPr marL="282575" indent="-282575"/>
            <a:r>
              <a:rPr lang="en-US" sz="2800" b="1" dirty="0">
                <a:solidFill>
                  <a:srgbClr val="C00000"/>
                </a:solidFill>
                <a:latin typeface="Verdana" panose="020B0604030504040204" pitchFamily="34" charset="0"/>
                <a:ea typeface="Verdana" panose="020B0604030504040204" pitchFamily="34" charset="0"/>
              </a:rPr>
              <a:t>●</a:t>
            </a:r>
            <a:r>
              <a:rPr lang="en-US" sz="2800" b="1" dirty="0"/>
              <a:t> God forgives those who repent (who admit their wrongdoing, and who are willing to change).</a:t>
            </a:r>
          </a:p>
          <a:p>
            <a:pPr marL="282575" indent="-282575"/>
            <a:r>
              <a:rPr lang="en-US" sz="2800" b="1" dirty="0">
                <a:solidFill>
                  <a:srgbClr val="C00000"/>
                </a:solidFill>
                <a:latin typeface="Verdana" panose="020B0604030504040204" pitchFamily="34" charset="0"/>
                <a:ea typeface="Verdana" panose="020B0604030504040204" pitchFamily="34" charset="0"/>
              </a:rPr>
              <a:t>●</a:t>
            </a:r>
            <a:r>
              <a:rPr lang="en-US" sz="2800" b="1" dirty="0"/>
              <a:t> God wants to ‘save’ both Jews and Gentiles.</a:t>
            </a:r>
          </a:p>
          <a:p>
            <a:pPr marL="282575" indent="-282575"/>
            <a:r>
              <a:rPr lang="en-US" sz="2800" b="1" dirty="0">
                <a:solidFill>
                  <a:srgbClr val="C00000"/>
                </a:solidFill>
                <a:latin typeface="Verdana" panose="020B0604030504040204" pitchFamily="34" charset="0"/>
                <a:ea typeface="Verdana" panose="020B0604030504040204" pitchFamily="34" charset="0"/>
              </a:rPr>
              <a:t>●</a:t>
            </a:r>
            <a:r>
              <a:rPr lang="en-US" sz="2800" b="1" dirty="0"/>
              <a:t> God wants us to share with the needy, to deal truthfully with others, and to be content.</a:t>
            </a:r>
          </a:p>
          <a:p>
            <a:pPr marL="282575" indent="-282575"/>
            <a:r>
              <a:rPr lang="en-US" sz="2800" b="1" dirty="0">
                <a:solidFill>
                  <a:srgbClr val="C00000"/>
                </a:solidFill>
                <a:latin typeface="Verdana" panose="020B0604030504040204" pitchFamily="34" charset="0"/>
                <a:ea typeface="Verdana" panose="020B0604030504040204" pitchFamily="34" charset="0"/>
              </a:rPr>
              <a:t>●</a:t>
            </a:r>
            <a:r>
              <a:rPr lang="en-US" sz="2800" b="1" dirty="0"/>
              <a:t> Jesus is the Messiah (King) whom Jews were expecting to come rescue their nation.</a:t>
            </a:r>
          </a:p>
          <a:p>
            <a:pPr marL="282575" indent="-282575"/>
            <a:r>
              <a:rPr lang="en-US" sz="2800" b="1" dirty="0">
                <a:solidFill>
                  <a:srgbClr val="C00000"/>
                </a:solidFill>
                <a:latin typeface="Verdana" panose="020B0604030504040204" pitchFamily="34" charset="0"/>
                <a:ea typeface="Verdana" panose="020B0604030504040204" pitchFamily="34" charset="0"/>
              </a:rPr>
              <a:t>●</a:t>
            </a:r>
            <a:r>
              <a:rPr lang="en-US" sz="2800" b="1" dirty="0"/>
              <a:t> Jesus has brought the age of the Holy Spirit.</a:t>
            </a:r>
          </a:p>
        </p:txBody>
      </p:sp>
    </p:spTree>
    <p:extLst>
      <p:ext uri="{BB962C8B-B14F-4D97-AF65-F5344CB8AC3E}">
        <p14:creationId xmlns:p14="http://schemas.microsoft.com/office/powerpoint/2010/main" val="68959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3:1-2</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5710143" cy="3970318"/>
          </a:xfrm>
          <a:prstGeom prst="rect">
            <a:avLst/>
          </a:prstGeom>
          <a:noFill/>
        </p:spPr>
        <p:txBody>
          <a:bodyPr wrap="square" rtlCol="0">
            <a:spAutoFit/>
          </a:bodyPr>
          <a:lstStyle/>
          <a:p>
            <a:pPr indent="457200"/>
            <a:r>
              <a:rPr lang="fr-FR" sz="2800" b="1" baseline="30000" dirty="0">
                <a:solidFill>
                  <a:srgbClr val="C00000"/>
                </a:solidFill>
                <a:latin typeface="Arial" panose="020B0604020202020204" pitchFamily="34" charset="0"/>
                <a:cs typeface="Arial" panose="020B0604020202020204" pitchFamily="34" charset="0"/>
              </a:rPr>
              <a:t>1</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In the fifteenth year of the reign of Tiberius Caesar—when Pontius Pilate was governor of Judea, Herod tetrarch of Galilee, his brother Philip tetrarch of </a:t>
            </a:r>
            <a:r>
              <a:rPr lang="en-GB" sz="2800" b="1" dirty="0" err="1">
                <a:latin typeface="Arial" panose="020B0604020202020204" pitchFamily="34" charset="0"/>
                <a:cs typeface="Arial" panose="020B0604020202020204" pitchFamily="34" charset="0"/>
              </a:rPr>
              <a:t>Iturea</a:t>
            </a:r>
            <a:r>
              <a:rPr lang="en-GB" sz="2800" b="1" dirty="0">
                <a:latin typeface="Arial" panose="020B0604020202020204" pitchFamily="34" charset="0"/>
                <a:cs typeface="Arial" panose="020B0604020202020204" pitchFamily="34" charset="0"/>
              </a:rPr>
              <a:t> and </a:t>
            </a:r>
            <a:r>
              <a:rPr lang="en-GB" sz="2800" b="1" dirty="0" err="1">
                <a:latin typeface="Arial" panose="020B0604020202020204" pitchFamily="34" charset="0"/>
                <a:cs typeface="Arial" panose="020B0604020202020204" pitchFamily="34" charset="0"/>
              </a:rPr>
              <a:t>Traconitis</a:t>
            </a:r>
            <a:r>
              <a:rPr lang="en-GB" sz="2800" b="1" dirty="0">
                <a:latin typeface="Arial" panose="020B0604020202020204" pitchFamily="34" charset="0"/>
                <a:cs typeface="Arial" panose="020B0604020202020204" pitchFamily="34" charset="0"/>
              </a:rPr>
              <a:t>, and </a:t>
            </a:r>
            <a:r>
              <a:rPr lang="en-GB" sz="2800" b="1" dirty="0" err="1">
                <a:latin typeface="Arial" panose="020B0604020202020204" pitchFamily="34" charset="0"/>
                <a:cs typeface="Arial" panose="020B0604020202020204" pitchFamily="34" charset="0"/>
              </a:rPr>
              <a:t>Lysanias</a:t>
            </a:r>
            <a:r>
              <a:rPr lang="en-GB" sz="2800" b="1" dirty="0">
                <a:latin typeface="Arial" panose="020B0604020202020204" pitchFamily="34" charset="0"/>
                <a:cs typeface="Arial" panose="020B0604020202020204" pitchFamily="34" charset="0"/>
              </a:rPr>
              <a:t> tetrarch of Abilene— </a:t>
            </a:r>
            <a:br>
              <a:rPr lang="en-GB" sz="2800" b="1" dirty="0">
                <a:latin typeface="Arial" panose="020B0604020202020204" pitchFamily="34" charset="0"/>
                <a:cs typeface="Arial" panose="020B0604020202020204" pitchFamily="34" charset="0"/>
              </a:rPr>
            </a:br>
            <a:r>
              <a:rPr lang="en-GB" sz="2800" b="1" baseline="30000" dirty="0">
                <a:solidFill>
                  <a:srgbClr val="C00000"/>
                </a:solidFill>
                <a:latin typeface="Arial" panose="020B0604020202020204" pitchFamily="34" charset="0"/>
                <a:cs typeface="Arial" panose="020B0604020202020204" pitchFamily="34" charset="0"/>
              </a:rPr>
              <a:t>2</a:t>
            </a:r>
            <a:r>
              <a:rPr lang="en-GB" sz="2800" b="1" dirty="0">
                <a:latin typeface="Arial" panose="020B0604020202020204" pitchFamily="34" charset="0"/>
                <a:cs typeface="Arial" panose="020B0604020202020204" pitchFamily="34" charset="0"/>
              </a:rPr>
              <a:t> during the high-priesthood of Annas and Caiaphas, …</a:t>
            </a:r>
            <a:endParaRPr lang="en-US" sz="2800" b="1" dirty="0">
              <a:latin typeface="Arial" panose="020B0604020202020204" pitchFamily="34" charset="0"/>
              <a:cs typeface="Arial" panose="020B0604020202020204" pitchFamily="34" charset="0"/>
            </a:endParaRPr>
          </a:p>
        </p:txBody>
      </p:sp>
      <p:pic>
        <p:nvPicPr>
          <p:cNvPr id="3074" name="Picture 2" descr="Augustus - Wikipedia">
            <a:extLst>
              <a:ext uri="{FF2B5EF4-FFF2-40B4-BE49-F238E27FC236}">
                <a16:creationId xmlns:a16="http://schemas.microsoft.com/office/drawing/2014/main" id="{81DBCF67-CB30-D50F-1FBB-5E92AFDC4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4663" y="586209"/>
            <a:ext cx="2213337" cy="3551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40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065A7D1-C139-E765-AAFE-64D1C792A2CF}"/>
              </a:ext>
            </a:extLst>
          </p:cNvPr>
          <p:cNvPicPr>
            <a:picLocks noChangeAspect="1"/>
          </p:cNvPicPr>
          <p:nvPr/>
        </p:nvPicPr>
        <p:blipFill>
          <a:blip r:embed="rId2"/>
          <a:stretch>
            <a:fillRect/>
          </a:stretch>
        </p:blipFill>
        <p:spPr>
          <a:xfrm>
            <a:off x="0" y="0"/>
            <a:ext cx="8128000" cy="4572000"/>
          </a:xfrm>
          <a:prstGeom prst="rect">
            <a:avLst/>
          </a:prstGeom>
        </p:spPr>
      </p:pic>
    </p:spTree>
    <p:extLst>
      <p:ext uri="{BB962C8B-B14F-4D97-AF65-F5344CB8AC3E}">
        <p14:creationId xmlns:p14="http://schemas.microsoft.com/office/powerpoint/2010/main" val="1039253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3:2-4</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1" y="516285"/>
            <a:ext cx="5530736" cy="3970318"/>
          </a:xfrm>
          <a:prstGeom prst="rect">
            <a:avLst/>
          </a:prstGeom>
          <a:noFill/>
        </p:spPr>
        <p:txBody>
          <a:bodyPr wrap="square" rtlCol="0">
            <a:spAutoFit/>
          </a:bodyPr>
          <a:lstStyle/>
          <a:p>
            <a:pPr indent="457200"/>
            <a:r>
              <a:rPr lang="en-GB" sz="2800" b="1" dirty="0">
                <a:latin typeface="Arial" panose="020B0604020202020204" pitchFamily="34" charset="0"/>
                <a:cs typeface="Arial" panose="020B0604020202020204" pitchFamily="34" charset="0"/>
              </a:rPr>
              <a:t>… the word of God came to John son of Zechariah in the wilderness. </a:t>
            </a:r>
            <a:r>
              <a:rPr lang="en-GB" sz="2800" b="1" baseline="30000" dirty="0">
                <a:solidFill>
                  <a:srgbClr val="C00000"/>
                </a:solidFill>
                <a:latin typeface="Arial" panose="020B0604020202020204" pitchFamily="34" charset="0"/>
                <a:cs typeface="Arial" panose="020B0604020202020204" pitchFamily="34" charset="0"/>
              </a:rPr>
              <a:t>3</a:t>
            </a:r>
            <a:r>
              <a:rPr lang="en-GB" sz="2800" b="1" dirty="0">
                <a:latin typeface="Arial" panose="020B0604020202020204" pitchFamily="34" charset="0"/>
                <a:cs typeface="Arial" panose="020B0604020202020204" pitchFamily="34" charset="0"/>
              </a:rPr>
              <a:t> He went into all the country around the Jordan, preaching a baptism of repentance for the forgiveness of sins. </a:t>
            </a:r>
            <a:r>
              <a:rPr lang="en-GB" sz="2800" b="1" baseline="30000" dirty="0">
                <a:solidFill>
                  <a:srgbClr val="C00000"/>
                </a:solidFill>
                <a:latin typeface="Arial" panose="020B0604020202020204" pitchFamily="34" charset="0"/>
                <a:cs typeface="Arial" panose="020B0604020202020204" pitchFamily="34" charset="0"/>
              </a:rPr>
              <a:t>4</a:t>
            </a:r>
            <a:r>
              <a:rPr lang="en-GB" sz="2800" b="1" dirty="0">
                <a:latin typeface="Arial" panose="020B0604020202020204" pitchFamily="34" charset="0"/>
                <a:cs typeface="Arial" panose="020B0604020202020204" pitchFamily="34" charset="0"/>
              </a:rPr>
              <a:t> As it is written in the book of the words of Isaiah the prophet: …</a:t>
            </a:r>
            <a:endParaRPr lang="en-US" sz="2800" b="1"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ACBFF918-5EF0-852C-D598-F1E03504040C}"/>
              </a:ext>
            </a:extLst>
          </p:cNvPr>
          <p:cNvPicPr>
            <a:picLocks noChangeAspect="1"/>
          </p:cNvPicPr>
          <p:nvPr/>
        </p:nvPicPr>
        <p:blipFill>
          <a:blip r:embed="rId2"/>
          <a:stretch>
            <a:fillRect/>
          </a:stretch>
        </p:blipFill>
        <p:spPr>
          <a:xfrm>
            <a:off x="5568930" y="645288"/>
            <a:ext cx="2559070" cy="3281423"/>
          </a:xfrm>
          <a:prstGeom prst="rect">
            <a:avLst/>
          </a:prstGeom>
        </p:spPr>
      </p:pic>
    </p:spTree>
    <p:extLst>
      <p:ext uri="{BB962C8B-B14F-4D97-AF65-F5344CB8AC3E}">
        <p14:creationId xmlns:p14="http://schemas.microsoft.com/office/powerpoint/2010/main" val="308828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11F6742-ECA9-0768-E986-651FFE0B8AFB}"/>
              </a:ext>
            </a:extLst>
          </p:cNvPr>
          <p:cNvPicPr>
            <a:picLocks noChangeAspect="1"/>
          </p:cNvPicPr>
          <p:nvPr/>
        </p:nvPicPr>
        <p:blipFill>
          <a:blip r:embed="rId2"/>
          <a:stretch>
            <a:fillRect/>
          </a:stretch>
        </p:blipFill>
        <p:spPr>
          <a:xfrm>
            <a:off x="0" y="0"/>
            <a:ext cx="8128000" cy="4572000"/>
          </a:xfrm>
          <a:prstGeom prst="rect">
            <a:avLst/>
          </a:prstGeom>
        </p:spPr>
      </p:pic>
      <p:sp>
        <p:nvSpPr>
          <p:cNvPr id="5" name="ZoneTexte 4">
            <a:extLst>
              <a:ext uri="{FF2B5EF4-FFF2-40B4-BE49-F238E27FC236}">
                <a16:creationId xmlns:a16="http://schemas.microsoft.com/office/drawing/2014/main" id="{D3EFA547-BEBA-D70F-9492-0534E095F9D7}"/>
              </a:ext>
            </a:extLst>
          </p:cNvPr>
          <p:cNvSpPr txBox="1"/>
          <p:nvPr/>
        </p:nvSpPr>
        <p:spPr>
          <a:xfrm>
            <a:off x="1958502" y="51371"/>
            <a:ext cx="4204511" cy="2162710"/>
          </a:xfrm>
          <a:prstGeom prst="rect">
            <a:avLst/>
          </a:prstGeom>
          <a:noFill/>
          <a:ln w="38100">
            <a:solidFill>
              <a:srgbClr val="C00000"/>
            </a:solidFill>
          </a:ln>
        </p:spPr>
        <p:txBody>
          <a:bodyPr wrap="square" rtlCol="0">
            <a:spAutoFit/>
          </a:bodyPr>
          <a:lstStyle/>
          <a:p>
            <a:endParaRPr lang="en-US" dirty="0"/>
          </a:p>
        </p:txBody>
      </p:sp>
      <p:sp>
        <p:nvSpPr>
          <p:cNvPr id="7" name="ZoneTexte 6">
            <a:extLst>
              <a:ext uri="{FF2B5EF4-FFF2-40B4-BE49-F238E27FC236}">
                <a16:creationId xmlns:a16="http://schemas.microsoft.com/office/drawing/2014/main" id="{7165EA5A-360E-7F52-D656-C78340481252}"/>
              </a:ext>
            </a:extLst>
          </p:cNvPr>
          <p:cNvSpPr txBox="1"/>
          <p:nvPr/>
        </p:nvSpPr>
        <p:spPr>
          <a:xfrm>
            <a:off x="-3243" y="2265452"/>
            <a:ext cx="3923489" cy="2162710"/>
          </a:xfrm>
          <a:prstGeom prst="rect">
            <a:avLst/>
          </a:prstGeom>
          <a:noFill/>
          <a:ln w="38100">
            <a:solidFill>
              <a:srgbClr val="C00000"/>
            </a:solidFill>
          </a:ln>
        </p:spPr>
        <p:txBody>
          <a:bodyPr wrap="square" rtlCol="0">
            <a:spAutoFit/>
          </a:bodyPr>
          <a:lstStyle/>
          <a:p>
            <a:endParaRPr lang="en-US" dirty="0"/>
          </a:p>
        </p:txBody>
      </p:sp>
      <p:sp>
        <p:nvSpPr>
          <p:cNvPr id="8" name="ZoneTexte 7">
            <a:extLst>
              <a:ext uri="{FF2B5EF4-FFF2-40B4-BE49-F238E27FC236}">
                <a16:creationId xmlns:a16="http://schemas.microsoft.com/office/drawing/2014/main" id="{DD247C61-4367-14F6-EA58-7D8D7DD42929}"/>
              </a:ext>
            </a:extLst>
          </p:cNvPr>
          <p:cNvSpPr txBox="1"/>
          <p:nvPr/>
        </p:nvSpPr>
        <p:spPr>
          <a:xfrm>
            <a:off x="3920246" y="2297877"/>
            <a:ext cx="4204511" cy="2162710"/>
          </a:xfrm>
          <a:prstGeom prst="rect">
            <a:avLst/>
          </a:prstGeom>
          <a:noFill/>
          <a:ln w="38100">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91781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8"/>
                                        </p:tgtEl>
                                        <p:attrNameLst>
                                          <p:attrName>ppt_x</p:attrName>
                                        </p:attrNameLst>
                                      </p:cBhvr>
                                      <p:tavLst>
                                        <p:tav tm="0">
                                          <p:val>
                                            <p:strVal val="ppt_x"/>
                                          </p:val>
                                        </p:tav>
                                        <p:tav tm="100000">
                                          <p:val>
                                            <p:strVal val="ppt_x"/>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3:4-6 (Isaiah 40:3-5)</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539430"/>
          </a:xfrm>
          <a:prstGeom prst="rect">
            <a:avLst/>
          </a:prstGeom>
          <a:noFill/>
        </p:spPr>
        <p:txBody>
          <a:bodyPr wrap="square" rtlCol="0">
            <a:spAutoFit/>
          </a:bodyPr>
          <a:lstStyle/>
          <a:p>
            <a:pPr marL="358775" indent="-358775"/>
            <a:r>
              <a:rPr lang="en-GB" sz="2800" b="1" dirty="0">
                <a:latin typeface="Arial" panose="020B0604020202020204" pitchFamily="34" charset="0"/>
                <a:cs typeface="Arial" panose="020B0604020202020204" pitchFamily="34" charset="0"/>
              </a:rPr>
              <a:t>“A voice of one calling in the wilderness, </a:t>
            </a:r>
          </a:p>
          <a:p>
            <a:pPr marL="358775" indent="-358775"/>
            <a:r>
              <a:rPr lang="en-GB" sz="2800" b="1" dirty="0">
                <a:latin typeface="Arial" panose="020B0604020202020204" pitchFamily="34" charset="0"/>
                <a:cs typeface="Arial" panose="020B0604020202020204" pitchFamily="34" charset="0"/>
              </a:rPr>
              <a:t>Prepare the way for the Lord,</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make straight paths for him.</a:t>
            </a:r>
          </a:p>
          <a:p>
            <a:pPr marL="358775" indent="-358775"/>
            <a:r>
              <a:rPr lang="en-GB" sz="2800" b="1" baseline="30000" dirty="0">
                <a:solidFill>
                  <a:srgbClr val="C00000"/>
                </a:solidFill>
                <a:latin typeface="Arial" panose="020B0604020202020204" pitchFamily="34" charset="0"/>
                <a:cs typeface="Arial" panose="020B0604020202020204" pitchFamily="34" charset="0"/>
              </a:rPr>
              <a:t>5</a:t>
            </a:r>
            <a:r>
              <a:rPr lang="en-GB" sz="2800" b="1" dirty="0">
                <a:latin typeface="Arial" panose="020B0604020202020204" pitchFamily="34" charset="0"/>
                <a:cs typeface="Arial" panose="020B0604020202020204" pitchFamily="34" charset="0"/>
              </a:rPr>
              <a:t> Every valley shall be filled in,</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every mountain and hill made low.</a:t>
            </a:r>
          </a:p>
          <a:p>
            <a:pPr marL="358775" indent="-358775"/>
            <a:r>
              <a:rPr lang="en-GB" sz="2800" b="1" dirty="0">
                <a:latin typeface="Arial" panose="020B0604020202020204" pitchFamily="34" charset="0"/>
                <a:cs typeface="Arial" panose="020B0604020202020204" pitchFamily="34" charset="0"/>
              </a:rPr>
              <a:t>The crooked roads shall become straight,</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the rough ways smooth.</a:t>
            </a:r>
          </a:p>
          <a:p>
            <a:pPr marL="358775" indent="-358775"/>
            <a:r>
              <a:rPr lang="en-GB" sz="2800" b="1" baseline="30000" dirty="0">
                <a:solidFill>
                  <a:srgbClr val="C00000"/>
                </a:solidFill>
                <a:latin typeface="Arial" panose="020B0604020202020204" pitchFamily="34" charset="0"/>
                <a:cs typeface="Arial" panose="020B0604020202020204" pitchFamily="34" charset="0"/>
              </a:rPr>
              <a:t>6</a:t>
            </a:r>
            <a:r>
              <a:rPr lang="en-GB" sz="2800" b="1" dirty="0">
                <a:latin typeface="Arial" panose="020B0604020202020204" pitchFamily="34" charset="0"/>
                <a:cs typeface="Arial" panose="020B0604020202020204" pitchFamily="34" charset="0"/>
              </a:rPr>
              <a:t> And all people will see God’s salvation.’”</a:t>
            </a:r>
            <a:endParaRPr lang="en-US" sz="2800" b="1" dirty="0">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033E5E64-8DFD-55E4-A8A2-6DB2D09AF1C9}"/>
              </a:ext>
            </a:extLst>
          </p:cNvPr>
          <p:cNvPicPr>
            <a:picLocks noChangeAspect="1"/>
          </p:cNvPicPr>
          <p:nvPr/>
        </p:nvPicPr>
        <p:blipFill>
          <a:blip r:embed="rId2"/>
          <a:stretch>
            <a:fillRect/>
          </a:stretch>
        </p:blipFill>
        <p:spPr>
          <a:xfrm>
            <a:off x="5538487" y="992944"/>
            <a:ext cx="2589514" cy="1365989"/>
          </a:xfrm>
          <a:prstGeom prst="rect">
            <a:avLst/>
          </a:prstGeom>
        </p:spPr>
      </p:pic>
    </p:spTree>
    <p:extLst>
      <p:ext uri="{BB962C8B-B14F-4D97-AF65-F5344CB8AC3E}">
        <p14:creationId xmlns:p14="http://schemas.microsoft.com/office/powerpoint/2010/main" val="144294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5133</TotalTime>
  <Words>2141</Words>
  <Application>Microsoft Office PowerPoint</Application>
  <PresentationFormat>Personnalisé</PresentationFormat>
  <Paragraphs>156</Paragraphs>
  <Slides>35</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35</vt:i4>
      </vt:variant>
    </vt:vector>
  </HeadingPairs>
  <TitlesOfParts>
    <vt:vector size="40" baseType="lpstr">
      <vt:lpstr>Arial</vt:lpstr>
      <vt:lpstr>Calibri</vt:lpstr>
      <vt:lpstr>Calibri Light</vt:lpstr>
      <vt:lpstr>Verdana</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Currah</dc:creator>
  <cp:lastModifiedBy>Galen Currah</cp:lastModifiedBy>
  <cp:revision>159</cp:revision>
  <dcterms:created xsi:type="dcterms:W3CDTF">2023-05-03T23:33:27Z</dcterms:created>
  <dcterms:modified xsi:type="dcterms:W3CDTF">2023-10-09T07:06:33Z</dcterms:modified>
</cp:coreProperties>
</file>