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380" r:id="rId4"/>
    <p:sldId id="388" r:id="rId5"/>
    <p:sldId id="381" r:id="rId6"/>
    <p:sldId id="382" r:id="rId7"/>
    <p:sldId id="389" r:id="rId8"/>
    <p:sldId id="384" r:id="rId9"/>
    <p:sldId id="385" r:id="rId10"/>
    <p:sldId id="386" r:id="rId11"/>
    <p:sldId id="319" r:id="rId12"/>
    <p:sldId id="387" r:id="rId13"/>
    <p:sldId id="346" r:id="rId14"/>
    <p:sldId id="377" r:id="rId15"/>
    <p:sldId id="378" r:id="rId16"/>
    <p:sldId id="379" r:id="rId17"/>
    <p:sldId id="383" r:id="rId18"/>
    <p:sldId id="390" r:id="rId19"/>
    <p:sldId id="375" r:id="rId20"/>
    <p:sldId id="391" r:id="rId21"/>
    <p:sldId id="376" r:id="rId22"/>
    <p:sldId id="374" r:id="rId23"/>
    <p:sldId id="345" r:id="rId24"/>
  </p:sldIdLst>
  <p:sldSz cx="8128000" cy="457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CD8"/>
    <a:srgbClr val="FFFFF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9" autoAdjust="0"/>
    <p:restoredTop sz="94660"/>
  </p:normalViewPr>
  <p:slideViewPr>
    <p:cSldViewPr snapToGrid="0">
      <p:cViewPr varScale="1">
        <p:scale>
          <a:sx n="111" d="100"/>
          <a:sy n="111" d="100"/>
        </p:scale>
        <p:origin x="92" y="1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748242"/>
            <a:ext cx="6096000" cy="1591733"/>
          </a:xfrm>
        </p:spPr>
        <p:txBody>
          <a:bodyPr anchor="b"/>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016000" y="2401359"/>
            <a:ext cx="6096000" cy="1103841"/>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93532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77690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16600" y="243417"/>
            <a:ext cx="1752600" cy="38745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58800" y="243417"/>
            <a:ext cx="5156200" cy="38745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191263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351382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4567" y="1139826"/>
            <a:ext cx="7010400" cy="1901825"/>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554567" y="3059642"/>
            <a:ext cx="7010400" cy="1000125"/>
          </a:xfrm>
        </p:spPr>
        <p:txBody>
          <a:bodyPr/>
          <a:lstStyle>
            <a:lvl1pPr marL="0" indent="0">
              <a:buNone/>
              <a:defRPr sz="1600">
                <a:solidFill>
                  <a:schemeClr val="tx1">
                    <a:tint val="75000"/>
                  </a:schemeClr>
                </a:solidFill>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42771A-6BB2-443A-AF2E-32C2C7329DED}"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78883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8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14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42771A-6BB2-443A-AF2E-32C2C7329DED}"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144810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9859" y="243417"/>
            <a:ext cx="7010400" cy="88370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59859" y="1120775"/>
            <a:ext cx="3438525"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559859" y="1670050"/>
            <a:ext cx="3438525"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14800" y="1120775"/>
            <a:ext cx="3455459"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4114800" y="1670050"/>
            <a:ext cx="3455459"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42771A-6BB2-443A-AF2E-32C2C7329DED}"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117714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42771A-6BB2-443A-AF2E-32C2C7329DED}"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285169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2771A-6BB2-443A-AF2E-32C2C7329DED}"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69473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Content Placeholder 2"/>
          <p:cNvSpPr>
            <a:spLocks noGrp="1"/>
          </p:cNvSpPr>
          <p:nvPr>
            <p:ph idx="1"/>
          </p:nvPr>
        </p:nvSpPr>
        <p:spPr>
          <a:xfrm>
            <a:off x="3455459" y="658284"/>
            <a:ext cx="4114800" cy="3249083"/>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856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Picture Placeholder 2"/>
          <p:cNvSpPr>
            <a:spLocks noGrp="1" noChangeAspect="1"/>
          </p:cNvSpPr>
          <p:nvPr>
            <p:ph type="pic" idx="1"/>
          </p:nvPr>
        </p:nvSpPr>
        <p:spPr>
          <a:xfrm>
            <a:off x="3455459" y="658284"/>
            <a:ext cx="4114800" cy="3249083"/>
          </a:xfrm>
        </p:spPr>
        <p:txBody>
          <a:bodyPr anchor="t"/>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254656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243417"/>
            <a:ext cx="7010400" cy="88370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8800" y="1217083"/>
            <a:ext cx="7010400" cy="29008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800" y="4237567"/>
            <a:ext cx="18288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B42771A-6BB2-443A-AF2E-32C2C7329DED}" type="datetimeFigureOut">
              <a:rPr lang="en-US" smtClean="0"/>
              <a:t>10/13/2023</a:t>
            </a:fld>
            <a:endParaRPr lang="en-US"/>
          </a:p>
        </p:txBody>
      </p:sp>
      <p:sp>
        <p:nvSpPr>
          <p:cNvPr id="5" name="Footer Placeholder 4"/>
          <p:cNvSpPr>
            <a:spLocks noGrp="1"/>
          </p:cNvSpPr>
          <p:nvPr>
            <p:ph type="ftr" sz="quarter" idx="3"/>
          </p:nvPr>
        </p:nvSpPr>
        <p:spPr>
          <a:xfrm>
            <a:off x="2692400" y="4237567"/>
            <a:ext cx="27432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40400" y="4237567"/>
            <a:ext cx="18288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108409C5-AF5C-4CBE-94DB-B5BEA58F8A46}" type="slidenum">
              <a:rPr lang="en-US" smtClean="0"/>
              <a:t>‹n°›</a:t>
            </a:fld>
            <a:endParaRPr lang="en-US"/>
          </a:p>
        </p:txBody>
      </p:sp>
    </p:spTree>
    <p:extLst>
      <p:ext uri="{BB962C8B-B14F-4D97-AF65-F5344CB8AC3E}">
        <p14:creationId xmlns:p14="http://schemas.microsoft.com/office/powerpoint/2010/main" val="1221283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0B1B76-0291-6CA5-E82B-24ED766FC593}"/>
              </a:ext>
            </a:extLst>
          </p:cNvPr>
          <p:cNvSpPr txBox="1"/>
          <p:nvPr/>
        </p:nvSpPr>
        <p:spPr>
          <a:xfrm>
            <a:off x="0" y="26908"/>
            <a:ext cx="8128000" cy="1200329"/>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rPr>
              <a:t>The Gospel of Luke 4:14–5:11</a:t>
            </a:r>
          </a:p>
          <a:p>
            <a:pPr algn="ctr"/>
            <a:r>
              <a:rPr lang="en-US" sz="2400" b="1" dirty="0">
                <a:latin typeface="Verdana" panose="020B0604030504040204" pitchFamily="34" charset="0"/>
                <a:ea typeface="Verdana" panose="020B0604030504040204" pitchFamily="34" charset="0"/>
              </a:rPr>
              <a:t>Messiah begins his public work</a:t>
            </a:r>
          </a:p>
          <a:p>
            <a:pPr algn="ctr"/>
            <a:r>
              <a:rPr lang="en-US" sz="2000" b="1" dirty="0">
                <a:solidFill>
                  <a:srgbClr val="C00000"/>
                </a:solidFill>
                <a:latin typeface="Verdana" panose="020B0604030504040204" pitchFamily="34" charset="0"/>
                <a:ea typeface="Verdana" panose="020B0604030504040204" pitchFamily="34" charset="0"/>
              </a:rPr>
              <a:t>12 &amp; 15 October 2023</a:t>
            </a:r>
          </a:p>
        </p:txBody>
      </p:sp>
      <p:pic>
        <p:nvPicPr>
          <p:cNvPr id="4" name="Image 3">
            <a:extLst>
              <a:ext uri="{FF2B5EF4-FFF2-40B4-BE49-F238E27FC236}">
                <a16:creationId xmlns:a16="http://schemas.microsoft.com/office/drawing/2014/main" id="{4B3B437B-375C-4C59-03A2-772D5F663391}"/>
              </a:ext>
            </a:extLst>
          </p:cNvPr>
          <p:cNvPicPr>
            <a:picLocks noChangeAspect="1"/>
          </p:cNvPicPr>
          <p:nvPr/>
        </p:nvPicPr>
        <p:blipFill>
          <a:blip r:embed="rId2"/>
          <a:stretch>
            <a:fillRect/>
          </a:stretch>
        </p:blipFill>
        <p:spPr>
          <a:xfrm>
            <a:off x="1709035" y="1476428"/>
            <a:ext cx="4825450" cy="3095572"/>
          </a:xfrm>
          <a:prstGeom prst="rect">
            <a:avLst/>
          </a:prstGeom>
        </p:spPr>
      </p:pic>
    </p:spTree>
    <p:extLst>
      <p:ext uri="{BB962C8B-B14F-4D97-AF65-F5344CB8AC3E}">
        <p14:creationId xmlns:p14="http://schemas.microsoft.com/office/powerpoint/2010/main" val="13004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4:43-44</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35603"/>
            <a:ext cx="7923480" cy="3970318"/>
          </a:xfrm>
          <a:prstGeom prst="rect">
            <a:avLst/>
          </a:prstGeom>
          <a:noFill/>
        </p:spPr>
        <p:txBody>
          <a:bodyPr wrap="square" rtlCol="0">
            <a:spAutoFit/>
          </a:bodyPr>
          <a:lstStyle/>
          <a:p>
            <a:pPr indent="358775"/>
            <a:r>
              <a:rPr lang="en-GB" sz="2800" b="1" baseline="30000" dirty="0">
                <a:solidFill>
                  <a:srgbClr val="C00000"/>
                </a:solidFill>
                <a:latin typeface="Arial" panose="020B0604020202020204" pitchFamily="34" charset="0"/>
                <a:cs typeface="Arial" panose="020B0604020202020204" pitchFamily="34" charset="0"/>
              </a:rPr>
              <a:t>43</a:t>
            </a:r>
            <a:r>
              <a:rPr lang="en-GB" sz="2800" b="1" dirty="0">
                <a:latin typeface="Arial" panose="020B0604020202020204" pitchFamily="34" charset="0"/>
                <a:cs typeface="Arial" panose="020B0604020202020204" pitchFamily="34" charset="0"/>
              </a:rPr>
              <a:t> But he said, </a:t>
            </a:r>
            <a:r>
              <a:rPr lang="en-GB" sz="2800" b="1" dirty="0">
                <a:solidFill>
                  <a:schemeClr val="accent2">
                    <a:lumMod val="50000"/>
                  </a:schemeClr>
                </a:solidFill>
                <a:latin typeface="Arial" panose="020B0604020202020204" pitchFamily="34" charset="0"/>
                <a:cs typeface="Arial" panose="020B0604020202020204" pitchFamily="34" charset="0"/>
              </a:rPr>
              <a:t>“I must proclaim the good news of the kingdom of God to the other towns also, because that is why I was sent.”</a:t>
            </a:r>
          </a:p>
          <a:p>
            <a:pPr indent="358775"/>
            <a:r>
              <a:rPr lang="en-GB" sz="2800" b="1" baseline="30000" dirty="0">
                <a:solidFill>
                  <a:srgbClr val="C00000"/>
                </a:solidFill>
                <a:latin typeface="Arial" panose="020B0604020202020204" pitchFamily="34" charset="0"/>
                <a:cs typeface="Arial" panose="020B0604020202020204" pitchFamily="34" charset="0"/>
              </a:rPr>
              <a:t>44</a:t>
            </a:r>
            <a:r>
              <a:rPr lang="en-GB" sz="2800" b="1" dirty="0">
                <a:latin typeface="Arial" panose="020B0604020202020204" pitchFamily="34" charset="0"/>
                <a:cs typeface="Arial" panose="020B0604020202020204" pitchFamily="34" charset="0"/>
              </a:rPr>
              <a:t> And he kept on preaching in the synagogues of Judea.</a:t>
            </a:r>
          </a:p>
          <a:p>
            <a:pPr marL="268288" indent="-2682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of </a:t>
            </a:r>
            <a:r>
              <a:rPr lang="en-US" sz="2800" b="1" dirty="0">
                <a:solidFill>
                  <a:srgbClr val="0070C0"/>
                </a:solidFill>
                <a:latin typeface="Arial" panose="020B0604020202020204" pitchFamily="34" charset="0"/>
                <a:cs typeface="Arial" panose="020B0604020202020204" pitchFamily="34" charset="0"/>
              </a:rPr>
              <a:t>Judea: </a:t>
            </a:r>
            <a:r>
              <a:rPr lang="en-US" sz="2800" b="1" i="1" dirty="0" err="1">
                <a:latin typeface="Arial" panose="020B0604020202020204" pitchFamily="34" charset="0"/>
                <a:cs typeface="Arial" panose="020B0604020202020204" pitchFamily="34" charset="0"/>
              </a:rPr>
              <a:t>Ioudaias</a:t>
            </a:r>
            <a:r>
              <a:rPr lang="en-US" sz="2800" b="1" i="1" dirty="0">
                <a:latin typeface="Arial" panose="020B0604020202020204" pitchFamily="34" charset="0"/>
                <a:cs typeface="Arial" panose="020B0604020202020204" pitchFamily="34" charset="0"/>
              </a:rPr>
              <a:t> (3</a:t>
            </a:r>
            <a:r>
              <a:rPr lang="en-US" sz="2800" b="1" i="1" baseline="30000" dirty="0">
                <a:latin typeface="Arial" panose="020B0604020202020204" pitchFamily="34" charset="0"/>
                <a:cs typeface="Arial" panose="020B0604020202020204" pitchFamily="34" charset="0"/>
              </a:rPr>
              <a:t>rd</a:t>
            </a:r>
            <a:r>
              <a:rPr lang="en-US" sz="2800" b="1" i="1" dirty="0">
                <a:latin typeface="Arial" panose="020B0604020202020204" pitchFamily="34" charset="0"/>
                <a:cs typeface="Arial" panose="020B0604020202020204" pitchFamily="34" charset="0"/>
              </a:rPr>
              <a:t> century). </a:t>
            </a:r>
          </a:p>
          <a:p>
            <a:pPr marL="268288" indent="-2682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of the Jews: </a:t>
            </a:r>
            <a:r>
              <a:rPr lang="en-US" sz="2800" b="1" i="1" dirty="0" err="1">
                <a:latin typeface="Arial" panose="020B0604020202020204" pitchFamily="34" charset="0"/>
                <a:cs typeface="Arial" panose="020B0604020202020204" pitchFamily="34" charset="0"/>
              </a:rPr>
              <a:t>Ioudai</a:t>
            </a:r>
            <a:r>
              <a:rPr lang="fr-CA" sz="2800" b="1" i="1" dirty="0" err="1">
                <a:latin typeface="Arial" panose="020B0604020202020204" pitchFamily="34" charset="0"/>
                <a:cs typeface="Arial" panose="020B0604020202020204" pitchFamily="34" charset="0"/>
              </a:rPr>
              <a:t>ôn</a:t>
            </a:r>
            <a:r>
              <a:rPr lang="fr-CA" sz="2800" b="1" i="1" dirty="0">
                <a:latin typeface="Arial" panose="020B0604020202020204" pitchFamily="34" charset="0"/>
                <a:cs typeface="Arial" panose="020B0604020202020204" pitchFamily="34" charset="0"/>
              </a:rPr>
              <a:t> (5</a:t>
            </a:r>
            <a:r>
              <a:rPr lang="fr-CA" sz="2800" b="1" i="1" baseline="30000" dirty="0">
                <a:latin typeface="Arial" panose="020B0604020202020204" pitchFamily="34" charset="0"/>
                <a:cs typeface="Arial" panose="020B0604020202020204" pitchFamily="34" charset="0"/>
              </a:rPr>
              <a:t>th</a:t>
            </a:r>
            <a:r>
              <a:rPr lang="fr-CA" sz="2800" b="1" i="1" dirty="0">
                <a:latin typeface="Arial" panose="020B0604020202020204" pitchFamily="34" charset="0"/>
                <a:cs typeface="Arial" panose="020B0604020202020204" pitchFamily="34" charset="0"/>
              </a:rPr>
              <a:t> century)</a:t>
            </a:r>
            <a:endParaRPr lang="en-US" sz="2800" b="1" i="1" dirty="0">
              <a:latin typeface="Arial" panose="020B0604020202020204" pitchFamily="34" charset="0"/>
              <a:cs typeface="Arial" panose="020B0604020202020204" pitchFamily="34" charset="0"/>
            </a:endParaRPr>
          </a:p>
          <a:p>
            <a:pPr marL="268288" indent="-2682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of Galilee: </a:t>
            </a:r>
            <a:r>
              <a:rPr lang="en-US" sz="2800" b="1" i="1" dirty="0" err="1">
                <a:latin typeface="Arial" panose="020B0604020202020204" pitchFamily="34" charset="0"/>
                <a:cs typeface="Arial" panose="020B0604020202020204" pitchFamily="34" charset="0"/>
              </a:rPr>
              <a:t>Galilaias</a:t>
            </a:r>
            <a:r>
              <a:rPr lang="fr-CA" sz="2800" b="1" i="1" dirty="0">
                <a:latin typeface="Arial" panose="020B0604020202020204" pitchFamily="34" charset="0"/>
                <a:cs typeface="Arial" panose="020B0604020202020204" pitchFamily="34" charset="0"/>
              </a:rPr>
              <a:t> (5</a:t>
            </a:r>
            <a:r>
              <a:rPr lang="fr-CA" sz="2800" b="1" i="1" baseline="30000" dirty="0">
                <a:latin typeface="Arial" panose="020B0604020202020204" pitchFamily="34" charset="0"/>
                <a:cs typeface="Arial" panose="020B0604020202020204" pitchFamily="34" charset="0"/>
              </a:rPr>
              <a:t>th</a:t>
            </a:r>
            <a:r>
              <a:rPr lang="fr-CA" sz="2800" b="1" i="1" dirty="0">
                <a:latin typeface="Arial" panose="020B0604020202020204" pitchFamily="34" charset="0"/>
                <a:cs typeface="Arial" panose="020B0604020202020204" pitchFamily="34" charset="0"/>
              </a:rPr>
              <a:t> century)</a:t>
            </a:r>
            <a:endParaRPr lang="en-US" sz="2800" b="1" i="1" dirty="0">
              <a:latin typeface="Arial" panose="020B0604020202020204" pitchFamily="34" charset="0"/>
              <a:cs typeface="Arial" panose="020B0604020202020204" pitchFamily="34" charset="0"/>
            </a:endParaRPr>
          </a:p>
          <a:p>
            <a:pPr marL="268288" indent="-2682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their: </a:t>
            </a:r>
            <a:r>
              <a:rPr lang="en-US" sz="2800" b="1" i="1" dirty="0" err="1">
                <a:latin typeface="Arial" panose="020B0604020202020204" pitchFamily="34" charset="0"/>
                <a:cs typeface="Arial" panose="020B0604020202020204" pitchFamily="34" charset="0"/>
              </a:rPr>
              <a:t>aut</a:t>
            </a:r>
            <a:r>
              <a:rPr lang="fr-CA" sz="2800" b="1" i="1" dirty="0">
                <a:latin typeface="Arial" panose="020B0604020202020204" pitchFamily="34" charset="0"/>
                <a:cs typeface="Arial" panose="020B0604020202020204" pitchFamily="34" charset="0"/>
              </a:rPr>
              <a:t>ô</a:t>
            </a:r>
            <a:r>
              <a:rPr lang="en-US" sz="2800" b="1" i="1" dirty="0">
                <a:latin typeface="Arial" panose="020B0604020202020204" pitchFamily="34" charset="0"/>
                <a:cs typeface="Arial" panose="020B0604020202020204" pitchFamily="34" charset="0"/>
              </a:rPr>
              <a:t>n </a:t>
            </a:r>
            <a:r>
              <a:rPr lang="fr-CA" sz="2800" b="1" i="1" dirty="0">
                <a:latin typeface="Arial" panose="020B0604020202020204" pitchFamily="34" charset="0"/>
                <a:cs typeface="Arial" panose="020B0604020202020204" pitchFamily="34" charset="0"/>
              </a:rPr>
              <a:t> (4</a:t>
            </a:r>
            <a:r>
              <a:rPr lang="fr-CA" sz="2800" b="1" i="1" baseline="30000" dirty="0">
                <a:latin typeface="Arial" panose="020B0604020202020204" pitchFamily="34" charset="0"/>
                <a:cs typeface="Arial" panose="020B0604020202020204" pitchFamily="34" charset="0"/>
              </a:rPr>
              <a:t>th</a:t>
            </a:r>
            <a:r>
              <a:rPr lang="fr-CA" sz="2800" b="1" i="1" dirty="0">
                <a:latin typeface="Arial" panose="020B0604020202020204" pitchFamily="34" charset="0"/>
                <a:cs typeface="Arial" panose="020B0604020202020204" pitchFamily="34" charset="0"/>
              </a:rPr>
              <a:t> century)</a:t>
            </a:r>
            <a:endParaRPr lang="en-US" sz="2800" b="1" i="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09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603423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Judea, Judaea, Judah</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01224"/>
            <a:ext cx="7923481" cy="3970318"/>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 son of Jacob, son Isaac, son of Abraham.</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An iron-age kingdom, the “House of David.”</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Territory inhabited by the tribe of Judah.</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 Babylonia province: Judeans = Jews.</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The Hasmonean &amp; Herodian kingdom.</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 Roman province after 63 BCE. </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 term for Judea, Samaria, and </a:t>
            </a:r>
            <a:r>
              <a:rPr lang="en-US" sz="2800" b="1" dirty="0" err="1">
                <a:latin typeface="Arial" panose="020B0604020202020204" pitchFamily="34" charset="0"/>
                <a:cs typeface="Arial" panose="020B0604020202020204" pitchFamily="34" charset="0"/>
              </a:rPr>
              <a:t>Idumea</a:t>
            </a:r>
            <a:r>
              <a:rPr lang="en-US" sz="2800" b="1" dirty="0">
                <a:latin typeface="Arial" panose="020B0604020202020204" pitchFamily="34" charset="0"/>
                <a:cs typeface="Arial" panose="020B0604020202020204" pitchFamily="34" charset="0"/>
              </a:rPr>
              <a:t>.</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In 132 CE, the Romains merged Judaea with Galilee to form </a:t>
            </a:r>
            <a:r>
              <a:rPr lang="en-US" sz="2800" b="1" dirty="0" err="1">
                <a:latin typeface="Arial" panose="020B0604020202020204" pitchFamily="34" charset="0"/>
                <a:cs typeface="Arial" panose="020B0604020202020204" pitchFamily="34" charset="0"/>
              </a:rPr>
              <a:t>Palestina</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9677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603423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The Kingdom of God</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70118"/>
            <a:ext cx="7923481" cy="3970318"/>
          </a:xfrm>
          <a:prstGeom prst="rect">
            <a:avLst/>
          </a:prstGeom>
          <a:noFill/>
        </p:spPr>
        <p:txBody>
          <a:bodyPr wrap="square" rtlCol="0">
            <a:spAutoFit/>
          </a:bodyPr>
          <a:lstStyle/>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Jesus’ “good news” message. 4:43</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Accompanied by divine healing. 9:2</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Believers would it see before they die. 9:27</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Has “come near you.” 10:9, 11</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Has “come upon you.” 11:20</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Also yet future. 13:28-29; 21:31</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Was arriving without signs. 17:20</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Is Jesus in our midst. 17:21</a:t>
            </a:r>
          </a:p>
          <a:p>
            <a:pPr marL="282575" indent="-282575"/>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The Kingdom is where King Messiah goes!</a:t>
            </a:r>
          </a:p>
        </p:txBody>
      </p:sp>
    </p:spTree>
    <p:extLst>
      <p:ext uri="{BB962C8B-B14F-4D97-AF65-F5344CB8AC3E}">
        <p14:creationId xmlns:p14="http://schemas.microsoft.com/office/powerpoint/2010/main" val="342948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4:16-17</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2677656"/>
          </a:xfrm>
          <a:prstGeom prst="rect">
            <a:avLst/>
          </a:prstGeom>
          <a:noFill/>
        </p:spPr>
        <p:txBody>
          <a:bodyPr wrap="square" rtlCol="0">
            <a:spAutoFit/>
          </a:bodyPr>
          <a:lstStyle/>
          <a:p>
            <a:pPr indent="457200"/>
            <a:r>
              <a:rPr lang="en-GB" sz="2800" b="1" baseline="30000" dirty="0">
                <a:solidFill>
                  <a:srgbClr val="C00000"/>
                </a:solidFill>
                <a:latin typeface="Arial" panose="020B0604020202020204" pitchFamily="34" charset="0"/>
                <a:cs typeface="Arial" panose="020B0604020202020204" pitchFamily="34" charset="0"/>
              </a:rPr>
              <a:t>16</a:t>
            </a:r>
            <a:r>
              <a:rPr lang="en-GB" sz="2800" b="1" dirty="0">
                <a:latin typeface="Arial" panose="020B0604020202020204" pitchFamily="34" charset="0"/>
                <a:cs typeface="Arial" panose="020B0604020202020204" pitchFamily="34" charset="0"/>
              </a:rPr>
              <a:t> He went to Nazareth, where he had been brought up, and on the Sabbath day he went into the synagogue, as was his custom. He stood up to read, </a:t>
            </a:r>
            <a:r>
              <a:rPr lang="en-GB" sz="2800" b="1" baseline="30000" dirty="0">
                <a:solidFill>
                  <a:srgbClr val="C00000"/>
                </a:solidFill>
                <a:latin typeface="Arial" panose="020B0604020202020204" pitchFamily="34" charset="0"/>
                <a:cs typeface="Arial" panose="020B0604020202020204" pitchFamily="34" charset="0"/>
              </a:rPr>
              <a:t>17</a:t>
            </a:r>
            <a:r>
              <a:rPr lang="en-GB" sz="2800" b="1" dirty="0">
                <a:latin typeface="Arial" panose="020B0604020202020204" pitchFamily="34" charset="0"/>
                <a:cs typeface="Arial" panose="020B0604020202020204" pitchFamily="34" charset="0"/>
              </a:rPr>
              <a:t> and the scroll of the prophet Isaiah was handed to him. Unrolling it, he found the place where it is written: …</a:t>
            </a:r>
            <a:endParaRPr lang="en-US" sz="2800" b="1" dirty="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FD10DC5B-D759-1922-BAEE-3F1B2B614DAB}"/>
              </a:ext>
            </a:extLst>
          </p:cNvPr>
          <p:cNvPicPr>
            <a:picLocks noChangeAspect="1"/>
          </p:cNvPicPr>
          <p:nvPr/>
        </p:nvPicPr>
        <p:blipFill>
          <a:blip r:embed="rId2"/>
          <a:stretch>
            <a:fillRect/>
          </a:stretch>
        </p:blipFill>
        <p:spPr>
          <a:xfrm>
            <a:off x="1234220" y="261610"/>
            <a:ext cx="6202701" cy="4270904"/>
          </a:xfrm>
          <a:prstGeom prst="rect">
            <a:avLst/>
          </a:prstGeom>
        </p:spPr>
      </p:pic>
    </p:spTree>
    <p:extLst>
      <p:ext uri="{BB962C8B-B14F-4D97-AF65-F5344CB8AC3E}">
        <p14:creationId xmlns:p14="http://schemas.microsoft.com/office/powerpoint/2010/main" val="7834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4:18-19 (Isaiah 61:1-2)</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marL="361950" indent="-361950"/>
            <a:r>
              <a:rPr lang="en-GB" sz="2800" b="1" baseline="30000" dirty="0">
                <a:solidFill>
                  <a:srgbClr val="C00000"/>
                </a:solidFill>
                <a:latin typeface="Arial" panose="020B0604020202020204" pitchFamily="34" charset="0"/>
                <a:cs typeface="Arial" panose="020B0604020202020204" pitchFamily="34" charset="0"/>
              </a:rPr>
              <a:t>18</a:t>
            </a:r>
            <a:r>
              <a:rPr lang="en-GB" sz="2800" b="1" dirty="0">
                <a:latin typeface="Arial" panose="020B0604020202020204" pitchFamily="34" charset="0"/>
                <a:cs typeface="Arial" panose="020B0604020202020204" pitchFamily="34" charset="0"/>
              </a:rPr>
              <a:t> </a:t>
            </a:r>
            <a:r>
              <a:rPr lang="en-GB" sz="2800" b="1" dirty="0">
                <a:solidFill>
                  <a:schemeClr val="accent2">
                    <a:lumMod val="50000"/>
                  </a:schemeClr>
                </a:solidFill>
                <a:latin typeface="Arial" panose="020B0604020202020204" pitchFamily="34" charset="0"/>
                <a:cs typeface="Arial" panose="020B0604020202020204" pitchFamily="34" charset="0"/>
              </a:rPr>
              <a:t>“The Spirit of the Lord is on me,</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because he has anointed me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to proclaim good news to the poor. </a:t>
            </a:r>
          </a:p>
          <a:p>
            <a:pPr marL="361950" indent="-361950"/>
            <a:r>
              <a:rPr lang="en-GB" sz="2800" b="1" dirty="0">
                <a:solidFill>
                  <a:schemeClr val="accent2">
                    <a:lumMod val="50000"/>
                  </a:schemeClr>
                </a:solidFill>
                <a:latin typeface="Arial" panose="020B0604020202020204" pitchFamily="34" charset="0"/>
                <a:cs typeface="Arial" panose="020B0604020202020204" pitchFamily="34" charset="0"/>
              </a:rPr>
              <a:t>He has sent me to proclaim freedom for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the prisoners,</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and recovery of sight for the blind,</a:t>
            </a:r>
          </a:p>
          <a:p>
            <a:pPr marL="361950" indent="-361950"/>
            <a:r>
              <a:rPr lang="en-GB" sz="2800" b="1" dirty="0">
                <a:solidFill>
                  <a:schemeClr val="accent2">
                    <a:lumMod val="50000"/>
                  </a:schemeClr>
                </a:solidFill>
                <a:latin typeface="Arial" panose="020B0604020202020204" pitchFamily="34" charset="0"/>
                <a:cs typeface="Arial" panose="020B0604020202020204" pitchFamily="34" charset="0"/>
              </a:rPr>
              <a:t>to set the oppressed free,</a:t>
            </a:r>
            <a:br>
              <a:rPr lang="en-GB" sz="2800" b="1" u="sng" dirty="0">
                <a:solidFill>
                  <a:schemeClr val="accent2">
                    <a:lumMod val="50000"/>
                  </a:schemeClr>
                </a:solidFill>
                <a:latin typeface="Arial" panose="020B0604020202020204" pitchFamily="34" charset="0"/>
                <a:cs typeface="Arial" panose="020B0604020202020204" pitchFamily="34" charset="0"/>
              </a:rPr>
            </a:br>
            <a:r>
              <a:rPr lang="en-GB" sz="2800" b="1" baseline="30000" dirty="0">
                <a:solidFill>
                  <a:srgbClr val="C00000"/>
                </a:solidFill>
                <a:latin typeface="Arial" panose="020B0604020202020204" pitchFamily="34" charset="0"/>
                <a:cs typeface="Arial" panose="020B0604020202020204" pitchFamily="34" charset="0"/>
              </a:rPr>
              <a:t>19</a:t>
            </a:r>
            <a:r>
              <a:rPr lang="en-GB" sz="2800" b="1" dirty="0">
                <a:latin typeface="Arial" panose="020B0604020202020204" pitchFamily="34" charset="0"/>
                <a:cs typeface="Arial" panose="020B0604020202020204" pitchFamily="34" charset="0"/>
              </a:rPr>
              <a:t> </a:t>
            </a:r>
            <a:r>
              <a:rPr lang="en-GB" sz="2800" b="1" dirty="0">
                <a:solidFill>
                  <a:schemeClr val="accent2">
                    <a:lumMod val="50000"/>
                  </a:schemeClr>
                </a:solidFill>
                <a:latin typeface="Arial" panose="020B0604020202020204" pitchFamily="34" charset="0"/>
                <a:cs typeface="Arial" panose="020B0604020202020204" pitchFamily="34" charset="0"/>
              </a:rPr>
              <a:t>to proclaim the year of the Lord’s </a:t>
            </a:r>
            <a:r>
              <a:rPr lang="en-GB" sz="2800" b="1" dirty="0" err="1">
                <a:solidFill>
                  <a:schemeClr val="accent2">
                    <a:lumMod val="50000"/>
                  </a:schemeClr>
                </a:solidFill>
                <a:latin typeface="Arial" panose="020B0604020202020204" pitchFamily="34" charset="0"/>
                <a:cs typeface="Arial" panose="020B0604020202020204" pitchFamily="34" charset="0"/>
              </a:rPr>
              <a:t>favor</a:t>
            </a:r>
            <a:r>
              <a:rPr lang="en-GB" sz="2800" b="1" dirty="0">
                <a:solidFill>
                  <a:schemeClr val="accent2">
                    <a:lumMod val="50000"/>
                  </a:schemeClr>
                </a:solidFill>
                <a:latin typeface="Arial" panose="020B0604020202020204" pitchFamily="34" charset="0"/>
                <a:cs typeface="Arial" panose="020B0604020202020204" pitchFamily="34" charset="0"/>
              </a:rPr>
              <a:t>.”</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4F1290D-F01A-26F7-4AB6-0C39DB1EB109}"/>
              </a:ext>
            </a:extLst>
          </p:cNvPr>
          <p:cNvSpPr/>
          <p:nvPr/>
        </p:nvSpPr>
        <p:spPr>
          <a:xfrm>
            <a:off x="1502735" y="523220"/>
            <a:ext cx="1041991"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5C1A18-C47C-40B4-8A02-4021FF343E2E}"/>
              </a:ext>
            </a:extLst>
          </p:cNvPr>
          <p:cNvSpPr/>
          <p:nvPr/>
        </p:nvSpPr>
        <p:spPr>
          <a:xfrm>
            <a:off x="3543004" y="516285"/>
            <a:ext cx="965201"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C4C58E-FD29-B6C6-5213-C81E824E2A4F}"/>
              </a:ext>
            </a:extLst>
          </p:cNvPr>
          <p:cNvSpPr/>
          <p:nvPr/>
        </p:nvSpPr>
        <p:spPr>
          <a:xfrm>
            <a:off x="4929963" y="930802"/>
            <a:ext cx="754911"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09C2484-F337-52CA-8F18-A0FE708870B1}"/>
              </a:ext>
            </a:extLst>
          </p:cNvPr>
          <p:cNvSpPr/>
          <p:nvPr/>
        </p:nvSpPr>
        <p:spPr>
          <a:xfrm>
            <a:off x="5585636" y="1395088"/>
            <a:ext cx="1041991" cy="51628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C11072-4A1E-A243-AA5E-6C42264D48AE}"/>
              </a:ext>
            </a:extLst>
          </p:cNvPr>
          <p:cNvSpPr/>
          <p:nvPr/>
        </p:nvSpPr>
        <p:spPr>
          <a:xfrm>
            <a:off x="1194390" y="2247520"/>
            <a:ext cx="1825257" cy="51628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2FF73C-00B1-C778-5318-A3A7E270CAEC}"/>
              </a:ext>
            </a:extLst>
          </p:cNvPr>
          <p:cNvSpPr/>
          <p:nvPr/>
        </p:nvSpPr>
        <p:spPr>
          <a:xfrm>
            <a:off x="5511208" y="2623862"/>
            <a:ext cx="1041991" cy="51628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3F5B76-4C77-52B4-4B3D-9C6818B9DF8A}"/>
              </a:ext>
            </a:extLst>
          </p:cNvPr>
          <p:cNvSpPr/>
          <p:nvPr/>
        </p:nvSpPr>
        <p:spPr>
          <a:xfrm>
            <a:off x="1917403" y="3085665"/>
            <a:ext cx="1910318" cy="51628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00D593-DFE5-E781-DAB0-9BF3847E1AA8}"/>
              </a:ext>
            </a:extLst>
          </p:cNvPr>
          <p:cNvSpPr/>
          <p:nvPr/>
        </p:nvSpPr>
        <p:spPr>
          <a:xfrm>
            <a:off x="6696232" y="3539430"/>
            <a:ext cx="1041991" cy="516285"/>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82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P spid="4" grpId="0" animBg="1"/>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4:24-26</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indent="361950"/>
            <a:r>
              <a:rPr lang="en-GB" sz="2800" b="1" baseline="30000" dirty="0">
                <a:solidFill>
                  <a:srgbClr val="C00000"/>
                </a:solidFill>
                <a:latin typeface="Arial" panose="020B0604020202020204" pitchFamily="34" charset="0"/>
                <a:cs typeface="Arial" panose="020B0604020202020204" pitchFamily="34" charset="0"/>
              </a:rPr>
              <a:t>24</a:t>
            </a:r>
            <a:r>
              <a:rPr lang="en-GB" sz="2800" b="1" dirty="0">
                <a:latin typeface="Arial" panose="020B0604020202020204" pitchFamily="34" charset="0"/>
                <a:cs typeface="Arial" panose="020B0604020202020204" pitchFamily="34" charset="0"/>
              </a:rPr>
              <a:t> </a:t>
            </a:r>
            <a:r>
              <a:rPr lang="en-GB" sz="2800" b="1" dirty="0">
                <a:solidFill>
                  <a:schemeClr val="accent2">
                    <a:lumMod val="50000"/>
                  </a:schemeClr>
                </a:solidFill>
                <a:latin typeface="Arial" panose="020B0604020202020204" pitchFamily="34" charset="0"/>
                <a:cs typeface="Arial" panose="020B0604020202020204" pitchFamily="34" charset="0"/>
              </a:rPr>
              <a:t>“Truly I tell you,” </a:t>
            </a:r>
            <a:r>
              <a:rPr lang="en-GB" sz="2800" b="1" dirty="0">
                <a:latin typeface="Arial" panose="020B0604020202020204" pitchFamily="34" charset="0"/>
                <a:cs typeface="Arial" panose="020B0604020202020204" pitchFamily="34" charset="0"/>
              </a:rPr>
              <a:t>he continued, </a:t>
            </a:r>
            <a:r>
              <a:rPr lang="en-GB" sz="2800" b="1" dirty="0">
                <a:solidFill>
                  <a:schemeClr val="accent2">
                    <a:lumMod val="50000"/>
                  </a:schemeClr>
                </a:solidFill>
                <a:latin typeface="Arial" panose="020B0604020202020204" pitchFamily="34" charset="0"/>
                <a:cs typeface="Arial" panose="020B0604020202020204" pitchFamily="34" charset="0"/>
              </a:rPr>
              <a:t>“no prophet is accepted in his hometown. </a:t>
            </a:r>
            <a:br>
              <a:rPr lang="en-GB" sz="2800" b="1" dirty="0">
                <a:latin typeface="Arial" panose="020B0604020202020204" pitchFamily="34" charset="0"/>
                <a:cs typeface="Arial" panose="020B0604020202020204" pitchFamily="34" charset="0"/>
              </a:rPr>
            </a:br>
            <a:r>
              <a:rPr lang="en-GB" sz="2800" b="1" baseline="30000" dirty="0">
                <a:solidFill>
                  <a:srgbClr val="C00000"/>
                </a:solidFill>
                <a:latin typeface="Arial" panose="020B0604020202020204" pitchFamily="34" charset="0"/>
                <a:cs typeface="Arial" panose="020B0604020202020204" pitchFamily="34" charset="0"/>
              </a:rPr>
              <a:t>25</a:t>
            </a:r>
            <a:r>
              <a:rPr lang="en-GB" sz="2800" b="1" dirty="0">
                <a:latin typeface="Arial" panose="020B0604020202020204" pitchFamily="34" charset="0"/>
                <a:cs typeface="Arial" panose="020B0604020202020204" pitchFamily="34" charset="0"/>
              </a:rPr>
              <a:t> </a:t>
            </a:r>
            <a:r>
              <a:rPr lang="en-GB" sz="2800" b="1" dirty="0">
                <a:solidFill>
                  <a:schemeClr val="accent2">
                    <a:lumMod val="50000"/>
                  </a:schemeClr>
                </a:solidFill>
                <a:latin typeface="Arial" panose="020B0604020202020204" pitchFamily="34" charset="0"/>
                <a:cs typeface="Arial" panose="020B0604020202020204" pitchFamily="34" charset="0"/>
              </a:rPr>
              <a:t>I assure you that there were many widows in Israel in Elijah’s time, when the sky was shut for three and a half years and there was a severe famine throughout the land.</a:t>
            </a:r>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26</a:t>
            </a:r>
            <a:r>
              <a:rPr lang="en-GB" sz="2800" b="1" dirty="0">
                <a:latin typeface="Arial" panose="020B0604020202020204" pitchFamily="34" charset="0"/>
                <a:cs typeface="Arial" panose="020B0604020202020204" pitchFamily="34" charset="0"/>
              </a:rPr>
              <a:t> </a:t>
            </a:r>
            <a:r>
              <a:rPr lang="en-GB" sz="2800" b="1" dirty="0">
                <a:solidFill>
                  <a:schemeClr val="accent2">
                    <a:lumMod val="50000"/>
                  </a:schemeClr>
                </a:solidFill>
                <a:latin typeface="Arial" panose="020B0604020202020204" pitchFamily="34" charset="0"/>
                <a:cs typeface="Arial" panose="020B0604020202020204" pitchFamily="34" charset="0"/>
              </a:rPr>
              <a:t>Yet Elijah was not sent to any of them, but to a widow in Zarephath in the region of Sidon.</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B0200DF2-27E7-BF43-692D-889771241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772" y="416859"/>
            <a:ext cx="6762750" cy="41551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34836-C478-2E3C-E923-896B586DB969}"/>
              </a:ext>
            </a:extLst>
          </p:cNvPr>
          <p:cNvSpPr/>
          <p:nvPr/>
        </p:nvSpPr>
        <p:spPr>
          <a:xfrm>
            <a:off x="6329915" y="3539430"/>
            <a:ext cx="1134141"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10.01.23.Z. MAP OF THE TRAVEL ROUTE OF JESUS THROUGH THE DECAPOLIS">
            <a:extLst>
              <a:ext uri="{FF2B5EF4-FFF2-40B4-BE49-F238E27FC236}">
                <a16:creationId xmlns:a16="http://schemas.microsoft.com/office/drawing/2014/main" id="{3BC7A2BF-9A15-0B75-CFD6-6D736235D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2037"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BCF8CD-1D42-50C3-CA6F-1C4444DF3771}"/>
              </a:ext>
            </a:extLst>
          </p:cNvPr>
          <p:cNvSpPr/>
          <p:nvPr/>
        </p:nvSpPr>
        <p:spPr>
          <a:xfrm>
            <a:off x="962298" y="49713"/>
            <a:ext cx="1922096"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2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80676"/>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4:27-30</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305620"/>
            <a:ext cx="7923480" cy="4324261"/>
          </a:xfrm>
          <a:prstGeom prst="rect">
            <a:avLst/>
          </a:prstGeom>
          <a:noFill/>
        </p:spPr>
        <p:txBody>
          <a:bodyPr wrap="square" rtlCol="0">
            <a:spAutoFit/>
          </a:bodyPr>
          <a:lstStyle/>
          <a:p>
            <a:pPr>
              <a:lnSpc>
                <a:spcPts val="3000"/>
              </a:lnSpc>
            </a:pPr>
            <a:r>
              <a:rPr lang="en-GB" sz="2800" b="1" baseline="30000" dirty="0">
                <a:solidFill>
                  <a:srgbClr val="C00000"/>
                </a:solidFill>
                <a:latin typeface="Arial" panose="020B0604020202020204" pitchFamily="34" charset="0"/>
                <a:cs typeface="Arial" panose="020B0604020202020204" pitchFamily="34" charset="0"/>
              </a:rPr>
              <a:t>27 </a:t>
            </a:r>
            <a:r>
              <a:rPr lang="en-GB" sz="2800" b="1" dirty="0">
                <a:solidFill>
                  <a:schemeClr val="accent2">
                    <a:lumMod val="50000"/>
                  </a:schemeClr>
                </a:solidFill>
                <a:latin typeface="Arial" panose="020B0604020202020204" pitchFamily="34" charset="0"/>
                <a:cs typeface="Arial" panose="020B0604020202020204" pitchFamily="34" charset="0"/>
              </a:rPr>
              <a:t>And there were many in Israel with leprosy in the time of Elisha the prophet, yet not one of them was cleansed—only Naaman the Syrian.”</a:t>
            </a:r>
          </a:p>
          <a:p>
            <a:pPr indent="358775">
              <a:lnSpc>
                <a:spcPts val="3000"/>
              </a:lnSpc>
            </a:pPr>
            <a:r>
              <a:rPr lang="en-GB" sz="2800" b="1" baseline="30000" dirty="0">
                <a:solidFill>
                  <a:srgbClr val="C00000"/>
                </a:solidFill>
                <a:latin typeface="Arial" panose="020B0604020202020204" pitchFamily="34" charset="0"/>
                <a:cs typeface="Arial" panose="020B0604020202020204" pitchFamily="34" charset="0"/>
              </a:rPr>
              <a:t>28</a:t>
            </a:r>
            <a:r>
              <a:rPr lang="en-GB" sz="2800" b="1" dirty="0">
                <a:latin typeface="Arial" panose="020B0604020202020204" pitchFamily="34" charset="0"/>
                <a:cs typeface="Arial" panose="020B0604020202020204" pitchFamily="34" charset="0"/>
              </a:rPr>
              <a:t> All the people in the synagogue were furious when they heard this. </a:t>
            </a:r>
            <a:r>
              <a:rPr lang="en-GB" sz="2800" b="1" baseline="30000" dirty="0">
                <a:solidFill>
                  <a:srgbClr val="C00000"/>
                </a:solidFill>
                <a:latin typeface="Arial" panose="020B0604020202020204" pitchFamily="34" charset="0"/>
                <a:cs typeface="Arial" panose="020B0604020202020204" pitchFamily="34" charset="0"/>
              </a:rPr>
              <a:t>29</a:t>
            </a:r>
            <a:r>
              <a:rPr lang="en-GB" sz="2800" b="1" dirty="0">
                <a:latin typeface="Arial" panose="020B0604020202020204" pitchFamily="34" charset="0"/>
                <a:cs typeface="Arial" panose="020B0604020202020204" pitchFamily="34" charset="0"/>
              </a:rPr>
              <a:t> They got up, drove him out of the town, and took him to the brow of the hill on which the town was built, in order to throw him off the cliff. </a:t>
            </a:r>
            <a:r>
              <a:rPr lang="en-GB" sz="2800" b="1" baseline="30000" dirty="0">
                <a:solidFill>
                  <a:srgbClr val="C00000"/>
                </a:solidFill>
                <a:latin typeface="Arial" panose="020B0604020202020204" pitchFamily="34" charset="0"/>
                <a:cs typeface="Arial" panose="020B0604020202020204" pitchFamily="34" charset="0"/>
              </a:rPr>
              <a:t>30</a:t>
            </a:r>
            <a:r>
              <a:rPr lang="en-GB" sz="2800" b="1" dirty="0">
                <a:latin typeface="Arial" panose="020B0604020202020204" pitchFamily="34" charset="0"/>
                <a:cs typeface="Arial" panose="020B0604020202020204" pitchFamily="34" charset="0"/>
              </a:rPr>
              <a:t> But he walked right through the crowd and went on his way.</a:t>
            </a:r>
            <a:endParaRPr lang="en-US" sz="2800" b="1"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5C581D0F-C1CB-1ECD-948B-82A26764EEF3}"/>
              </a:ext>
            </a:extLst>
          </p:cNvPr>
          <p:cNvPicPr>
            <a:picLocks noChangeAspect="1"/>
          </p:cNvPicPr>
          <p:nvPr/>
        </p:nvPicPr>
        <p:blipFill>
          <a:blip r:embed="rId2"/>
          <a:stretch>
            <a:fillRect/>
          </a:stretch>
        </p:blipFill>
        <p:spPr>
          <a:xfrm>
            <a:off x="896490" y="0"/>
            <a:ext cx="6320738" cy="4572000"/>
          </a:xfrm>
          <a:prstGeom prst="rect">
            <a:avLst/>
          </a:prstGeom>
        </p:spPr>
      </p:pic>
      <p:pic>
        <p:nvPicPr>
          <p:cNvPr id="2052" name="Picture 4" descr="Naaman Healed in Jordan River Naaman was the commander of the army of Syria. Naaman developed a skin disease called leprosy. Naaman received permission from the king to go to Israel. Permission was given and the king sent gifts of silver and fine clothing along with a letter for the King of Israel. The letter asked that the king of Israel heal Naaman. This angered the king because he did not have the power to heal. Elisha the prophet heard about the letter and asked to meet the man. Elisha told Naaman to wash in the Jordan River. This made Naaman angry, but he did as Elisha suggested and he was healed. Naaman became a believer in the power of the one true God. naaman stock pictures, royalty-free photos &amp; images">
            <a:extLst>
              <a:ext uri="{FF2B5EF4-FFF2-40B4-BE49-F238E27FC236}">
                <a16:creationId xmlns:a16="http://schemas.microsoft.com/office/drawing/2014/main" id="{7061795B-FDF2-F284-2191-000912512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941" y="331059"/>
            <a:ext cx="5994124" cy="4240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58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2"/>
                                        </p:tgtEl>
                                        <p:attrNameLst>
                                          <p:attrName>ppt_x</p:attrName>
                                        </p:attrNameLst>
                                      </p:cBhvr>
                                      <p:tavLst>
                                        <p:tav tm="0">
                                          <p:val>
                                            <p:strVal val="ppt_x"/>
                                          </p:val>
                                        </p:tav>
                                        <p:tav tm="100000">
                                          <p:val>
                                            <p:strVal val="ppt_x"/>
                                          </p:val>
                                        </p:tav>
                                      </p:tavLst>
                                    </p:anim>
                                    <p:anim calcmode="lin" valueType="num">
                                      <p:cBhvr additive="base">
                                        <p:cTn id="7" dur="500"/>
                                        <p:tgtEl>
                                          <p:spTgt spid="2052"/>
                                        </p:tgtEl>
                                        <p:attrNameLst>
                                          <p:attrName>ppt_y</p:attrName>
                                        </p:attrNameLst>
                                      </p:cBhvr>
                                      <p:tavLst>
                                        <p:tav tm="0">
                                          <p:val>
                                            <p:strVal val="ppt_y"/>
                                          </p:val>
                                        </p:tav>
                                        <p:tav tm="100000">
                                          <p:val>
                                            <p:strVal val="1+ppt_h/2"/>
                                          </p:val>
                                        </p:tav>
                                      </p:tavLst>
                                    </p:anim>
                                    <p:set>
                                      <p:cBhvr>
                                        <p:cTn id="8" dur="1" fill="hold">
                                          <p:stCondLst>
                                            <p:cond delay="499"/>
                                          </p:stCondLst>
                                        </p:cTn>
                                        <p:tgtEl>
                                          <p:spTgt spid="205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6D79947-D619-9DCE-3347-C307713DEC6E}"/>
              </a:ext>
            </a:extLst>
          </p:cNvPr>
          <p:cNvPicPr>
            <a:picLocks noChangeAspect="1"/>
          </p:cNvPicPr>
          <p:nvPr/>
        </p:nvPicPr>
        <p:blipFill>
          <a:blip r:embed="rId2"/>
          <a:stretch>
            <a:fillRect/>
          </a:stretch>
        </p:blipFill>
        <p:spPr>
          <a:xfrm>
            <a:off x="0" y="0"/>
            <a:ext cx="8128000" cy="4572000"/>
          </a:xfrm>
          <a:prstGeom prst="rect">
            <a:avLst/>
          </a:prstGeom>
        </p:spPr>
      </p:pic>
    </p:spTree>
    <p:extLst>
      <p:ext uri="{BB962C8B-B14F-4D97-AF65-F5344CB8AC3E}">
        <p14:creationId xmlns:p14="http://schemas.microsoft.com/office/powerpoint/2010/main" val="423777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5:1-3</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23220"/>
            <a:ext cx="7858825" cy="3939540"/>
          </a:xfrm>
          <a:prstGeom prst="rect">
            <a:avLst/>
          </a:prstGeom>
          <a:noFill/>
        </p:spPr>
        <p:txBody>
          <a:bodyPr wrap="square" rtlCol="0">
            <a:spAutoFit/>
          </a:bodyPr>
          <a:lstStyle/>
          <a:p>
            <a:pPr indent="355600">
              <a:lnSpc>
                <a:spcPts val="3000"/>
              </a:lnSpc>
            </a:pPr>
            <a:r>
              <a:rPr lang="en-GB" sz="2800" b="1" baseline="30000" dirty="0">
                <a:solidFill>
                  <a:srgbClr val="C00000"/>
                </a:solidFill>
                <a:latin typeface="Arial" panose="020B0604020202020204" pitchFamily="34" charset="0"/>
                <a:cs typeface="Arial" panose="020B0604020202020204" pitchFamily="34" charset="0"/>
              </a:rPr>
              <a:t>1</a:t>
            </a:r>
            <a:r>
              <a:rPr lang="en-GB" sz="2700" b="1" dirty="0">
                <a:latin typeface="Arial" panose="020B0604020202020204" pitchFamily="34" charset="0"/>
                <a:cs typeface="Arial" panose="020B0604020202020204" pitchFamily="34" charset="0"/>
              </a:rPr>
              <a:t> One day as Jesus was standing by the Lake of Gennesaret, the people were crowding around him and listening to the word of God. </a:t>
            </a:r>
            <a:br>
              <a:rPr lang="en-GB" sz="2700" b="1" dirty="0">
                <a:latin typeface="Arial" panose="020B0604020202020204" pitchFamily="34" charset="0"/>
                <a:cs typeface="Arial" panose="020B0604020202020204" pitchFamily="34" charset="0"/>
              </a:rPr>
            </a:br>
            <a:r>
              <a:rPr lang="en-GB" sz="2700" b="1" baseline="30000" dirty="0">
                <a:solidFill>
                  <a:srgbClr val="C00000"/>
                </a:solidFill>
                <a:latin typeface="Arial" panose="020B0604020202020204" pitchFamily="34" charset="0"/>
                <a:cs typeface="Arial" panose="020B0604020202020204" pitchFamily="34" charset="0"/>
              </a:rPr>
              <a:t>2</a:t>
            </a:r>
            <a:r>
              <a:rPr lang="en-GB" sz="2700" b="1" dirty="0">
                <a:latin typeface="Arial" panose="020B0604020202020204" pitchFamily="34" charset="0"/>
                <a:cs typeface="Arial" panose="020B0604020202020204" pitchFamily="34" charset="0"/>
              </a:rPr>
              <a:t> He saw at the water’s edge two boats, left there by the fishermen, who were washing their nets. </a:t>
            </a:r>
          </a:p>
          <a:p>
            <a:pPr indent="355600">
              <a:lnSpc>
                <a:spcPts val="3000"/>
              </a:lnSpc>
            </a:pPr>
            <a:r>
              <a:rPr lang="en-GB" sz="2700" b="1" baseline="30000" dirty="0">
                <a:solidFill>
                  <a:srgbClr val="C00000"/>
                </a:solidFill>
                <a:latin typeface="Arial" panose="020B0604020202020204" pitchFamily="34" charset="0"/>
                <a:cs typeface="Arial" panose="020B0604020202020204" pitchFamily="34" charset="0"/>
              </a:rPr>
              <a:t>3</a:t>
            </a:r>
            <a:r>
              <a:rPr lang="en-GB" sz="2700" b="1" dirty="0">
                <a:latin typeface="Arial" panose="020B0604020202020204" pitchFamily="34" charset="0"/>
                <a:cs typeface="Arial" panose="020B0604020202020204" pitchFamily="34" charset="0"/>
              </a:rPr>
              <a:t> He got into one of the boats, the one belonging to Simon, and asked him to put out a little from shore. Then he sat down and taught the people from the boat.</a:t>
            </a:r>
            <a:endParaRPr lang="en-US" sz="2700" b="1" dirty="0">
              <a:latin typeface="Arial" panose="020B0604020202020204" pitchFamily="34" charset="0"/>
              <a:cs typeface="Arial" panose="020B0604020202020204" pitchFamily="34" charset="0"/>
            </a:endParaRPr>
          </a:p>
        </p:txBody>
      </p:sp>
      <p:pic>
        <p:nvPicPr>
          <p:cNvPr id="2050" name="Picture 2" descr="Jesus' Sea of Galilee may soon disappear HD - YouTube">
            <a:extLst>
              <a:ext uri="{FF2B5EF4-FFF2-40B4-BE49-F238E27FC236}">
                <a16:creationId xmlns:a16="http://schemas.microsoft.com/office/drawing/2014/main" id="{869EA115-BB58-0354-943A-BB6BFD485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18" y="512309"/>
            <a:ext cx="7217228" cy="4059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1EF1189-E5CD-FC05-8778-34E9F7C4504E}"/>
              </a:ext>
            </a:extLst>
          </p:cNvPr>
          <p:cNvSpPr/>
          <p:nvPr/>
        </p:nvSpPr>
        <p:spPr>
          <a:xfrm>
            <a:off x="204519" y="3946475"/>
            <a:ext cx="1200699"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40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58195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5:4-6</a:t>
            </a:r>
          </a:p>
        </p:txBody>
      </p:sp>
      <p:sp>
        <p:nvSpPr>
          <p:cNvPr id="2" name="TextBox 5">
            <a:extLst>
              <a:ext uri="{FF2B5EF4-FFF2-40B4-BE49-F238E27FC236}">
                <a16:creationId xmlns:a16="http://schemas.microsoft.com/office/drawing/2014/main" id="{890B80A0-CC2F-11D1-CE95-254FA0AF7798}"/>
              </a:ext>
            </a:extLst>
          </p:cNvPr>
          <p:cNvSpPr txBox="1"/>
          <p:nvPr/>
        </p:nvSpPr>
        <p:spPr>
          <a:xfrm>
            <a:off x="204520" y="516285"/>
            <a:ext cx="7923480" cy="3970318"/>
          </a:xfrm>
          <a:prstGeom prst="rect">
            <a:avLst/>
          </a:prstGeom>
          <a:noFill/>
        </p:spPr>
        <p:txBody>
          <a:bodyPr wrap="square" rtlCol="0">
            <a:spAutoFit/>
          </a:bodyPr>
          <a:lstStyle/>
          <a:p>
            <a:pPr indent="457200"/>
            <a:r>
              <a:rPr lang="en-GB" sz="2800" b="1" baseline="30000" dirty="0">
                <a:solidFill>
                  <a:srgbClr val="C00000"/>
                </a:solidFill>
                <a:latin typeface="Arial" panose="020B0604020202020204" pitchFamily="34" charset="0"/>
                <a:cs typeface="Arial" panose="020B0604020202020204" pitchFamily="34" charset="0"/>
              </a:rPr>
              <a:t>4 </a:t>
            </a:r>
            <a:r>
              <a:rPr lang="en-GB" sz="2800" b="1" dirty="0">
                <a:latin typeface="Arial" panose="020B0604020202020204" pitchFamily="34" charset="0"/>
                <a:cs typeface="Arial" panose="020B0604020202020204" pitchFamily="34" charset="0"/>
              </a:rPr>
              <a:t>When he had finished speaking, he said to Simon, </a:t>
            </a:r>
            <a:r>
              <a:rPr lang="en-GB" sz="2800" b="1" dirty="0">
                <a:solidFill>
                  <a:schemeClr val="accent2">
                    <a:lumMod val="50000"/>
                  </a:schemeClr>
                </a:solidFill>
                <a:latin typeface="Arial" panose="020B0604020202020204" pitchFamily="34" charset="0"/>
                <a:cs typeface="Arial" panose="020B0604020202020204" pitchFamily="34" charset="0"/>
              </a:rPr>
              <a:t>“Put out into deep water, and let down the nets for a catch.”</a:t>
            </a:r>
          </a:p>
          <a:p>
            <a:pPr indent="457200"/>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Simon answered, “Master, we’ve worked hard all night and haven’t caught anything. But because you say so, I will let down the nets.” </a:t>
            </a:r>
            <a:r>
              <a:rPr lang="en-GB" sz="2800" b="1" baseline="30000" dirty="0">
                <a:solidFill>
                  <a:srgbClr val="C00000"/>
                </a:solidFill>
                <a:latin typeface="Arial" panose="020B0604020202020204" pitchFamily="34" charset="0"/>
                <a:cs typeface="Arial" panose="020B0604020202020204" pitchFamily="34" charset="0"/>
              </a:rPr>
              <a:t>6 </a:t>
            </a:r>
            <a:r>
              <a:rPr lang="en-GB" sz="2800" b="1" dirty="0">
                <a:latin typeface="Arial" panose="020B0604020202020204" pitchFamily="34" charset="0"/>
                <a:cs typeface="Arial" panose="020B0604020202020204" pitchFamily="34" charset="0"/>
              </a:rPr>
              <a:t>When they had done so, they caught such a large number of fish that their nets began to break.</a:t>
            </a:r>
            <a:endParaRPr lang="en-US" sz="2800" b="1"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C0AE08F0-B168-5DBC-2E95-5F258E32F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586" y="1"/>
            <a:ext cx="567387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ppt_x"/>
                                          </p:val>
                                        </p:tav>
                                        <p:tav tm="100000">
                                          <p:val>
                                            <p:strVal val="#ppt_x"/>
                                          </p:val>
                                        </p:tav>
                                      </p:tavLst>
                                    </p:anim>
                                    <p:anim calcmode="lin" valueType="num">
                                      <p:cBhvr additive="base">
                                        <p:cTn id="20"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564631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Structure of Luke’s Gospel</a:t>
            </a:r>
          </a:p>
        </p:txBody>
      </p:sp>
      <p:sp>
        <p:nvSpPr>
          <p:cNvPr id="5" name="TextBox 5">
            <a:extLst>
              <a:ext uri="{FF2B5EF4-FFF2-40B4-BE49-F238E27FC236}">
                <a16:creationId xmlns:a16="http://schemas.microsoft.com/office/drawing/2014/main" id="{9DF5A662-F9B3-486A-322F-4F3F18565B3E}"/>
              </a:ext>
            </a:extLst>
          </p:cNvPr>
          <p:cNvSpPr txBox="1"/>
          <p:nvPr/>
        </p:nvSpPr>
        <p:spPr>
          <a:xfrm>
            <a:off x="274657" y="523220"/>
            <a:ext cx="7783206" cy="3970318"/>
          </a:xfrm>
          <a:prstGeom prst="rect">
            <a:avLst/>
          </a:prstGeom>
          <a:noFill/>
        </p:spPr>
        <p:txBody>
          <a:bodyPr wrap="square" rtlCol="0">
            <a:spAutoFit/>
          </a:bodyPr>
          <a:lstStyle/>
          <a:p>
            <a:pPr marL="282575" indent="-282575"/>
            <a:r>
              <a:rPr lang="en-GB" sz="2800" b="1" dirty="0">
                <a:solidFill>
                  <a:srgbClr val="C00000"/>
                </a:solidFill>
              </a:rPr>
              <a:t>1</a:t>
            </a:r>
            <a:r>
              <a:rPr lang="en-GB" sz="2800" b="1" dirty="0"/>
              <a:t> </a:t>
            </a:r>
            <a:r>
              <a:rPr lang="en-US" sz="2800" b="1" dirty="0">
                <a:solidFill>
                  <a:srgbClr val="0070C0"/>
                </a:solidFill>
              </a:rPr>
              <a:t>Preface: </a:t>
            </a:r>
            <a:r>
              <a:rPr lang="en-US" sz="2800" b="1" dirty="0"/>
              <a:t>Sponsor, method and purpose.</a:t>
            </a:r>
          </a:p>
          <a:p>
            <a:pPr marL="282575" indent="-282575"/>
            <a:r>
              <a:rPr lang="en-GB" sz="2800" b="1" dirty="0">
                <a:solidFill>
                  <a:srgbClr val="C00000"/>
                </a:solidFill>
              </a:rPr>
              <a:t>2</a:t>
            </a:r>
            <a:r>
              <a:rPr lang="en-GB" sz="2800" b="1" dirty="0"/>
              <a:t> </a:t>
            </a:r>
            <a:r>
              <a:rPr lang="en-US" sz="2800" b="1" dirty="0">
                <a:solidFill>
                  <a:srgbClr val="0070C0"/>
                </a:solidFill>
              </a:rPr>
              <a:t>Birth narratives: </a:t>
            </a:r>
            <a:r>
              <a:rPr lang="en-US" sz="2800" b="1" dirty="0"/>
              <a:t>Dawn of the promised new era.</a:t>
            </a:r>
          </a:p>
          <a:p>
            <a:pPr marL="282575" indent="-282575"/>
            <a:r>
              <a:rPr lang="en-GB" sz="2800" b="1" dirty="0">
                <a:solidFill>
                  <a:srgbClr val="C00000"/>
                </a:solidFill>
              </a:rPr>
              <a:t>3</a:t>
            </a:r>
            <a:r>
              <a:rPr lang="en-GB" sz="2800" b="1" dirty="0"/>
              <a:t> </a:t>
            </a:r>
            <a:r>
              <a:rPr lang="en-US" sz="2800" b="1" dirty="0">
                <a:solidFill>
                  <a:srgbClr val="0070C0"/>
                </a:solidFill>
              </a:rPr>
              <a:t>John’s mission: </a:t>
            </a:r>
            <a:r>
              <a:rPr lang="en-US" sz="2800" b="1" dirty="0"/>
              <a:t>Introduce the Messiah.</a:t>
            </a:r>
          </a:p>
          <a:p>
            <a:pPr marL="282575" indent="-282575"/>
            <a:r>
              <a:rPr lang="en-GB" sz="2800" b="1" dirty="0">
                <a:solidFill>
                  <a:srgbClr val="C00000"/>
                </a:solidFill>
              </a:rPr>
              <a:t>4</a:t>
            </a:r>
            <a:r>
              <a:rPr lang="en-GB" sz="2800" b="1" dirty="0"/>
              <a:t> </a:t>
            </a:r>
            <a:r>
              <a:rPr lang="en-US" sz="2800" b="1" dirty="0">
                <a:solidFill>
                  <a:srgbClr val="0070C0"/>
                </a:solidFill>
              </a:rPr>
              <a:t>Jesus’ mission: </a:t>
            </a:r>
            <a:r>
              <a:rPr lang="en-GB" sz="2800" b="1" dirty="0"/>
              <a:t>Messiah’s message and work</a:t>
            </a:r>
            <a:r>
              <a:rPr lang="en-US" sz="2800" b="1" dirty="0"/>
              <a:t>.</a:t>
            </a:r>
          </a:p>
          <a:p>
            <a:pPr marL="282575" indent="-282575"/>
            <a:r>
              <a:rPr lang="en-GB" sz="2800" b="1" dirty="0">
                <a:solidFill>
                  <a:srgbClr val="C00000"/>
                </a:solidFill>
              </a:rPr>
              <a:t>5</a:t>
            </a:r>
            <a:r>
              <a:rPr lang="en-GB" sz="2800" b="1" dirty="0"/>
              <a:t> </a:t>
            </a:r>
            <a:r>
              <a:rPr lang="en-US" sz="2800" b="1" dirty="0">
                <a:solidFill>
                  <a:srgbClr val="0070C0"/>
                </a:solidFill>
              </a:rPr>
              <a:t>Journey: </a:t>
            </a:r>
            <a:r>
              <a:rPr lang="en-US" sz="2800" b="1" dirty="0"/>
              <a:t>Messianic signs and teaching. Luke 9:51</a:t>
            </a:r>
          </a:p>
          <a:p>
            <a:pPr marL="282575" indent="-282575"/>
            <a:r>
              <a:rPr lang="en-GB" sz="2800" b="1" dirty="0">
                <a:solidFill>
                  <a:srgbClr val="C00000"/>
                </a:solidFill>
              </a:rPr>
              <a:t>6</a:t>
            </a:r>
            <a:r>
              <a:rPr lang="en-GB" sz="2800" b="1" dirty="0"/>
              <a:t> </a:t>
            </a:r>
            <a:r>
              <a:rPr lang="en-US" sz="2800" b="1" dirty="0">
                <a:solidFill>
                  <a:srgbClr val="0070C0"/>
                </a:solidFill>
              </a:rPr>
              <a:t>Jerusalem: </a:t>
            </a:r>
            <a:r>
              <a:rPr lang="en-US" sz="2800" b="1" dirty="0"/>
              <a:t>Confront Israelite and Roman rulers.</a:t>
            </a:r>
          </a:p>
          <a:p>
            <a:pPr marL="282575" indent="-282575"/>
            <a:r>
              <a:rPr lang="en-GB" sz="2800" b="1" dirty="0">
                <a:solidFill>
                  <a:srgbClr val="C00000"/>
                </a:solidFill>
              </a:rPr>
              <a:t>7</a:t>
            </a:r>
            <a:r>
              <a:rPr lang="en-GB" sz="2800" b="1" dirty="0"/>
              <a:t> </a:t>
            </a:r>
            <a:r>
              <a:rPr lang="en-US" sz="2800" b="1" dirty="0">
                <a:solidFill>
                  <a:srgbClr val="0070C0"/>
                </a:solidFill>
              </a:rPr>
              <a:t>Crucifixion: </a:t>
            </a:r>
            <a:r>
              <a:rPr lang="en-US" sz="2800" b="1" dirty="0"/>
              <a:t>Last supper, arrest, trials, death.</a:t>
            </a:r>
          </a:p>
          <a:p>
            <a:pPr marL="282575" indent="-282575"/>
            <a:r>
              <a:rPr lang="en-GB" sz="2800" b="1" dirty="0">
                <a:solidFill>
                  <a:srgbClr val="C00000"/>
                </a:solidFill>
              </a:rPr>
              <a:t>8</a:t>
            </a:r>
            <a:r>
              <a:rPr lang="en-GB" sz="2800" b="1" dirty="0"/>
              <a:t> </a:t>
            </a:r>
            <a:r>
              <a:rPr lang="en-US" sz="2800" b="1" dirty="0">
                <a:solidFill>
                  <a:srgbClr val="0070C0"/>
                </a:solidFill>
              </a:rPr>
              <a:t>Resurrection: </a:t>
            </a:r>
            <a:r>
              <a:rPr lang="en-US" sz="2800" b="1" dirty="0"/>
              <a:t>Alive, appearance, and proofs.</a:t>
            </a:r>
          </a:p>
          <a:p>
            <a:pPr marL="282575" indent="-282575"/>
            <a:r>
              <a:rPr lang="en-GB" sz="2800" b="1" dirty="0">
                <a:solidFill>
                  <a:srgbClr val="C00000"/>
                </a:solidFill>
              </a:rPr>
              <a:t>9</a:t>
            </a:r>
            <a:r>
              <a:rPr lang="en-GB" sz="2800" b="1" dirty="0"/>
              <a:t> </a:t>
            </a:r>
            <a:r>
              <a:rPr lang="en-US" sz="2800" b="1" dirty="0">
                <a:solidFill>
                  <a:srgbClr val="0070C0"/>
                </a:solidFill>
              </a:rPr>
              <a:t>Ascension: </a:t>
            </a:r>
            <a:r>
              <a:rPr lang="en-US" sz="2800" b="1" dirty="0"/>
              <a:t>Gives Holy Spirit, mission to nations.</a:t>
            </a:r>
          </a:p>
        </p:txBody>
      </p:sp>
      <p:sp>
        <p:nvSpPr>
          <p:cNvPr id="6" name="Rectangle 5">
            <a:extLst>
              <a:ext uri="{FF2B5EF4-FFF2-40B4-BE49-F238E27FC236}">
                <a16:creationId xmlns:a16="http://schemas.microsoft.com/office/drawing/2014/main" id="{7F435492-2223-EB5B-0D65-B95C88736B14}"/>
              </a:ext>
            </a:extLst>
          </p:cNvPr>
          <p:cNvSpPr/>
          <p:nvPr/>
        </p:nvSpPr>
        <p:spPr>
          <a:xfrm>
            <a:off x="274657" y="1876715"/>
            <a:ext cx="7651700" cy="409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F435725-01B4-3C0E-837D-F0CB0BB8809B}"/>
              </a:ext>
            </a:extLst>
          </p:cNvPr>
          <p:cNvPicPr>
            <a:picLocks noChangeAspect="1"/>
          </p:cNvPicPr>
          <p:nvPr/>
        </p:nvPicPr>
        <p:blipFill>
          <a:blip r:embed="rId2"/>
          <a:stretch>
            <a:fillRect/>
          </a:stretch>
        </p:blipFill>
        <p:spPr>
          <a:xfrm>
            <a:off x="0" y="0"/>
            <a:ext cx="8128000" cy="4572000"/>
          </a:xfrm>
          <a:prstGeom prst="rect">
            <a:avLst/>
          </a:prstGeom>
        </p:spPr>
      </p:pic>
      <p:sp>
        <p:nvSpPr>
          <p:cNvPr id="6" name="Rectangle 5">
            <a:extLst>
              <a:ext uri="{FF2B5EF4-FFF2-40B4-BE49-F238E27FC236}">
                <a16:creationId xmlns:a16="http://schemas.microsoft.com/office/drawing/2014/main" id="{80290F9A-D7B2-D261-1A6D-177D9A5500B1}"/>
              </a:ext>
            </a:extLst>
          </p:cNvPr>
          <p:cNvSpPr/>
          <p:nvPr/>
        </p:nvSpPr>
        <p:spPr>
          <a:xfrm>
            <a:off x="642123" y="677861"/>
            <a:ext cx="5052706"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E6C303-53A9-30E8-96F4-1CA40B03BC7A}"/>
              </a:ext>
            </a:extLst>
          </p:cNvPr>
          <p:cNvSpPr/>
          <p:nvPr/>
        </p:nvSpPr>
        <p:spPr>
          <a:xfrm>
            <a:off x="642122" y="1194146"/>
            <a:ext cx="5223839"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8D19C8-DA4F-416E-0C9E-14E58BD7C5FB}"/>
              </a:ext>
            </a:extLst>
          </p:cNvPr>
          <p:cNvSpPr/>
          <p:nvPr/>
        </p:nvSpPr>
        <p:spPr>
          <a:xfrm>
            <a:off x="642120" y="1705505"/>
            <a:ext cx="6172747"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EFBB42-DFB2-5D08-33F2-FFDD7B2017A8}"/>
              </a:ext>
            </a:extLst>
          </p:cNvPr>
          <p:cNvSpPr/>
          <p:nvPr/>
        </p:nvSpPr>
        <p:spPr>
          <a:xfrm>
            <a:off x="642119" y="2222615"/>
            <a:ext cx="5223841"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253633-30F1-5CF7-2A59-16F66DE28DB6}"/>
              </a:ext>
            </a:extLst>
          </p:cNvPr>
          <p:cNvSpPr/>
          <p:nvPr/>
        </p:nvSpPr>
        <p:spPr>
          <a:xfrm>
            <a:off x="642123" y="2762729"/>
            <a:ext cx="6425786"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33186E-2D11-A598-C128-AC58ECED543A}"/>
              </a:ext>
            </a:extLst>
          </p:cNvPr>
          <p:cNvSpPr/>
          <p:nvPr/>
        </p:nvSpPr>
        <p:spPr>
          <a:xfrm>
            <a:off x="642122" y="3285590"/>
            <a:ext cx="7023885"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D3C26A-5833-D9C3-A06C-69C962B5FE4A}"/>
              </a:ext>
            </a:extLst>
          </p:cNvPr>
          <p:cNvSpPr/>
          <p:nvPr/>
        </p:nvSpPr>
        <p:spPr>
          <a:xfrm>
            <a:off x="642118" y="3880349"/>
            <a:ext cx="5660915" cy="516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7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5:8-11</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656945" cy="3970318"/>
          </a:xfrm>
          <a:prstGeom prst="rect">
            <a:avLst/>
          </a:prstGeom>
          <a:noFill/>
        </p:spPr>
        <p:txBody>
          <a:bodyPr wrap="square" rtlCol="0">
            <a:spAutoFit/>
          </a:bodyPr>
          <a:lstStyle/>
          <a:p>
            <a:pPr indent="457200"/>
            <a:r>
              <a:rPr lang="en-GB" sz="2800" b="1" baseline="30000" dirty="0">
                <a:solidFill>
                  <a:srgbClr val="C00000"/>
                </a:solidFill>
                <a:latin typeface="Arial" panose="020B0604020202020204" pitchFamily="34" charset="0"/>
                <a:cs typeface="Arial" panose="020B0604020202020204" pitchFamily="34" charset="0"/>
              </a:rPr>
              <a:t>8 </a:t>
            </a:r>
            <a:r>
              <a:rPr lang="en-GB" sz="2800" b="1" dirty="0">
                <a:latin typeface="Arial" panose="020B0604020202020204" pitchFamily="34" charset="0"/>
                <a:cs typeface="Arial" panose="020B0604020202020204" pitchFamily="34" charset="0"/>
              </a:rPr>
              <a:t>When Simon Peter saw this, he fell at Jesus’ knees and said, “Go away from me, Lord; I am a sinful man!” </a:t>
            </a:r>
            <a:r>
              <a:rPr lang="en-GB" sz="2800" b="1" baseline="30000" dirty="0">
                <a:solidFill>
                  <a:srgbClr val="C00000"/>
                </a:solidFill>
                <a:latin typeface="Arial" panose="020B0604020202020204" pitchFamily="34" charset="0"/>
                <a:cs typeface="Arial" panose="020B0604020202020204" pitchFamily="34" charset="0"/>
              </a:rPr>
              <a:t>9</a:t>
            </a:r>
            <a:r>
              <a:rPr lang="en-GB" sz="2800" b="1" dirty="0">
                <a:latin typeface="Arial" panose="020B0604020202020204" pitchFamily="34" charset="0"/>
                <a:cs typeface="Arial" panose="020B0604020202020204" pitchFamily="34" charset="0"/>
              </a:rPr>
              <a:t> For he and all his companions were astonished at the catch of fish they had taken, </a:t>
            </a:r>
            <a:r>
              <a:rPr lang="en-GB" sz="2800" b="1" baseline="30000" dirty="0">
                <a:solidFill>
                  <a:srgbClr val="C00000"/>
                </a:solidFill>
                <a:latin typeface="Arial" panose="020B0604020202020204" pitchFamily="34" charset="0"/>
                <a:cs typeface="Arial" panose="020B0604020202020204" pitchFamily="34" charset="0"/>
              </a:rPr>
              <a:t>10</a:t>
            </a:r>
            <a:r>
              <a:rPr lang="en-GB" sz="2800" b="1" dirty="0">
                <a:latin typeface="Arial" panose="020B0604020202020204" pitchFamily="34" charset="0"/>
                <a:cs typeface="Arial" panose="020B0604020202020204" pitchFamily="34" charset="0"/>
              </a:rPr>
              <a:t> … Then Jesus said to Simon</a:t>
            </a:r>
            <a:r>
              <a:rPr lang="en-GB" sz="2800" b="1" dirty="0">
                <a:solidFill>
                  <a:schemeClr val="accent2">
                    <a:lumMod val="50000"/>
                  </a:schemeClr>
                </a:solidFill>
                <a:latin typeface="Arial" panose="020B0604020202020204" pitchFamily="34" charset="0"/>
                <a:cs typeface="Arial" panose="020B0604020202020204" pitchFamily="34" charset="0"/>
              </a:rPr>
              <a:t>, “Don’t be afraid; from now on you will fish for people.” </a:t>
            </a:r>
            <a:r>
              <a:rPr lang="en-GB" sz="2800" b="1" baseline="30000" dirty="0">
                <a:solidFill>
                  <a:srgbClr val="C00000"/>
                </a:solidFill>
                <a:latin typeface="Arial" panose="020B0604020202020204" pitchFamily="34" charset="0"/>
                <a:cs typeface="Arial" panose="020B0604020202020204" pitchFamily="34" charset="0"/>
              </a:rPr>
              <a:t>11</a:t>
            </a:r>
            <a:r>
              <a:rPr lang="en-GB" sz="2800" b="1" dirty="0">
                <a:latin typeface="Arial" panose="020B0604020202020204" pitchFamily="34" charset="0"/>
                <a:cs typeface="Arial" panose="020B0604020202020204" pitchFamily="34" charset="0"/>
              </a:rPr>
              <a:t> So they pulled their boats up on shore, left everything and followed him.</a:t>
            </a:r>
            <a:endParaRPr lang="en-US" sz="2800" b="1" dirty="0">
              <a:latin typeface="Arial" panose="020B0604020202020204" pitchFamily="34" charset="0"/>
              <a:cs typeface="Arial" panose="020B0604020202020204" pitchFamily="34" charset="0"/>
            </a:endParaRPr>
          </a:p>
        </p:txBody>
      </p:sp>
      <p:pic>
        <p:nvPicPr>
          <p:cNvPr id="4098" name="Picture 2" descr="Man In the Woods: What Wayne's World Taught Me About Divine Worship...">
            <a:extLst>
              <a:ext uri="{FF2B5EF4-FFF2-40B4-BE49-F238E27FC236}">
                <a16:creationId xmlns:a16="http://schemas.microsoft.com/office/drawing/2014/main" id="{EB7A772E-D430-A97A-7516-0F5E2E2D60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5" t="2359" r="1330" b="2359"/>
          <a:stretch/>
        </p:blipFill>
        <p:spPr bwMode="auto">
          <a:xfrm>
            <a:off x="2154865" y="446744"/>
            <a:ext cx="5973135" cy="412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2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A3F2EE1B-0355-651B-5731-3E7D35721DD9}"/>
              </a:ext>
            </a:extLst>
          </p:cNvPr>
          <p:cNvSpPr txBox="1"/>
          <p:nvPr/>
        </p:nvSpPr>
        <p:spPr>
          <a:xfrm>
            <a:off x="204519" y="0"/>
            <a:ext cx="603423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Peter’s transformation</a:t>
            </a:r>
          </a:p>
        </p:txBody>
      </p:sp>
      <p:sp>
        <p:nvSpPr>
          <p:cNvPr id="3" name="TextBox 5">
            <a:extLst>
              <a:ext uri="{FF2B5EF4-FFF2-40B4-BE49-F238E27FC236}">
                <a16:creationId xmlns:a16="http://schemas.microsoft.com/office/drawing/2014/main" id="{06663826-0397-6863-D726-2771FAEACE75}"/>
              </a:ext>
            </a:extLst>
          </p:cNvPr>
          <p:cNvSpPr txBox="1"/>
          <p:nvPr/>
        </p:nvSpPr>
        <p:spPr>
          <a:xfrm>
            <a:off x="204520" y="470118"/>
            <a:ext cx="5749714" cy="4078039"/>
          </a:xfrm>
          <a:prstGeom prst="rect">
            <a:avLst/>
          </a:prstGeom>
          <a:noFill/>
        </p:spPr>
        <p:txBody>
          <a:bodyPr wrap="square" rtlCol="0">
            <a:spAutoFit/>
          </a:bodyPr>
          <a:lstStyle/>
          <a:p>
            <a:pPr marL="282575" indent="-282575">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1 </a:t>
            </a:r>
            <a:r>
              <a:rPr lang="en-US" sz="2800" b="1" dirty="0">
                <a:latin typeface="Arial" panose="020B0604020202020204" pitchFamily="34" charset="0"/>
                <a:cs typeface="Arial" panose="020B0604020202020204" pitchFamily="34" charset="0"/>
              </a:rPr>
              <a:t>Occupied with life’s demands.</a:t>
            </a:r>
            <a:endPar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endParaRPr>
          </a:p>
          <a:p>
            <a:pPr marL="282575" indent="-282575">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2 </a:t>
            </a:r>
            <a:r>
              <a:rPr lang="en-US" sz="2800" b="1" dirty="0">
                <a:latin typeface="Arial" panose="020B0604020202020204" pitchFamily="34" charset="0"/>
                <a:cs typeface="Arial" panose="020B0604020202020204" pitchFamily="34" charset="0"/>
              </a:rPr>
              <a:t>Listened to Jesus teaching.</a:t>
            </a:r>
          </a:p>
          <a:p>
            <a:pPr marL="282575" indent="-282575">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3 </a:t>
            </a:r>
            <a:r>
              <a:rPr lang="en-US" sz="2800" b="1" dirty="0">
                <a:latin typeface="Arial" panose="020B0604020202020204" pitchFamily="34" charset="0"/>
                <a:cs typeface="Arial" panose="020B0604020202020204" pitchFamily="34" charset="0"/>
              </a:rPr>
              <a:t>Doubtful but willing to try.</a:t>
            </a:r>
          </a:p>
          <a:p>
            <a:pPr marL="282575" indent="-282575">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4 </a:t>
            </a:r>
            <a:r>
              <a:rPr lang="en-US" sz="2800" b="1" dirty="0">
                <a:latin typeface="Arial" panose="020B0604020202020204" pitchFamily="34" charset="0"/>
                <a:cs typeface="Arial" panose="020B0604020202020204" pitchFamily="34" charset="0"/>
              </a:rPr>
              <a:t>Astonished at outcome.</a:t>
            </a:r>
          </a:p>
          <a:p>
            <a:pPr marL="282575" indent="-282575">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5 </a:t>
            </a:r>
            <a:r>
              <a:rPr lang="en-US" sz="2800" b="1" dirty="0">
                <a:latin typeface="Arial" panose="020B0604020202020204" pitchFamily="34" charset="0"/>
                <a:cs typeface="Arial" panose="020B0604020202020204" pitchFamily="34" charset="0"/>
              </a:rPr>
              <a:t>Repents of his own evil.</a:t>
            </a:r>
          </a:p>
          <a:p>
            <a:pPr marL="282575" indent="-282575">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6 </a:t>
            </a:r>
            <a:r>
              <a:rPr lang="en-US" sz="2800" b="1" dirty="0">
                <a:latin typeface="Arial" panose="020B0604020202020204" pitchFamily="34" charset="0"/>
                <a:cs typeface="Arial" panose="020B0604020202020204" pitchFamily="34" charset="0"/>
              </a:rPr>
              <a:t>Reassured by Jesus’ promise.</a:t>
            </a:r>
          </a:p>
          <a:p>
            <a:pPr marL="282575" indent="-282575">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7 </a:t>
            </a:r>
            <a:r>
              <a:rPr lang="en-US" sz="2800" b="1" dirty="0">
                <a:latin typeface="Arial" panose="020B0604020202020204" pitchFamily="34" charset="0"/>
                <a:cs typeface="Arial" panose="020B0604020202020204" pitchFamily="34" charset="0"/>
              </a:rPr>
              <a:t>Left his economic security.</a:t>
            </a:r>
          </a:p>
          <a:p>
            <a:pPr marL="282575" indent="-282575">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8 </a:t>
            </a:r>
            <a:r>
              <a:rPr lang="en-US" sz="2800" b="1" dirty="0">
                <a:latin typeface="Arial" panose="020B0604020202020204" pitchFamily="34" charset="0"/>
                <a:cs typeface="Arial" panose="020B0604020202020204" pitchFamily="34" charset="0"/>
              </a:rPr>
              <a:t>Followed Jesus at all costs.</a:t>
            </a:r>
          </a:p>
        </p:txBody>
      </p:sp>
      <p:pic>
        <p:nvPicPr>
          <p:cNvPr id="5" name="Image 4">
            <a:extLst>
              <a:ext uri="{FF2B5EF4-FFF2-40B4-BE49-F238E27FC236}">
                <a16:creationId xmlns:a16="http://schemas.microsoft.com/office/drawing/2014/main" id="{D3946937-752C-44D4-B993-49E444731D05}"/>
              </a:ext>
            </a:extLst>
          </p:cNvPr>
          <p:cNvPicPr>
            <a:picLocks noChangeAspect="1"/>
          </p:cNvPicPr>
          <p:nvPr/>
        </p:nvPicPr>
        <p:blipFill>
          <a:blip r:embed="rId2"/>
          <a:stretch>
            <a:fillRect/>
          </a:stretch>
        </p:blipFill>
        <p:spPr>
          <a:xfrm>
            <a:off x="5727405" y="962148"/>
            <a:ext cx="2400595" cy="3609852"/>
          </a:xfrm>
          <a:prstGeom prst="rect">
            <a:avLst/>
          </a:prstGeom>
        </p:spPr>
      </p:pic>
      <p:pic>
        <p:nvPicPr>
          <p:cNvPr id="5122" name="Picture 2" descr="The Chosen Wiki">
            <a:extLst>
              <a:ext uri="{FF2B5EF4-FFF2-40B4-BE49-F238E27FC236}">
                <a16:creationId xmlns:a16="http://schemas.microsoft.com/office/drawing/2014/main" id="{DDA8F92F-3032-517A-A2A8-4BA63EBA2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405" y="35444"/>
            <a:ext cx="2388237" cy="90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5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Summary</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217836" cy="3539430"/>
          </a:xfrm>
          <a:prstGeom prst="rect">
            <a:avLst/>
          </a:prstGeom>
          <a:noFill/>
        </p:spPr>
        <p:txBody>
          <a:bodyPr wrap="square" rtlCol="0">
            <a:spAutoFit/>
          </a:bodyPr>
          <a:lstStyle/>
          <a:p>
            <a:pPr marL="341313" indent="-341313"/>
            <a:r>
              <a:rPr lang="en-US" sz="2800" b="1" dirty="0">
                <a:solidFill>
                  <a:srgbClr val="C00000"/>
                </a:solidFill>
                <a:ea typeface="Verdana" panose="020B0604030504040204" pitchFamily="34" charset="0"/>
              </a:rPr>
              <a:t>● </a:t>
            </a:r>
            <a:r>
              <a:rPr lang="en-US" sz="2800" b="1" dirty="0"/>
              <a:t>What truths will you affirm?</a:t>
            </a:r>
          </a:p>
          <a:p>
            <a:pPr marL="341313" indent="-341313"/>
            <a:r>
              <a:rPr lang="en-US" sz="2800" b="1" dirty="0">
                <a:solidFill>
                  <a:srgbClr val="C00000"/>
                </a:solidFill>
                <a:ea typeface="Verdana" panose="020B0604030504040204" pitchFamily="34" charset="0"/>
              </a:rPr>
              <a:t>●</a:t>
            </a:r>
            <a:r>
              <a:rPr lang="en-US" sz="2800" b="1" dirty="0"/>
              <a:t> What promises will you claim?</a:t>
            </a:r>
          </a:p>
          <a:p>
            <a:pPr marL="341313" indent="-341313"/>
            <a:r>
              <a:rPr lang="en-US" sz="2800" b="1" dirty="0">
                <a:solidFill>
                  <a:srgbClr val="C00000"/>
                </a:solidFill>
                <a:ea typeface="Verdana" panose="020B0604030504040204" pitchFamily="34" charset="0"/>
              </a:rPr>
              <a:t>●</a:t>
            </a:r>
            <a:r>
              <a:rPr lang="en-US" sz="2800" b="1" dirty="0"/>
              <a:t> What commands will you obey?</a:t>
            </a:r>
          </a:p>
          <a:p>
            <a:pPr marL="341313" indent="-341313"/>
            <a:endParaRPr lang="en-US" sz="2800" b="1" dirty="0">
              <a:solidFill>
                <a:srgbClr val="0070C0"/>
              </a:solidFill>
              <a:latin typeface="Verdana" panose="020B0604030504040204" pitchFamily="34" charset="0"/>
              <a:ea typeface="Verdana" panose="020B0604030504040204" pitchFamily="34" charset="0"/>
            </a:endParaRPr>
          </a:p>
          <a:p>
            <a:pPr marL="341313" indent="-341313"/>
            <a:r>
              <a:rPr lang="en-US" sz="2800" b="1" dirty="0">
                <a:solidFill>
                  <a:srgbClr val="0070C0"/>
                </a:solidFill>
                <a:latin typeface="Verdana" panose="020B0604030504040204" pitchFamily="34" charset="0"/>
                <a:ea typeface="Verdana" panose="020B0604030504040204" pitchFamily="34" charset="0"/>
              </a:rPr>
              <a:t>Assignment</a:t>
            </a:r>
            <a:endParaRPr lang="en-US" sz="2800" b="1" dirty="0"/>
          </a:p>
          <a:p>
            <a:pPr marL="341313" indent="-341313"/>
            <a:r>
              <a:rPr lang="en-US" sz="2800" b="1" dirty="0">
                <a:solidFill>
                  <a:srgbClr val="C00000"/>
                </a:solidFill>
                <a:ea typeface="Verdana" panose="020B0604030504040204" pitchFamily="34" charset="0"/>
              </a:rPr>
              <a:t>● </a:t>
            </a:r>
            <a:r>
              <a:rPr lang="en-US" sz="2800" b="1" dirty="0">
                <a:solidFill>
                  <a:srgbClr val="0070C0"/>
                </a:solidFill>
              </a:rPr>
              <a:t>Read: </a:t>
            </a:r>
            <a:r>
              <a:rPr lang="en-US" sz="2800" b="1" dirty="0"/>
              <a:t>Gospel of Luke 5:12–6:19</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Visit: </a:t>
            </a:r>
            <a:r>
              <a:rPr lang="en-US" sz="2800" b="1" dirty="0"/>
              <a:t>www.</a:t>
            </a:r>
            <a:r>
              <a:rPr lang="en-US" sz="2800" b="1" dirty="0">
                <a:solidFill>
                  <a:srgbClr val="C00000"/>
                </a:solidFill>
              </a:rPr>
              <a:t>luke.currah.download</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Compile: </a:t>
            </a:r>
            <a:r>
              <a:rPr lang="en-US" sz="2800" b="1" dirty="0"/>
              <a:t>insights, queries and observations.</a:t>
            </a:r>
          </a:p>
        </p:txBody>
      </p:sp>
      <p:pic>
        <p:nvPicPr>
          <p:cNvPr id="4" name="Image 3">
            <a:extLst>
              <a:ext uri="{FF2B5EF4-FFF2-40B4-BE49-F238E27FC236}">
                <a16:creationId xmlns:a16="http://schemas.microsoft.com/office/drawing/2014/main" id="{2ABECE71-54AD-66E2-D1EE-360C9B62CF23}"/>
              </a:ext>
            </a:extLst>
          </p:cNvPr>
          <p:cNvPicPr>
            <a:picLocks noChangeAspect="1"/>
          </p:cNvPicPr>
          <p:nvPr/>
        </p:nvPicPr>
        <p:blipFill>
          <a:blip r:embed="rId2"/>
          <a:stretch>
            <a:fillRect/>
          </a:stretch>
        </p:blipFill>
        <p:spPr>
          <a:xfrm>
            <a:off x="5716576" y="0"/>
            <a:ext cx="2411424" cy="3271838"/>
          </a:xfrm>
          <a:prstGeom prst="rect">
            <a:avLst/>
          </a:prstGeom>
        </p:spPr>
      </p:pic>
    </p:spTree>
    <p:extLst>
      <p:ext uri="{BB962C8B-B14F-4D97-AF65-F5344CB8AC3E}">
        <p14:creationId xmlns:p14="http://schemas.microsoft.com/office/powerpoint/2010/main" val="1419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473607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4:14-15, 31-32</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970318"/>
          </a:xfrm>
          <a:prstGeom prst="rect">
            <a:avLst/>
          </a:prstGeom>
          <a:noFill/>
        </p:spPr>
        <p:txBody>
          <a:bodyPr wrap="square" rtlCol="0">
            <a:spAutoFit/>
          </a:bodyPr>
          <a:lstStyle/>
          <a:p>
            <a:pPr indent="361950"/>
            <a:r>
              <a:rPr lang="fr-FR" sz="2800" b="1" baseline="30000" dirty="0">
                <a:solidFill>
                  <a:srgbClr val="C00000"/>
                </a:solidFill>
                <a:latin typeface="Arial" panose="020B0604020202020204" pitchFamily="34" charset="0"/>
                <a:cs typeface="Arial" panose="020B0604020202020204" pitchFamily="34" charset="0"/>
              </a:rPr>
              <a:t>14</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Jesus returned to Galilee in the power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of the Spirit, and news about him spread through the whole countryside. </a:t>
            </a:r>
            <a:r>
              <a:rPr lang="en-GB" sz="2800" b="1" baseline="30000" dirty="0">
                <a:solidFill>
                  <a:srgbClr val="C00000"/>
                </a:solidFill>
                <a:latin typeface="Arial" panose="020B0604020202020204" pitchFamily="34" charset="0"/>
                <a:cs typeface="Arial" panose="020B0604020202020204" pitchFamily="34" charset="0"/>
              </a:rPr>
              <a:t>15</a:t>
            </a:r>
            <a:r>
              <a:rPr lang="en-GB" sz="2800" b="1" dirty="0">
                <a:latin typeface="Arial" panose="020B0604020202020204" pitchFamily="34" charset="0"/>
                <a:cs typeface="Arial" panose="020B0604020202020204" pitchFamily="34" charset="0"/>
              </a:rPr>
              <a:t> He was teaching in their synagogues, and everyone praised him… </a:t>
            </a:r>
          </a:p>
          <a:p>
            <a:pPr indent="361950"/>
            <a:r>
              <a:rPr lang="en-GB" sz="2800" b="1" baseline="30000" dirty="0">
                <a:solidFill>
                  <a:srgbClr val="C00000"/>
                </a:solidFill>
                <a:latin typeface="Arial" panose="020B0604020202020204" pitchFamily="34" charset="0"/>
                <a:cs typeface="Arial" panose="020B0604020202020204" pitchFamily="34" charset="0"/>
              </a:rPr>
              <a:t>31</a:t>
            </a:r>
            <a:r>
              <a:rPr lang="en-GB" sz="2800" b="1" dirty="0">
                <a:latin typeface="Arial" panose="020B0604020202020204" pitchFamily="34" charset="0"/>
                <a:cs typeface="Arial" panose="020B0604020202020204" pitchFamily="34" charset="0"/>
              </a:rPr>
              <a:t> He went down to Capernaum, a town in Galilee, and on the Sabbath he taught the people. </a:t>
            </a:r>
            <a:r>
              <a:rPr lang="en-GB" sz="2800" b="1" baseline="30000" dirty="0">
                <a:solidFill>
                  <a:srgbClr val="C00000"/>
                </a:solidFill>
                <a:latin typeface="Arial" panose="020B0604020202020204" pitchFamily="34" charset="0"/>
                <a:cs typeface="Arial" panose="020B0604020202020204" pitchFamily="34" charset="0"/>
              </a:rPr>
              <a:t>32</a:t>
            </a:r>
            <a:r>
              <a:rPr lang="en-GB" sz="2800" b="1" dirty="0">
                <a:latin typeface="Arial" panose="020B0604020202020204" pitchFamily="34" charset="0"/>
                <a:cs typeface="Arial" panose="020B0604020202020204" pitchFamily="34" charset="0"/>
              </a:rPr>
              <a:t> They were amazed at his teaching, because his words had authority.</a:t>
            </a:r>
            <a:endParaRPr lang="en-US" sz="2800" b="1"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2D3227D0-2695-4C48-5692-33AEAD4E1DE4}"/>
              </a:ext>
            </a:extLst>
          </p:cNvPr>
          <p:cNvPicPr>
            <a:picLocks noChangeAspect="1"/>
          </p:cNvPicPr>
          <p:nvPr/>
        </p:nvPicPr>
        <p:blipFill>
          <a:blip r:embed="rId2"/>
          <a:stretch>
            <a:fillRect/>
          </a:stretch>
        </p:blipFill>
        <p:spPr>
          <a:xfrm>
            <a:off x="3092270" y="660"/>
            <a:ext cx="5035730" cy="4571340"/>
          </a:xfrm>
          <a:prstGeom prst="rect">
            <a:avLst/>
          </a:prstGeom>
        </p:spPr>
      </p:pic>
      <p:sp>
        <p:nvSpPr>
          <p:cNvPr id="7" name="Ellipse 6">
            <a:extLst>
              <a:ext uri="{FF2B5EF4-FFF2-40B4-BE49-F238E27FC236}">
                <a16:creationId xmlns:a16="http://schemas.microsoft.com/office/drawing/2014/main" id="{311D9692-95AC-ED49-2C6D-A86AE8984E02}"/>
              </a:ext>
            </a:extLst>
          </p:cNvPr>
          <p:cNvSpPr/>
          <p:nvPr/>
        </p:nvSpPr>
        <p:spPr>
          <a:xfrm>
            <a:off x="5096545" y="2264274"/>
            <a:ext cx="1084521" cy="19687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C97479E0-BA18-9CA9-6A31-178ED64FCF40}"/>
              </a:ext>
            </a:extLst>
          </p:cNvPr>
          <p:cNvSpPr/>
          <p:nvPr/>
        </p:nvSpPr>
        <p:spPr>
          <a:xfrm>
            <a:off x="4614531" y="3347086"/>
            <a:ext cx="1084521" cy="19687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09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6"/>
                                        </p:tgtEl>
                                        <p:attrNameLst>
                                          <p:attrName>ppt_x</p:attrName>
                                        </p:attrNameLst>
                                      </p:cBhvr>
                                      <p:tavLst>
                                        <p:tav tm="0">
                                          <p:val>
                                            <p:strVal val="ppt_x"/>
                                          </p:val>
                                        </p:tav>
                                        <p:tav tm="100000">
                                          <p:val>
                                            <p:strVal val="ppt_x"/>
                                          </p:val>
                                        </p:tav>
                                      </p:tavLst>
                                    </p:anim>
                                    <p:anim calcmode="lin" valueType="num">
                                      <p:cBhvr additive="base">
                                        <p:cTn id="27" dur="500"/>
                                        <p:tgtEl>
                                          <p:spTgt spid="6"/>
                                        </p:tgtEl>
                                        <p:attrNameLst>
                                          <p:attrName>ppt_y</p:attrName>
                                        </p:attrNameLst>
                                      </p:cBhvr>
                                      <p:tavLst>
                                        <p:tav tm="0">
                                          <p:val>
                                            <p:strVal val="ppt_y"/>
                                          </p:val>
                                        </p:tav>
                                        <p:tav tm="100000">
                                          <p:val>
                                            <p:strVal val="1+ppt_h/2"/>
                                          </p:val>
                                        </p:tav>
                                      </p:tavLst>
                                    </p:anim>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additive="base">
                                        <p:cTn id="3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7"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710474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Order of events in Luke</a:t>
            </a:r>
          </a:p>
        </p:txBody>
      </p:sp>
      <p:sp>
        <p:nvSpPr>
          <p:cNvPr id="5" name="TextBox 5">
            <a:extLst>
              <a:ext uri="{FF2B5EF4-FFF2-40B4-BE49-F238E27FC236}">
                <a16:creationId xmlns:a16="http://schemas.microsoft.com/office/drawing/2014/main" id="{9DF5A662-F9B3-486A-322F-4F3F18565B3E}"/>
              </a:ext>
            </a:extLst>
          </p:cNvPr>
          <p:cNvSpPr txBox="1"/>
          <p:nvPr/>
        </p:nvSpPr>
        <p:spPr>
          <a:xfrm>
            <a:off x="268720" y="481656"/>
            <a:ext cx="7783206" cy="4031873"/>
          </a:xfrm>
          <a:prstGeom prst="rect">
            <a:avLst/>
          </a:prstGeom>
          <a:noFill/>
        </p:spPr>
        <p:txBody>
          <a:bodyPr wrap="square" rtlCol="0">
            <a:spAutoFit/>
          </a:bodyPr>
          <a:lstStyle/>
          <a:p>
            <a:pPr marL="282575" indent="-282575">
              <a:spcBef>
                <a:spcPts val="600"/>
              </a:spcBef>
            </a:pPr>
            <a:r>
              <a:rPr lang="en-GB" sz="2400" b="1" dirty="0">
                <a:solidFill>
                  <a:srgbClr val="C00000"/>
                </a:solidFill>
                <a:latin typeface="Arial" panose="020B0604020202020204" pitchFamily="34" charset="0"/>
                <a:cs typeface="Arial" panose="020B0604020202020204" pitchFamily="34" charset="0"/>
              </a:rPr>
              <a:t>1</a:t>
            </a:r>
            <a:r>
              <a:rPr lang="en-GB"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Galilee: </a:t>
            </a:r>
            <a:r>
              <a:rPr lang="en-US" sz="2400" b="1" dirty="0">
                <a:latin typeface="Arial" panose="020B0604020202020204" pitchFamily="34" charset="0"/>
                <a:cs typeface="Arial" panose="020B0604020202020204" pitchFamily="34" charset="0"/>
              </a:rPr>
              <a:t>Region north of Judea and Samaria</a:t>
            </a:r>
            <a:r>
              <a:rPr lang="en-US" sz="2400" b="1" i="1" dirty="0">
                <a:latin typeface="Arial" panose="020B0604020202020204" pitchFamily="34" charset="0"/>
                <a:cs typeface="Arial" panose="020B0604020202020204" pitchFamily="34" charset="0"/>
              </a:rPr>
              <a:t>.</a:t>
            </a:r>
          </a:p>
          <a:p>
            <a:pPr marL="282575" indent="-282575">
              <a:spcBef>
                <a:spcPts val="600"/>
              </a:spcBef>
            </a:pPr>
            <a:r>
              <a:rPr lang="en-GB" sz="2400" b="1" dirty="0">
                <a:solidFill>
                  <a:srgbClr val="C00000"/>
                </a:solidFill>
                <a:latin typeface="Arial" panose="020B0604020202020204" pitchFamily="34" charset="0"/>
                <a:cs typeface="Arial" panose="020B0604020202020204" pitchFamily="34" charset="0"/>
              </a:rPr>
              <a:t>2</a:t>
            </a:r>
            <a:r>
              <a:rPr lang="en-GB"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Capernaum: </a:t>
            </a:r>
            <a:r>
              <a:rPr lang="en-US" sz="2400" b="1" dirty="0">
                <a:latin typeface="Arial" panose="020B0604020202020204" pitchFamily="34" charset="0"/>
                <a:cs typeface="Arial" panose="020B0604020202020204" pitchFamily="34" charset="0"/>
              </a:rPr>
              <a:t>Teach in synagogue</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Cast out demon.</a:t>
            </a:r>
          </a:p>
          <a:p>
            <a:pPr marL="282575" indent="-282575">
              <a:spcBef>
                <a:spcPts val="600"/>
              </a:spcBef>
            </a:pPr>
            <a:r>
              <a:rPr lang="en-GB" sz="2400" b="1" dirty="0">
                <a:solidFill>
                  <a:srgbClr val="C00000"/>
                </a:solidFill>
                <a:latin typeface="Arial" panose="020B0604020202020204" pitchFamily="34" charset="0"/>
                <a:cs typeface="Arial" panose="020B0604020202020204" pitchFamily="34" charset="0"/>
              </a:rPr>
              <a:t>3</a:t>
            </a:r>
            <a:r>
              <a:rPr lang="en-GB"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Peter’s home: </a:t>
            </a:r>
            <a:r>
              <a:rPr lang="en-US" sz="2400" b="1" dirty="0">
                <a:latin typeface="Arial" panose="020B0604020202020204" pitchFamily="34" charset="0"/>
                <a:cs typeface="Arial" panose="020B0604020202020204" pitchFamily="34" charset="0"/>
              </a:rPr>
              <a:t>Many come for healing</a:t>
            </a:r>
            <a:r>
              <a:rPr lang="en-US" sz="2400" b="1" i="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282575" indent="-282575">
              <a:spcBef>
                <a:spcPts val="600"/>
              </a:spcBef>
            </a:pPr>
            <a:r>
              <a:rPr lang="en-GB" sz="2400" b="1" dirty="0">
                <a:solidFill>
                  <a:srgbClr val="C00000"/>
                </a:solidFill>
                <a:latin typeface="Arial" panose="020B0604020202020204" pitchFamily="34" charset="0"/>
                <a:cs typeface="Arial" panose="020B0604020202020204" pitchFamily="34" charset="0"/>
              </a:rPr>
              <a:t>4</a:t>
            </a:r>
            <a:r>
              <a:rPr lang="en-GB"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Leave: </a:t>
            </a:r>
            <a:r>
              <a:rPr lang="en-US" sz="2400" b="1" dirty="0">
                <a:latin typeface="Arial" panose="020B0604020202020204" pitchFamily="34" charset="0"/>
                <a:cs typeface="Arial" panose="020B0604020202020204" pitchFamily="34" charset="0"/>
              </a:rPr>
              <a:t>“I must go proclaim the Kingdom of God.”</a:t>
            </a:r>
          </a:p>
          <a:p>
            <a:pPr marL="282575" indent="-282575">
              <a:spcBef>
                <a:spcPts val="600"/>
              </a:spcBef>
            </a:pPr>
            <a:r>
              <a:rPr lang="en-GB" sz="2400" b="1" dirty="0">
                <a:solidFill>
                  <a:srgbClr val="C00000"/>
                </a:solidFill>
                <a:latin typeface="Arial" panose="020B0604020202020204" pitchFamily="34" charset="0"/>
                <a:cs typeface="Arial" panose="020B0604020202020204" pitchFamily="34" charset="0"/>
              </a:rPr>
              <a:t>5</a:t>
            </a:r>
            <a:r>
              <a:rPr lang="en-GB"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Nazareth: </a:t>
            </a:r>
            <a:r>
              <a:rPr lang="en-US" sz="2400" b="1" dirty="0">
                <a:latin typeface="Arial" panose="020B0604020202020204" pitchFamily="34" charset="0"/>
                <a:cs typeface="Arial" panose="020B0604020202020204" pitchFamily="34" charset="0"/>
              </a:rPr>
              <a:t>First public rejection in his hometown.</a:t>
            </a:r>
            <a:endParaRPr lang="en-US" sz="2400" b="1" i="1" dirty="0">
              <a:latin typeface="Arial" panose="020B0604020202020204" pitchFamily="34" charset="0"/>
              <a:cs typeface="Arial" panose="020B0604020202020204" pitchFamily="34" charset="0"/>
            </a:endParaRPr>
          </a:p>
          <a:p>
            <a:pPr marL="282575" indent="-282575">
              <a:spcBef>
                <a:spcPts val="600"/>
              </a:spcBef>
            </a:pPr>
            <a:r>
              <a:rPr lang="en-GB" sz="2400" b="1" dirty="0">
                <a:solidFill>
                  <a:srgbClr val="C00000"/>
                </a:solidFill>
                <a:latin typeface="Arial" panose="020B0604020202020204" pitchFamily="34" charset="0"/>
                <a:cs typeface="Arial" panose="020B0604020202020204" pitchFamily="34" charset="0"/>
              </a:rPr>
              <a:t>6</a:t>
            </a:r>
            <a:r>
              <a:rPr lang="en-GB"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Call of Peter: </a:t>
            </a:r>
            <a:r>
              <a:rPr lang="en-US" sz="2400" b="1" dirty="0">
                <a:latin typeface="Arial" panose="020B0604020202020204" pitchFamily="34" charset="0"/>
                <a:cs typeface="Arial" panose="020B0604020202020204" pitchFamily="34" charset="0"/>
              </a:rPr>
              <a:t>Peter becomes a full-time disciple.</a:t>
            </a:r>
          </a:p>
          <a:p>
            <a:pPr marL="282575" indent="-282575">
              <a:spcBef>
                <a:spcPts val="600"/>
              </a:spcBef>
            </a:pPr>
            <a:r>
              <a:rPr lang="en-GB" sz="2400" b="1" dirty="0">
                <a:solidFill>
                  <a:srgbClr val="C00000"/>
                </a:solidFill>
                <a:latin typeface="Arial" panose="020B0604020202020204" pitchFamily="34" charset="0"/>
                <a:cs typeface="Arial" panose="020B0604020202020204" pitchFamily="34" charset="0"/>
              </a:rPr>
              <a:t>●</a:t>
            </a:r>
            <a:r>
              <a:rPr lang="en-GB"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Chronology: </a:t>
            </a:r>
            <a:r>
              <a:rPr lang="en-US" sz="2400" b="1" i="1" dirty="0">
                <a:latin typeface="Arial" panose="020B0604020202020204" pitchFamily="34" charset="0"/>
                <a:cs typeface="Arial" panose="020B0604020202020204" pitchFamily="34" charset="0"/>
              </a:rPr>
              <a:t>Life of Christ in Stereo</a:t>
            </a:r>
            <a:r>
              <a:rPr lang="en-US" sz="2400" b="1" dirty="0">
                <a:latin typeface="Arial" panose="020B0604020202020204" pitchFamily="34" charset="0"/>
                <a:cs typeface="Arial" panose="020B0604020202020204" pitchFamily="34" charset="0"/>
              </a:rPr>
              <a:t> by Cheney.</a:t>
            </a:r>
          </a:p>
          <a:p>
            <a:pPr marL="282575" indent="-282575">
              <a:spcBef>
                <a:spcPts val="600"/>
              </a:spcBef>
            </a:pPr>
            <a:r>
              <a:rPr lang="en-GB" sz="2400" b="1" dirty="0">
                <a:solidFill>
                  <a:srgbClr val="C00000"/>
                </a:solidFill>
                <a:latin typeface="Arial" panose="020B0604020202020204" pitchFamily="34" charset="0"/>
                <a:cs typeface="Arial" panose="020B0604020202020204" pitchFamily="34" charset="0"/>
              </a:rPr>
              <a:t>●</a:t>
            </a:r>
            <a:r>
              <a:rPr lang="en-GB"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Luke: </a:t>
            </a:r>
            <a:r>
              <a:rPr lang="en-US" sz="2400" b="1" dirty="0">
                <a:latin typeface="Arial" panose="020B0604020202020204" pitchFamily="34" charset="0"/>
                <a:cs typeface="Arial" panose="020B0604020202020204" pitchFamily="34" charset="0"/>
              </a:rPr>
              <a:t>Focus on Peter for Paul’s churches.</a:t>
            </a:r>
          </a:p>
          <a:p>
            <a:pPr marL="282575" indent="-282575">
              <a:spcBef>
                <a:spcPts val="600"/>
              </a:spcBef>
            </a:pPr>
            <a:r>
              <a:rPr lang="en-GB" sz="2400" b="1" dirty="0">
                <a:solidFill>
                  <a:srgbClr val="C00000"/>
                </a:solidFill>
                <a:latin typeface="Arial" panose="020B0604020202020204" pitchFamily="34" charset="0"/>
                <a:cs typeface="Arial" panose="020B0604020202020204" pitchFamily="34" charset="0"/>
              </a:rPr>
              <a:t>●</a:t>
            </a:r>
            <a:r>
              <a:rPr lang="en-GB"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1 Cor 3.22: </a:t>
            </a:r>
            <a:r>
              <a:rPr lang="en-US" sz="2400" b="1" dirty="0">
                <a:latin typeface="Arial" panose="020B0604020202020204" pitchFamily="34" charset="0"/>
                <a:cs typeface="Arial" panose="020B0604020202020204" pitchFamily="34" charset="0"/>
              </a:rPr>
              <a:t>“</a:t>
            </a:r>
            <a:r>
              <a:rPr lang="en-GB" sz="2400" b="1" dirty="0">
                <a:latin typeface="Arial" panose="020B0604020202020204" pitchFamily="34" charset="0"/>
                <a:cs typeface="Arial" panose="020B0604020202020204" pitchFamily="34" charset="0"/>
              </a:rPr>
              <a:t>whether Paul or Apollos or Cephas.”</a:t>
            </a:r>
            <a:endParaRPr lang="en-US" sz="2400" b="1" dirty="0">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04F267D0-125C-62A5-E31C-B8DC29B7A418}"/>
              </a:ext>
            </a:extLst>
          </p:cNvPr>
          <p:cNvPicPr>
            <a:picLocks noChangeAspect="1"/>
          </p:cNvPicPr>
          <p:nvPr/>
        </p:nvPicPr>
        <p:blipFill>
          <a:blip r:embed="rId2"/>
          <a:stretch>
            <a:fillRect/>
          </a:stretch>
        </p:blipFill>
        <p:spPr>
          <a:xfrm>
            <a:off x="5238151" y="0"/>
            <a:ext cx="2889849" cy="4572000"/>
          </a:xfrm>
          <a:prstGeom prst="rect">
            <a:avLst/>
          </a:prstGeom>
        </p:spPr>
      </p:pic>
    </p:spTree>
    <p:extLst>
      <p:ext uri="{BB962C8B-B14F-4D97-AF65-F5344CB8AC3E}">
        <p14:creationId xmlns:p14="http://schemas.microsoft.com/office/powerpoint/2010/main" val="38728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additive="base">
                                        <p:cTn id="5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 calcmode="lin" valueType="num">
                                      <p:cBhvr additive="base">
                                        <p:cTn id="6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4:33-35</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indent="457200"/>
            <a:r>
              <a:rPr lang="en-GB" sz="2800" b="1" baseline="30000" dirty="0">
                <a:solidFill>
                  <a:srgbClr val="C00000"/>
                </a:solidFill>
                <a:latin typeface="Arial" panose="020B0604020202020204" pitchFamily="34" charset="0"/>
                <a:cs typeface="Arial" panose="020B0604020202020204" pitchFamily="34" charset="0"/>
              </a:rPr>
              <a:t>33</a:t>
            </a:r>
            <a:r>
              <a:rPr lang="en-GB" sz="2800" b="1" dirty="0">
                <a:latin typeface="Arial" panose="020B0604020202020204" pitchFamily="34" charset="0"/>
                <a:cs typeface="Arial" panose="020B0604020202020204" pitchFamily="34" charset="0"/>
              </a:rPr>
              <a:t> In the synagogue there was a man possessed by a demon, an impure spirit. He cried out at the top of his voice, </a:t>
            </a:r>
            <a:r>
              <a:rPr lang="en-GB" sz="2800" b="1" baseline="30000" dirty="0">
                <a:solidFill>
                  <a:srgbClr val="C00000"/>
                </a:solidFill>
                <a:latin typeface="Arial" panose="020B0604020202020204" pitchFamily="34" charset="0"/>
                <a:cs typeface="Arial" panose="020B0604020202020204" pitchFamily="34" charset="0"/>
              </a:rPr>
              <a:t>34</a:t>
            </a:r>
            <a:r>
              <a:rPr lang="en-GB" sz="2800" b="1" dirty="0">
                <a:latin typeface="Arial" panose="020B0604020202020204" pitchFamily="34" charset="0"/>
                <a:cs typeface="Arial" panose="020B0604020202020204" pitchFamily="34" charset="0"/>
              </a:rPr>
              <a:t> “Go away! What do you want with us, Jesus of Nazareth? Have you come to destroy us? I know who you are —the Holy One of God!”</a:t>
            </a:r>
            <a:br>
              <a:rPr lang="en-GB" sz="2800" b="1" dirty="0">
                <a:latin typeface="Arial" panose="020B0604020202020204" pitchFamily="34" charset="0"/>
                <a:cs typeface="Arial" panose="020B0604020202020204" pitchFamily="34" charset="0"/>
              </a:rPr>
            </a:br>
            <a:r>
              <a:rPr lang="en-GB" sz="2800" b="1" baseline="30000" dirty="0">
                <a:solidFill>
                  <a:srgbClr val="C00000"/>
                </a:solidFill>
                <a:latin typeface="Arial" panose="020B0604020202020204" pitchFamily="34" charset="0"/>
                <a:cs typeface="Arial" panose="020B0604020202020204" pitchFamily="34" charset="0"/>
              </a:rPr>
              <a:t>35 </a:t>
            </a:r>
            <a:r>
              <a:rPr lang="en-GB" sz="2800" b="1" dirty="0">
                <a:solidFill>
                  <a:schemeClr val="accent2">
                    <a:lumMod val="50000"/>
                  </a:schemeClr>
                </a:solidFill>
                <a:latin typeface="Arial" panose="020B0604020202020204" pitchFamily="34" charset="0"/>
                <a:cs typeface="Arial" panose="020B0604020202020204" pitchFamily="34" charset="0"/>
              </a:rPr>
              <a:t>“Be quiet!” </a:t>
            </a:r>
            <a:r>
              <a:rPr lang="en-GB" sz="2800" b="1" dirty="0">
                <a:latin typeface="Arial" panose="020B0604020202020204" pitchFamily="34" charset="0"/>
                <a:cs typeface="Arial" panose="020B0604020202020204" pitchFamily="34" charset="0"/>
              </a:rPr>
              <a:t>Jesus said sternly. </a:t>
            </a:r>
            <a:r>
              <a:rPr lang="en-GB" sz="2800" b="1" dirty="0">
                <a:solidFill>
                  <a:schemeClr val="accent2">
                    <a:lumMod val="50000"/>
                  </a:schemeClr>
                </a:solidFill>
                <a:latin typeface="Arial" panose="020B0604020202020204" pitchFamily="34" charset="0"/>
                <a:cs typeface="Arial" panose="020B0604020202020204" pitchFamily="34" charset="0"/>
              </a:rPr>
              <a:t>“Come out of him!”</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549F96C3-3D89-6A76-9C82-23FD29FA5A0B}"/>
              </a:ext>
            </a:extLst>
          </p:cNvPr>
          <p:cNvPicPr>
            <a:picLocks noChangeAspect="1"/>
          </p:cNvPicPr>
          <p:nvPr/>
        </p:nvPicPr>
        <p:blipFill>
          <a:blip r:embed="rId2"/>
          <a:stretch>
            <a:fillRect/>
          </a:stretch>
        </p:blipFill>
        <p:spPr>
          <a:xfrm>
            <a:off x="682311" y="516285"/>
            <a:ext cx="6763378" cy="4048780"/>
          </a:xfrm>
          <a:prstGeom prst="rect">
            <a:avLst/>
          </a:prstGeom>
        </p:spPr>
      </p:pic>
    </p:spTree>
    <p:extLst>
      <p:ext uri="{BB962C8B-B14F-4D97-AF65-F5344CB8AC3E}">
        <p14:creationId xmlns:p14="http://schemas.microsoft.com/office/powerpoint/2010/main" val="216733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4:35-37</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970318"/>
          </a:xfrm>
          <a:prstGeom prst="rect">
            <a:avLst/>
          </a:prstGeom>
          <a:noFill/>
        </p:spPr>
        <p:txBody>
          <a:bodyPr wrap="square" rtlCol="0">
            <a:spAutoFit/>
          </a:bodyPr>
          <a:lstStyle/>
          <a:p>
            <a:pPr indent="358775"/>
            <a:r>
              <a:rPr lang="en-GB" sz="2800" b="1" dirty="0">
                <a:latin typeface="Arial" panose="020B0604020202020204" pitchFamily="34" charset="0"/>
                <a:cs typeface="Arial" panose="020B0604020202020204" pitchFamily="34" charset="0"/>
              </a:rPr>
              <a:t>Then the demon threw the man down before them all and came out without injuring him. </a:t>
            </a:r>
          </a:p>
          <a:p>
            <a:pPr indent="457200"/>
            <a:r>
              <a:rPr lang="en-GB" sz="2800" b="1" baseline="30000" dirty="0">
                <a:solidFill>
                  <a:srgbClr val="C00000"/>
                </a:solidFill>
                <a:latin typeface="Arial" panose="020B0604020202020204" pitchFamily="34" charset="0"/>
                <a:cs typeface="Arial" panose="020B0604020202020204" pitchFamily="34" charset="0"/>
              </a:rPr>
              <a:t>36 </a:t>
            </a:r>
            <a:r>
              <a:rPr lang="en-GB" sz="2800" b="1" dirty="0">
                <a:latin typeface="Arial" panose="020B0604020202020204" pitchFamily="34" charset="0"/>
                <a:cs typeface="Arial" panose="020B0604020202020204" pitchFamily="34" charset="0"/>
              </a:rPr>
              <a:t>All the people were amazed and said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to each other, “What words these are! With authority and power he gives orders to impure spirits and they come out!” </a:t>
            </a:r>
            <a:r>
              <a:rPr lang="en-GB" sz="2800" b="1" baseline="30000" dirty="0">
                <a:solidFill>
                  <a:srgbClr val="C00000"/>
                </a:solidFill>
                <a:latin typeface="Arial" panose="020B0604020202020204" pitchFamily="34" charset="0"/>
                <a:cs typeface="Arial" panose="020B0604020202020204" pitchFamily="34" charset="0"/>
              </a:rPr>
              <a:t>37</a:t>
            </a:r>
            <a:r>
              <a:rPr lang="en-GB" sz="2800" b="1" dirty="0">
                <a:latin typeface="Arial" panose="020B0604020202020204" pitchFamily="34" charset="0"/>
                <a:cs typeface="Arial" panose="020B0604020202020204" pitchFamily="34" charset="0"/>
              </a:rPr>
              <a:t> And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the news about him spread throughout the surrounding area.</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6146" name="Picture 2" descr="Lotr Lord GIF - Lotr Lord Of - Discover &amp; Share GIFs">
            <a:extLst>
              <a:ext uri="{FF2B5EF4-FFF2-40B4-BE49-F238E27FC236}">
                <a16:creationId xmlns:a16="http://schemas.microsoft.com/office/drawing/2014/main" id="{E13B9BCE-FDD5-C043-6209-DD96B3198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675" y="516285"/>
            <a:ext cx="7170325" cy="405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8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additive="base">
                                        <p:cTn id="19" dur="500" fill="hold"/>
                                        <p:tgtEl>
                                          <p:spTgt spid="6146"/>
                                        </p:tgtEl>
                                        <p:attrNameLst>
                                          <p:attrName>ppt_x</p:attrName>
                                        </p:attrNameLst>
                                      </p:cBhvr>
                                      <p:tavLst>
                                        <p:tav tm="0">
                                          <p:val>
                                            <p:strVal val="#ppt_x"/>
                                          </p:val>
                                        </p:tav>
                                        <p:tav tm="100000">
                                          <p:val>
                                            <p:strVal val="#ppt_x"/>
                                          </p:val>
                                        </p:tav>
                                      </p:tavLst>
                                    </p:anim>
                                    <p:anim calcmode="lin" valueType="num">
                                      <p:cBhvr additive="base">
                                        <p:cTn id="20"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Works of Messiah in the Hebrew Bible</a:t>
            </a:r>
          </a:p>
        </p:txBody>
      </p:sp>
      <p:sp>
        <p:nvSpPr>
          <p:cNvPr id="5" name="TextBox 5">
            <a:extLst>
              <a:ext uri="{FF2B5EF4-FFF2-40B4-BE49-F238E27FC236}">
                <a16:creationId xmlns:a16="http://schemas.microsoft.com/office/drawing/2014/main" id="{9DF5A662-F9B3-486A-322F-4F3F18565B3E}"/>
              </a:ext>
            </a:extLst>
          </p:cNvPr>
          <p:cNvSpPr txBox="1"/>
          <p:nvPr/>
        </p:nvSpPr>
        <p:spPr>
          <a:xfrm>
            <a:off x="274657" y="439340"/>
            <a:ext cx="7783206" cy="4001095"/>
          </a:xfrm>
          <a:prstGeom prst="rect">
            <a:avLst/>
          </a:prstGeom>
          <a:noFill/>
        </p:spPr>
        <p:txBody>
          <a:bodyPr wrap="square" rtlCol="0">
            <a:spAutoFit/>
          </a:bodyPr>
          <a:lstStyle/>
          <a:p>
            <a:pPr marL="282575" indent="-282575">
              <a:spcAft>
                <a:spcPts val="600"/>
              </a:spcAft>
            </a:pPr>
            <a:r>
              <a:rPr lang="en-GB" sz="2600" b="1" dirty="0">
                <a:solidFill>
                  <a:srgbClr val="C00000"/>
                </a:solidFill>
                <a:latin typeface="Arial" panose="020B0604020202020204" pitchFamily="34" charset="0"/>
                <a:cs typeface="Arial" panose="020B0604020202020204" pitchFamily="34" charset="0"/>
              </a:rPr>
              <a:t>1</a:t>
            </a:r>
            <a:r>
              <a:rPr lang="en-GB" sz="2600" b="1" dirty="0">
                <a:latin typeface="Arial" panose="020B0604020202020204" pitchFamily="34" charset="0"/>
                <a:cs typeface="Arial" panose="020B0604020202020204" pitchFamily="34" charset="0"/>
              </a:rPr>
              <a:t> </a:t>
            </a:r>
            <a:r>
              <a:rPr lang="en-US" sz="2600" b="1" dirty="0">
                <a:solidFill>
                  <a:srgbClr val="0070C0"/>
                </a:solidFill>
                <a:latin typeface="Arial" panose="020B0604020202020204" pitchFamily="34" charset="0"/>
                <a:cs typeface="Arial" panose="020B0604020202020204" pitchFamily="34" charset="0"/>
              </a:rPr>
              <a:t>Scripture: </a:t>
            </a:r>
            <a:r>
              <a:rPr lang="en-US" sz="2600" b="1" dirty="0">
                <a:latin typeface="Arial" panose="020B0604020202020204" pitchFamily="34" charset="0"/>
                <a:cs typeface="Arial" panose="020B0604020202020204" pitchFamily="34" charset="0"/>
              </a:rPr>
              <a:t>See “</a:t>
            </a:r>
            <a:r>
              <a:rPr lang="en-GB" sz="2600" b="1" dirty="0">
                <a:latin typeface="Arial" panose="020B0604020202020204" pitchFamily="34" charset="0"/>
                <a:cs typeface="Arial" panose="020B0604020202020204" pitchFamily="34" charset="0"/>
              </a:rPr>
              <a:t>31 Biblical Predictions about </a:t>
            </a:r>
            <a:br>
              <a:rPr lang="en-GB" sz="2600" b="1" dirty="0">
                <a:latin typeface="Arial" panose="020B0604020202020204" pitchFamily="34" charset="0"/>
                <a:cs typeface="Arial" panose="020B0604020202020204" pitchFamily="34" charset="0"/>
              </a:rPr>
            </a:br>
            <a:r>
              <a:rPr lang="en-GB" sz="2600" b="1" dirty="0">
                <a:latin typeface="Arial" panose="020B0604020202020204" pitchFamily="34" charset="0"/>
                <a:cs typeface="Arial" panose="020B0604020202020204" pitchFamily="34" charset="0"/>
              </a:rPr>
              <a:t>a Coming One” www.</a:t>
            </a:r>
            <a:r>
              <a:rPr lang="en-GB" sz="2600" b="1" dirty="0">
                <a:solidFill>
                  <a:srgbClr val="C00000"/>
                </a:solidFill>
                <a:latin typeface="Arial" panose="020B0604020202020204" pitchFamily="34" charset="0"/>
                <a:cs typeface="Arial" panose="020B0604020202020204" pitchFamily="34" charset="0"/>
              </a:rPr>
              <a:t>luke.currah.download</a:t>
            </a:r>
            <a:endParaRPr lang="en-US" sz="2600" b="1" dirty="0">
              <a:solidFill>
                <a:srgbClr val="C00000"/>
              </a:solidFill>
              <a:latin typeface="Arial" panose="020B0604020202020204" pitchFamily="34" charset="0"/>
              <a:cs typeface="Arial" panose="020B0604020202020204" pitchFamily="34" charset="0"/>
            </a:endParaRPr>
          </a:p>
          <a:p>
            <a:pPr marL="282575" indent="-282575">
              <a:spcAft>
                <a:spcPts val="600"/>
              </a:spcAft>
            </a:pPr>
            <a:r>
              <a:rPr lang="en-GB" sz="2600" b="1" dirty="0">
                <a:solidFill>
                  <a:srgbClr val="C00000"/>
                </a:solidFill>
                <a:latin typeface="Arial" panose="020B0604020202020204" pitchFamily="34" charset="0"/>
                <a:cs typeface="Arial" panose="020B0604020202020204" pitchFamily="34" charset="0"/>
              </a:rPr>
              <a:t>2</a:t>
            </a:r>
            <a:r>
              <a:rPr lang="en-GB" sz="2600" b="1" dirty="0">
                <a:latin typeface="Arial" panose="020B0604020202020204" pitchFamily="34" charset="0"/>
                <a:cs typeface="Arial" panose="020B0604020202020204" pitchFamily="34" charset="0"/>
              </a:rPr>
              <a:t> </a:t>
            </a:r>
            <a:r>
              <a:rPr lang="en-US" sz="2600" b="1" dirty="0">
                <a:solidFill>
                  <a:srgbClr val="0070C0"/>
                </a:solidFill>
                <a:latin typeface="Arial" panose="020B0604020202020204" pitchFamily="34" charset="0"/>
                <a:cs typeface="Arial" panose="020B0604020202020204" pitchFamily="34" charset="0"/>
              </a:rPr>
              <a:t>Healing: </a:t>
            </a:r>
            <a:r>
              <a:rPr lang="en-US" sz="2600" b="1" dirty="0">
                <a:latin typeface="Arial" panose="020B0604020202020204" pitchFamily="34" charset="0"/>
                <a:cs typeface="Arial" panose="020B0604020202020204" pitchFamily="34" charset="0"/>
              </a:rPr>
              <a:t>“</a:t>
            </a:r>
            <a:r>
              <a:rPr lang="en-GB" sz="2600" b="1" dirty="0">
                <a:latin typeface="Arial" panose="020B0604020202020204" pitchFamily="34" charset="0"/>
                <a:cs typeface="Arial" panose="020B0604020202020204" pitchFamily="34" charset="0"/>
              </a:rPr>
              <a:t>You will not fear the terror of the night, nor the arrow that flies by day, nor the pestilence that stalks in darkness, nor the destruction that wastes at noonday.” Psa. 91</a:t>
            </a:r>
            <a:endParaRPr lang="en-US" sz="2600" b="1" dirty="0">
              <a:latin typeface="Arial" panose="020B0604020202020204" pitchFamily="34" charset="0"/>
              <a:cs typeface="Arial" panose="020B0604020202020204" pitchFamily="34" charset="0"/>
            </a:endParaRPr>
          </a:p>
          <a:p>
            <a:pPr marL="282575" indent="-282575">
              <a:spcAft>
                <a:spcPts val="600"/>
              </a:spcAft>
            </a:pPr>
            <a:r>
              <a:rPr lang="en-GB" sz="2600" b="1" dirty="0">
                <a:solidFill>
                  <a:srgbClr val="C00000"/>
                </a:solidFill>
                <a:latin typeface="Arial" panose="020B0604020202020204" pitchFamily="34" charset="0"/>
                <a:cs typeface="Arial" panose="020B0604020202020204" pitchFamily="34" charset="0"/>
              </a:rPr>
              <a:t>3</a:t>
            </a:r>
            <a:r>
              <a:rPr lang="en-GB" sz="2600" b="1" dirty="0">
                <a:latin typeface="Arial" panose="020B0604020202020204" pitchFamily="34" charset="0"/>
                <a:cs typeface="Arial" panose="020B0604020202020204" pitchFamily="34" charset="0"/>
              </a:rPr>
              <a:t> </a:t>
            </a:r>
            <a:r>
              <a:rPr lang="en-US" sz="2600" b="1" dirty="0">
                <a:solidFill>
                  <a:srgbClr val="0070C0"/>
                </a:solidFill>
                <a:latin typeface="Arial" panose="020B0604020202020204" pitchFamily="34" charset="0"/>
                <a:cs typeface="Arial" panose="020B0604020202020204" pitchFamily="34" charset="0"/>
              </a:rPr>
              <a:t>Reign as King: </a:t>
            </a:r>
            <a:r>
              <a:rPr lang="en-US" sz="2600" b="1" dirty="0">
                <a:latin typeface="Arial" panose="020B0604020202020204" pitchFamily="34" charset="0"/>
                <a:cs typeface="Arial" panose="020B0604020202020204" pitchFamily="34" charset="0"/>
              </a:rPr>
              <a:t>In the royal lineage of David.</a:t>
            </a:r>
          </a:p>
          <a:p>
            <a:pPr marL="282575" indent="-282575">
              <a:spcAft>
                <a:spcPts val="600"/>
              </a:spcAft>
            </a:pPr>
            <a:r>
              <a:rPr lang="en-GB" sz="2600" b="1" dirty="0">
                <a:solidFill>
                  <a:srgbClr val="C00000"/>
                </a:solidFill>
                <a:latin typeface="Arial" panose="020B0604020202020204" pitchFamily="34" charset="0"/>
                <a:cs typeface="Arial" panose="020B0604020202020204" pitchFamily="34" charset="0"/>
              </a:rPr>
              <a:t>4</a:t>
            </a:r>
            <a:r>
              <a:rPr lang="en-GB" sz="2600" b="1" dirty="0">
                <a:latin typeface="Arial" panose="020B0604020202020204" pitchFamily="34" charset="0"/>
                <a:cs typeface="Arial" panose="020B0604020202020204" pitchFamily="34" charset="0"/>
              </a:rPr>
              <a:t> </a:t>
            </a:r>
            <a:r>
              <a:rPr lang="en-US" sz="2600" b="1" dirty="0">
                <a:solidFill>
                  <a:srgbClr val="0070C0"/>
                </a:solidFill>
                <a:latin typeface="Arial" panose="020B0604020202020204" pitchFamily="34" charset="0"/>
                <a:cs typeface="Arial" panose="020B0604020202020204" pitchFamily="34" charset="0"/>
              </a:rPr>
              <a:t>Spirit of God: </a:t>
            </a:r>
            <a:r>
              <a:rPr lang="en-US" sz="2600" b="1" dirty="0">
                <a:latin typeface="Arial" panose="020B0604020202020204" pitchFamily="34" charset="0"/>
                <a:cs typeface="Arial" panose="020B0604020202020204" pitchFamily="34" charset="0"/>
              </a:rPr>
              <a:t>Gives the Holy Spirit.</a:t>
            </a:r>
          </a:p>
          <a:p>
            <a:pPr marL="282575" indent="-282575">
              <a:spcAft>
                <a:spcPts val="600"/>
              </a:spcAft>
            </a:pPr>
            <a:r>
              <a:rPr lang="en-GB" sz="2600" b="1" dirty="0">
                <a:solidFill>
                  <a:srgbClr val="C00000"/>
                </a:solidFill>
                <a:latin typeface="Arial" panose="020B0604020202020204" pitchFamily="34" charset="0"/>
                <a:cs typeface="Arial" panose="020B0604020202020204" pitchFamily="34" charset="0"/>
              </a:rPr>
              <a:t>5</a:t>
            </a:r>
            <a:r>
              <a:rPr lang="en-GB" sz="2600" b="1" dirty="0">
                <a:latin typeface="Arial" panose="020B0604020202020204" pitchFamily="34" charset="0"/>
                <a:cs typeface="Arial" panose="020B0604020202020204" pitchFamily="34" charset="0"/>
              </a:rPr>
              <a:t> </a:t>
            </a:r>
            <a:r>
              <a:rPr lang="en-US" sz="2600" b="1" dirty="0">
                <a:solidFill>
                  <a:srgbClr val="0070C0"/>
                </a:solidFill>
                <a:latin typeface="Arial" panose="020B0604020202020204" pitchFamily="34" charset="0"/>
                <a:cs typeface="Arial" panose="020B0604020202020204" pitchFamily="34" charset="0"/>
              </a:rPr>
              <a:t>Peace:</a:t>
            </a:r>
            <a:r>
              <a:rPr lang="en-US" sz="2600" b="1" dirty="0">
                <a:latin typeface="Arial" panose="020B0604020202020204" pitchFamily="34" charset="0"/>
                <a:cs typeface="Arial" panose="020B0604020202020204" pitchFamily="34" charset="0"/>
              </a:rPr>
              <a:t> A new heaven and on a new earth.</a:t>
            </a:r>
          </a:p>
        </p:txBody>
      </p:sp>
    </p:spTree>
    <p:extLst>
      <p:ext uri="{BB962C8B-B14F-4D97-AF65-F5344CB8AC3E}">
        <p14:creationId xmlns:p14="http://schemas.microsoft.com/office/powerpoint/2010/main" val="10112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4:38-40</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35603"/>
            <a:ext cx="7923480" cy="3831818"/>
          </a:xfrm>
          <a:prstGeom prst="rect">
            <a:avLst/>
          </a:prstGeom>
          <a:noFill/>
        </p:spPr>
        <p:txBody>
          <a:bodyPr wrap="square" rtlCol="0">
            <a:spAutoFit/>
          </a:bodyPr>
          <a:lstStyle/>
          <a:p>
            <a:pPr indent="358775"/>
            <a:r>
              <a:rPr lang="en-GB" sz="2700" b="1" baseline="30000" dirty="0">
                <a:solidFill>
                  <a:srgbClr val="C00000"/>
                </a:solidFill>
                <a:latin typeface="Arial" panose="020B0604020202020204" pitchFamily="34" charset="0"/>
                <a:cs typeface="Arial" panose="020B0604020202020204" pitchFamily="34" charset="0"/>
              </a:rPr>
              <a:t>38</a:t>
            </a:r>
            <a:r>
              <a:rPr lang="en-GB" sz="2700" b="1" dirty="0">
                <a:latin typeface="Arial" panose="020B0604020202020204" pitchFamily="34" charset="0"/>
                <a:cs typeface="Arial" panose="020B0604020202020204" pitchFamily="34" charset="0"/>
              </a:rPr>
              <a:t> Jesus left the synagogue and went to the home of Simon. Now Simon’s mother-in-law was suffering from a high fever, and they asked Jesus to help her. </a:t>
            </a:r>
            <a:r>
              <a:rPr lang="en-GB" sz="2700" b="1" baseline="30000" dirty="0">
                <a:solidFill>
                  <a:srgbClr val="C00000"/>
                </a:solidFill>
                <a:latin typeface="Arial" panose="020B0604020202020204" pitchFamily="34" charset="0"/>
                <a:cs typeface="Arial" panose="020B0604020202020204" pitchFamily="34" charset="0"/>
              </a:rPr>
              <a:t>39</a:t>
            </a:r>
            <a:r>
              <a:rPr lang="en-GB" sz="2700" b="1" dirty="0">
                <a:latin typeface="Arial" panose="020B0604020202020204" pitchFamily="34" charset="0"/>
                <a:cs typeface="Arial" panose="020B0604020202020204" pitchFamily="34" charset="0"/>
              </a:rPr>
              <a:t> So he bent over her and rebuked the fever, and it left her. She got up </a:t>
            </a:r>
            <a:br>
              <a:rPr lang="en-GB" sz="2700" b="1" dirty="0">
                <a:latin typeface="Arial" panose="020B0604020202020204" pitchFamily="34" charset="0"/>
                <a:cs typeface="Arial" panose="020B0604020202020204" pitchFamily="34" charset="0"/>
              </a:rPr>
            </a:br>
            <a:r>
              <a:rPr lang="en-GB" sz="2700" b="1" dirty="0">
                <a:latin typeface="Arial" panose="020B0604020202020204" pitchFamily="34" charset="0"/>
                <a:cs typeface="Arial" panose="020B0604020202020204" pitchFamily="34" charset="0"/>
              </a:rPr>
              <a:t>at once and began to wait on them. </a:t>
            </a:r>
          </a:p>
          <a:p>
            <a:pPr indent="358775"/>
            <a:r>
              <a:rPr lang="en-GB" sz="2700" b="1" baseline="30000" dirty="0">
                <a:solidFill>
                  <a:srgbClr val="C00000"/>
                </a:solidFill>
                <a:latin typeface="Arial" panose="020B0604020202020204" pitchFamily="34" charset="0"/>
                <a:cs typeface="Arial" panose="020B0604020202020204" pitchFamily="34" charset="0"/>
              </a:rPr>
              <a:t>40</a:t>
            </a:r>
            <a:r>
              <a:rPr lang="en-GB" sz="2700" b="1" dirty="0">
                <a:latin typeface="Arial" panose="020B0604020202020204" pitchFamily="34" charset="0"/>
                <a:cs typeface="Arial" panose="020B0604020202020204" pitchFamily="34" charset="0"/>
              </a:rPr>
              <a:t> At sunset, the people brought to Jesus all who had various kinds of sickness, and laying his hands on each one, he healed them.</a:t>
            </a:r>
            <a:endParaRPr lang="en-US" sz="2700" b="1" dirty="0">
              <a:solidFill>
                <a:schemeClr val="accent2">
                  <a:lumMod val="50000"/>
                </a:schemeClr>
              </a:solidFill>
              <a:latin typeface="Arial" panose="020B0604020202020204" pitchFamily="34" charset="0"/>
              <a:cs typeface="Arial" panose="020B0604020202020204" pitchFamily="34" charset="0"/>
            </a:endParaRPr>
          </a:p>
        </p:txBody>
      </p:sp>
      <p:pic>
        <p:nvPicPr>
          <p:cNvPr id="1026" name="Picture 2" descr="Image of Christ healing the sick">
            <a:extLst>
              <a:ext uri="{FF2B5EF4-FFF2-40B4-BE49-F238E27FC236}">
                <a16:creationId xmlns:a16="http://schemas.microsoft.com/office/drawing/2014/main" id="{F5C7AA4A-85AA-4701-10E1-69477B902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610" y="444335"/>
            <a:ext cx="6399481" cy="412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8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4:41-42</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19" y="435603"/>
            <a:ext cx="7923480" cy="3970318"/>
          </a:xfrm>
          <a:prstGeom prst="rect">
            <a:avLst/>
          </a:prstGeom>
          <a:noFill/>
        </p:spPr>
        <p:txBody>
          <a:bodyPr wrap="square" rtlCol="0">
            <a:spAutoFit/>
          </a:bodyPr>
          <a:lstStyle/>
          <a:p>
            <a:pPr indent="358775"/>
            <a:r>
              <a:rPr lang="en-GB" sz="2800" b="1" baseline="30000" dirty="0">
                <a:solidFill>
                  <a:srgbClr val="C00000"/>
                </a:solidFill>
                <a:latin typeface="Arial" panose="020B0604020202020204" pitchFamily="34" charset="0"/>
                <a:cs typeface="Arial" panose="020B0604020202020204" pitchFamily="34" charset="0"/>
              </a:rPr>
              <a:t>41</a:t>
            </a:r>
            <a:r>
              <a:rPr lang="en-GB" sz="2800" b="1" dirty="0">
                <a:latin typeface="Arial" panose="020B0604020202020204" pitchFamily="34" charset="0"/>
                <a:cs typeface="Arial" panose="020B0604020202020204" pitchFamily="34" charset="0"/>
              </a:rPr>
              <a:t> Moreover, demons came out of many people, shouting, “You are the Son of God!” But he rebuked them and would not allow them to speak, because they knew he was the Messiah.</a:t>
            </a:r>
          </a:p>
          <a:p>
            <a:pPr indent="358775"/>
            <a:r>
              <a:rPr lang="en-GB" sz="2800" b="1" baseline="30000" dirty="0">
                <a:solidFill>
                  <a:srgbClr val="C00000"/>
                </a:solidFill>
                <a:latin typeface="Arial" panose="020B0604020202020204" pitchFamily="34" charset="0"/>
                <a:cs typeface="Arial" panose="020B0604020202020204" pitchFamily="34" charset="0"/>
              </a:rPr>
              <a:t>42 </a:t>
            </a:r>
            <a:r>
              <a:rPr lang="en-GB" sz="2800" b="1" dirty="0">
                <a:latin typeface="Arial" panose="020B0604020202020204" pitchFamily="34" charset="0"/>
                <a:cs typeface="Arial" panose="020B0604020202020204" pitchFamily="34" charset="0"/>
              </a:rPr>
              <a:t>At daybreak, Jesus went out to a solitary place. The people were looking for him and when they came to where he was, they tried to keep him from leaving them.</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11BA8BA0-7736-37B6-8EE1-456817360B2C}"/>
              </a:ext>
            </a:extLst>
          </p:cNvPr>
          <p:cNvPicPr>
            <a:picLocks noChangeAspect="1"/>
          </p:cNvPicPr>
          <p:nvPr/>
        </p:nvPicPr>
        <p:blipFill>
          <a:blip r:embed="rId2"/>
          <a:stretch>
            <a:fillRect/>
          </a:stretch>
        </p:blipFill>
        <p:spPr>
          <a:xfrm>
            <a:off x="2647131" y="0"/>
            <a:ext cx="5434149" cy="4571999"/>
          </a:xfrm>
          <a:prstGeom prst="rect">
            <a:avLst/>
          </a:prstGeom>
        </p:spPr>
      </p:pic>
    </p:spTree>
    <p:extLst>
      <p:ext uri="{BB962C8B-B14F-4D97-AF65-F5344CB8AC3E}">
        <p14:creationId xmlns:p14="http://schemas.microsoft.com/office/powerpoint/2010/main" val="11729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5882</TotalTime>
  <Words>1631</Words>
  <Application>Microsoft Office PowerPoint</Application>
  <PresentationFormat>Personnalisé</PresentationFormat>
  <Paragraphs>106</Paragraphs>
  <Slides>23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Arial</vt:lpstr>
      <vt:lpstr>Calibri</vt:lpstr>
      <vt:lpstr>Calibri Light</vt:lpstr>
      <vt:lpstr>Verdana</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178</cp:revision>
  <dcterms:created xsi:type="dcterms:W3CDTF">2023-05-03T23:33:27Z</dcterms:created>
  <dcterms:modified xsi:type="dcterms:W3CDTF">2023-10-13T16:12:35Z</dcterms:modified>
</cp:coreProperties>
</file>