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80" r:id="rId4"/>
    <p:sldId id="406" r:id="rId5"/>
    <p:sldId id="389" r:id="rId6"/>
    <p:sldId id="407" r:id="rId7"/>
    <p:sldId id="390" r:id="rId8"/>
    <p:sldId id="408" r:id="rId9"/>
    <p:sldId id="391" r:id="rId10"/>
    <p:sldId id="409" r:id="rId11"/>
    <p:sldId id="392" r:id="rId12"/>
    <p:sldId id="393" r:id="rId13"/>
    <p:sldId id="401" r:id="rId14"/>
    <p:sldId id="395" r:id="rId15"/>
    <p:sldId id="410" r:id="rId16"/>
    <p:sldId id="396" r:id="rId17"/>
    <p:sldId id="411" r:id="rId18"/>
    <p:sldId id="397" r:id="rId19"/>
    <p:sldId id="398" r:id="rId20"/>
    <p:sldId id="399" r:id="rId21"/>
    <p:sldId id="400" r:id="rId22"/>
    <p:sldId id="394" r:id="rId23"/>
    <p:sldId id="403" r:id="rId24"/>
    <p:sldId id="404" r:id="rId25"/>
    <p:sldId id="405" r:id="rId26"/>
    <p:sldId id="402" r:id="rId27"/>
    <p:sldId id="345" r:id="rId28"/>
  </p:sldIdLst>
  <p:sldSz cx="8128000" cy="457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CD8"/>
    <a:srgbClr val="FFFFF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4660"/>
  </p:normalViewPr>
  <p:slideViewPr>
    <p:cSldViewPr snapToGrid="0">
      <p:cViewPr varScale="1">
        <p:scale>
          <a:sx n="118" d="100"/>
          <a:sy n="118" d="100"/>
        </p:scale>
        <p:origin x="76" y="1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748242"/>
            <a:ext cx="6096000" cy="1591733"/>
          </a:xfrm>
        </p:spPr>
        <p:txBody>
          <a:bodyPr anchor="b"/>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016000" y="2401359"/>
            <a:ext cx="6096000" cy="1103841"/>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93532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77690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16600" y="243417"/>
            <a:ext cx="1752600" cy="3874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58800" y="243417"/>
            <a:ext cx="5156200" cy="38745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191263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351382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4567" y="1139826"/>
            <a:ext cx="7010400" cy="1901825"/>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554567" y="3059642"/>
            <a:ext cx="7010400" cy="1000125"/>
          </a:xfrm>
        </p:spPr>
        <p:txBody>
          <a:bodyPr/>
          <a:lstStyle>
            <a:lvl1pPr marL="0" indent="0">
              <a:buNone/>
              <a:defRPr sz="1600">
                <a:solidFill>
                  <a:schemeClr val="tx1">
                    <a:tint val="75000"/>
                  </a:schemeClr>
                </a:solidFill>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78883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8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14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144810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9859" y="243417"/>
            <a:ext cx="7010400" cy="88370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59859" y="1120775"/>
            <a:ext cx="3438525"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559859" y="1670050"/>
            <a:ext cx="3438525"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14800" y="1120775"/>
            <a:ext cx="3455459"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114800" y="1670050"/>
            <a:ext cx="3455459"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117714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285169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69473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Content Placeholder 2"/>
          <p:cNvSpPr>
            <a:spLocks noGrp="1"/>
          </p:cNvSpPr>
          <p:nvPr>
            <p:ph idx="1"/>
          </p:nvPr>
        </p:nvSpPr>
        <p:spPr>
          <a:xfrm>
            <a:off x="3455459" y="658284"/>
            <a:ext cx="4114800" cy="3249083"/>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856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Picture Placeholder 2"/>
          <p:cNvSpPr>
            <a:spLocks noGrp="1" noChangeAspect="1"/>
          </p:cNvSpPr>
          <p:nvPr>
            <p:ph type="pic" idx="1"/>
          </p:nvPr>
        </p:nvSpPr>
        <p:spPr>
          <a:xfrm>
            <a:off x="3455459" y="658284"/>
            <a:ext cx="4114800" cy="3249083"/>
          </a:xfrm>
        </p:spPr>
        <p:txBody>
          <a:bodyPr anchor="t"/>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dirty="0"/>
              <a:t>Click icon to add picture</a:t>
            </a:r>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8409C5-AF5C-4CBE-94DB-B5BEA58F8A46}" type="slidenum">
              <a:rPr lang="en-US" smtClean="0"/>
              <a:t>‹n°›</a:t>
            </a:fld>
            <a:endParaRPr lang="en-US" dirty="0"/>
          </a:p>
        </p:txBody>
      </p:sp>
    </p:spTree>
    <p:extLst>
      <p:ext uri="{BB962C8B-B14F-4D97-AF65-F5344CB8AC3E}">
        <p14:creationId xmlns:p14="http://schemas.microsoft.com/office/powerpoint/2010/main" val="254656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243417"/>
            <a:ext cx="7010400" cy="88370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8800" y="1217083"/>
            <a:ext cx="7010400" cy="29008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800" y="4237567"/>
            <a:ext cx="18288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B42771A-6BB2-443A-AF2E-32C2C7329DED}" type="datetimeFigureOut">
              <a:rPr lang="en-US" smtClean="0"/>
              <a:t>10/21/2023</a:t>
            </a:fld>
            <a:endParaRPr lang="en-US" dirty="0"/>
          </a:p>
        </p:txBody>
      </p:sp>
      <p:sp>
        <p:nvSpPr>
          <p:cNvPr id="5" name="Footer Placeholder 4"/>
          <p:cNvSpPr>
            <a:spLocks noGrp="1"/>
          </p:cNvSpPr>
          <p:nvPr>
            <p:ph type="ftr" sz="quarter" idx="3"/>
          </p:nvPr>
        </p:nvSpPr>
        <p:spPr>
          <a:xfrm>
            <a:off x="2692400" y="4237567"/>
            <a:ext cx="27432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740400" y="4237567"/>
            <a:ext cx="18288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108409C5-AF5C-4CBE-94DB-B5BEA58F8A46}" type="slidenum">
              <a:rPr lang="en-US" smtClean="0"/>
              <a:t>‹n°›</a:t>
            </a:fld>
            <a:endParaRPr lang="en-US" dirty="0"/>
          </a:p>
        </p:txBody>
      </p:sp>
    </p:spTree>
    <p:extLst>
      <p:ext uri="{BB962C8B-B14F-4D97-AF65-F5344CB8AC3E}">
        <p14:creationId xmlns:p14="http://schemas.microsoft.com/office/powerpoint/2010/main" val="1221283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0B1B76-0291-6CA5-E82B-24ED766FC593}"/>
              </a:ext>
            </a:extLst>
          </p:cNvPr>
          <p:cNvSpPr txBox="1"/>
          <p:nvPr/>
        </p:nvSpPr>
        <p:spPr>
          <a:xfrm>
            <a:off x="0" y="26908"/>
            <a:ext cx="8128000" cy="1200329"/>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rPr>
              <a:t>The Gospel of Luke 5:12–6:19</a:t>
            </a:r>
          </a:p>
          <a:p>
            <a:pPr algn="ctr"/>
            <a:r>
              <a:rPr lang="en-US" sz="2400" b="1" dirty="0">
                <a:latin typeface="Verdana" panose="020B0604030504040204" pitchFamily="34" charset="0"/>
                <a:ea typeface="Verdana" panose="020B0604030504040204" pitchFamily="34" charset="0"/>
              </a:rPr>
              <a:t>Messiah teaches real religion</a:t>
            </a:r>
          </a:p>
          <a:p>
            <a:pPr algn="ctr"/>
            <a:r>
              <a:rPr lang="en-US" sz="2000" b="1" dirty="0">
                <a:solidFill>
                  <a:srgbClr val="C00000"/>
                </a:solidFill>
                <a:latin typeface="Verdana" panose="020B0604030504040204" pitchFamily="34" charset="0"/>
                <a:ea typeface="Verdana" panose="020B0604030504040204" pitchFamily="34" charset="0"/>
              </a:rPr>
              <a:t>19 &amp; 22 October 2023</a:t>
            </a:r>
          </a:p>
        </p:txBody>
      </p:sp>
      <p:pic>
        <p:nvPicPr>
          <p:cNvPr id="4" name="Image 3">
            <a:extLst>
              <a:ext uri="{FF2B5EF4-FFF2-40B4-BE49-F238E27FC236}">
                <a16:creationId xmlns:a16="http://schemas.microsoft.com/office/drawing/2014/main" id="{4B3B437B-375C-4C59-03A2-772D5F663391}"/>
              </a:ext>
            </a:extLst>
          </p:cNvPr>
          <p:cNvPicPr>
            <a:picLocks noChangeAspect="1"/>
          </p:cNvPicPr>
          <p:nvPr/>
        </p:nvPicPr>
        <p:blipFill>
          <a:blip r:embed="rId2"/>
          <a:stretch>
            <a:fillRect/>
          </a:stretch>
        </p:blipFill>
        <p:spPr>
          <a:xfrm>
            <a:off x="1709035" y="1476428"/>
            <a:ext cx="4825450" cy="3095572"/>
          </a:xfrm>
          <a:prstGeom prst="rect">
            <a:avLst/>
          </a:prstGeom>
        </p:spPr>
      </p:pic>
    </p:spTree>
    <p:extLst>
      <p:ext uri="{BB962C8B-B14F-4D97-AF65-F5344CB8AC3E}">
        <p14:creationId xmlns:p14="http://schemas.microsoft.com/office/powerpoint/2010/main" val="13004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408823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Real forgiveness</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Real offenses were committed.</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forgiver pays the cost.</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The forgiven is released from debt/guilt.</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Former friendship is renewed.</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Exploiters are left powerless.</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Further offenses can be avoided.</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Standards of right/wrong are upheld.</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A pattern is set for others to follow.</a:t>
            </a:r>
          </a:p>
        </p:txBody>
      </p:sp>
    </p:spTree>
    <p:extLst>
      <p:ext uri="{BB962C8B-B14F-4D97-AF65-F5344CB8AC3E}">
        <p14:creationId xmlns:p14="http://schemas.microsoft.com/office/powerpoint/2010/main" val="132581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5:21-22</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923480" cy="3970318"/>
          </a:xfrm>
          <a:prstGeom prst="rect">
            <a:avLst/>
          </a:prstGeom>
          <a:noFill/>
        </p:spPr>
        <p:txBody>
          <a:bodyPr wrap="square" rtlCol="0">
            <a:spAutoFit/>
          </a:bodyPr>
          <a:lstStyle/>
          <a:p>
            <a:pPr indent="361950"/>
            <a:r>
              <a:rPr lang="fr-FR" sz="2800" b="1" baseline="30000" dirty="0">
                <a:solidFill>
                  <a:srgbClr val="C00000"/>
                </a:solidFill>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21</a:t>
            </a:r>
            <a:r>
              <a:rPr lang="en-GB" sz="2800" b="1" dirty="0">
                <a:latin typeface="Arial" panose="020B0604020202020204" pitchFamily="34" charset="0"/>
                <a:cs typeface="Arial" panose="020B0604020202020204" pitchFamily="34" charset="0"/>
              </a:rPr>
              <a:t> The Pharisees and the teachers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of the law began thinking to themselves,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“Who is this fellow who speaks blasphemy? Who can forgive sins but God alone?”</a:t>
            </a:r>
          </a:p>
          <a:p>
            <a:pPr indent="361950"/>
            <a:r>
              <a:rPr lang="en-GB" sz="2800" b="1" baseline="30000" dirty="0">
                <a:solidFill>
                  <a:srgbClr val="C00000"/>
                </a:solidFill>
                <a:latin typeface="Arial" panose="020B0604020202020204" pitchFamily="34" charset="0"/>
                <a:cs typeface="Arial" panose="020B0604020202020204" pitchFamily="34" charset="0"/>
              </a:rPr>
              <a:t>22</a:t>
            </a:r>
            <a:r>
              <a:rPr lang="en-GB" sz="2800" b="1" dirty="0">
                <a:solidFill>
                  <a:schemeClr val="accent2">
                    <a:lumMod val="50000"/>
                  </a:schemeClr>
                </a:solidFill>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Jesus knew what they were thinking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and asked, </a:t>
            </a:r>
            <a:r>
              <a:rPr lang="en-GB" sz="2800" b="1" dirty="0">
                <a:solidFill>
                  <a:schemeClr val="accent2">
                    <a:lumMod val="50000"/>
                  </a:schemeClr>
                </a:solidFill>
                <a:latin typeface="Arial" panose="020B0604020202020204" pitchFamily="34" charset="0"/>
                <a:cs typeface="Arial" panose="020B0604020202020204" pitchFamily="34" charset="0"/>
              </a:rPr>
              <a:t>“Why are you thinking these things in your hearts? </a:t>
            </a:r>
            <a:r>
              <a:rPr lang="en-GB" sz="2800" b="1" baseline="30000" dirty="0">
                <a:solidFill>
                  <a:srgbClr val="C00000"/>
                </a:solidFill>
                <a:latin typeface="Arial" panose="020B0604020202020204" pitchFamily="34" charset="0"/>
                <a:cs typeface="Arial" panose="020B0604020202020204" pitchFamily="34" charset="0"/>
              </a:rPr>
              <a:t>23</a:t>
            </a:r>
            <a:r>
              <a:rPr lang="en-GB" sz="2800" b="1" dirty="0">
                <a:solidFill>
                  <a:schemeClr val="accent2">
                    <a:lumMod val="50000"/>
                  </a:schemeClr>
                </a:solidFill>
                <a:latin typeface="Arial" panose="020B0604020202020204" pitchFamily="34" charset="0"/>
                <a:cs typeface="Arial" panose="020B0604020202020204" pitchFamily="34" charset="0"/>
              </a:rPr>
              <a:t> Which is easier: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to say, ‘Your sins are forgiven,’ or to say,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‘Get up and walk’?</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38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5:24-26</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923480"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		24</a:t>
            </a:r>
            <a:r>
              <a:rPr lang="en-GB" sz="2800" b="1" dirty="0">
                <a:latin typeface="Arial" panose="020B0604020202020204" pitchFamily="34" charset="0"/>
                <a:cs typeface="Arial" panose="020B0604020202020204" pitchFamily="34" charset="0"/>
              </a:rPr>
              <a:t> </a:t>
            </a:r>
            <a:r>
              <a:rPr lang="en-GB" sz="2800" b="1" dirty="0">
                <a:solidFill>
                  <a:schemeClr val="accent2">
                    <a:lumMod val="50000"/>
                  </a:schemeClr>
                </a:solidFill>
                <a:latin typeface="Arial" panose="020B0604020202020204" pitchFamily="34" charset="0"/>
                <a:cs typeface="Arial" panose="020B0604020202020204" pitchFamily="34" charset="0"/>
              </a:rPr>
              <a:t>But I want you to know that the Son of Man has authority on earth to forgive sins.” </a:t>
            </a:r>
            <a:r>
              <a:rPr lang="en-GB" sz="2800" b="1" dirty="0">
                <a:latin typeface="Arial" panose="020B0604020202020204" pitchFamily="34" charset="0"/>
                <a:cs typeface="Arial" panose="020B0604020202020204" pitchFamily="34" charset="0"/>
              </a:rPr>
              <a:t>So he said to the paralyzed man, </a:t>
            </a:r>
            <a:br>
              <a:rPr lang="en-GB" sz="2800" b="1" dirty="0">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“I tell you, get up, take your mat and go home.” </a:t>
            </a:r>
            <a:r>
              <a:rPr lang="en-GB" sz="2800" b="1" baseline="30000" dirty="0">
                <a:solidFill>
                  <a:srgbClr val="C00000"/>
                </a:solidFill>
                <a:latin typeface="Arial" panose="020B0604020202020204" pitchFamily="34" charset="0"/>
                <a:cs typeface="Arial" panose="020B0604020202020204" pitchFamily="34" charset="0"/>
              </a:rPr>
              <a:t>25</a:t>
            </a:r>
            <a:r>
              <a:rPr lang="en-GB" sz="2800" b="1" dirty="0">
                <a:latin typeface="Arial" panose="020B0604020202020204" pitchFamily="34" charset="0"/>
                <a:cs typeface="Arial" panose="020B0604020202020204" pitchFamily="34" charset="0"/>
              </a:rPr>
              <a:t> Immediately he stood up in front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of them, took what he had been lying on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and went home praising God. </a:t>
            </a:r>
            <a:r>
              <a:rPr lang="en-GB" sz="2800" b="1" baseline="30000" dirty="0">
                <a:solidFill>
                  <a:srgbClr val="C00000"/>
                </a:solidFill>
                <a:latin typeface="Arial" panose="020B0604020202020204" pitchFamily="34" charset="0"/>
                <a:cs typeface="Arial" panose="020B0604020202020204" pitchFamily="34" charset="0"/>
              </a:rPr>
              <a:t>26</a:t>
            </a:r>
            <a:r>
              <a:rPr lang="en-GB" sz="2800" b="1" dirty="0">
                <a:latin typeface="Arial" panose="020B0604020202020204" pitchFamily="34" charset="0"/>
                <a:cs typeface="Arial" panose="020B0604020202020204" pitchFamily="34" charset="0"/>
              </a:rPr>
              <a:t> Everyone was amazed and gave praise to God.</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66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710474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“The Son of Man”</a:t>
            </a:r>
          </a:p>
        </p:txBody>
      </p:sp>
      <p:sp>
        <p:nvSpPr>
          <p:cNvPr id="5" name="TextBox 5">
            <a:extLst>
              <a:ext uri="{FF2B5EF4-FFF2-40B4-BE49-F238E27FC236}">
                <a16:creationId xmlns:a16="http://schemas.microsoft.com/office/drawing/2014/main" id="{9DF5A662-F9B3-486A-322F-4F3F18565B3E}"/>
              </a:ext>
            </a:extLst>
          </p:cNvPr>
          <p:cNvSpPr txBox="1"/>
          <p:nvPr/>
        </p:nvSpPr>
        <p:spPr>
          <a:xfrm>
            <a:off x="268720" y="481656"/>
            <a:ext cx="7859280" cy="3924151"/>
          </a:xfrm>
          <a:prstGeom prst="rect">
            <a:avLst/>
          </a:prstGeom>
          <a:noFill/>
        </p:spPr>
        <p:txBody>
          <a:bodyPr wrap="square" rtlCol="0">
            <a:spAutoFit/>
          </a:bodyPr>
          <a:lstStyle/>
          <a:p>
            <a:pPr marL="282575" indent="-282575">
              <a:spcBef>
                <a:spcPts val="600"/>
              </a:spcBef>
            </a:pPr>
            <a:r>
              <a:rPr lang="en-GB" sz="2800" b="1" dirty="0">
                <a:solidFill>
                  <a:srgbClr val="C00000"/>
                </a:solidFill>
                <a:latin typeface="Arial" panose="020B0604020202020204" pitchFamily="34" charset="0"/>
                <a:cs typeface="Arial" panose="020B0604020202020204" pitchFamily="34" charset="0"/>
              </a:rPr>
              <a:t>Biblical usage</a:t>
            </a:r>
          </a:p>
          <a:p>
            <a:pPr marL="282575" indent="-282575">
              <a:spcBef>
                <a:spcPts val="600"/>
              </a:spcBef>
            </a:pPr>
            <a:r>
              <a:rPr lang="en-GB" sz="2800" b="1" dirty="0">
                <a:solidFill>
                  <a:srgbClr val="C00000"/>
                </a:solidFill>
                <a:latin typeface="Arial" panose="020B0604020202020204" pitchFamily="34" charset="0"/>
                <a:cs typeface="Arial" panose="020B0604020202020204" pitchFamily="34" charset="0"/>
              </a:rPr>
              <a:t>1</a:t>
            </a:r>
            <a:r>
              <a:rPr lang="en-GB"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Natural: </a:t>
            </a:r>
            <a:r>
              <a:rPr lang="en-US" sz="2800" b="1" dirty="0">
                <a:latin typeface="Arial" panose="020B0604020202020204" pitchFamily="34" charset="0"/>
                <a:cs typeface="Arial" panose="020B0604020202020204" pitchFamily="34" charset="0"/>
              </a:rPr>
              <a:t>Any human being. </a:t>
            </a:r>
            <a:r>
              <a:rPr lang="en-US" sz="2800" dirty="0">
                <a:latin typeface="Arial" panose="020B0604020202020204" pitchFamily="34" charset="0"/>
                <a:cs typeface="Arial" panose="020B0604020202020204" pitchFamily="34" charset="0"/>
              </a:rPr>
              <a:t>Ez 1:1-8</a:t>
            </a:r>
            <a:endParaRPr lang="en-US" sz="2800" b="1" dirty="0">
              <a:latin typeface="Arial" panose="020B0604020202020204" pitchFamily="34" charset="0"/>
              <a:cs typeface="Arial" panose="020B0604020202020204" pitchFamily="34" charset="0"/>
            </a:endParaRPr>
          </a:p>
          <a:p>
            <a:pPr marL="282575" indent="-282575">
              <a:spcBef>
                <a:spcPts val="600"/>
              </a:spcBef>
            </a:pPr>
            <a:r>
              <a:rPr lang="en-GB" sz="2800" b="1"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Personal: </a:t>
            </a:r>
            <a:r>
              <a:rPr lang="en-US" sz="2800" b="1" dirty="0">
                <a:latin typeface="Arial" panose="020B0604020202020204" pitchFamily="34" charset="0"/>
                <a:cs typeface="Arial" panose="020B0604020202020204" pitchFamily="34" charset="0"/>
              </a:rPr>
              <a:t>Jesus in his humanity. </a:t>
            </a:r>
            <a:r>
              <a:rPr lang="en-US" sz="2800" dirty="0">
                <a:latin typeface="Arial" panose="020B0604020202020204" pitchFamily="34" charset="0"/>
                <a:cs typeface="Arial" panose="020B0604020202020204" pitchFamily="34" charset="0"/>
              </a:rPr>
              <a:t>Mt 11.19</a:t>
            </a:r>
          </a:p>
          <a:p>
            <a:pPr marL="282575" indent="-282575">
              <a:spcBef>
                <a:spcPts val="600"/>
              </a:spcBef>
            </a:pPr>
            <a:r>
              <a:rPr lang="en-GB" sz="2800" b="1" dirty="0">
                <a:solidFill>
                  <a:srgbClr val="C00000"/>
                </a:solidFill>
                <a:latin typeface="Arial" panose="020B0604020202020204" pitchFamily="34" charset="0"/>
                <a:cs typeface="Arial" panose="020B0604020202020204" pitchFamily="34" charset="0"/>
              </a:rPr>
              <a:t>3</a:t>
            </a:r>
            <a:r>
              <a:rPr lang="en-US" sz="2800" b="1" dirty="0">
                <a:solidFill>
                  <a:srgbClr val="0070C0"/>
                </a:solidFill>
                <a:latin typeface="Arial" panose="020B0604020202020204" pitchFamily="34" charset="0"/>
                <a:cs typeface="Arial" panose="020B0604020202020204" pitchFamily="34" charset="0"/>
              </a:rPr>
              <a:t> Public: </a:t>
            </a:r>
            <a:r>
              <a:rPr lang="en-US" sz="2800" b="1" dirty="0">
                <a:latin typeface="Arial" panose="020B0604020202020204" pitchFamily="34" charset="0"/>
                <a:cs typeface="Arial" panose="020B0604020202020204" pitchFamily="34" charset="0"/>
              </a:rPr>
              <a:t>Jesus as Messiah. </a:t>
            </a:r>
            <a:r>
              <a:rPr lang="en-US" sz="2800" dirty="0">
                <a:latin typeface="Arial" panose="020B0604020202020204" pitchFamily="34" charset="0"/>
                <a:cs typeface="Arial" panose="020B0604020202020204" pitchFamily="34" charset="0"/>
              </a:rPr>
              <a:t>Mt 16:13-16</a:t>
            </a:r>
            <a:endParaRPr lang="en-GB" sz="2800" b="1" dirty="0">
              <a:latin typeface="Arial" panose="020B0604020202020204" pitchFamily="34" charset="0"/>
              <a:cs typeface="Arial" panose="020B0604020202020204" pitchFamily="34" charset="0"/>
            </a:endParaRPr>
          </a:p>
          <a:p>
            <a:pPr marL="282575" indent="-282575">
              <a:spcBef>
                <a:spcPts val="600"/>
              </a:spcBef>
            </a:pPr>
            <a:r>
              <a:rPr lang="en-GB" sz="2800" b="1" dirty="0">
                <a:solidFill>
                  <a:srgbClr val="C00000"/>
                </a:solidFill>
                <a:latin typeface="Arial" panose="020B0604020202020204" pitchFamily="34" charset="0"/>
                <a:cs typeface="Arial" panose="020B0604020202020204" pitchFamily="34" charset="0"/>
              </a:rPr>
              <a:t>4</a:t>
            </a:r>
            <a:r>
              <a:rPr lang="en-GB"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Prophetic: </a:t>
            </a:r>
            <a:r>
              <a:rPr lang="en-US" sz="2800" b="1" dirty="0">
                <a:latin typeface="Arial" panose="020B0604020202020204" pitchFamily="34" charset="0"/>
                <a:cs typeface="Arial" panose="020B0604020202020204" pitchFamily="34" charset="0"/>
              </a:rPr>
              <a:t>The divine being who comes with clouds, ‘like/as a son of man’. </a:t>
            </a:r>
            <a:r>
              <a:rPr lang="en-US" sz="2800" dirty="0">
                <a:latin typeface="Arial" panose="020B0604020202020204" pitchFamily="34" charset="0"/>
                <a:cs typeface="Arial" panose="020B0604020202020204" pitchFamily="34" charset="0"/>
              </a:rPr>
              <a:t>Dn 7</a:t>
            </a:r>
            <a:r>
              <a:rPr lang="en-US" sz="2800" baseline="30000" dirty="0">
                <a:latin typeface="Arial" panose="020B0604020202020204" pitchFamily="34" charset="0"/>
                <a:cs typeface="Arial" panose="020B0604020202020204" pitchFamily="34" charset="0"/>
              </a:rPr>
              <a:t>13-14</a:t>
            </a:r>
          </a:p>
          <a:p>
            <a:pPr marL="282575" indent="-282575">
              <a:spcBef>
                <a:spcPts val="600"/>
              </a:spcBef>
            </a:pPr>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Jesus used the phrase for himself in all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its usages.</a:t>
            </a:r>
          </a:p>
        </p:txBody>
      </p:sp>
    </p:spTree>
    <p:extLst>
      <p:ext uri="{BB962C8B-B14F-4D97-AF65-F5344CB8AC3E}">
        <p14:creationId xmlns:p14="http://schemas.microsoft.com/office/powerpoint/2010/main" val="5517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5:27-29</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923480" cy="3108543"/>
          </a:xfrm>
          <a:prstGeom prst="rect">
            <a:avLst/>
          </a:prstGeom>
          <a:noFill/>
        </p:spPr>
        <p:txBody>
          <a:bodyPr wrap="square" rtlCol="0">
            <a:spAutoFit/>
          </a:bodyPr>
          <a:lstStyle/>
          <a:p>
            <a:pPr indent="357188"/>
            <a:r>
              <a:rPr lang="en-GB" sz="2800" b="1" baseline="30000" dirty="0">
                <a:solidFill>
                  <a:srgbClr val="C00000"/>
                </a:solidFill>
                <a:latin typeface="Arial" panose="020B0604020202020204" pitchFamily="34" charset="0"/>
                <a:cs typeface="Arial" panose="020B0604020202020204" pitchFamily="34" charset="0"/>
              </a:rPr>
              <a:t>27</a:t>
            </a:r>
            <a:r>
              <a:rPr lang="en-GB" sz="2800" b="1" dirty="0">
                <a:latin typeface="Arial" panose="020B0604020202020204" pitchFamily="34" charset="0"/>
                <a:cs typeface="Arial" panose="020B0604020202020204" pitchFamily="34" charset="0"/>
              </a:rPr>
              <a:t> After this, Jesus went out and saw a tax collector by the name of Levi sitting at his tax booth. </a:t>
            </a:r>
            <a:r>
              <a:rPr lang="en-GB" sz="2800" b="1" dirty="0">
                <a:solidFill>
                  <a:schemeClr val="accent2">
                    <a:lumMod val="50000"/>
                  </a:schemeClr>
                </a:solidFill>
                <a:latin typeface="Arial" panose="020B0604020202020204" pitchFamily="34" charset="0"/>
                <a:cs typeface="Arial" panose="020B0604020202020204" pitchFamily="34" charset="0"/>
              </a:rPr>
              <a:t>“Follow me,” </a:t>
            </a:r>
            <a:r>
              <a:rPr lang="en-GB" sz="2800" b="1" dirty="0">
                <a:latin typeface="Arial" panose="020B0604020202020204" pitchFamily="34" charset="0"/>
                <a:cs typeface="Arial" panose="020B0604020202020204" pitchFamily="34" charset="0"/>
              </a:rPr>
              <a:t>Jesus said to him, </a:t>
            </a:r>
            <a:r>
              <a:rPr lang="en-GB" sz="2800" b="1" baseline="30000" dirty="0">
                <a:solidFill>
                  <a:srgbClr val="C00000"/>
                </a:solidFill>
                <a:latin typeface="Arial" panose="020B0604020202020204" pitchFamily="34" charset="0"/>
                <a:cs typeface="Arial" panose="020B0604020202020204" pitchFamily="34" charset="0"/>
              </a:rPr>
              <a:t>28</a:t>
            </a:r>
            <a:r>
              <a:rPr lang="en-GB" sz="2800" b="1" dirty="0">
                <a:latin typeface="Arial" panose="020B0604020202020204" pitchFamily="34" charset="0"/>
                <a:cs typeface="Arial" panose="020B0604020202020204" pitchFamily="34" charset="0"/>
              </a:rPr>
              <a:t> and Levi got up, left everything and followed him.</a:t>
            </a:r>
          </a:p>
          <a:p>
            <a:pPr indent="357188"/>
            <a:r>
              <a:rPr lang="en-GB" sz="2800" b="1" baseline="30000" dirty="0">
                <a:solidFill>
                  <a:srgbClr val="C00000"/>
                </a:solidFill>
                <a:latin typeface="Arial" panose="020B0604020202020204" pitchFamily="34" charset="0"/>
                <a:cs typeface="Arial" panose="020B0604020202020204" pitchFamily="34" charset="0"/>
              </a:rPr>
              <a:t>29</a:t>
            </a:r>
            <a:r>
              <a:rPr lang="en-GB" sz="2800" b="1" dirty="0">
                <a:latin typeface="Arial" panose="020B0604020202020204" pitchFamily="34" charset="0"/>
                <a:cs typeface="Arial" panose="020B0604020202020204" pitchFamily="34" charset="0"/>
              </a:rPr>
              <a:t> Then Levi held a great banquet for Jesus at his house, and a large crowd of tax collectors and others were eating with them.</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730249E5-2AC6-CE4C-6D20-C3941382BE63}"/>
              </a:ext>
            </a:extLst>
          </p:cNvPr>
          <p:cNvPicPr>
            <a:picLocks noChangeAspect="1"/>
          </p:cNvPicPr>
          <p:nvPr/>
        </p:nvPicPr>
        <p:blipFill>
          <a:blip r:embed="rId2"/>
          <a:stretch>
            <a:fillRect/>
          </a:stretch>
        </p:blipFill>
        <p:spPr>
          <a:xfrm>
            <a:off x="1355586" y="523220"/>
            <a:ext cx="5416828" cy="4064209"/>
          </a:xfrm>
          <a:prstGeom prst="rect">
            <a:avLst/>
          </a:prstGeom>
        </p:spPr>
      </p:pic>
    </p:spTree>
    <p:extLst>
      <p:ext uri="{BB962C8B-B14F-4D97-AF65-F5344CB8AC3E}">
        <p14:creationId xmlns:p14="http://schemas.microsoft.com/office/powerpoint/2010/main" val="18357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408823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Real followers</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970318"/>
          </a:xfrm>
          <a:prstGeom prst="rect">
            <a:avLst/>
          </a:prstGeom>
          <a:noFill/>
        </p:spPr>
        <p:txBody>
          <a:bodyPr wrap="square" rtlCol="0">
            <a:spAutoFit/>
          </a:bodyPr>
          <a:lstStyle/>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Suffer loss of former privileges</a:t>
            </a:r>
            <a:r>
              <a:rPr lang="en-GB" sz="2800" b="1" dirty="0">
                <a:solidFill>
                  <a:srgbClr val="FF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pleasures.</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Count the cost and compare the rewards.</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Obey their lord’s commandments.</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Gain their lord’s approval</a:t>
            </a:r>
            <a:r>
              <a:rPr lang="en-GB" sz="2800" b="1" dirty="0">
                <a:solidFill>
                  <a:srgbClr val="FF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companionship.</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Tell the truth about their lord’s deeds.</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Exercise their lord’s power &amp; authority.</a:t>
            </a:r>
            <a:endParaRPr lang="fr-FR" sz="2800" b="1" dirty="0">
              <a:solidFill>
                <a:srgbClr val="C00000"/>
              </a:solidFill>
              <a:latin typeface="Arial" panose="020B0604020202020204" pitchFamily="34" charset="0"/>
              <a:cs typeface="Arial" panose="020B0604020202020204" pitchFamily="34" charset="0"/>
            </a:endParaRP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Invite others to enjoy the same calling.</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Support abuse from their lord’s enemies.</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Will share in their lord’s future glory.</a:t>
            </a:r>
          </a:p>
        </p:txBody>
      </p:sp>
    </p:spTree>
    <p:extLst>
      <p:ext uri="{BB962C8B-B14F-4D97-AF65-F5344CB8AC3E}">
        <p14:creationId xmlns:p14="http://schemas.microsoft.com/office/powerpoint/2010/main" val="20066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5:30-32</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816074" cy="3539430"/>
          </a:xfrm>
          <a:prstGeom prst="rect">
            <a:avLst/>
          </a:prstGeom>
          <a:noFill/>
        </p:spPr>
        <p:txBody>
          <a:bodyPr wrap="square" rtlCol="0">
            <a:spAutoFit/>
          </a:bodyPr>
          <a:lstStyle/>
          <a:p>
            <a:r>
              <a:rPr lang="en-GB" sz="2800" b="1" baseline="30000" dirty="0">
                <a:solidFill>
                  <a:srgbClr val="C00000"/>
                </a:solidFill>
                <a:latin typeface="Arial" panose="020B0604020202020204" pitchFamily="34" charset="0"/>
                <a:cs typeface="Arial" panose="020B0604020202020204" pitchFamily="34" charset="0"/>
              </a:rPr>
              <a:t>30</a:t>
            </a:r>
            <a:r>
              <a:rPr lang="en-GB" sz="2800" b="1" dirty="0">
                <a:latin typeface="Arial" panose="020B0604020202020204" pitchFamily="34" charset="0"/>
                <a:cs typeface="Arial" panose="020B0604020202020204" pitchFamily="34" charset="0"/>
              </a:rPr>
              <a:t> But the Pharisees and the teachers of the law who belonged to their sect complained to his disciples, “Why do you eat and drink with tax collectors and sinners?”</a:t>
            </a:r>
          </a:p>
          <a:p>
            <a:pPr indent="357188"/>
            <a:r>
              <a:rPr lang="en-GB" sz="2800" b="1" baseline="30000" dirty="0">
                <a:solidFill>
                  <a:srgbClr val="C00000"/>
                </a:solidFill>
                <a:latin typeface="Arial" panose="020B0604020202020204" pitchFamily="34" charset="0"/>
                <a:cs typeface="Arial" panose="020B0604020202020204" pitchFamily="34" charset="0"/>
              </a:rPr>
              <a:t>31</a:t>
            </a:r>
            <a:r>
              <a:rPr lang="en-GB" sz="2800" b="1" dirty="0">
                <a:latin typeface="Arial" panose="020B0604020202020204" pitchFamily="34" charset="0"/>
                <a:cs typeface="Arial" panose="020B0604020202020204" pitchFamily="34" charset="0"/>
              </a:rPr>
              <a:t> Jesus answered them, </a:t>
            </a:r>
            <a:r>
              <a:rPr lang="en-GB" sz="2800" b="1" dirty="0">
                <a:solidFill>
                  <a:schemeClr val="accent2">
                    <a:lumMod val="50000"/>
                  </a:schemeClr>
                </a:solidFill>
                <a:latin typeface="Arial" panose="020B0604020202020204" pitchFamily="34" charset="0"/>
                <a:cs typeface="Arial" panose="020B0604020202020204" pitchFamily="34" charset="0"/>
              </a:rPr>
              <a:t>“It is not the healthy who need a doctor, but the sick.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baseline="30000" dirty="0">
                <a:solidFill>
                  <a:srgbClr val="C00000"/>
                </a:solidFill>
                <a:latin typeface="Arial" panose="020B0604020202020204" pitchFamily="34" charset="0"/>
                <a:cs typeface="Arial" panose="020B0604020202020204" pitchFamily="34" charset="0"/>
              </a:rPr>
              <a:t>32</a:t>
            </a:r>
            <a:r>
              <a:rPr lang="en-GB" sz="2800" b="1" dirty="0">
                <a:solidFill>
                  <a:schemeClr val="accent2">
                    <a:lumMod val="50000"/>
                  </a:schemeClr>
                </a:solidFill>
                <a:latin typeface="Arial" panose="020B0604020202020204" pitchFamily="34" charset="0"/>
                <a:cs typeface="Arial" panose="020B0604020202020204" pitchFamily="34" charset="0"/>
              </a:rPr>
              <a:t> I have not come to call the righteous,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but sinners to repentance.”</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3074" name="Picture 2" descr="Who are the Sinners Who Eat with Jesus? - Matthew 9:10 - Reading Acts">
            <a:extLst>
              <a:ext uri="{FF2B5EF4-FFF2-40B4-BE49-F238E27FC236}">
                <a16:creationId xmlns:a16="http://schemas.microsoft.com/office/drawing/2014/main" id="{28FCED65-A36E-50C1-DAA9-5C63C7C9F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85" y="592183"/>
            <a:ext cx="7075230" cy="397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3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585680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Real sinners and righteous</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361950" indent="-361950"/>
            <a:r>
              <a:rPr lang="fr-FR" sz="2800" b="1" dirty="0">
                <a:solidFill>
                  <a:srgbClr val="C00000"/>
                </a:solidFill>
                <a:latin typeface="Arial" panose="020B0604020202020204" pitchFamily="34" charset="0"/>
                <a:cs typeface="Arial" panose="020B0604020202020204" pitchFamily="34" charset="0"/>
              </a:rPr>
              <a:t>Sinners</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All who are not yet repentant and forgiven.</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Remain powerless to change themselves.</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Have no inheritance in God’s kingdom.</a:t>
            </a:r>
          </a:p>
          <a:p>
            <a:pPr marL="361950" indent="-361950"/>
            <a:r>
              <a:rPr lang="fr-FR" sz="2800" b="1" dirty="0">
                <a:solidFill>
                  <a:srgbClr val="C00000"/>
                </a:solidFill>
                <a:latin typeface="Arial" panose="020B0604020202020204" pitchFamily="34" charset="0"/>
                <a:cs typeface="Arial" panose="020B0604020202020204" pitchFamily="34" charset="0"/>
              </a:rPr>
              <a:t>Righteous</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Have repented and been ‘born again’.</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Live to please God, and to do what’s right.</a:t>
            </a:r>
          </a:p>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Have hope of enjoying everlasting life.</a:t>
            </a:r>
          </a:p>
        </p:txBody>
      </p:sp>
    </p:spTree>
    <p:extLst>
      <p:ext uri="{BB962C8B-B14F-4D97-AF65-F5344CB8AC3E}">
        <p14:creationId xmlns:p14="http://schemas.microsoft.com/office/powerpoint/2010/main" val="197934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5:30-32</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923480" cy="3970318"/>
          </a:xfrm>
          <a:prstGeom prst="rect">
            <a:avLst/>
          </a:prstGeom>
          <a:noFill/>
        </p:spPr>
        <p:txBody>
          <a:bodyPr wrap="square" rtlCol="0">
            <a:spAutoFit/>
          </a:bodyPr>
          <a:lstStyle/>
          <a:p>
            <a:pPr indent="357188"/>
            <a:r>
              <a:rPr lang="en-GB" sz="2800" b="1" baseline="30000" dirty="0">
                <a:solidFill>
                  <a:srgbClr val="C00000"/>
                </a:solidFill>
                <a:latin typeface="Arial" panose="020B0604020202020204" pitchFamily="34" charset="0"/>
                <a:cs typeface="Arial" panose="020B0604020202020204" pitchFamily="34" charset="0"/>
              </a:rPr>
              <a:t>33</a:t>
            </a:r>
            <a:r>
              <a:rPr lang="en-GB" sz="2800" b="1" dirty="0">
                <a:latin typeface="Arial" panose="020B0604020202020204" pitchFamily="34" charset="0"/>
                <a:cs typeface="Arial" panose="020B0604020202020204" pitchFamily="34" charset="0"/>
              </a:rPr>
              <a:t> They said to him, “John’s disciples often fast and pray, and so do the disciples of the Pharisees, but yours go on eating and drinking.”</a:t>
            </a:r>
          </a:p>
          <a:p>
            <a:pPr indent="357188"/>
            <a:r>
              <a:rPr lang="en-GB" sz="2800" b="1" baseline="30000" dirty="0">
                <a:solidFill>
                  <a:srgbClr val="C00000"/>
                </a:solidFill>
                <a:latin typeface="Arial" panose="020B0604020202020204" pitchFamily="34" charset="0"/>
                <a:cs typeface="Arial" panose="020B0604020202020204" pitchFamily="34" charset="0"/>
              </a:rPr>
              <a:t>34</a:t>
            </a:r>
            <a:r>
              <a:rPr lang="en-GB" sz="2800" b="1" dirty="0">
                <a:latin typeface="Arial" panose="020B0604020202020204" pitchFamily="34" charset="0"/>
                <a:cs typeface="Arial" panose="020B0604020202020204" pitchFamily="34" charset="0"/>
              </a:rPr>
              <a:t> Jesus answered, </a:t>
            </a:r>
            <a:r>
              <a:rPr lang="en-GB" sz="2800" b="1" dirty="0">
                <a:solidFill>
                  <a:schemeClr val="accent2">
                    <a:lumMod val="50000"/>
                  </a:schemeClr>
                </a:solidFill>
                <a:latin typeface="Arial" panose="020B0604020202020204" pitchFamily="34" charset="0"/>
                <a:cs typeface="Arial" panose="020B0604020202020204" pitchFamily="34" charset="0"/>
              </a:rPr>
              <a:t>“Can you make the friends of the bridegroom fast while he is with them? </a:t>
            </a:r>
            <a:r>
              <a:rPr lang="en-GB" sz="2800" b="1" baseline="30000" dirty="0">
                <a:solidFill>
                  <a:srgbClr val="C00000"/>
                </a:solidFill>
                <a:latin typeface="Arial" panose="020B0604020202020204" pitchFamily="34" charset="0"/>
                <a:cs typeface="Arial" panose="020B0604020202020204" pitchFamily="34" charset="0"/>
              </a:rPr>
              <a:t>35</a:t>
            </a:r>
            <a:r>
              <a:rPr lang="en-GB" sz="2800" b="1" dirty="0">
                <a:latin typeface="Arial" panose="020B0604020202020204" pitchFamily="34" charset="0"/>
                <a:cs typeface="Arial" panose="020B0604020202020204" pitchFamily="34" charset="0"/>
              </a:rPr>
              <a:t> </a:t>
            </a:r>
            <a:r>
              <a:rPr lang="en-GB" sz="2800" b="1" dirty="0">
                <a:solidFill>
                  <a:schemeClr val="accent2">
                    <a:lumMod val="50000"/>
                  </a:schemeClr>
                </a:solidFill>
                <a:latin typeface="Arial" panose="020B0604020202020204" pitchFamily="34" charset="0"/>
                <a:cs typeface="Arial" panose="020B0604020202020204" pitchFamily="34" charset="0"/>
              </a:rPr>
              <a:t>But the time will come when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the bridegroom will be taken from them;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in those days they will fast.”</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41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5:36-38</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923480" cy="3970318"/>
          </a:xfrm>
          <a:prstGeom prst="rect">
            <a:avLst/>
          </a:prstGeom>
          <a:noFill/>
        </p:spPr>
        <p:txBody>
          <a:bodyPr wrap="square" rtlCol="0">
            <a:spAutoFit/>
          </a:bodyPr>
          <a:lstStyle/>
          <a:p>
            <a:pPr indent="357188"/>
            <a:r>
              <a:rPr lang="en-GB" sz="2800" b="1" baseline="30000" dirty="0">
                <a:solidFill>
                  <a:srgbClr val="C00000"/>
                </a:solidFill>
                <a:latin typeface="Arial" panose="020B0604020202020204" pitchFamily="34" charset="0"/>
                <a:cs typeface="Arial" panose="020B0604020202020204" pitchFamily="34" charset="0"/>
              </a:rPr>
              <a:t>36</a:t>
            </a:r>
            <a:r>
              <a:rPr lang="en-GB" sz="2800" b="1" dirty="0">
                <a:latin typeface="Arial" panose="020B0604020202020204" pitchFamily="34" charset="0"/>
                <a:cs typeface="Arial" panose="020B0604020202020204" pitchFamily="34" charset="0"/>
              </a:rPr>
              <a:t> He told them this parable: </a:t>
            </a:r>
            <a:r>
              <a:rPr lang="en-GB" sz="2800" b="1" dirty="0">
                <a:solidFill>
                  <a:schemeClr val="accent2">
                    <a:lumMod val="50000"/>
                  </a:schemeClr>
                </a:solidFill>
                <a:latin typeface="Arial" panose="020B0604020202020204" pitchFamily="34" charset="0"/>
                <a:cs typeface="Arial" panose="020B0604020202020204" pitchFamily="34" charset="0"/>
              </a:rPr>
              <a:t>“No one tears a piece out of a new garment to patch an old one. Otherwise, they will have torn the new garment, and the patch from the new will not match the old. </a:t>
            </a:r>
            <a:r>
              <a:rPr lang="en-GB" sz="2800" b="1" baseline="30000" dirty="0">
                <a:solidFill>
                  <a:srgbClr val="C00000"/>
                </a:solidFill>
                <a:latin typeface="Arial" panose="020B0604020202020204" pitchFamily="34" charset="0"/>
                <a:cs typeface="Arial" panose="020B0604020202020204" pitchFamily="34" charset="0"/>
              </a:rPr>
              <a:t>37</a:t>
            </a:r>
            <a:r>
              <a:rPr lang="en-GB" sz="2800" b="1" dirty="0">
                <a:solidFill>
                  <a:schemeClr val="accent2">
                    <a:lumMod val="50000"/>
                  </a:schemeClr>
                </a:solidFill>
                <a:latin typeface="Arial" panose="020B0604020202020204" pitchFamily="34" charset="0"/>
                <a:cs typeface="Arial" panose="020B0604020202020204" pitchFamily="34" charset="0"/>
              </a:rPr>
              <a:t> And no one pours new wine into old wineskins. Otherwise, the new wine will burst the skins; the wine will run out and the wineskins will be ruined. </a:t>
            </a:r>
            <a:r>
              <a:rPr lang="en-GB" sz="2800" b="1" baseline="30000" dirty="0">
                <a:solidFill>
                  <a:srgbClr val="C00000"/>
                </a:solidFill>
                <a:latin typeface="Arial" panose="020B0604020202020204" pitchFamily="34" charset="0"/>
                <a:cs typeface="Arial" panose="020B0604020202020204" pitchFamily="34" charset="0"/>
              </a:rPr>
              <a:t>38</a:t>
            </a:r>
            <a:r>
              <a:rPr lang="en-GB" sz="2800" b="1" dirty="0">
                <a:solidFill>
                  <a:schemeClr val="accent2">
                    <a:lumMod val="50000"/>
                  </a:schemeClr>
                </a:solidFill>
                <a:latin typeface="Arial" panose="020B0604020202020204" pitchFamily="34" charset="0"/>
                <a:cs typeface="Arial" panose="020B0604020202020204" pitchFamily="34" charset="0"/>
              </a:rPr>
              <a:t> No, new wine must be poured into new wineskins.</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D37400A8-2C4A-C68F-D1A6-CA687AC8FD51}"/>
              </a:ext>
            </a:extLst>
          </p:cNvPr>
          <p:cNvPicPr>
            <a:picLocks noChangeAspect="1"/>
          </p:cNvPicPr>
          <p:nvPr/>
        </p:nvPicPr>
        <p:blipFill>
          <a:blip r:embed="rId2"/>
          <a:stretch>
            <a:fillRect/>
          </a:stretch>
        </p:blipFill>
        <p:spPr>
          <a:xfrm>
            <a:off x="235904" y="523220"/>
            <a:ext cx="7656192" cy="4055243"/>
          </a:xfrm>
          <a:prstGeom prst="rect">
            <a:avLst/>
          </a:prstGeom>
        </p:spPr>
      </p:pic>
    </p:spTree>
    <p:extLst>
      <p:ext uri="{BB962C8B-B14F-4D97-AF65-F5344CB8AC3E}">
        <p14:creationId xmlns:p14="http://schemas.microsoft.com/office/powerpoint/2010/main" val="135834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564631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Structure of Luke’s Gospel</a:t>
            </a:r>
          </a:p>
        </p:txBody>
      </p:sp>
      <p:sp>
        <p:nvSpPr>
          <p:cNvPr id="5" name="TextBox 5">
            <a:extLst>
              <a:ext uri="{FF2B5EF4-FFF2-40B4-BE49-F238E27FC236}">
                <a16:creationId xmlns:a16="http://schemas.microsoft.com/office/drawing/2014/main" id="{9DF5A662-F9B3-486A-322F-4F3F18565B3E}"/>
              </a:ext>
            </a:extLst>
          </p:cNvPr>
          <p:cNvSpPr txBox="1"/>
          <p:nvPr/>
        </p:nvSpPr>
        <p:spPr>
          <a:xfrm>
            <a:off x="274657" y="523220"/>
            <a:ext cx="7783206" cy="3970318"/>
          </a:xfrm>
          <a:prstGeom prst="rect">
            <a:avLst/>
          </a:prstGeom>
          <a:noFill/>
        </p:spPr>
        <p:txBody>
          <a:bodyPr wrap="square" rtlCol="0">
            <a:spAutoFit/>
          </a:bodyPr>
          <a:lstStyle/>
          <a:p>
            <a:pPr marL="282575" indent="-282575"/>
            <a:r>
              <a:rPr lang="en-GB" sz="2800" b="1" dirty="0">
                <a:solidFill>
                  <a:srgbClr val="C00000"/>
                </a:solidFill>
              </a:rPr>
              <a:t>1</a:t>
            </a:r>
            <a:r>
              <a:rPr lang="en-GB" sz="2800" b="1" dirty="0"/>
              <a:t> </a:t>
            </a:r>
            <a:r>
              <a:rPr lang="en-US" sz="2800" b="1" dirty="0">
                <a:solidFill>
                  <a:srgbClr val="0070C0"/>
                </a:solidFill>
              </a:rPr>
              <a:t>Preface: </a:t>
            </a:r>
            <a:r>
              <a:rPr lang="en-US" sz="2800" b="1" dirty="0"/>
              <a:t>Sponsor, method and purpose.</a:t>
            </a:r>
          </a:p>
          <a:p>
            <a:pPr marL="282575" indent="-282575"/>
            <a:r>
              <a:rPr lang="en-GB" sz="2800" b="1" dirty="0">
                <a:solidFill>
                  <a:srgbClr val="C00000"/>
                </a:solidFill>
              </a:rPr>
              <a:t>2</a:t>
            </a:r>
            <a:r>
              <a:rPr lang="en-GB" sz="2800" b="1" dirty="0"/>
              <a:t> </a:t>
            </a:r>
            <a:r>
              <a:rPr lang="en-US" sz="2800" b="1" dirty="0">
                <a:solidFill>
                  <a:srgbClr val="0070C0"/>
                </a:solidFill>
              </a:rPr>
              <a:t>Birth narratives: </a:t>
            </a:r>
            <a:r>
              <a:rPr lang="en-US" sz="2800" b="1" dirty="0"/>
              <a:t>Dawn of the promised new era.</a:t>
            </a:r>
          </a:p>
          <a:p>
            <a:pPr marL="282575" indent="-282575"/>
            <a:r>
              <a:rPr lang="en-GB" sz="2800" b="1" dirty="0">
                <a:solidFill>
                  <a:srgbClr val="C00000"/>
                </a:solidFill>
              </a:rPr>
              <a:t>3</a:t>
            </a:r>
            <a:r>
              <a:rPr lang="en-GB" sz="2800" b="1" dirty="0"/>
              <a:t> </a:t>
            </a:r>
            <a:r>
              <a:rPr lang="en-US" sz="2800" b="1" dirty="0">
                <a:solidFill>
                  <a:srgbClr val="0070C0"/>
                </a:solidFill>
              </a:rPr>
              <a:t>John’s mission: </a:t>
            </a:r>
            <a:r>
              <a:rPr lang="en-US" sz="2800" b="1" dirty="0"/>
              <a:t>Introduce the Messiah.</a:t>
            </a:r>
          </a:p>
          <a:p>
            <a:pPr marL="282575" indent="-282575"/>
            <a:r>
              <a:rPr lang="en-GB" sz="2800" b="1" dirty="0">
                <a:solidFill>
                  <a:srgbClr val="C00000"/>
                </a:solidFill>
              </a:rPr>
              <a:t>4</a:t>
            </a:r>
            <a:r>
              <a:rPr lang="en-GB" sz="2800" b="1" dirty="0"/>
              <a:t> </a:t>
            </a:r>
            <a:r>
              <a:rPr lang="en-US" sz="2800" b="1" dirty="0">
                <a:solidFill>
                  <a:srgbClr val="0070C0"/>
                </a:solidFill>
              </a:rPr>
              <a:t>Jesus’ mission: </a:t>
            </a:r>
            <a:r>
              <a:rPr lang="en-GB" sz="2800" b="1" dirty="0"/>
              <a:t>Messiah’s message and work</a:t>
            </a:r>
            <a:r>
              <a:rPr lang="en-US" sz="2800" b="1" dirty="0"/>
              <a:t>.</a:t>
            </a:r>
          </a:p>
          <a:p>
            <a:pPr marL="282575" indent="-282575"/>
            <a:r>
              <a:rPr lang="en-GB" sz="2800" b="1" dirty="0">
                <a:solidFill>
                  <a:srgbClr val="C00000"/>
                </a:solidFill>
              </a:rPr>
              <a:t>5</a:t>
            </a:r>
            <a:r>
              <a:rPr lang="en-GB" sz="2800" b="1" dirty="0"/>
              <a:t> </a:t>
            </a:r>
            <a:r>
              <a:rPr lang="en-US" sz="2800" b="1" dirty="0">
                <a:solidFill>
                  <a:srgbClr val="0070C0"/>
                </a:solidFill>
              </a:rPr>
              <a:t>Journey: </a:t>
            </a:r>
            <a:r>
              <a:rPr lang="en-US" sz="2800" b="1" dirty="0"/>
              <a:t>Messianic signs and teaching. Luke 9:51</a:t>
            </a:r>
          </a:p>
          <a:p>
            <a:pPr marL="282575" indent="-282575"/>
            <a:r>
              <a:rPr lang="en-GB" sz="2800" b="1" dirty="0">
                <a:solidFill>
                  <a:srgbClr val="C00000"/>
                </a:solidFill>
              </a:rPr>
              <a:t>6</a:t>
            </a:r>
            <a:r>
              <a:rPr lang="en-GB" sz="2800" b="1" dirty="0"/>
              <a:t> </a:t>
            </a:r>
            <a:r>
              <a:rPr lang="en-US" sz="2800" b="1" dirty="0">
                <a:solidFill>
                  <a:srgbClr val="0070C0"/>
                </a:solidFill>
              </a:rPr>
              <a:t>Jerusalem: </a:t>
            </a:r>
            <a:r>
              <a:rPr lang="en-US" sz="2800" b="1" dirty="0"/>
              <a:t>Confront Israelite and Roman rulers.</a:t>
            </a:r>
          </a:p>
          <a:p>
            <a:pPr marL="282575" indent="-282575"/>
            <a:r>
              <a:rPr lang="en-GB" sz="2800" b="1" dirty="0">
                <a:solidFill>
                  <a:srgbClr val="C00000"/>
                </a:solidFill>
              </a:rPr>
              <a:t>7</a:t>
            </a:r>
            <a:r>
              <a:rPr lang="en-GB" sz="2800" b="1" dirty="0"/>
              <a:t> </a:t>
            </a:r>
            <a:r>
              <a:rPr lang="en-US" sz="2800" b="1" dirty="0">
                <a:solidFill>
                  <a:srgbClr val="0070C0"/>
                </a:solidFill>
              </a:rPr>
              <a:t>Crucifixion: </a:t>
            </a:r>
            <a:r>
              <a:rPr lang="en-US" sz="2800" b="1" dirty="0"/>
              <a:t>Last supper, arrest, trials, death.</a:t>
            </a:r>
          </a:p>
          <a:p>
            <a:pPr marL="282575" indent="-282575"/>
            <a:r>
              <a:rPr lang="en-GB" sz="2800" b="1" dirty="0">
                <a:solidFill>
                  <a:srgbClr val="C00000"/>
                </a:solidFill>
              </a:rPr>
              <a:t>8</a:t>
            </a:r>
            <a:r>
              <a:rPr lang="en-GB" sz="2800" b="1" dirty="0"/>
              <a:t> </a:t>
            </a:r>
            <a:r>
              <a:rPr lang="en-US" sz="2800" b="1" dirty="0">
                <a:solidFill>
                  <a:srgbClr val="0070C0"/>
                </a:solidFill>
              </a:rPr>
              <a:t>Resurrection: </a:t>
            </a:r>
            <a:r>
              <a:rPr lang="en-US" sz="2800" b="1" dirty="0"/>
              <a:t>Alive, appearance, and proofs.</a:t>
            </a:r>
          </a:p>
          <a:p>
            <a:pPr marL="282575" indent="-282575"/>
            <a:r>
              <a:rPr lang="en-GB" sz="2800" b="1" dirty="0">
                <a:solidFill>
                  <a:srgbClr val="C00000"/>
                </a:solidFill>
              </a:rPr>
              <a:t>9</a:t>
            </a:r>
            <a:r>
              <a:rPr lang="en-GB" sz="2800" b="1" dirty="0"/>
              <a:t> </a:t>
            </a:r>
            <a:r>
              <a:rPr lang="en-US" sz="2800" b="1" dirty="0">
                <a:solidFill>
                  <a:srgbClr val="0070C0"/>
                </a:solidFill>
              </a:rPr>
              <a:t>Ascension: </a:t>
            </a:r>
            <a:r>
              <a:rPr lang="en-US" sz="2800" b="1" dirty="0"/>
              <a:t>Gives Holy Spirit, mission to nations.</a:t>
            </a:r>
          </a:p>
        </p:txBody>
      </p:sp>
      <p:sp>
        <p:nvSpPr>
          <p:cNvPr id="6" name="Rectangle 5">
            <a:extLst>
              <a:ext uri="{FF2B5EF4-FFF2-40B4-BE49-F238E27FC236}">
                <a16:creationId xmlns:a16="http://schemas.microsoft.com/office/drawing/2014/main" id="{7F435492-2223-EB5B-0D65-B95C88736B14}"/>
              </a:ext>
            </a:extLst>
          </p:cNvPr>
          <p:cNvSpPr/>
          <p:nvPr/>
        </p:nvSpPr>
        <p:spPr>
          <a:xfrm>
            <a:off x="274657" y="1876715"/>
            <a:ext cx="7651700" cy="409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54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6:1-3</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923480" cy="3970318"/>
          </a:xfrm>
          <a:prstGeom prst="rect">
            <a:avLst/>
          </a:prstGeom>
          <a:noFill/>
        </p:spPr>
        <p:txBody>
          <a:bodyPr wrap="square" rtlCol="0">
            <a:spAutoFit/>
          </a:bodyPr>
          <a:lstStyle/>
          <a:p>
            <a:pPr indent="357188"/>
            <a:r>
              <a:rPr lang="en-GB" sz="2800" b="1" baseline="30000" dirty="0">
                <a:solidFill>
                  <a:srgbClr val="C00000"/>
                </a:solidFill>
                <a:latin typeface="Arial" panose="020B0604020202020204" pitchFamily="34" charset="0"/>
                <a:cs typeface="Arial" panose="020B0604020202020204" pitchFamily="34" charset="0"/>
              </a:rPr>
              <a:t>1</a:t>
            </a:r>
            <a:r>
              <a:rPr lang="en-GB" sz="2800" b="1" dirty="0">
                <a:latin typeface="Arial" panose="020B0604020202020204" pitchFamily="34" charset="0"/>
                <a:cs typeface="Arial" panose="020B0604020202020204" pitchFamily="34" charset="0"/>
              </a:rPr>
              <a:t> One Sabbath Jesus was going through the grainfields, and his disciples began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pick some heads of grain, rub them in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their hands and eat the kernels. </a:t>
            </a:r>
            <a:r>
              <a:rPr lang="en-GB" sz="2800" b="1" baseline="30000"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Some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of the Pharisees asked, “Why are you doing what is unlawful on the Sabbath?”</a:t>
            </a:r>
          </a:p>
          <a:p>
            <a:pPr indent="357188"/>
            <a:r>
              <a:rPr lang="en-GB" sz="2800" b="1" baseline="30000"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Jesus answered them, </a:t>
            </a:r>
            <a:r>
              <a:rPr lang="en-GB" sz="2800" b="1" dirty="0">
                <a:solidFill>
                  <a:schemeClr val="accent2">
                    <a:lumMod val="50000"/>
                  </a:schemeClr>
                </a:solidFill>
                <a:latin typeface="Arial" panose="020B0604020202020204" pitchFamily="34" charset="0"/>
                <a:cs typeface="Arial" panose="020B0604020202020204" pitchFamily="34" charset="0"/>
              </a:rPr>
              <a:t>“Have you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never read what David did when he and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solidFill>
                  <a:schemeClr val="accent2">
                    <a:lumMod val="50000"/>
                  </a:schemeClr>
                </a:solidFill>
                <a:latin typeface="Arial" panose="020B0604020202020204" pitchFamily="34" charset="0"/>
                <a:cs typeface="Arial" panose="020B0604020202020204" pitchFamily="34" charset="0"/>
              </a:rPr>
              <a:t>his companions were hungry?</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4098" name="Picture 2" descr="Wheat GIFs - Get the best gif on GIFER">
            <a:extLst>
              <a:ext uri="{FF2B5EF4-FFF2-40B4-BE49-F238E27FC236}">
                <a16:creationId xmlns:a16="http://schemas.microsoft.com/office/drawing/2014/main" id="{1663074F-F629-C27D-5C0D-F3EC599AC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10" y="507482"/>
            <a:ext cx="7229379" cy="406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6:4-5</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923480" cy="3970318"/>
          </a:xfrm>
          <a:prstGeom prst="rect">
            <a:avLst/>
          </a:prstGeom>
          <a:noFill/>
        </p:spPr>
        <p:txBody>
          <a:bodyPr wrap="square" rtlCol="0">
            <a:spAutoFit/>
          </a:bodyPr>
          <a:lstStyle/>
          <a:p>
            <a:pPr indent="357188"/>
            <a:r>
              <a:rPr lang="en-GB" sz="2800" b="1" baseline="30000" dirty="0">
                <a:solidFill>
                  <a:srgbClr val="C00000"/>
                </a:solidFill>
                <a:latin typeface="Arial" panose="020B0604020202020204" pitchFamily="34" charset="0"/>
                <a:cs typeface="Arial" panose="020B0604020202020204" pitchFamily="34" charset="0"/>
              </a:rPr>
              <a:t>4 </a:t>
            </a:r>
            <a:r>
              <a:rPr lang="en-GB" sz="2800" b="1" dirty="0">
                <a:solidFill>
                  <a:schemeClr val="accent2">
                    <a:lumMod val="50000"/>
                  </a:schemeClr>
                </a:solidFill>
                <a:latin typeface="Arial" panose="020B0604020202020204" pitchFamily="34" charset="0"/>
                <a:cs typeface="Arial" panose="020B0604020202020204" pitchFamily="34" charset="0"/>
              </a:rPr>
              <a:t>He entered the house of God, and taking the consecrated bread, he ate what is lawful only for priests to eat. And he also gave some to his companions.” </a:t>
            </a:r>
            <a:r>
              <a:rPr lang="en-GB" sz="2800" b="1" baseline="30000"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Then Jesus said to them, </a:t>
            </a:r>
            <a:r>
              <a:rPr lang="en-GB" sz="2800" b="1" dirty="0">
                <a:solidFill>
                  <a:schemeClr val="accent2">
                    <a:lumMod val="50000"/>
                  </a:schemeClr>
                </a:solidFill>
                <a:latin typeface="Arial" panose="020B0604020202020204" pitchFamily="34" charset="0"/>
                <a:cs typeface="Arial" panose="020B0604020202020204" pitchFamily="34" charset="0"/>
              </a:rPr>
              <a:t>“The Son of Man is Lord of the Sabbath.”</a:t>
            </a:r>
            <a:br>
              <a:rPr lang="en-GB" sz="2800" b="1" dirty="0">
                <a:solidFill>
                  <a:schemeClr val="accent2">
                    <a:lumMod val="50000"/>
                  </a:schemeClr>
                </a:solidFill>
                <a:latin typeface="Arial" panose="020B0604020202020204" pitchFamily="34" charset="0"/>
                <a:cs typeface="Arial" panose="020B0604020202020204" pitchFamily="34" charset="0"/>
              </a:rPr>
            </a:br>
            <a:endParaRPr lang="en-GB" sz="2800" b="1" dirty="0">
              <a:solidFill>
                <a:schemeClr val="accent2">
                  <a:lumMod val="50000"/>
                </a:schemeClr>
              </a:solidFill>
              <a:latin typeface="Arial" panose="020B0604020202020204" pitchFamily="34" charset="0"/>
              <a:cs typeface="Arial" panose="020B0604020202020204" pitchFamily="34" charset="0"/>
            </a:endParaRPr>
          </a:p>
          <a:p>
            <a:pPr indent="357188"/>
            <a:r>
              <a:rPr lang="en-US" sz="2800" b="1" dirty="0">
                <a:solidFill>
                  <a:schemeClr val="accent2">
                    <a:lumMod val="50000"/>
                  </a:schemeClr>
                </a:solidFill>
                <a:latin typeface="Arial" panose="020B0604020202020204" pitchFamily="34" charset="0"/>
                <a:cs typeface="Arial" panose="020B0604020202020204" pitchFamily="34" charset="0"/>
              </a:rPr>
              <a:t>“</a:t>
            </a:r>
            <a:r>
              <a:rPr lang="en-GB" sz="2800" b="1" dirty="0">
                <a:solidFill>
                  <a:schemeClr val="accent2">
                    <a:lumMod val="50000"/>
                  </a:schemeClr>
                </a:solidFill>
                <a:latin typeface="Arial" panose="020B0604020202020204" pitchFamily="34" charset="0"/>
                <a:cs typeface="Arial" panose="020B0604020202020204" pitchFamily="34" charset="0"/>
              </a:rPr>
              <a:t>The Sabbath was made for humans, not humans for the Sabbath.” </a:t>
            </a:r>
            <a:r>
              <a:rPr lang="en-GB" sz="2800" dirty="0">
                <a:latin typeface="Arial" panose="020B0604020202020204" pitchFamily="34" charset="0"/>
                <a:cs typeface="Arial" panose="020B0604020202020204" pitchFamily="34" charset="0"/>
              </a:rPr>
              <a:t>John 9:27</a:t>
            </a:r>
            <a:endParaRPr lang="en-US" sz="2800" dirty="0">
              <a:latin typeface="Arial" panose="020B0604020202020204" pitchFamily="34" charset="0"/>
              <a:cs typeface="Arial" panose="020B0604020202020204" pitchFamily="34" charset="0"/>
            </a:endParaRPr>
          </a:p>
        </p:txBody>
      </p:sp>
      <p:pic>
        <p:nvPicPr>
          <p:cNvPr id="5122" name="Picture 2" descr="David Ate the Bread of Presence – Ancient Insights">
            <a:extLst>
              <a:ext uri="{FF2B5EF4-FFF2-40B4-BE49-F238E27FC236}">
                <a16:creationId xmlns:a16="http://schemas.microsoft.com/office/drawing/2014/main" id="{F55FF399-5472-C217-BC43-093F409C1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97" y="437323"/>
            <a:ext cx="5973748" cy="413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3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778320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   Religions				Jesus Christ</a:t>
            </a:r>
          </a:p>
        </p:txBody>
      </p:sp>
      <p:sp>
        <p:nvSpPr>
          <p:cNvPr id="5" name="TextBox 5">
            <a:extLst>
              <a:ext uri="{FF2B5EF4-FFF2-40B4-BE49-F238E27FC236}">
                <a16:creationId xmlns:a16="http://schemas.microsoft.com/office/drawing/2014/main" id="{9DF5A662-F9B3-486A-322F-4F3F18565B3E}"/>
              </a:ext>
            </a:extLst>
          </p:cNvPr>
          <p:cNvSpPr txBox="1"/>
          <p:nvPr/>
        </p:nvSpPr>
        <p:spPr>
          <a:xfrm>
            <a:off x="268720" y="481656"/>
            <a:ext cx="7859280" cy="3970318"/>
          </a:xfrm>
          <a:prstGeom prst="rect">
            <a:avLst/>
          </a:prstGeom>
          <a:noFill/>
        </p:spPr>
        <p:txBody>
          <a:bodyPr wrap="square" rtlCol="0">
            <a:spAutoFit/>
          </a:bodyPr>
          <a:lstStyle/>
          <a:p>
            <a:pPr marL="282575" indent="-282575"/>
            <a:r>
              <a:rPr lang="en-GB" sz="2800" b="1" dirty="0">
                <a:solidFill>
                  <a:srgbClr val="C00000"/>
                </a:solidFill>
                <a:latin typeface="Arial" panose="020B0604020202020204" pitchFamily="34" charset="0"/>
                <a:cs typeface="Arial" panose="020B0604020202020204" pitchFamily="34" charset="0"/>
              </a:rPr>
              <a:t>1</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God demands			God offers free gifts</a:t>
            </a:r>
          </a:p>
          <a:p>
            <a:pPr marL="282575" indent="-282575"/>
            <a:r>
              <a:rPr lang="en-GB" sz="2800" b="1" dirty="0">
                <a:solidFill>
                  <a:srgbClr val="C00000"/>
                </a:solidFill>
                <a:latin typeface="Arial" panose="020B0604020202020204" pitchFamily="34" charset="0"/>
                <a:cs typeface="Arial" panose="020B0604020202020204" pitchFamily="34" charset="0"/>
              </a:rPr>
              <a:t>2</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Submit to God!		Believe God’s words</a:t>
            </a:r>
          </a:p>
          <a:p>
            <a:pPr marL="282575" indent="-282575"/>
            <a:r>
              <a:rPr lang="en-GB" sz="2800" b="1" dirty="0">
                <a:solidFill>
                  <a:srgbClr val="C00000"/>
                </a:solidFill>
                <a:latin typeface="Arial" panose="020B0604020202020204" pitchFamily="34" charset="0"/>
                <a:cs typeface="Arial" panose="020B0604020202020204" pitchFamily="34" charset="0"/>
              </a:rPr>
              <a:t>3</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Dead prophet			Risen Savior</a:t>
            </a:r>
          </a:p>
          <a:p>
            <a:pPr marL="282575" indent="-282575"/>
            <a:r>
              <a:rPr lang="en-GB" sz="2800" b="1" dirty="0">
                <a:solidFill>
                  <a:srgbClr val="C00000"/>
                </a:solidFill>
                <a:latin typeface="Arial" panose="020B0604020202020204" pitchFamily="34" charset="0"/>
                <a:cs typeface="Arial" panose="020B0604020202020204" pitchFamily="34" charset="0"/>
              </a:rPr>
              <a:t>4</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Obey rules 				Love God &amp; others</a:t>
            </a:r>
          </a:p>
          <a:p>
            <a:pPr marL="282575" indent="-282575"/>
            <a:r>
              <a:rPr lang="en-GB" sz="2800" b="1" dirty="0">
                <a:solidFill>
                  <a:srgbClr val="C00000"/>
                </a:solidFill>
                <a:latin typeface="Arial" panose="020B0604020202020204" pitchFamily="34" charset="0"/>
                <a:cs typeface="Arial" panose="020B0604020202020204" pitchFamily="34" charset="0"/>
              </a:rPr>
              <a:t>5</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Try/work harder		Receive his Holy Spirit</a:t>
            </a:r>
            <a:endParaRPr lang="en-US" sz="2800" b="1" i="1" dirty="0">
              <a:latin typeface="Arial" panose="020B0604020202020204" pitchFamily="34" charset="0"/>
              <a:cs typeface="Arial" panose="020B0604020202020204" pitchFamily="34" charset="0"/>
            </a:endParaRPr>
          </a:p>
          <a:p>
            <a:pPr marL="282575" indent="-282575"/>
            <a:r>
              <a:rPr lang="en-GB" sz="2800" b="1" dirty="0">
                <a:solidFill>
                  <a:srgbClr val="C00000"/>
                </a:solidFill>
                <a:latin typeface="Arial" panose="020B0604020202020204" pitchFamily="34" charset="0"/>
                <a:cs typeface="Arial" panose="020B0604020202020204" pitchFamily="34" charset="0"/>
              </a:rPr>
              <a:t>6</a:t>
            </a:r>
            <a:r>
              <a:rPr lang="en-GB" sz="2800" b="1"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God judges				God forgives</a:t>
            </a:r>
          </a:p>
          <a:p>
            <a:pPr marL="282575" indent="-282575"/>
            <a:r>
              <a:rPr lang="en-US" sz="2800" b="1" dirty="0">
                <a:solidFill>
                  <a:srgbClr val="C00000"/>
                </a:solidFill>
                <a:latin typeface="Arial" panose="020B0604020202020204" pitchFamily="34" charset="0"/>
                <a:cs typeface="Arial" panose="020B0604020202020204" pitchFamily="34" charset="0"/>
              </a:rPr>
              <a:t>7</a:t>
            </a:r>
            <a:r>
              <a:rPr lang="en-US" sz="2800" b="1" dirty="0">
                <a:latin typeface="Arial" panose="020B0604020202020204" pitchFamily="34" charset="0"/>
                <a:cs typeface="Arial" panose="020B0604020202020204" pitchFamily="34" charset="0"/>
              </a:rPr>
              <a:t> No certainty			Jesus’ promises</a:t>
            </a:r>
          </a:p>
          <a:p>
            <a:pPr marL="282575" indent="-282575"/>
            <a:r>
              <a:rPr lang="en-US" sz="2800" b="1" dirty="0">
                <a:solidFill>
                  <a:srgbClr val="C00000"/>
                </a:solidFill>
                <a:latin typeface="Arial" panose="020B0604020202020204" pitchFamily="34" charset="0"/>
                <a:cs typeface="Arial" panose="020B0604020202020204" pitchFamily="34" charset="0"/>
              </a:rPr>
              <a:t>8</a:t>
            </a:r>
            <a:r>
              <a:rPr lang="en-US" sz="2800" b="1" dirty="0">
                <a:latin typeface="Arial" panose="020B0604020202020204" pitchFamily="34" charset="0"/>
                <a:cs typeface="Arial" panose="020B0604020202020204" pitchFamily="34" charset="0"/>
              </a:rPr>
              <a:t> Other books			Bible only</a:t>
            </a:r>
          </a:p>
          <a:p>
            <a:pPr marL="282575" indent="-282575"/>
            <a:r>
              <a:rPr lang="en-US" sz="2800" b="1" dirty="0">
                <a:solidFill>
                  <a:srgbClr val="C00000"/>
                </a:solidFill>
                <a:latin typeface="Arial" panose="020B0604020202020204" pitchFamily="34" charset="0"/>
                <a:cs typeface="Arial" panose="020B0604020202020204" pitchFamily="34" charset="0"/>
              </a:rPr>
              <a:t>9</a:t>
            </a:r>
            <a:r>
              <a:rPr lang="en-US" sz="2800" b="1" dirty="0">
                <a:latin typeface="Arial" panose="020B0604020202020204" pitchFamily="34" charset="0"/>
                <a:cs typeface="Arial" panose="020B0604020202020204" pitchFamily="34" charset="0"/>
              </a:rPr>
              <a:t> Costly rituals			Baptism &amp; communion</a:t>
            </a:r>
          </a:p>
        </p:txBody>
      </p:sp>
    </p:spTree>
    <p:extLst>
      <p:ext uri="{BB962C8B-B14F-4D97-AF65-F5344CB8AC3E}">
        <p14:creationId xmlns:p14="http://schemas.microsoft.com/office/powerpoint/2010/main" val="207530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6:6-7</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923480" cy="3108543"/>
          </a:xfrm>
          <a:prstGeom prst="rect">
            <a:avLst/>
          </a:prstGeom>
          <a:noFill/>
        </p:spPr>
        <p:txBody>
          <a:bodyPr wrap="square" rtlCol="0">
            <a:spAutoFit/>
          </a:bodyPr>
          <a:lstStyle/>
          <a:p>
            <a:pPr indent="357188"/>
            <a:r>
              <a:rPr lang="en-GB" sz="2800" b="1" baseline="30000" dirty="0">
                <a:solidFill>
                  <a:srgbClr val="C00000"/>
                </a:solidFill>
                <a:latin typeface="Arial" panose="020B0604020202020204" pitchFamily="34" charset="0"/>
                <a:cs typeface="Arial" panose="020B0604020202020204" pitchFamily="34" charset="0"/>
              </a:rPr>
              <a:t>		6 </a:t>
            </a:r>
            <a:r>
              <a:rPr lang="en-GB" sz="2800" b="1" dirty="0">
                <a:latin typeface="Arial" panose="020B0604020202020204" pitchFamily="34" charset="0"/>
                <a:cs typeface="Arial" panose="020B0604020202020204" pitchFamily="34" charset="0"/>
              </a:rPr>
              <a:t>On another Sabbath he went into the synagogue and was teaching, and a man was there whose right hand was shriveled. </a:t>
            </a:r>
            <a:r>
              <a:rPr lang="en-GB" sz="2800" b="1" baseline="30000" dirty="0">
                <a:solidFill>
                  <a:srgbClr val="C00000"/>
                </a:solidFill>
                <a:latin typeface="Arial" panose="020B0604020202020204" pitchFamily="34" charset="0"/>
                <a:cs typeface="Arial" panose="020B0604020202020204" pitchFamily="34" charset="0"/>
              </a:rPr>
              <a:t>7</a:t>
            </a:r>
            <a:r>
              <a:rPr lang="en-GB" sz="2800" b="1" dirty="0">
                <a:latin typeface="Arial" panose="020B0604020202020204" pitchFamily="34" charset="0"/>
                <a:cs typeface="Arial" panose="020B0604020202020204" pitchFamily="34" charset="0"/>
              </a:rPr>
              <a:t> The Pharisees and the teachers of the law were looking for a reason to accuse Jesus, so they watched him closely to see if he would heal on the Sabbath.</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17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6:8-9</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865060" cy="3108543"/>
          </a:xfrm>
          <a:prstGeom prst="rect">
            <a:avLst/>
          </a:prstGeom>
          <a:noFill/>
        </p:spPr>
        <p:txBody>
          <a:bodyPr wrap="square" rtlCol="0">
            <a:spAutoFit/>
          </a:bodyPr>
          <a:lstStyle/>
          <a:p>
            <a:pPr indent="357188"/>
            <a:r>
              <a:rPr lang="en-GB" sz="2800" b="1" baseline="30000" dirty="0">
                <a:solidFill>
                  <a:srgbClr val="C00000"/>
                </a:solidFill>
                <a:latin typeface="Arial" panose="020B0604020202020204" pitchFamily="34" charset="0"/>
                <a:cs typeface="Arial" panose="020B0604020202020204" pitchFamily="34" charset="0"/>
              </a:rPr>
              <a:t>8 </a:t>
            </a:r>
            <a:r>
              <a:rPr lang="en-GB" sz="2800" b="1" dirty="0">
                <a:latin typeface="Arial" panose="020B0604020202020204" pitchFamily="34" charset="0"/>
                <a:cs typeface="Arial" panose="020B0604020202020204" pitchFamily="34" charset="0"/>
              </a:rPr>
              <a:t>But Jesus knew what they were thinking and said to the man with the shriveled hand, </a:t>
            </a:r>
            <a:r>
              <a:rPr lang="en-GB" sz="2800" b="1" dirty="0">
                <a:solidFill>
                  <a:schemeClr val="accent2">
                    <a:lumMod val="50000"/>
                  </a:schemeClr>
                </a:solidFill>
                <a:latin typeface="Arial" panose="020B0604020202020204" pitchFamily="34" charset="0"/>
                <a:cs typeface="Arial" panose="020B0604020202020204" pitchFamily="34" charset="0"/>
              </a:rPr>
              <a:t>“Get up and stand in front of everyone.”</a:t>
            </a:r>
            <a:r>
              <a:rPr lang="en-GB" sz="2800" b="1" dirty="0">
                <a:latin typeface="Arial" panose="020B0604020202020204" pitchFamily="34" charset="0"/>
                <a:cs typeface="Arial" panose="020B0604020202020204" pitchFamily="34" charset="0"/>
              </a:rPr>
              <a:t> So he got up and stood there.</a:t>
            </a:r>
          </a:p>
          <a:p>
            <a:pPr indent="357188"/>
            <a:r>
              <a:rPr lang="en-GB" sz="2800" b="1" baseline="30000" dirty="0">
                <a:solidFill>
                  <a:srgbClr val="C00000"/>
                </a:solidFill>
                <a:latin typeface="Arial" panose="020B0604020202020204" pitchFamily="34" charset="0"/>
                <a:cs typeface="Arial" panose="020B0604020202020204" pitchFamily="34" charset="0"/>
              </a:rPr>
              <a:t>9</a:t>
            </a:r>
            <a:r>
              <a:rPr lang="en-GB" sz="2800" b="1" dirty="0">
                <a:latin typeface="Arial" panose="020B0604020202020204" pitchFamily="34" charset="0"/>
                <a:cs typeface="Arial" panose="020B0604020202020204" pitchFamily="34" charset="0"/>
              </a:rPr>
              <a:t> Then Jesus said to them, </a:t>
            </a:r>
            <a:r>
              <a:rPr lang="en-GB" sz="2800" b="1" dirty="0">
                <a:solidFill>
                  <a:schemeClr val="accent2">
                    <a:lumMod val="50000"/>
                  </a:schemeClr>
                </a:solidFill>
                <a:latin typeface="Arial" panose="020B0604020202020204" pitchFamily="34" charset="0"/>
                <a:cs typeface="Arial" panose="020B0604020202020204" pitchFamily="34" charset="0"/>
              </a:rPr>
              <a:t>“I ask you, which is lawful on the Sabbath: to do good or to do evil, to save life or to destroy it?”</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0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6:10-11</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757"/>
            <a:ext cx="7865060" cy="3108543"/>
          </a:xfrm>
          <a:prstGeom prst="rect">
            <a:avLst/>
          </a:prstGeom>
          <a:noFill/>
        </p:spPr>
        <p:txBody>
          <a:bodyPr wrap="square" rtlCol="0">
            <a:spAutoFit/>
          </a:bodyPr>
          <a:lstStyle/>
          <a:p>
            <a:pPr indent="357188"/>
            <a:r>
              <a:rPr lang="en-GB" sz="2800" b="1" baseline="30000" dirty="0">
                <a:solidFill>
                  <a:srgbClr val="C00000"/>
                </a:solidFill>
                <a:latin typeface="Arial" panose="020B0604020202020204" pitchFamily="34" charset="0"/>
                <a:cs typeface="Arial" panose="020B0604020202020204" pitchFamily="34" charset="0"/>
              </a:rPr>
              <a:t>10 </a:t>
            </a:r>
            <a:r>
              <a:rPr lang="en-GB" sz="2800" b="1" dirty="0">
                <a:latin typeface="Arial" panose="020B0604020202020204" pitchFamily="34" charset="0"/>
                <a:cs typeface="Arial" panose="020B0604020202020204" pitchFamily="34" charset="0"/>
              </a:rPr>
              <a:t>He looked around at them all, and then said to the man, </a:t>
            </a:r>
            <a:r>
              <a:rPr lang="en-GB" sz="2800" b="1" dirty="0">
                <a:solidFill>
                  <a:schemeClr val="accent2">
                    <a:lumMod val="50000"/>
                  </a:schemeClr>
                </a:solidFill>
                <a:latin typeface="Arial" panose="020B0604020202020204" pitchFamily="34" charset="0"/>
                <a:cs typeface="Arial" panose="020B0604020202020204" pitchFamily="34" charset="0"/>
              </a:rPr>
              <a:t>“Stretch out your hand.” </a:t>
            </a:r>
            <a:br>
              <a:rPr lang="en-GB" sz="2800" b="1" dirty="0">
                <a:solidFill>
                  <a:schemeClr val="accent2">
                    <a:lumMod val="50000"/>
                  </a:schemeClr>
                </a:solidFill>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He did so, and his hand was completely restored. </a:t>
            </a:r>
            <a:r>
              <a:rPr lang="en-GB" sz="2800" b="1" baseline="30000" dirty="0">
                <a:solidFill>
                  <a:srgbClr val="C00000"/>
                </a:solidFill>
                <a:latin typeface="Arial" panose="020B0604020202020204" pitchFamily="34" charset="0"/>
                <a:cs typeface="Arial" panose="020B0604020202020204" pitchFamily="34" charset="0"/>
              </a:rPr>
              <a:t>11</a:t>
            </a:r>
            <a:r>
              <a:rPr lang="en-GB" sz="2800" b="1" dirty="0">
                <a:latin typeface="Arial" panose="020B0604020202020204" pitchFamily="34" charset="0"/>
                <a:cs typeface="Arial" panose="020B0604020202020204" pitchFamily="34" charset="0"/>
              </a:rPr>
              <a:t> But the Pharisees and the teachers of the law were furious and began to discuss with one another what they might do to Jesus.</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2" name="Image 1">
            <a:extLst>
              <a:ext uri="{FF2B5EF4-FFF2-40B4-BE49-F238E27FC236}">
                <a16:creationId xmlns:a16="http://schemas.microsoft.com/office/drawing/2014/main" id="{8F7B6DCF-6D06-49FB-B0D3-FB152E342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351" y="444137"/>
            <a:ext cx="6350559" cy="4127863"/>
          </a:xfrm>
          <a:prstGeom prst="rect">
            <a:avLst/>
          </a:prstGeom>
        </p:spPr>
      </p:pic>
    </p:spTree>
    <p:extLst>
      <p:ext uri="{BB962C8B-B14F-4D97-AF65-F5344CB8AC3E}">
        <p14:creationId xmlns:p14="http://schemas.microsoft.com/office/powerpoint/2010/main" val="112119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9DF5A662-F9B3-486A-322F-4F3F18565B3E}"/>
              </a:ext>
            </a:extLst>
          </p:cNvPr>
          <p:cNvSpPr txBox="1"/>
          <p:nvPr/>
        </p:nvSpPr>
        <p:spPr>
          <a:xfrm>
            <a:off x="524296" y="599826"/>
            <a:ext cx="5646799" cy="3570208"/>
          </a:xfrm>
          <a:prstGeom prst="rect">
            <a:avLst/>
          </a:prstGeom>
          <a:noFill/>
        </p:spPr>
        <p:txBody>
          <a:bodyPr wrap="square" rtlCol="0">
            <a:spAutoFit/>
          </a:bodyPr>
          <a:lstStyle/>
          <a:p>
            <a:pPr marL="282575" indent="-282575">
              <a:spcBef>
                <a:spcPts val="600"/>
              </a:spcBef>
            </a:pPr>
            <a:r>
              <a:rPr lang="en-GB" sz="2800" dirty="0">
                <a:latin typeface="Arial" panose="020B0604020202020204" pitchFamily="34" charset="0"/>
                <a:cs typeface="Arial" panose="020B0604020202020204" pitchFamily="34" charset="0"/>
              </a:rPr>
              <a:t>[  ] </a:t>
            </a:r>
            <a:r>
              <a:rPr lang="en-US" sz="2800" b="1" dirty="0">
                <a:latin typeface="Arial" panose="020B0604020202020204" pitchFamily="34" charset="0"/>
                <a:cs typeface="Arial" panose="020B0604020202020204" pitchFamily="34" charset="0"/>
              </a:rPr>
              <a:t>Obey them or be damned?</a:t>
            </a:r>
          </a:p>
          <a:p>
            <a:pPr marL="282575" indent="-282575">
              <a:spcBef>
                <a:spcPts val="600"/>
              </a:spcBef>
            </a:pPr>
            <a:r>
              <a:rPr lang="en-GB" sz="2800" dirty="0">
                <a:latin typeface="Arial" panose="020B0604020202020204" pitchFamily="34" charset="0"/>
                <a:cs typeface="Arial" panose="020B0604020202020204" pitchFamily="34" charset="0"/>
              </a:rPr>
              <a:t>[  ] </a:t>
            </a:r>
            <a:r>
              <a:rPr lang="en-US" sz="2800" b="1" dirty="0">
                <a:latin typeface="Arial" panose="020B0604020202020204" pitchFamily="34" charset="0"/>
                <a:cs typeface="Arial" panose="020B0604020202020204" pitchFamily="34" charset="0"/>
              </a:rPr>
              <a:t>To gain wisdom?</a:t>
            </a:r>
          </a:p>
          <a:p>
            <a:pPr marL="282575" indent="-282575">
              <a:spcBef>
                <a:spcPts val="600"/>
              </a:spcBef>
            </a:pPr>
            <a:r>
              <a:rPr lang="en-GB" sz="2800" dirty="0">
                <a:latin typeface="Arial" panose="020B0604020202020204" pitchFamily="34" charset="0"/>
                <a:cs typeface="Arial" panose="020B0604020202020204" pitchFamily="34" charset="0"/>
              </a:rPr>
              <a:t>[  ] </a:t>
            </a:r>
            <a:r>
              <a:rPr lang="en-US" sz="2800" b="1" dirty="0">
                <a:latin typeface="Arial" panose="020B0604020202020204" pitchFamily="34" charset="0"/>
                <a:cs typeface="Arial" panose="020B0604020202020204" pitchFamily="34" charset="0"/>
              </a:rPr>
              <a:t>For our own good?</a:t>
            </a:r>
          </a:p>
          <a:p>
            <a:pPr marL="282575" indent="-282575">
              <a:spcBef>
                <a:spcPts val="600"/>
              </a:spcBef>
            </a:pPr>
            <a:r>
              <a:rPr lang="en-GB" sz="2800" dirty="0">
                <a:latin typeface="Arial" panose="020B0604020202020204" pitchFamily="34" charset="0"/>
                <a:cs typeface="Arial" panose="020B0604020202020204" pitchFamily="34" charset="0"/>
              </a:rPr>
              <a:t>[  ] </a:t>
            </a:r>
            <a:r>
              <a:rPr lang="en-US" sz="2800" b="1" dirty="0">
                <a:latin typeface="Arial" panose="020B0604020202020204" pitchFamily="34" charset="0"/>
                <a:cs typeface="Arial" panose="020B0604020202020204" pitchFamily="34" charset="0"/>
              </a:rPr>
              <a:t>Show loyalty to Yahweh?</a:t>
            </a:r>
          </a:p>
          <a:p>
            <a:pPr marL="282575" indent="-282575">
              <a:spcBef>
                <a:spcPts val="600"/>
              </a:spcBef>
            </a:pPr>
            <a:r>
              <a:rPr lang="en-GB" sz="2800" dirty="0">
                <a:latin typeface="Arial" panose="020B0604020202020204" pitchFamily="34" charset="0"/>
                <a:cs typeface="Arial" panose="020B0604020202020204" pitchFamily="34" charset="0"/>
              </a:rPr>
              <a:t>[  ] </a:t>
            </a:r>
            <a:r>
              <a:rPr lang="en-GB" sz="2800" b="1" dirty="0">
                <a:latin typeface="Arial" panose="020B0604020202020204" pitchFamily="34" charset="0"/>
                <a:cs typeface="Arial" panose="020B0604020202020204" pitchFamily="34" charset="0"/>
              </a:rPr>
              <a:t>To </a:t>
            </a:r>
            <a:r>
              <a:rPr lang="en-US" sz="2800" b="1" dirty="0">
                <a:latin typeface="Arial" panose="020B0604020202020204" pitchFamily="34" charset="0"/>
                <a:cs typeface="Arial" panose="020B0604020202020204" pitchFamily="34" charset="0"/>
              </a:rPr>
              <a:t>know God better?</a:t>
            </a:r>
          </a:p>
          <a:p>
            <a:pPr marL="282575" indent="-282575">
              <a:spcBef>
                <a:spcPts val="600"/>
              </a:spcBef>
            </a:pPr>
            <a:r>
              <a:rPr lang="en-GB" sz="2800" dirty="0">
                <a:latin typeface="Arial" panose="020B0604020202020204" pitchFamily="34" charset="0"/>
                <a:cs typeface="Arial" panose="020B0604020202020204" pitchFamily="34" charset="0"/>
              </a:rPr>
              <a:t>[  ] </a:t>
            </a:r>
            <a:r>
              <a:rPr lang="en-US" sz="2800" b="1" dirty="0">
                <a:latin typeface="Arial" panose="020B0604020202020204" pitchFamily="34" charset="0"/>
                <a:cs typeface="Arial" panose="020B0604020202020204" pitchFamily="34" charset="0"/>
              </a:rPr>
              <a:t>To earn our way to heaven?</a:t>
            </a:r>
          </a:p>
          <a:p>
            <a:pPr marL="282575" indent="-282575">
              <a:spcBef>
                <a:spcPts val="600"/>
              </a:spcBef>
            </a:pPr>
            <a:r>
              <a:rPr lang="en-GB" sz="2800" dirty="0">
                <a:latin typeface="Arial" panose="020B0604020202020204" pitchFamily="34" charset="0"/>
                <a:cs typeface="Arial" panose="020B0604020202020204" pitchFamily="34" charset="0"/>
              </a:rPr>
              <a:t>[  ] </a:t>
            </a:r>
            <a:r>
              <a:rPr lang="en-US" sz="2800" b="1" dirty="0">
                <a:latin typeface="Arial" panose="020B0604020202020204" pitchFamily="34" charset="0"/>
                <a:cs typeface="Arial" panose="020B0604020202020204" pitchFamily="34" charset="0"/>
              </a:rPr>
              <a:t>Facilitate civil society?</a:t>
            </a:r>
          </a:p>
        </p:txBody>
      </p:sp>
      <p:sp>
        <p:nvSpPr>
          <p:cNvPr id="3" name="TextBox 3">
            <a:extLst>
              <a:ext uri="{FF2B5EF4-FFF2-40B4-BE49-F238E27FC236}">
                <a16:creationId xmlns:a16="http://schemas.microsoft.com/office/drawing/2014/main" id="{7254E30D-DE75-ACB0-9561-7255A9E92174}"/>
              </a:ext>
            </a:extLst>
          </p:cNvPr>
          <p:cNvSpPr txBox="1"/>
          <p:nvPr/>
        </p:nvSpPr>
        <p:spPr>
          <a:xfrm>
            <a:off x="204520" y="0"/>
            <a:ext cx="7104742" cy="523220"/>
          </a:xfrm>
          <a:prstGeom prst="rect">
            <a:avLst/>
          </a:prstGeom>
          <a:noFill/>
        </p:spPr>
        <p:txBody>
          <a:bodyPr wrap="square" rtlCol="0">
            <a:spAutoFit/>
          </a:bodyPr>
          <a:lstStyle/>
          <a:p>
            <a:r>
              <a:rPr lang="en-US" sz="2800" b="1" dirty="0">
                <a:solidFill>
                  <a:srgbClr val="C00000"/>
                </a:solidFill>
                <a:latin typeface="Verdana" panose="020B0604030504040204" pitchFamily="34" charset="0"/>
                <a:ea typeface="Verdana" panose="020B0604030504040204" pitchFamily="34" charset="0"/>
              </a:rPr>
              <a:t>Test:</a:t>
            </a:r>
            <a:r>
              <a:rPr lang="en-US" sz="2800" b="1" dirty="0">
                <a:solidFill>
                  <a:srgbClr val="0070C0"/>
                </a:solidFill>
                <a:latin typeface="Verdana" panose="020B0604030504040204" pitchFamily="34" charset="0"/>
                <a:ea typeface="Verdana" panose="020B0604030504040204" pitchFamily="34" charset="0"/>
              </a:rPr>
              <a:t> What are God’s laws for?</a:t>
            </a:r>
          </a:p>
        </p:txBody>
      </p:sp>
      <p:sp>
        <p:nvSpPr>
          <p:cNvPr id="2" name="ZoneTexte 1">
            <a:extLst>
              <a:ext uri="{FF2B5EF4-FFF2-40B4-BE49-F238E27FC236}">
                <a16:creationId xmlns:a16="http://schemas.microsoft.com/office/drawing/2014/main" id="{8C2CAEC3-1786-6BB5-4698-C65C18CF5092}"/>
              </a:ext>
            </a:extLst>
          </p:cNvPr>
          <p:cNvSpPr txBox="1"/>
          <p:nvPr/>
        </p:nvSpPr>
        <p:spPr>
          <a:xfrm>
            <a:off x="444599" y="632632"/>
            <a:ext cx="724970" cy="3570208"/>
          </a:xfrm>
          <a:prstGeom prst="rect">
            <a:avLst/>
          </a:prstGeom>
          <a:noFill/>
        </p:spPr>
        <p:txBody>
          <a:bodyPr wrap="square" rtlCol="0">
            <a:spAutoFit/>
          </a:bodyPr>
          <a:lstStyle/>
          <a:p>
            <a:pPr algn="ctr">
              <a:spcBef>
                <a:spcPts val="600"/>
              </a:spcBef>
            </a:pPr>
            <a:r>
              <a:rPr lang="en-GB" sz="2800" dirty="0">
                <a:solidFill>
                  <a:srgbClr val="C00000"/>
                </a:solidFill>
                <a:latin typeface="Arial" panose="020B0604020202020204" pitchFamily="34" charset="0"/>
                <a:cs typeface="Arial" panose="020B0604020202020204" pitchFamily="34" charset="0"/>
              </a:rPr>
              <a:t>X</a:t>
            </a:r>
          </a:p>
          <a:p>
            <a:pPr algn="ctr">
              <a:spcBef>
                <a:spcPts val="600"/>
              </a:spcBef>
            </a:pPr>
            <a:r>
              <a:rPr lang="en-US" sz="2800" b="1" dirty="0">
                <a:solidFill>
                  <a:srgbClr val="00B050"/>
                </a:solidFill>
                <a:latin typeface="Arial" panose="020B0604020202020204" pitchFamily="34" charset="0"/>
                <a:cs typeface="Arial" panose="020B0604020202020204" pitchFamily="34" charset="0"/>
              </a:rPr>
              <a:t>√</a:t>
            </a:r>
          </a:p>
          <a:p>
            <a:pPr algn="ctr">
              <a:spcBef>
                <a:spcPts val="600"/>
              </a:spcBef>
            </a:pPr>
            <a:r>
              <a:rPr lang="en-US" sz="2800" dirty="0">
                <a:solidFill>
                  <a:srgbClr val="00B050"/>
                </a:solidFill>
                <a:latin typeface="Arial" panose="020B0604020202020204" pitchFamily="34" charset="0"/>
                <a:cs typeface="Arial" panose="020B0604020202020204" pitchFamily="34" charset="0"/>
              </a:rPr>
              <a:t>√</a:t>
            </a:r>
          </a:p>
          <a:p>
            <a:pPr algn="ctr">
              <a:spcBef>
                <a:spcPts val="600"/>
              </a:spcBef>
            </a:pPr>
            <a:r>
              <a:rPr lang="en-US" sz="2800" dirty="0">
                <a:solidFill>
                  <a:srgbClr val="00B050"/>
                </a:solidFill>
                <a:latin typeface="Arial" panose="020B0604020202020204" pitchFamily="34" charset="0"/>
                <a:cs typeface="Arial" panose="020B0604020202020204" pitchFamily="34" charset="0"/>
              </a:rPr>
              <a:t>√</a:t>
            </a:r>
          </a:p>
          <a:p>
            <a:pPr algn="ctr">
              <a:spcBef>
                <a:spcPts val="600"/>
              </a:spcBef>
            </a:pPr>
            <a:r>
              <a:rPr lang="en-US" sz="2800" dirty="0">
                <a:solidFill>
                  <a:srgbClr val="00B050"/>
                </a:solidFill>
                <a:latin typeface="Arial" panose="020B0604020202020204" pitchFamily="34" charset="0"/>
                <a:cs typeface="Arial" panose="020B0604020202020204" pitchFamily="34" charset="0"/>
              </a:rPr>
              <a:t>√</a:t>
            </a:r>
          </a:p>
          <a:p>
            <a:pPr algn="ctr">
              <a:spcBef>
                <a:spcPts val="600"/>
              </a:spcBef>
            </a:pPr>
            <a:r>
              <a:rPr lang="en-GB" sz="2800" dirty="0">
                <a:solidFill>
                  <a:srgbClr val="C00000"/>
                </a:solidFill>
                <a:latin typeface="Arial" panose="020B0604020202020204" pitchFamily="34" charset="0"/>
                <a:cs typeface="Arial" panose="020B0604020202020204" pitchFamily="34" charset="0"/>
              </a:rPr>
              <a:t>X</a:t>
            </a:r>
            <a:endParaRPr lang="en-US" sz="2800" dirty="0">
              <a:solidFill>
                <a:srgbClr val="C00000"/>
              </a:solidFill>
              <a:latin typeface="Arial" panose="020B0604020202020204" pitchFamily="34" charset="0"/>
              <a:cs typeface="Arial" panose="020B0604020202020204" pitchFamily="34" charset="0"/>
            </a:endParaRPr>
          </a:p>
          <a:p>
            <a:pPr algn="ctr">
              <a:spcBef>
                <a:spcPts val="600"/>
              </a:spcBef>
            </a:pPr>
            <a:r>
              <a:rPr lang="en-US" sz="2800" dirty="0">
                <a:solidFill>
                  <a:srgbClr val="00B050"/>
                </a:solidFill>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73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2722643"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Summary</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970318"/>
          </a:xfrm>
          <a:prstGeom prst="rect">
            <a:avLst/>
          </a:prstGeom>
          <a:noFill/>
        </p:spPr>
        <p:txBody>
          <a:bodyPr wrap="square" rtlCol="0">
            <a:spAutoFit/>
          </a:bodyPr>
          <a:lstStyle/>
          <a:p>
            <a:pPr marL="341313" indent="-34131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What truths will you affirm?</a:t>
            </a:r>
          </a:p>
          <a:p>
            <a:pPr marL="341313" indent="-34131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promises will you claim?</a:t>
            </a:r>
          </a:p>
          <a:p>
            <a:pPr marL="341313" indent="-34131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What commands will you obey?</a:t>
            </a:r>
          </a:p>
          <a:p>
            <a:pPr marL="341313" indent="-341313"/>
            <a:endParaRPr lang="en-US" sz="2800" b="1" dirty="0">
              <a:solidFill>
                <a:srgbClr val="0070C0"/>
              </a:solidFill>
              <a:latin typeface="Verdana" panose="020B0604030504040204" pitchFamily="34" charset="0"/>
              <a:ea typeface="Verdana" panose="020B0604030504040204" pitchFamily="34" charset="0"/>
            </a:endParaRPr>
          </a:p>
          <a:p>
            <a:pPr marL="341313" indent="-341313"/>
            <a:endParaRPr lang="en-US" sz="2800" b="1" dirty="0">
              <a:solidFill>
                <a:srgbClr val="0070C0"/>
              </a:solidFill>
              <a:latin typeface="Verdana" panose="020B0604030504040204" pitchFamily="34" charset="0"/>
              <a:ea typeface="Verdana" panose="020B0604030504040204" pitchFamily="34" charset="0"/>
            </a:endParaRPr>
          </a:p>
          <a:p>
            <a:pPr marL="341313" indent="-341313"/>
            <a:r>
              <a:rPr lang="en-US" sz="2800" b="1" dirty="0">
                <a:solidFill>
                  <a:srgbClr val="0070C0"/>
                </a:solidFill>
                <a:latin typeface="Verdana" panose="020B0604030504040204" pitchFamily="34" charset="0"/>
                <a:ea typeface="Verdana" panose="020B0604030504040204" pitchFamily="34" charset="0"/>
              </a:rPr>
              <a:t>Assignment</a:t>
            </a:r>
            <a:endParaRPr lang="en-US" sz="2800" b="1" dirty="0"/>
          </a:p>
          <a:p>
            <a:pPr marL="341313" indent="-34131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Read: </a:t>
            </a:r>
            <a:r>
              <a:rPr lang="en-US" sz="2800" b="1" dirty="0">
                <a:latin typeface="Arial" panose="020B0604020202020204" pitchFamily="34" charset="0"/>
                <a:cs typeface="Arial" panose="020B0604020202020204" pitchFamily="34" charset="0"/>
              </a:rPr>
              <a:t>Luke 6:20–7:35</a:t>
            </a:r>
          </a:p>
          <a:p>
            <a:pPr marL="341313" indent="-34131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Visit: </a:t>
            </a:r>
            <a:r>
              <a:rPr lang="en-US" sz="2800" b="1" dirty="0">
                <a:latin typeface="Arial" panose="020B0604020202020204" pitchFamily="34" charset="0"/>
                <a:cs typeface="Arial" panose="020B0604020202020204" pitchFamily="34" charset="0"/>
              </a:rPr>
              <a:t>www.</a:t>
            </a:r>
            <a:r>
              <a:rPr lang="en-US" sz="2800" b="1" dirty="0">
                <a:solidFill>
                  <a:srgbClr val="C00000"/>
                </a:solidFill>
                <a:latin typeface="Arial" panose="020B0604020202020204" pitchFamily="34" charset="0"/>
                <a:cs typeface="Arial" panose="020B0604020202020204" pitchFamily="34" charset="0"/>
              </a:rPr>
              <a:t>luke.currah.download</a:t>
            </a:r>
          </a:p>
          <a:p>
            <a:pPr marL="341313" indent="-341313"/>
            <a:r>
              <a:rPr lang="en-US" sz="2800" b="1" dirty="0">
                <a:solidFill>
                  <a:srgbClr val="C00000"/>
                </a:solidFill>
                <a:latin typeface="Arial" panose="020B0604020202020204" pitchFamily="34" charset="0"/>
                <a:ea typeface="Verdana" panose="020B060403050404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Compile: </a:t>
            </a:r>
            <a:r>
              <a:rPr lang="en-US" sz="2800" b="1" dirty="0">
                <a:latin typeface="Arial" panose="020B0604020202020204" pitchFamily="34" charset="0"/>
                <a:cs typeface="Arial" panose="020B0604020202020204" pitchFamily="34" charset="0"/>
              </a:rPr>
              <a:t>insights, queries &amp; observations.</a:t>
            </a:r>
          </a:p>
        </p:txBody>
      </p:sp>
      <p:pic>
        <p:nvPicPr>
          <p:cNvPr id="6" name="Image 5">
            <a:extLst>
              <a:ext uri="{FF2B5EF4-FFF2-40B4-BE49-F238E27FC236}">
                <a16:creationId xmlns:a16="http://schemas.microsoft.com/office/drawing/2014/main" id="{CC3031CA-0D91-D84A-8C5F-2BCF7A969038}"/>
              </a:ext>
            </a:extLst>
          </p:cNvPr>
          <p:cNvPicPr>
            <a:picLocks noChangeAspect="1"/>
          </p:cNvPicPr>
          <p:nvPr/>
        </p:nvPicPr>
        <p:blipFill>
          <a:blip r:embed="rId2"/>
          <a:stretch>
            <a:fillRect/>
          </a:stretch>
        </p:blipFill>
        <p:spPr>
          <a:xfrm>
            <a:off x="4850693" y="1888316"/>
            <a:ext cx="3277308" cy="1720587"/>
          </a:xfrm>
          <a:prstGeom prst="rect">
            <a:avLst/>
          </a:prstGeom>
        </p:spPr>
      </p:pic>
    </p:spTree>
    <p:extLst>
      <p:ext uri="{BB962C8B-B14F-4D97-AF65-F5344CB8AC3E}">
        <p14:creationId xmlns:p14="http://schemas.microsoft.com/office/powerpoint/2010/main" val="1419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473607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5:12-13</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indent="361950"/>
            <a:r>
              <a:rPr lang="fr-FR" sz="2800" b="1" baseline="30000" dirty="0">
                <a:solidFill>
                  <a:srgbClr val="C00000"/>
                </a:solidFill>
                <a:latin typeface="Arial" panose="020B0604020202020204" pitchFamily="34" charset="0"/>
                <a:cs typeface="Arial" panose="020B0604020202020204" pitchFamily="34" charset="0"/>
              </a:rPr>
              <a:t>12</a:t>
            </a:r>
            <a:r>
              <a:rPr lang="en-GB" sz="2800" b="1" dirty="0">
                <a:latin typeface="Arial" panose="020B0604020202020204" pitchFamily="34" charset="0"/>
                <a:cs typeface="Arial" panose="020B0604020202020204" pitchFamily="34" charset="0"/>
              </a:rPr>
              <a:t> While Jesus was in one of the towns,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a man came along who was covered with leprosy. When he saw Jesus, he fell with his face to the ground and begged him, “Lord,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if you are willing, you can make me clean.” </a:t>
            </a:r>
          </a:p>
          <a:p>
            <a:pPr indent="361950"/>
            <a:r>
              <a:rPr lang="en-GB" sz="2800" b="1" baseline="30000" dirty="0">
                <a:solidFill>
                  <a:srgbClr val="C00000"/>
                </a:solidFill>
                <a:latin typeface="Arial" panose="020B0604020202020204" pitchFamily="34" charset="0"/>
                <a:cs typeface="Arial" panose="020B0604020202020204" pitchFamily="34" charset="0"/>
              </a:rPr>
              <a:t>13 </a:t>
            </a:r>
            <a:r>
              <a:rPr lang="en-GB" sz="2800" b="1" dirty="0">
                <a:latin typeface="Arial" panose="020B0604020202020204" pitchFamily="34" charset="0"/>
                <a:cs typeface="Arial" panose="020B0604020202020204" pitchFamily="34" charset="0"/>
              </a:rPr>
              <a:t>Jesus reached out his hand and touched the man. </a:t>
            </a:r>
            <a:r>
              <a:rPr lang="en-GB" sz="2800" b="1" dirty="0">
                <a:solidFill>
                  <a:schemeClr val="accent2">
                    <a:lumMod val="50000"/>
                  </a:schemeClr>
                </a:solidFill>
                <a:latin typeface="Arial" panose="020B0604020202020204" pitchFamily="34" charset="0"/>
                <a:cs typeface="Arial" panose="020B0604020202020204" pitchFamily="34" charset="0"/>
              </a:rPr>
              <a:t>“I am willing,” </a:t>
            </a:r>
            <a:r>
              <a:rPr lang="en-GB" sz="2800" b="1" dirty="0">
                <a:latin typeface="Arial" panose="020B0604020202020204" pitchFamily="34" charset="0"/>
                <a:cs typeface="Arial" panose="020B0604020202020204" pitchFamily="34" charset="0"/>
              </a:rPr>
              <a:t>he said. </a:t>
            </a:r>
            <a:r>
              <a:rPr lang="en-GB" sz="2800" b="1" dirty="0">
                <a:solidFill>
                  <a:schemeClr val="accent2">
                    <a:lumMod val="50000"/>
                  </a:schemeClr>
                </a:solidFill>
                <a:latin typeface="Arial" panose="020B0604020202020204" pitchFamily="34" charset="0"/>
                <a:cs typeface="Arial" panose="020B0604020202020204" pitchFamily="34" charset="0"/>
              </a:rPr>
              <a:t>“Be clean!” </a:t>
            </a:r>
            <a:r>
              <a:rPr lang="en-GB" sz="2800" b="1" dirty="0">
                <a:latin typeface="Arial" panose="020B0604020202020204" pitchFamily="34" charset="0"/>
                <a:cs typeface="Arial" panose="020B0604020202020204" pitchFamily="34" charset="0"/>
              </a:rPr>
              <a:t>And immediately the leprosy left him.</a:t>
            </a:r>
            <a:endParaRPr lang="en-US" sz="2800" b="1" dirty="0">
              <a:latin typeface="Arial" panose="020B0604020202020204" pitchFamily="34" charset="0"/>
              <a:cs typeface="Arial" panose="020B0604020202020204" pitchFamily="34" charset="0"/>
            </a:endParaRPr>
          </a:p>
        </p:txBody>
      </p:sp>
      <p:pic>
        <p:nvPicPr>
          <p:cNvPr id="1026" name="Picture 2" descr="Jesus Heals The Man With Leprosy - Light of Life">
            <a:extLst>
              <a:ext uri="{FF2B5EF4-FFF2-40B4-BE49-F238E27FC236}">
                <a16:creationId xmlns:a16="http://schemas.microsoft.com/office/drawing/2014/main" id="{6065EDA9-E743-A59F-676D-BAE303BCC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94" y="519891"/>
            <a:ext cx="5668731" cy="405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9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473607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Real healing</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970318"/>
          </a:xfrm>
          <a:prstGeom prst="rect">
            <a:avLst/>
          </a:prstGeom>
          <a:noFill/>
        </p:spPr>
        <p:txBody>
          <a:bodyPr wrap="square" rtlCol="0">
            <a:spAutoFit/>
          </a:bodyPr>
          <a:lstStyle/>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Speak to Jesus: “If you are willing.” </a:t>
            </a:r>
            <a:r>
              <a:rPr lang="en-GB" sz="2800" dirty="0">
                <a:latin typeface="Arial" panose="020B0604020202020204" pitchFamily="34" charset="0"/>
                <a:cs typeface="Arial" panose="020B0604020202020204" pitchFamily="34" charset="0"/>
              </a:rPr>
              <a:t>Lk 5:12</a:t>
            </a:r>
            <a:endParaRPr lang="en-GB" sz="2800" b="1" dirty="0">
              <a:latin typeface="Arial" panose="020B0604020202020204" pitchFamily="34" charset="0"/>
              <a:cs typeface="Arial" panose="020B0604020202020204" pitchFamily="34" charset="0"/>
            </a:endParaRP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Call for the elders, confess sins, anoint with oil, and pray with faith. </a:t>
            </a:r>
            <a:r>
              <a:rPr lang="en-US" sz="2800" dirty="0">
                <a:latin typeface="Arial" panose="020B0604020202020204" pitchFamily="34" charset="0"/>
                <a:cs typeface="Arial" panose="020B0604020202020204" pitchFamily="34" charset="0"/>
              </a:rPr>
              <a:t>Ja 5:13-16</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Adopt a ‘biblical’ diet of non-inflammatory, whole, plant-based foods. </a:t>
            </a:r>
            <a:r>
              <a:rPr lang="en-US" sz="2800" dirty="0">
                <a:latin typeface="Arial" panose="020B0604020202020204" pitchFamily="34" charset="0"/>
                <a:cs typeface="Arial" panose="020B0604020202020204" pitchFamily="34" charset="0"/>
              </a:rPr>
              <a:t>Gn 1:29</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Consult with a medical professional before, during, and after making changes. </a:t>
            </a:r>
            <a:r>
              <a:rPr lang="en-US" sz="2800" dirty="0">
                <a:latin typeface="Arial" panose="020B0604020202020204" pitchFamily="34" charset="0"/>
                <a:cs typeface="Arial" panose="020B0604020202020204" pitchFamily="34" charset="0"/>
              </a:rPr>
              <a:t>Mt 9:12</a:t>
            </a:r>
          </a:p>
          <a:p>
            <a:pPr marL="268288" indent="-268288"/>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Avoid refined sugar, tobacco, vaping, alcohol, and chemical additives.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11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5:14-16</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831818"/>
          </a:xfrm>
          <a:prstGeom prst="rect">
            <a:avLst/>
          </a:prstGeom>
          <a:noFill/>
        </p:spPr>
        <p:txBody>
          <a:bodyPr wrap="square" rtlCol="0">
            <a:spAutoFit/>
          </a:bodyPr>
          <a:lstStyle/>
          <a:p>
            <a:pPr indent="361950"/>
            <a:r>
              <a:rPr lang="fr-FR" sz="2700" b="1" baseline="30000" dirty="0">
                <a:solidFill>
                  <a:srgbClr val="C00000"/>
                </a:solidFill>
                <a:latin typeface="Arial" panose="020B0604020202020204" pitchFamily="34" charset="0"/>
                <a:cs typeface="Arial" panose="020B0604020202020204" pitchFamily="34" charset="0"/>
              </a:rPr>
              <a:t>		14</a:t>
            </a:r>
            <a:r>
              <a:rPr lang="en-GB" sz="2700" b="1" dirty="0">
                <a:latin typeface="Arial" panose="020B0604020202020204" pitchFamily="34" charset="0"/>
                <a:cs typeface="Arial" panose="020B0604020202020204" pitchFamily="34" charset="0"/>
              </a:rPr>
              <a:t> Then Jesus ordered him, </a:t>
            </a:r>
            <a:r>
              <a:rPr lang="en-GB" sz="2700" b="1" dirty="0">
                <a:solidFill>
                  <a:schemeClr val="accent2">
                    <a:lumMod val="50000"/>
                  </a:schemeClr>
                </a:solidFill>
                <a:latin typeface="Arial" panose="020B0604020202020204" pitchFamily="34" charset="0"/>
                <a:cs typeface="Arial" panose="020B0604020202020204" pitchFamily="34" charset="0"/>
              </a:rPr>
              <a:t>“Don’t tell anyone, but go, show yourself to the priest and offer the sacrifices that Moses commanded </a:t>
            </a:r>
            <a:br>
              <a:rPr lang="en-GB" sz="2700" b="1" dirty="0">
                <a:solidFill>
                  <a:schemeClr val="accent2">
                    <a:lumMod val="50000"/>
                  </a:schemeClr>
                </a:solidFill>
                <a:latin typeface="Arial" panose="020B0604020202020204" pitchFamily="34" charset="0"/>
                <a:cs typeface="Arial" panose="020B0604020202020204" pitchFamily="34" charset="0"/>
              </a:rPr>
            </a:br>
            <a:r>
              <a:rPr lang="en-GB" sz="2700" b="1" dirty="0">
                <a:solidFill>
                  <a:schemeClr val="accent2">
                    <a:lumMod val="50000"/>
                  </a:schemeClr>
                </a:solidFill>
                <a:latin typeface="Arial" panose="020B0604020202020204" pitchFamily="34" charset="0"/>
                <a:cs typeface="Arial" panose="020B0604020202020204" pitchFamily="34" charset="0"/>
              </a:rPr>
              <a:t>for your cleansing, as a testimony to them.”</a:t>
            </a:r>
          </a:p>
          <a:p>
            <a:pPr indent="361950"/>
            <a:r>
              <a:rPr lang="en-GB" sz="2700" b="1" baseline="30000" dirty="0">
                <a:solidFill>
                  <a:srgbClr val="C00000"/>
                </a:solidFill>
                <a:latin typeface="Arial" panose="020B0604020202020204" pitchFamily="34" charset="0"/>
                <a:cs typeface="Arial" panose="020B0604020202020204" pitchFamily="34" charset="0"/>
              </a:rPr>
              <a:t>		15</a:t>
            </a:r>
            <a:r>
              <a:rPr lang="en-GB" sz="2700" b="1" dirty="0">
                <a:latin typeface="Arial" panose="020B0604020202020204" pitchFamily="34" charset="0"/>
                <a:cs typeface="Arial" panose="020B0604020202020204" pitchFamily="34" charset="0"/>
              </a:rPr>
              <a:t> Yet the news about him spread all the more, so that crowds of people came to hear him and to be healed of their sicknesses. </a:t>
            </a:r>
            <a:br>
              <a:rPr lang="en-GB" sz="2700" b="1" dirty="0">
                <a:latin typeface="Arial" panose="020B0604020202020204" pitchFamily="34" charset="0"/>
                <a:cs typeface="Arial" panose="020B0604020202020204" pitchFamily="34" charset="0"/>
              </a:rPr>
            </a:br>
            <a:r>
              <a:rPr lang="en-GB" sz="2700" b="1" baseline="30000" dirty="0">
                <a:solidFill>
                  <a:srgbClr val="C00000"/>
                </a:solidFill>
                <a:latin typeface="Arial" panose="020B0604020202020204" pitchFamily="34" charset="0"/>
                <a:cs typeface="Arial" panose="020B0604020202020204" pitchFamily="34" charset="0"/>
              </a:rPr>
              <a:t>16</a:t>
            </a:r>
            <a:r>
              <a:rPr lang="en-GB" sz="2700" b="1" dirty="0">
                <a:latin typeface="Arial" panose="020B0604020202020204" pitchFamily="34" charset="0"/>
                <a:cs typeface="Arial" panose="020B0604020202020204" pitchFamily="34" charset="0"/>
              </a:rPr>
              <a:t> But Jesus often withdrew to lonely places and prayed.</a:t>
            </a:r>
            <a:endParaRPr lang="en-US"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2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00956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Real prayer</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970318"/>
          </a:xfrm>
          <a:prstGeom prst="rect">
            <a:avLst/>
          </a:prstGeom>
          <a:noFill/>
        </p:spPr>
        <p:txBody>
          <a:bodyPr wrap="square" rtlCol="0">
            <a:spAutoFit/>
          </a:bodyPr>
          <a:lstStyle/>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Is neither boring nor difficult. </a:t>
            </a:r>
            <a:r>
              <a:rPr lang="en-GB" sz="2800" dirty="0">
                <a:latin typeface="Arial" panose="020B0604020202020204" pitchFamily="34" charset="0"/>
                <a:cs typeface="Arial" panose="020B0604020202020204" pitchFamily="34" charset="0"/>
              </a:rPr>
              <a:t>Lk 5:16</a:t>
            </a:r>
            <a:endParaRPr lang="en-GB" sz="2800" b="1" dirty="0">
              <a:latin typeface="Arial" panose="020B0604020202020204" pitchFamily="34" charset="0"/>
              <a:cs typeface="Arial" panose="020B0604020202020204" pitchFamily="34" charset="0"/>
            </a:endParaRP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Involves as much listening and visioning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as speaking. </a:t>
            </a:r>
            <a:r>
              <a:rPr lang="en-US" sz="2800" dirty="0">
                <a:latin typeface="Arial" panose="020B0604020202020204" pitchFamily="34" charset="0"/>
                <a:cs typeface="Arial" panose="020B0604020202020204" pitchFamily="34" charset="0"/>
              </a:rPr>
              <a:t>Ac 10:9-16</a:t>
            </a:r>
          </a:p>
          <a:p>
            <a:pPr marL="361950" indent="-361950"/>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Give thanks for recent answers. </a:t>
            </a:r>
            <a:r>
              <a:rPr lang="en-US" sz="2800" dirty="0">
                <a:latin typeface="Arial" panose="020B0604020202020204" pitchFamily="34" charset="0"/>
                <a:cs typeface="Arial" panose="020B0604020202020204" pitchFamily="34" charset="0"/>
              </a:rPr>
              <a:t>Co 4:2</a:t>
            </a:r>
            <a:endParaRPr lang="en-US" sz="2800" b="1" dirty="0">
              <a:latin typeface="Arial" panose="020B0604020202020204" pitchFamily="34" charset="0"/>
              <a:cs typeface="Arial" panose="020B0604020202020204" pitchFamily="34" charset="0"/>
            </a:endParaRP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Repent of any recent sins. </a:t>
            </a:r>
            <a:r>
              <a:rPr lang="en-US" sz="2800" dirty="0">
                <a:latin typeface="Arial" panose="020B0604020202020204" pitchFamily="34" charset="0"/>
                <a:cs typeface="Arial" panose="020B0604020202020204" pitchFamily="34" charset="0"/>
              </a:rPr>
              <a:t>1 Jn 1:9</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Make bold, audacious, ‘god-sized’ requests, for God is never offended. </a:t>
            </a:r>
            <a:r>
              <a:rPr lang="en-US" sz="2800" dirty="0">
                <a:latin typeface="Arial" panose="020B0604020202020204" pitchFamily="34" charset="0"/>
                <a:cs typeface="Arial" panose="020B0604020202020204" pitchFamily="34" charset="0"/>
              </a:rPr>
              <a:t>Phl 4:6</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(In groups, do not bore others, rehearsing details that God already knows.)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4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5:17-18</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970318"/>
          </a:xfrm>
          <a:prstGeom prst="rect">
            <a:avLst/>
          </a:prstGeom>
          <a:noFill/>
        </p:spPr>
        <p:txBody>
          <a:bodyPr wrap="square" rtlCol="0">
            <a:spAutoFit/>
          </a:bodyPr>
          <a:lstStyle/>
          <a:p>
            <a:pPr indent="361950"/>
            <a:r>
              <a:rPr lang="fr-FR" sz="2800" b="1" baseline="30000" dirty="0">
                <a:solidFill>
                  <a:srgbClr val="C00000"/>
                </a:solidFill>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17</a:t>
            </a:r>
            <a:r>
              <a:rPr lang="en-GB" sz="2800" b="1" dirty="0">
                <a:latin typeface="Arial" panose="020B0604020202020204" pitchFamily="34" charset="0"/>
                <a:cs typeface="Arial" panose="020B0604020202020204" pitchFamily="34" charset="0"/>
              </a:rPr>
              <a:t> One day Jesus was teaching, and Pharisees and teachers of the law were sitting there. They had come from every village of Galilee and from Judea and Jerusalem. And the power of the Lord was with Jesus to heal the sick. </a:t>
            </a:r>
            <a:r>
              <a:rPr lang="en-GB" sz="2800" b="1" baseline="30000" dirty="0">
                <a:solidFill>
                  <a:srgbClr val="C00000"/>
                </a:solidFill>
                <a:latin typeface="Arial" panose="020B0604020202020204" pitchFamily="34" charset="0"/>
                <a:cs typeface="Arial" panose="020B0604020202020204" pitchFamily="34" charset="0"/>
              </a:rPr>
              <a:t>18</a:t>
            </a:r>
            <a:r>
              <a:rPr lang="en-GB" sz="2800" b="1" dirty="0">
                <a:latin typeface="Arial" panose="020B0604020202020204" pitchFamily="34" charset="0"/>
                <a:cs typeface="Arial" panose="020B0604020202020204" pitchFamily="34" charset="0"/>
              </a:rPr>
              <a:t> Some men came carrying a paralyzed man on a mat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and tried to take him into the house to lay him before Jesus. </a:t>
            </a:r>
            <a:endParaRPr lang="en-US" sz="2800" b="1"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C8C1BB4C-D6D8-7E2A-D7FF-7B894E823214}"/>
              </a:ext>
            </a:extLst>
          </p:cNvPr>
          <p:cNvPicPr>
            <a:picLocks noChangeAspect="1"/>
          </p:cNvPicPr>
          <p:nvPr/>
        </p:nvPicPr>
        <p:blipFill>
          <a:blip r:embed="rId2"/>
          <a:stretch>
            <a:fillRect/>
          </a:stretch>
        </p:blipFill>
        <p:spPr>
          <a:xfrm>
            <a:off x="1190477" y="523220"/>
            <a:ext cx="5747045" cy="4064209"/>
          </a:xfrm>
          <a:prstGeom prst="rect">
            <a:avLst/>
          </a:prstGeom>
        </p:spPr>
      </p:pic>
    </p:spTree>
    <p:extLst>
      <p:ext uri="{BB962C8B-B14F-4D97-AF65-F5344CB8AC3E}">
        <p14:creationId xmlns:p14="http://schemas.microsoft.com/office/powerpoint/2010/main" val="393118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00956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Real teaching</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361950" indent="-361950"/>
            <a:r>
              <a:rPr lang="fr-FR" sz="2800" b="1" dirty="0">
                <a:solidFill>
                  <a:srgbClr val="C00000"/>
                </a:solidFill>
                <a:latin typeface="Arial" panose="020B0604020202020204" pitchFamily="34" charset="0"/>
                <a:cs typeface="Arial" panose="020B0604020202020204" pitchFamily="34" charset="0"/>
              </a:rPr>
              <a:t>●</a:t>
            </a:r>
            <a:r>
              <a:rPr lang="fr-FR" sz="2800" b="1"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Helpful, credible or verifiable content.</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Engages learners in discovery.</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Meets needs, answers questions.</a:t>
            </a:r>
            <a:endParaRPr lang="en-US" sz="2800" dirty="0">
              <a:latin typeface="Arial" panose="020B0604020202020204" pitchFamily="34" charset="0"/>
              <a:cs typeface="Arial" panose="020B0604020202020204" pitchFamily="34" charset="0"/>
            </a:endParaRP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Includes learning goals and action steps.</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Fills a ‘CAP gap’ = leads to needed </a:t>
            </a:r>
            <a:r>
              <a:rPr lang="en-US" sz="2800" b="1" dirty="0">
                <a:solidFill>
                  <a:srgbClr val="C00000"/>
                </a:solidFill>
                <a:latin typeface="Arial" panose="020B0604020202020204" pitchFamily="34" charset="0"/>
                <a:cs typeface="Arial" panose="020B0604020202020204" pitchFamily="34" charset="0"/>
              </a:rPr>
              <a:t>c</a:t>
            </a:r>
            <a:r>
              <a:rPr lang="en-US" sz="2800" b="1" dirty="0">
                <a:latin typeface="Arial" panose="020B0604020202020204" pitchFamily="34" charset="0"/>
                <a:cs typeface="Arial" panose="020B0604020202020204" pitchFamily="34" charset="0"/>
              </a:rPr>
              <a:t>ognitive, </a:t>
            </a:r>
            <a:r>
              <a:rPr lang="en-US" sz="2800" b="1" dirty="0">
                <a:solidFill>
                  <a:srgbClr val="C00000"/>
                </a:solidFill>
                <a:latin typeface="Arial" panose="020B0604020202020204" pitchFamily="34" charset="0"/>
                <a:cs typeface="Arial" panose="020B0604020202020204" pitchFamily="34" charset="0"/>
              </a:rPr>
              <a:t>a</a:t>
            </a:r>
            <a:r>
              <a:rPr lang="en-US" sz="2800" b="1" dirty="0">
                <a:latin typeface="Arial" panose="020B0604020202020204" pitchFamily="34" charset="0"/>
                <a:cs typeface="Arial" panose="020B0604020202020204" pitchFamily="34" charset="0"/>
              </a:rPr>
              <a:t>ffective and </a:t>
            </a:r>
            <a:r>
              <a:rPr lang="en-US" sz="2800" b="1" dirty="0">
                <a:solidFill>
                  <a:srgbClr val="C00000"/>
                </a:solidFill>
                <a:latin typeface="Arial" panose="020B0604020202020204" pitchFamily="34" charset="0"/>
                <a:cs typeface="Arial" panose="020B0604020202020204" pitchFamily="34" charset="0"/>
              </a:rPr>
              <a:t>p</a:t>
            </a:r>
            <a:r>
              <a:rPr lang="en-US" sz="2800" b="1" dirty="0">
                <a:latin typeface="Arial" panose="020B0604020202020204" pitchFamily="34" charset="0"/>
                <a:cs typeface="Arial" panose="020B0604020202020204" pitchFamily="34" charset="0"/>
              </a:rPr>
              <a:t>ractical change.</a:t>
            </a: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Respects cultural ‘learning styles</a:t>
            </a:r>
            <a:r>
              <a:rPr lang="en-GB" sz="28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a:p>
            <a:pPr marL="361950" indent="-361950"/>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Includes data, proofs, tested outcomes. </a:t>
            </a:r>
          </a:p>
        </p:txBody>
      </p:sp>
    </p:spTree>
    <p:extLst>
      <p:ext uri="{BB962C8B-B14F-4D97-AF65-F5344CB8AC3E}">
        <p14:creationId xmlns:p14="http://schemas.microsoft.com/office/powerpoint/2010/main" val="332410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3402900"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5:19-20</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108543"/>
          </a:xfrm>
          <a:prstGeom prst="rect">
            <a:avLst/>
          </a:prstGeom>
          <a:noFill/>
        </p:spPr>
        <p:txBody>
          <a:bodyPr wrap="square" rtlCol="0">
            <a:spAutoFit/>
          </a:bodyPr>
          <a:lstStyle/>
          <a:p>
            <a:pPr indent="361950"/>
            <a:r>
              <a:rPr lang="fr-FR" sz="2800" b="1" baseline="30000" dirty="0">
                <a:solidFill>
                  <a:srgbClr val="C00000"/>
                </a:solidFill>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19</a:t>
            </a:r>
            <a:r>
              <a:rPr lang="en-GB" sz="2800" b="1" dirty="0">
                <a:latin typeface="Arial" panose="020B0604020202020204" pitchFamily="34" charset="0"/>
                <a:cs typeface="Arial" panose="020B0604020202020204" pitchFamily="34" charset="0"/>
              </a:rPr>
              <a:t> When they could not find a way to do this because of the crowd, they went up on the roof and lowered him on his mat through the tiles into the middle of the crowd, right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in front of Jesus.</a:t>
            </a:r>
          </a:p>
          <a:p>
            <a:pPr indent="361950"/>
            <a:r>
              <a:rPr lang="en-GB" sz="2800" b="1" dirty="0">
                <a:latin typeface="Arial" panose="020B0604020202020204" pitchFamily="34" charset="0"/>
                <a:cs typeface="Arial" panose="020B0604020202020204" pitchFamily="34" charset="0"/>
              </a:rPr>
              <a:t>		</a:t>
            </a:r>
            <a:r>
              <a:rPr lang="en-GB" sz="2800" b="1" baseline="30000" dirty="0">
                <a:solidFill>
                  <a:srgbClr val="C00000"/>
                </a:solidFill>
                <a:latin typeface="Arial" panose="020B0604020202020204" pitchFamily="34" charset="0"/>
                <a:cs typeface="Arial" panose="020B0604020202020204" pitchFamily="34" charset="0"/>
              </a:rPr>
              <a:t>20</a:t>
            </a:r>
            <a:r>
              <a:rPr lang="en-GB" sz="2800" b="1" dirty="0">
                <a:latin typeface="Arial" panose="020B0604020202020204" pitchFamily="34" charset="0"/>
                <a:cs typeface="Arial" panose="020B0604020202020204" pitchFamily="34" charset="0"/>
              </a:rPr>
              <a:t> When Jesus saw their faith, he said, </a:t>
            </a:r>
            <a:r>
              <a:rPr lang="en-GB" sz="2800" b="1" dirty="0">
                <a:solidFill>
                  <a:schemeClr val="accent2">
                    <a:lumMod val="50000"/>
                  </a:schemeClr>
                </a:solidFill>
                <a:latin typeface="Arial" panose="020B0604020202020204" pitchFamily="34" charset="0"/>
                <a:cs typeface="Arial" panose="020B0604020202020204" pitchFamily="34" charset="0"/>
              </a:rPr>
              <a:t>“Friend, your sins are forgiven.”</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pic>
        <p:nvPicPr>
          <p:cNvPr id="2050" name="Picture 2" descr="Jesus Heals a Paralyzed Man (Mark 2:1-12) | 299 plays | Quizizz">
            <a:extLst>
              <a:ext uri="{FF2B5EF4-FFF2-40B4-BE49-F238E27FC236}">
                <a16:creationId xmlns:a16="http://schemas.microsoft.com/office/drawing/2014/main" id="{B738003A-938C-BF45-9540-6E2D34487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007" y="476426"/>
            <a:ext cx="5255986" cy="409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09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6851</TotalTime>
  <Words>1952</Words>
  <Application>Microsoft Office PowerPoint</Application>
  <PresentationFormat>Personnalisé</PresentationFormat>
  <Paragraphs>144</Paragraphs>
  <Slides>27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27</vt:i4>
      </vt:variant>
    </vt:vector>
  </HeadingPairs>
  <TitlesOfParts>
    <vt:vector size="32" baseType="lpstr">
      <vt:lpstr>Arial</vt:lpstr>
      <vt:lpstr>Calibri</vt:lpstr>
      <vt:lpstr>Calibri Light</vt:lpstr>
      <vt:lpstr>Verdana</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197</cp:revision>
  <dcterms:created xsi:type="dcterms:W3CDTF">2023-05-03T23:33:27Z</dcterms:created>
  <dcterms:modified xsi:type="dcterms:W3CDTF">2023-10-21T14:30:08Z</dcterms:modified>
</cp:coreProperties>
</file>