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80" r:id="rId4"/>
    <p:sldId id="388" r:id="rId5"/>
    <p:sldId id="391" r:id="rId6"/>
    <p:sldId id="406" r:id="rId7"/>
    <p:sldId id="393" r:id="rId8"/>
    <p:sldId id="390" r:id="rId9"/>
    <p:sldId id="396" r:id="rId10"/>
    <p:sldId id="395" r:id="rId11"/>
    <p:sldId id="394" r:id="rId12"/>
    <p:sldId id="397" r:id="rId13"/>
    <p:sldId id="398" r:id="rId14"/>
    <p:sldId id="392" r:id="rId15"/>
    <p:sldId id="400" r:id="rId16"/>
    <p:sldId id="401" r:id="rId17"/>
    <p:sldId id="402" r:id="rId18"/>
    <p:sldId id="389" r:id="rId19"/>
    <p:sldId id="399" r:id="rId20"/>
    <p:sldId id="404" r:id="rId21"/>
    <p:sldId id="405" r:id="rId22"/>
    <p:sldId id="407" r:id="rId23"/>
    <p:sldId id="408" r:id="rId24"/>
    <p:sldId id="409" r:id="rId25"/>
    <p:sldId id="403" r:id="rId26"/>
    <p:sldId id="345" r:id="rId27"/>
  </p:sldIdLst>
  <p:sldSz cx="81280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D8"/>
    <a:srgbClr val="FFFF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76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748242"/>
            <a:ext cx="609600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2401359"/>
            <a:ext cx="60960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2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6600" y="243417"/>
            <a:ext cx="1752600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243417"/>
            <a:ext cx="5156200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3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2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67" y="1139826"/>
            <a:ext cx="701040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67" y="3059642"/>
            <a:ext cx="701040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3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1217083"/>
            <a:ext cx="34544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217083"/>
            <a:ext cx="34544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0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59" y="243417"/>
            <a:ext cx="701040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859" y="1120775"/>
            <a:ext cx="3438525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859" y="1670050"/>
            <a:ext cx="3438525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20775"/>
            <a:ext cx="3455459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670050"/>
            <a:ext cx="3455459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4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59" y="304800"/>
            <a:ext cx="2621491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459" y="658284"/>
            <a:ext cx="4114800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859" y="1371600"/>
            <a:ext cx="2621491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59" y="304800"/>
            <a:ext cx="2621491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5459" y="658284"/>
            <a:ext cx="4114800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859" y="1371600"/>
            <a:ext cx="2621491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6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243417"/>
            <a:ext cx="701040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217083"/>
            <a:ext cx="701040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0" y="4237567"/>
            <a:ext cx="1828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771A-6BB2-443A-AF2E-32C2C7329DED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400" y="4237567"/>
            <a:ext cx="27432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4237567"/>
            <a:ext cx="1828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09C5-AF5C-4CBE-94DB-B5BEA58F8A4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8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0B1B76-0291-6CA5-E82B-24ED766FC593}"/>
              </a:ext>
            </a:extLst>
          </p:cNvPr>
          <p:cNvSpPr txBox="1"/>
          <p:nvPr/>
        </p:nvSpPr>
        <p:spPr>
          <a:xfrm>
            <a:off x="0" y="26908"/>
            <a:ext cx="81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Gospel of Luke 7:36–8:25</a:t>
            </a:r>
          </a:p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Messiah astonishes everyone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02 November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3B437B-375C-4C59-03A2-772D5F66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35" y="1476428"/>
            <a:ext cx="4825450" cy="30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754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Forgive debts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20" y="523220"/>
            <a:ext cx="7859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spcBef>
                <a:spcPts val="60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“Although debts were to be forgiven in the seventh year, experts in the law had found ways to get around that requirement. </a:t>
            </a:r>
          </a:p>
          <a:p>
            <a:pPr indent="361950">
              <a:spcBef>
                <a:spcPts val="60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“Creditors could have debtors imprisoned, temporarily enslaved, or have certain goods confiscated.</a:t>
            </a:r>
          </a:p>
          <a:p>
            <a:pPr indent="361950">
              <a:spcBef>
                <a:spcPts val="60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“This creditor goes beyond the letter of the law and extends mercy.”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(IVPbbc)</a:t>
            </a:r>
          </a:p>
        </p:txBody>
      </p:sp>
    </p:spTree>
    <p:extLst>
      <p:ext uri="{BB962C8B-B14F-4D97-AF65-F5344CB8AC3E}">
        <p14:creationId xmlns:p14="http://schemas.microsoft.com/office/powerpoint/2010/main" val="27151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7:43-44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8" y="516285"/>
            <a:ext cx="7923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“You have judged correctly,” Jesus said.</a:t>
            </a:r>
          </a:p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Then he turned toward the woman and said to Simon, “Do you see this woman?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 came into your house. You did not give me any water for my feet,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but she wet my feet with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her tears and wiped them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with her hair.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3ED25C-44E6-06AC-43CF-5B2FB17D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68" y="2286000"/>
            <a:ext cx="34324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7:45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8" y="516285"/>
            <a:ext cx="7923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You did not give me a kiss, but this woman, from the time I entered, has not stopped kissing my feet.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8D0F49C-AAFF-5FFF-CA6C-A412D02BC352}"/>
              </a:ext>
            </a:extLst>
          </p:cNvPr>
          <p:cNvGrpSpPr/>
          <p:nvPr/>
        </p:nvGrpSpPr>
        <p:grpSpPr>
          <a:xfrm>
            <a:off x="204518" y="1901280"/>
            <a:ext cx="7923481" cy="2670720"/>
            <a:chOff x="204518" y="1901280"/>
            <a:chExt cx="7923481" cy="2670720"/>
          </a:xfrm>
        </p:grpSpPr>
        <p:pic>
          <p:nvPicPr>
            <p:cNvPr id="2050" name="Picture 2" descr="La présidente de la Commission européenne, Ursula von der Leyen (à gauche), embrasse le président ukrainien Volodymyr Zelensky à la suite d'une conférence de presse lors d'un sommet de l'UE à Bruxelles, le 9 février 2023. (AFP)">
              <a:extLst>
                <a:ext uri="{FF2B5EF4-FFF2-40B4-BE49-F238E27FC236}">
                  <a16:creationId xmlns:a16="http://schemas.microsoft.com/office/drawing/2014/main" id="{865D7D9F-0D1E-3A42-6897-8B0F33A1F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917" y="1901280"/>
              <a:ext cx="4530082" cy="2670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2AC19871-442C-7DBC-1C75-16BCD20207C9}"/>
                </a:ext>
              </a:extLst>
            </p:cNvPr>
            <p:cNvSpPr txBox="1"/>
            <p:nvPr/>
          </p:nvSpPr>
          <p:spPr>
            <a:xfrm>
              <a:off x="204518" y="2540675"/>
              <a:ext cx="340241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La présidente de la Commission européenne, Ursula von der </a:t>
              </a:r>
              <a:r>
                <a:rPr lang="fr-FR" dirty="0" err="1"/>
                <a:t>Leyen</a:t>
              </a:r>
              <a:r>
                <a:rPr lang="fr-FR" dirty="0"/>
                <a:t> (à gauche), embrasse le président ukrainien </a:t>
              </a:r>
              <a:r>
                <a:rPr lang="fr-FR" dirty="0" err="1"/>
                <a:t>Volodymyr</a:t>
              </a:r>
              <a:r>
                <a:rPr lang="fr-FR" dirty="0"/>
                <a:t> </a:t>
              </a:r>
              <a:r>
                <a:rPr lang="fr-FR" dirty="0" err="1"/>
                <a:t>Zelensky</a:t>
              </a:r>
              <a:r>
                <a:rPr lang="fr-FR" dirty="0"/>
                <a:t> à la suite d'une conférence de presse lors d'un sommet de l'UE à Bruxelles, le 9 février 2023. (AFP)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09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7:46-48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8" y="516285"/>
            <a:ext cx="7923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You did not put oil on my head, but she has poured perfume on my feet. 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Therefore, I tell you, her many sins have been forgiven—as her great love has shown. But whoever has been forgiven little loves little.” 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Then Jesus said to her, “Your sins are forgiven.”</a:t>
            </a:r>
          </a:p>
          <a:p>
            <a:pPr indent="361950"/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Jesus forgive sins, before he died to forgive sins?</a:t>
            </a:r>
          </a:p>
          <a:p>
            <a:pPr indent="361950"/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3:25</a:t>
            </a:r>
          </a:p>
        </p:txBody>
      </p:sp>
    </p:spTree>
    <p:extLst>
      <p:ext uri="{BB962C8B-B14F-4D97-AF65-F5344CB8AC3E}">
        <p14:creationId xmlns:p14="http://schemas.microsoft.com/office/powerpoint/2010/main" val="39492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5F13B6A-C425-31B6-217D-2775284CE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85BC1C-9BFD-D87F-51CE-3481C322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5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90BF79-DF03-26DA-4536-8F2B1D0C7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7:49-50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9" y="516285"/>
            <a:ext cx="7798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other guests began to say among themselves, “Who is this who even forgives sins?”</a:t>
            </a:r>
          </a:p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Jesus said to the woman, “Your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has saved you; go in peace.”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42FCCC-1C05-E1F9-C924-838C579C1AFB}"/>
              </a:ext>
            </a:extLst>
          </p:cNvPr>
          <p:cNvSpPr txBox="1"/>
          <p:nvPr/>
        </p:nvSpPr>
        <p:spPr>
          <a:xfrm>
            <a:off x="283012" y="2763054"/>
            <a:ext cx="78449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</a:p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 truth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			Believe in God</a:t>
            </a:r>
          </a:p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promises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		Trust Jesus to save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Loyalty to someone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	Remain faithful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5498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Intensity levels of ‘faith’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68720" y="481656"/>
            <a:ext cx="543424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Worldview: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official doctrines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pre-suppositions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logical deductions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credible proofs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practical help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personal trust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Abandonment: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risking all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029B2C2-EE4B-7B13-A907-06422F2E5AB1}"/>
              </a:ext>
            </a:extLst>
          </p:cNvPr>
          <p:cNvSpPr txBox="1"/>
          <p:nvPr/>
        </p:nvSpPr>
        <p:spPr>
          <a:xfrm>
            <a:off x="5654842" y="481800"/>
            <a:ext cx="247315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Everybody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Philosophers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Seekers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Desperate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Evangelicals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Radicals</a:t>
            </a:r>
          </a:p>
        </p:txBody>
      </p:sp>
    </p:spTree>
    <p:extLst>
      <p:ext uri="{BB962C8B-B14F-4D97-AF65-F5344CB8AC3E}">
        <p14:creationId xmlns:p14="http://schemas.microsoft.com/office/powerpoint/2010/main" val="15040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19" y="0"/>
            <a:ext cx="465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Directions of faith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ECDD60-0676-1AEC-3D56-702641681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4" y="453656"/>
            <a:ext cx="7248637" cy="411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6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56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Structure of Luke’s Gospel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74657" y="523220"/>
            <a:ext cx="7783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Preface: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Sponsor, method and purpose.</a:t>
            </a:r>
          </a:p>
          <a:p>
            <a:pPr marL="282575" indent="-282575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narratives: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Dawn of the promised new era.</a:t>
            </a:r>
          </a:p>
          <a:p>
            <a:pPr marL="282575" indent="-282575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John’s mission: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Introduce the Messiah.</a:t>
            </a:r>
          </a:p>
          <a:p>
            <a:pPr marL="282575" indent="-282575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Jesus’ mission: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Messiah’s message and work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2575" indent="-282575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Messianic signs and teaching. Luke 9:51</a:t>
            </a:r>
          </a:p>
          <a:p>
            <a:pPr marL="282575" indent="-282575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Confront Israelite and Roman rulers.</a:t>
            </a:r>
          </a:p>
          <a:p>
            <a:pPr marL="282575" indent="-282575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Crucifixion: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Last supper, arrest, trials, death.</a:t>
            </a:r>
          </a:p>
          <a:p>
            <a:pPr marL="282575" indent="-282575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Resurrection: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Alive, appearance, and proofs.</a:t>
            </a:r>
          </a:p>
          <a:p>
            <a:pPr marL="282575" indent="-282575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Ascension: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Gives Holy Spirit, mission to nations.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35492-2223-EB5B-0D65-B95C88736B14}"/>
              </a:ext>
            </a:extLst>
          </p:cNvPr>
          <p:cNvSpPr/>
          <p:nvPr/>
        </p:nvSpPr>
        <p:spPr>
          <a:xfrm>
            <a:off x="274657" y="1662436"/>
            <a:ext cx="7151912" cy="4092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19" y="0"/>
            <a:ext cx="465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Directions of faith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7A4037-9D7F-FCD3-25DC-A84158E3E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0" y="466504"/>
            <a:ext cx="7298660" cy="41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4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19" y="0"/>
            <a:ext cx="465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Directions of faith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5AB02F-346E-C444-30D4-A3FC15DE4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1" y="467833"/>
            <a:ext cx="7296297" cy="41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0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8:22-23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8" y="516285"/>
            <a:ext cx="7923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One day Jesus said to his disciples,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“Let us go over to the other side of the lake.” So they got into a boat and set out. </a:t>
            </a:r>
          </a:p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As they sailed, he fell asleep. A squall came down on the lake,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so that the boat was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being swamped, and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they were in great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danger.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6F97E79-715B-7858-8B03-7D1A9CFB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533" y="2286000"/>
            <a:ext cx="390403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347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8:24-25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8" y="516285"/>
            <a:ext cx="7923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The disciples went and woke him, saying, “Master, Master, we’re going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to drown!”</a:t>
            </a:r>
          </a:p>
          <a:p>
            <a:pPr indent="361950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He got up and rebuked the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wind and the raging waters;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storm subsided, and all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was calm. 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“Where is your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?” he asked his disciples.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2A28B6-8E37-B604-8112-A7660C86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71" y="1438725"/>
            <a:ext cx="2657928" cy="31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347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8:25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8" y="437455"/>
            <a:ext cx="7923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In fear and amazement they asked one another, “Who is this? He commands even the winds and the water, and they obey him.”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C806C0-A6BE-7E94-D04E-9C11C5AD9B9C}"/>
              </a:ext>
            </a:extLst>
          </p:cNvPr>
          <p:cNvSpPr txBox="1"/>
          <p:nvPr/>
        </p:nvSpPr>
        <p:spPr>
          <a:xfrm>
            <a:off x="239032" y="1855107"/>
            <a:ext cx="7888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Atheism: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Nobody. He never existed.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age: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One of the great masters.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Cults: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The angel Michael.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dead, secondary prophet.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 itinerate Jewish rabbi.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Mormonism: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created man become a god.</a:t>
            </a:r>
          </a:p>
        </p:txBody>
      </p:sp>
    </p:spTree>
    <p:extLst>
      <p:ext uri="{BB962C8B-B14F-4D97-AF65-F5344CB8AC3E}">
        <p14:creationId xmlns:p14="http://schemas.microsoft.com/office/powerpoint/2010/main" val="7137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77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Jesus’ miracles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What did they show?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68720" y="481656"/>
            <a:ext cx="7859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Mercy + divine power.</a:t>
            </a:r>
          </a:p>
          <a:p>
            <a:pPr marL="282575" indent="-282575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Exorcism: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Mercy + divine authority.</a:t>
            </a:r>
          </a:p>
          <a:p>
            <a:pPr marL="282575" indent="-282575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Revive the dead: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Mercy + life source.</a:t>
            </a:r>
          </a:p>
          <a:p>
            <a:pPr marL="282575" indent="-282575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Deity.</a:t>
            </a:r>
          </a:p>
          <a:p>
            <a:pPr marL="282575" indent="-282575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food: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Mercy + creative power.</a:t>
            </a:r>
          </a:p>
          <a:p>
            <a:pPr marL="282575" indent="-282575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 in fish’s mouth: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Arrange coincidence.</a:t>
            </a:r>
          </a:p>
          <a:p>
            <a:pPr marL="282575" indent="-282575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Resurrection: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Creative power.</a:t>
            </a:r>
          </a:p>
          <a:p>
            <a:pPr indent="358775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never operated magical tricks or illusions, nor did he make living creatures.</a:t>
            </a:r>
          </a:p>
        </p:txBody>
      </p:sp>
    </p:spTree>
    <p:extLst>
      <p:ext uri="{BB962C8B-B14F-4D97-AF65-F5344CB8AC3E}">
        <p14:creationId xmlns:p14="http://schemas.microsoft.com/office/powerpoint/2010/main" val="39950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19" y="0"/>
            <a:ext cx="701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9" y="516285"/>
            <a:ext cx="76527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What truths will you affirm?</a:t>
            </a:r>
          </a:p>
          <a:p>
            <a:pPr marL="341313" indent="-341313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What promises will you claim?</a:t>
            </a:r>
          </a:p>
          <a:p>
            <a:pPr marL="341313" indent="-341313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What commands will you obey?</a:t>
            </a:r>
          </a:p>
          <a:p>
            <a:pPr marL="341313" indent="-341313"/>
            <a:endParaRPr lang="en-US" sz="2600" b="1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1313" indent="-341313"/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Assignment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Read: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Gospel of Luke 8:26–9:9</a:t>
            </a:r>
          </a:p>
          <a:p>
            <a:pPr marL="341313" indent="-341313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Visit: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luke.currah.download</a:t>
            </a:r>
          </a:p>
          <a:p>
            <a:pPr marL="341313" indent="-341313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 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Compile: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insights, queries and observations.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BECE71-54AD-66E2-D1EE-360C9B62C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8"/>
          <a:stretch/>
        </p:blipFill>
        <p:spPr>
          <a:xfrm>
            <a:off x="5716576" y="5417"/>
            <a:ext cx="2411424" cy="3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7:36-37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9" y="516285"/>
            <a:ext cx="7387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When one of the Pharisees invited Jesus to have dinner with him, he went to the Pharisee’s house and reclined at the table. </a:t>
            </a:r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 woman in that town who lived a sinful life learned that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was eating at the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Pharisee’s house, so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she came there with an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alabaster jar of perfume.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BD2F80-2922-62BC-1146-F540CC456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2286000"/>
            <a:ext cx="3733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385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7:36-37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68720" y="481656"/>
            <a:ext cx="78592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ea typeface="Verdana" panose="020B060403050404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Why ‘recline’ at table?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ea typeface="Verdana" panose="020B060403050404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did that woman get into the house?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ea typeface="Verdana" panose="020B060403050404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was an alabaster jar of perfume for?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0F3C21-7042-FAB5-8FBB-44C9E410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47" y="2020538"/>
            <a:ext cx="3098753" cy="25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7:38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9" y="516285"/>
            <a:ext cx="73873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As she stood behind him at his feet weeping, she began to wet his feet with her tears. Then she wiped them with her hair, kissed them and poured perfume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on them.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icture of woman washing jesus feet">
            <a:extLst>
              <a:ext uri="{FF2B5EF4-FFF2-40B4-BE49-F238E27FC236}">
                <a16:creationId xmlns:a16="http://schemas.microsoft.com/office/drawing/2014/main" id="{CBA337A0-A9EC-833A-740D-FC3ABCD2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92" y="2319670"/>
            <a:ext cx="3003107" cy="22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Myrrh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20" y="459578"/>
            <a:ext cx="7387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 gum-resin extracted from a number of small, thorny tree species of the genus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Commiphora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Myrrh resin has been used throughout history as a perfume, incense and medicine. Myrrh mixed with posca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or wine was widely 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used in many ancient cultures 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produce pleasurable feelings 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and as an anti-inflammatory and 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analgesic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[pain relief]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 —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</a:p>
          <a:p>
            <a:pPr indent="361950"/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Mixture of water, vinegar, and wine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mall lumps of myrrh resin">
            <a:extLst>
              <a:ext uri="{FF2B5EF4-FFF2-40B4-BE49-F238E27FC236}">
                <a16:creationId xmlns:a16="http://schemas.microsoft.com/office/drawing/2014/main" id="{95F3E86F-1DCA-C973-9C1D-DBD6FA5A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79" y="2006009"/>
            <a:ext cx="2844521" cy="25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7:39-40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9" y="516285"/>
            <a:ext cx="7387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When the Pharisee who had invited him saw this, he said to himself, “If this man were a prophet, he would know who is touching him and what kind of woman she is—that she is a sinner.”</a:t>
            </a:r>
          </a:p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Jesus answered him, “Simon, I have something to tell you.”</a:t>
            </a:r>
          </a:p>
          <a:p>
            <a:pPr indent="361950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“Tell me, teacher,” he said.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754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Prophets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20" y="609247"/>
            <a:ext cx="78592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Pagan: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Soothsayers, philosophers, poets.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Reliable seers who receive and deliver messages and miracles from God.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Anyone who can reveal secrets.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Fallible foretellers and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forthtellers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animated by the Holy Spirit.</a:t>
            </a:r>
          </a:p>
          <a:p>
            <a:pPr marL="282575" indent="-282575"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●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Charlatan: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Performers who say whatever comes to mind, in a loud or falsetto voice.</a:t>
            </a:r>
          </a:p>
        </p:txBody>
      </p:sp>
    </p:spTree>
    <p:extLst>
      <p:ext uri="{BB962C8B-B14F-4D97-AF65-F5344CB8AC3E}">
        <p14:creationId xmlns:p14="http://schemas.microsoft.com/office/powerpoint/2010/main" val="5487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254E30D-DE75-ACB0-9561-7255A9E92174}"/>
              </a:ext>
            </a:extLst>
          </p:cNvPr>
          <p:cNvSpPr txBox="1"/>
          <p:nvPr/>
        </p:nvSpPr>
        <p:spPr>
          <a:xfrm>
            <a:off x="204520" y="0"/>
            <a:ext cx="473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Luke 7:41-43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F5A662-F9B3-486A-322F-4F3F18565B3E}"/>
              </a:ext>
            </a:extLst>
          </p:cNvPr>
          <p:cNvSpPr txBox="1"/>
          <p:nvPr/>
        </p:nvSpPr>
        <p:spPr>
          <a:xfrm>
            <a:off x="204518" y="516285"/>
            <a:ext cx="7923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“Two people owed money to a certain moneylender. One owed him five hundred denarii, and the other fifty. </a:t>
            </a:r>
          </a:p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Neither of them had the money to pay him back, so he forgave the debts of both. Now which of them will love him more?”</a:t>
            </a:r>
          </a:p>
          <a:p>
            <a:pPr indent="361950"/>
            <a:r>
              <a:rPr lang="en-GB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Simon replied, “I suppose the one who had the bigger debt forgiven.”</a:t>
            </a:r>
          </a:p>
        </p:txBody>
      </p:sp>
    </p:spTree>
    <p:extLst>
      <p:ext uri="{BB962C8B-B14F-4D97-AF65-F5344CB8AC3E}">
        <p14:creationId xmlns:p14="http://schemas.microsoft.com/office/powerpoint/2010/main" val="11531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6990</TotalTime>
  <Words>1269</Words>
  <Application>Microsoft Office PowerPoint</Application>
  <PresentationFormat>Personnalisé</PresentationFormat>
  <Paragraphs>111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204</cp:revision>
  <dcterms:created xsi:type="dcterms:W3CDTF">2023-05-03T23:33:27Z</dcterms:created>
  <dcterms:modified xsi:type="dcterms:W3CDTF">2023-11-04T04:49:44Z</dcterms:modified>
</cp:coreProperties>
</file>