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2" r:id="rId6"/>
    <p:sldId id="263" r:id="rId7"/>
    <p:sldId id="293" r:id="rId8"/>
    <p:sldId id="303" r:id="rId9"/>
    <p:sldId id="294" r:id="rId10"/>
    <p:sldId id="304" r:id="rId11"/>
    <p:sldId id="295" r:id="rId12"/>
    <p:sldId id="305" r:id="rId13"/>
    <p:sldId id="306" r:id="rId14"/>
    <p:sldId id="308" r:id="rId15"/>
    <p:sldId id="307" r:id="rId16"/>
    <p:sldId id="309" r:id="rId17"/>
    <p:sldId id="310" r:id="rId18"/>
    <p:sldId id="320" r:id="rId19"/>
    <p:sldId id="311" r:id="rId20"/>
    <p:sldId id="312" r:id="rId21"/>
    <p:sldId id="313" r:id="rId22"/>
    <p:sldId id="285" r:id="rId23"/>
    <p:sldId id="286" r:id="rId24"/>
    <p:sldId id="317" r:id="rId25"/>
    <p:sldId id="314" r:id="rId26"/>
    <p:sldId id="316" r:id="rId27"/>
    <p:sldId id="321" r:id="rId28"/>
    <p:sldId id="315" r:id="rId29"/>
    <p:sldId id="299" r:id="rId30"/>
    <p:sldId id="297" r:id="rId31"/>
    <p:sldId id="296" r:id="rId32"/>
    <p:sldId id="300" r:id="rId33"/>
    <p:sldId id="318" r:id="rId34"/>
    <p:sldId id="301" r:id="rId35"/>
    <p:sldId id="319" r:id="rId36"/>
    <p:sldId id="302" r:id="rId37"/>
    <p:sldId id="292" r:id="rId38"/>
  </p:sldIdLst>
  <p:sldSz cx="8128000" cy="4572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140"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903B0689-CF06-4D42-8580-A4C1CFF78393}" type="slidenum">
              <a:t>‹n°›</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p:nvPr>
        </p:nvSpPr>
        <p:spPr>
          <a:xfrm>
            <a:off x="406080" y="1069560"/>
            <a:ext cx="731484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8" name="PlaceHolder 3"/>
          <p:cNvSpPr>
            <a:spLocks noGrp="1"/>
          </p:cNvSpPr>
          <p:nvPr>
            <p:ph/>
          </p:nvPr>
        </p:nvSpPr>
        <p:spPr>
          <a:xfrm>
            <a:off x="406080" y="2454480"/>
            <a:ext cx="731484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DA43C09C-D894-426B-917A-DA311EC242F7}"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p:nvPr>
        </p:nvSpPr>
        <p:spPr>
          <a:xfrm>
            <a:off x="40608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1" name="PlaceHolder 3"/>
          <p:cNvSpPr>
            <a:spLocks noGrp="1"/>
          </p:cNvSpPr>
          <p:nvPr>
            <p:ph/>
          </p:nvPr>
        </p:nvSpPr>
        <p:spPr>
          <a:xfrm>
            <a:off x="415440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2" name="PlaceHolder 4"/>
          <p:cNvSpPr>
            <a:spLocks noGrp="1"/>
          </p:cNvSpPr>
          <p:nvPr>
            <p:ph/>
          </p:nvPr>
        </p:nvSpPr>
        <p:spPr>
          <a:xfrm>
            <a:off x="40608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3" name="PlaceHolder 5"/>
          <p:cNvSpPr>
            <a:spLocks noGrp="1"/>
          </p:cNvSpPr>
          <p:nvPr>
            <p:ph/>
          </p:nvPr>
        </p:nvSpPr>
        <p:spPr>
          <a:xfrm>
            <a:off x="415440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BF95510-F0D7-4DE2-972D-F86C664462F3}" type="slidenum">
              <a:t>‹n°›</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p:nvPr>
        </p:nvSpPr>
        <p:spPr>
          <a:xfrm>
            <a:off x="406080" y="106956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6" name="PlaceHolder 3"/>
          <p:cNvSpPr>
            <a:spLocks noGrp="1"/>
          </p:cNvSpPr>
          <p:nvPr>
            <p:ph/>
          </p:nvPr>
        </p:nvSpPr>
        <p:spPr>
          <a:xfrm>
            <a:off x="2879280" y="106956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7" name="PlaceHolder 4"/>
          <p:cNvSpPr>
            <a:spLocks noGrp="1"/>
          </p:cNvSpPr>
          <p:nvPr>
            <p:ph/>
          </p:nvPr>
        </p:nvSpPr>
        <p:spPr>
          <a:xfrm>
            <a:off x="5352480" y="106956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8" name="PlaceHolder 5"/>
          <p:cNvSpPr>
            <a:spLocks noGrp="1"/>
          </p:cNvSpPr>
          <p:nvPr>
            <p:ph/>
          </p:nvPr>
        </p:nvSpPr>
        <p:spPr>
          <a:xfrm>
            <a:off x="406080" y="245448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9" name="PlaceHolder 6"/>
          <p:cNvSpPr>
            <a:spLocks noGrp="1"/>
          </p:cNvSpPr>
          <p:nvPr>
            <p:ph/>
          </p:nvPr>
        </p:nvSpPr>
        <p:spPr>
          <a:xfrm>
            <a:off x="2879280" y="245448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40" name="PlaceHolder 7"/>
          <p:cNvSpPr>
            <a:spLocks noGrp="1"/>
          </p:cNvSpPr>
          <p:nvPr>
            <p:ph/>
          </p:nvPr>
        </p:nvSpPr>
        <p:spPr>
          <a:xfrm>
            <a:off x="5352480" y="245448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F51C5074-2D87-498D-B891-9E41406ACBE7}" type="slidenum">
              <a:t>‹n°›</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406080" y="1069560"/>
            <a:ext cx="7314840" cy="26510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5F6752DA-AA17-47F3-A744-8E80D8FF8CAA}" type="slidenum">
              <a:t>‹n°›</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p:nvPr>
        </p:nvSpPr>
        <p:spPr>
          <a:xfrm>
            <a:off x="406080" y="1069560"/>
            <a:ext cx="731484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289AD34-83C0-4EDD-9317-6700EAE77648}"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0608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11" name="PlaceHolder 3"/>
          <p:cNvSpPr>
            <a:spLocks noGrp="1"/>
          </p:cNvSpPr>
          <p:nvPr>
            <p:ph/>
          </p:nvPr>
        </p:nvSpPr>
        <p:spPr>
          <a:xfrm>
            <a:off x="415440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F44491A5-86EA-46BD-9282-C00A265B1624}"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F11FB2FC-0F7E-4C3B-BE1F-688048B6EEFF}"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015920" y="748080"/>
            <a:ext cx="6095520" cy="73771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59B3686-FBCE-4CA7-8254-D470CB74C055}"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p:nvPr>
        </p:nvSpPr>
        <p:spPr>
          <a:xfrm>
            <a:off x="40608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16" name="PlaceHolder 3"/>
          <p:cNvSpPr>
            <a:spLocks noGrp="1"/>
          </p:cNvSpPr>
          <p:nvPr>
            <p:ph/>
          </p:nvPr>
        </p:nvSpPr>
        <p:spPr>
          <a:xfrm>
            <a:off x="415440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17" name="PlaceHolder 4"/>
          <p:cNvSpPr>
            <a:spLocks noGrp="1"/>
          </p:cNvSpPr>
          <p:nvPr>
            <p:ph/>
          </p:nvPr>
        </p:nvSpPr>
        <p:spPr>
          <a:xfrm>
            <a:off x="40608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58E56FA-EBBB-4266-BA74-1A4BD826C1C9}"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p:nvPr>
        </p:nvSpPr>
        <p:spPr>
          <a:xfrm>
            <a:off x="40608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0" name="PlaceHolder 3"/>
          <p:cNvSpPr>
            <a:spLocks noGrp="1"/>
          </p:cNvSpPr>
          <p:nvPr>
            <p:ph/>
          </p:nvPr>
        </p:nvSpPr>
        <p:spPr>
          <a:xfrm>
            <a:off x="415440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1" name="PlaceHolder 4"/>
          <p:cNvSpPr>
            <a:spLocks noGrp="1"/>
          </p:cNvSpPr>
          <p:nvPr>
            <p:ph/>
          </p:nvPr>
        </p:nvSpPr>
        <p:spPr>
          <a:xfrm>
            <a:off x="415440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BA7309F7-FF66-4271-A2FF-855E2A6F22C2}"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p:nvPr>
        </p:nvSpPr>
        <p:spPr>
          <a:xfrm>
            <a:off x="40608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4" name="PlaceHolder 3"/>
          <p:cNvSpPr>
            <a:spLocks noGrp="1"/>
          </p:cNvSpPr>
          <p:nvPr>
            <p:ph/>
          </p:nvPr>
        </p:nvSpPr>
        <p:spPr>
          <a:xfrm>
            <a:off x="415440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5" name="PlaceHolder 4"/>
          <p:cNvSpPr>
            <a:spLocks noGrp="1"/>
          </p:cNvSpPr>
          <p:nvPr>
            <p:ph/>
          </p:nvPr>
        </p:nvSpPr>
        <p:spPr>
          <a:xfrm>
            <a:off x="406080" y="2454480"/>
            <a:ext cx="731484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8F1B7A9C-154B-4F20-BB2E-A239FBF4910C}"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015920" y="748080"/>
            <a:ext cx="6095520" cy="1591200"/>
          </a:xfrm>
          <a:prstGeom prst="rect">
            <a:avLst/>
          </a:prstGeom>
          <a:noFill/>
          <a:ln w="0">
            <a:noFill/>
          </a:ln>
        </p:spPr>
        <p:txBody>
          <a:bodyPr anchor="b">
            <a:noAutofit/>
          </a:bodyPr>
          <a:lstStyle/>
          <a:p>
            <a:pPr algn="ctr">
              <a:lnSpc>
                <a:spcPct val="90000"/>
              </a:lnSpc>
              <a:buNone/>
            </a:pPr>
            <a:r>
              <a:rPr lang="fr-CA" sz="4000" b="0" strike="noStrike" spc="-1">
                <a:solidFill>
                  <a:srgbClr val="000000"/>
                </a:solidFill>
                <a:latin typeface="Calibri Light"/>
              </a:rPr>
              <a:t>Modifier le style du titre</a:t>
            </a:r>
            <a:endParaRPr lang="en-US" sz="4000" b="0" strike="noStrike" spc="-1">
              <a:solidFill>
                <a:srgbClr val="000000"/>
              </a:solidFill>
              <a:latin typeface="Calibri"/>
            </a:endParaRPr>
          </a:p>
        </p:txBody>
      </p:sp>
      <p:sp>
        <p:nvSpPr>
          <p:cNvPr id="6" name="PlaceHolder 2"/>
          <p:cNvSpPr>
            <a:spLocks noGrp="1"/>
          </p:cNvSpPr>
          <p:nvPr>
            <p:ph type="dt" idx="1"/>
          </p:nvPr>
        </p:nvSpPr>
        <p:spPr>
          <a:xfrm>
            <a:off x="558720" y="4237560"/>
            <a:ext cx="1828440" cy="243000"/>
          </a:xfrm>
          <a:prstGeom prst="rect">
            <a:avLst/>
          </a:prstGeom>
          <a:noFill/>
          <a:ln w="0">
            <a:noFill/>
          </a:ln>
        </p:spPr>
        <p:txBody>
          <a:bodyPr anchor="ctr">
            <a:noAutofit/>
          </a:bodyPr>
          <a:lstStyle>
            <a:lvl1pPr>
              <a:lnSpc>
                <a:spcPct val="100000"/>
              </a:lnSpc>
              <a:buNone/>
              <a:defRPr lang="en-US" sz="800" b="0" strike="noStrike" spc="-1">
                <a:solidFill>
                  <a:srgbClr val="8B8B8B"/>
                </a:solidFill>
                <a:latin typeface="Calibri"/>
              </a:defRPr>
            </a:lvl1pPr>
          </a:lstStyle>
          <a:p>
            <a:pPr>
              <a:lnSpc>
                <a:spcPct val="100000"/>
              </a:lnSpc>
              <a:buNone/>
            </a:pPr>
            <a:r>
              <a:rPr lang="en-US" sz="800" b="0" strike="noStrike" spc="-1">
                <a:solidFill>
                  <a:srgbClr val="8B8B8B"/>
                </a:solidFill>
                <a:latin typeface="Calibri"/>
              </a:rPr>
              <a:t>&lt;date/heure&gt;</a:t>
            </a:r>
            <a:endParaRPr lang="fr-FR" sz="800" b="0" strike="noStrike" spc="-1">
              <a:latin typeface="Times New Roman"/>
            </a:endParaRPr>
          </a:p>
        </p:txBody>
      </p:sp>
      <p:sp>
        <p:nvSpPr>
          <p:cNvPr id="2" name="PlaceHolder 3"/>
          <p:cNvSpPr>
            <a:spLocks noGrp="1"/>
          </p:cNvSpPr>
          <p:nvPr>
            <p:ph type="ftr" idx="2"/>
          </p:nvPr>
        </p:nvSpPr>
        <p:spPr>
          <a:xfrm>
            <a:off x="2692440" y="4237560"/>
            <a:ext cx="2742840" cy="243000"/>
          </a:xfrm>
          <a:prstGeom prst="rect">
            <a:avLst/>
          </a:prstGeom>
          <a:noFill/>
          <a:ln w="0">
            <a:noFill/>
          </a:ln>
        </p:spPr>
        <p:txBody>
          <a:bodyPr anchor="ctr">
            <a:noAutofit/>
          </a:bodyPr>
          <a:lstStyle>
            <a:lvl1pPr algn="ctr">
              <a:buNone/>
              <a:defRPr lang="fr-FR" sz="1400" b="0" strike="noStrike" spc="-1">
                <a:latin typeface="Times New Roman"/>
              </a:defRPr>
            </a:lvl1pPr>
          </a:lstStyle>
          <a:p>
            <a:pPr algn="ctr">
              <a:buNone/>
            </a:pPr>
            <a:r>
              <a:rPr lang="fr-FR" sz="1400" b="0" strike="noStrike" spc="-1">
                <a:latin typeface="Times New Roman"/>
              </a:rPr>
              <a:t>&lt;pied de page&gt;</a:t>
            </a:r>
          </a:p>
        </p:txBody>
      </p:sp>
      <p:sp>
        <p:nvSpPr>
          <p:cNvPr id="3" name="PlaceHolder 4"/>
          <p:cNvSpPr>
            <a:spLocks noGrp="1"/>
          </p:cNvSpPr>
          <p:nvPr>
            <p:ph type="sldNum" idx="3"/>
          </p:nvPr>
        </p:nvSpPr>
        <p:spPr>
          <a:xfrm>
            <a:off x="5740560" y="4237560"/>
            <a:ext cx="1828440" cy="243000"/>
          </a:xfrm>
          <a:prstGeom prst="rect">
            <a:avLst/>
          </a:prstGeom>
          <a:noFill/>
          <a:ln w="0">
            <a:noFill/>
          </a:ln>
        </p:spPr>
        <p:txBody>
          <a:bodyPr anchor="ctr">
            <a:noAutofit/>
          </a:bodyPr>
          <a:lstStyle>
            <a:lvl1pPr algn="r">
              <a:lnSpc>
                <a:spcPct val="100000"/>
              </a:lnSpc>
              <a:buNone/>
              <a:defRPr lang="en-US" sz="800" b="0" strike="noStrike" spc="-1">
                <a:solidFill>
                  <a:srgbClr val="8B8B8B"/>
                </a:solidFill>
                <a:latin typeface="Calibri"/>
              </a:defRPr>
            </a:lvl1pPr>
          </a:lstStyle>
          <a:p>
            <a:pPr algn="r">
              <a:lnSpc>
                <a:spcPct val="100000"/>
              </a:lnSpc>
              <a:buNone/>
            </a:pPr>
            <a:fld id="{D2818C23-3011-4565-BB34-3BE41C9DEB96}" type="slidenum">
              <a:rPr lang="en-US" sz="800" b="0" strike="noStrike" spc="-1">
                <a:solidFill>
                  <a:srgbClr val="8B8B8B"/>
                </a:solidFill>
                <a:latin typeface="Calibri"/>
              </a:rPr>
              <a:t>‹n°›</a:t>
            </a:fld>
            <a:endParaRPr lang="fr-FR" sz="800" b="0" strike="noStrike" spc="-1">
              <a:latin typeface="Times New Roman"/>
            </a:endParaRPr>
          </a:p>
        </p:txBody>
      </p:sp>
      <p:sp>
        <p:nvSpPr>
          <p:cNvPr id="4" name="PlaceHolder 5"/>
          <p:cNvSpPr>
            <a:spLocks noGrp="1"/>
          </p:cNvSpPr>
          <p:nvPr>
            <p:ph type="body"/>
          </p:nvPr>
        </p:nvSpPr>
        <p:spPr>
          <a:xfrm>
            <a:off x="406080" y="1069560"/>
            <a:ext cx="7314840" cy="265104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187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en-US" sz="134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en-US" sz="12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en-US" sz="12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pic>
        <p:nvPicPr>
          <p:cNvPr id="41" name="Image 2"/>
          <p:cNvPicPr/>
          <p:nvPr/>
        </p:nvPicPr>
        <p:blipFill>
          <a:blip r:embed="rId2"/>
          <a:stretch/>
        </p:blipFill>
        <p:spPr>
          <a:xfrm>
            <a:off x="0" y="3240"/>
            <a:ext cx="8127720" cy="4565160"/>
          </a:xfrm>
          <a:prstGeom prst="rect">
            <a:avLst/>
          </a:prstGeom>
          <a:ln w="0">
            <a:noFill/>
          </a:ln>
        </p:spPr>
      </p:pic>
      <p:sp>
        <p:nvSpPr>
          <p:cNvPr id="42" name="TextBox 6"/>
          <p:cNvSpPr/>
          <p:nvPr/>
        </p:nvSpPr>
        <p:spPr>
          <a:xfrm>
            <a:off x="0" y="27000"/>
            <a:ext cx="6780600" cy="13835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800" b="1" strike="noStrike" spc="-1" dirty="0">
                <a:solidFill>
                  <a:srgbClr val="0070C0"/>
                </a:solidFill>
                <a:latin typeface="Verdana"/>
                <a:ea typeface="Verdana"/>
              </a:rPr>
              <a:t>Gospel of Luke 9:10-62</a:t>
            </a:r>
            <a:endParaRPr lang="fr-FR" sz="2800" b="0" strike="noStrike" spc="-1" dirty="0">
              <a:latin typeface="Arial"/>
            </a:endParaRPr>
          </a:p>
          <a:p>
            <a:pPr algn="ctr">
              <a:lnSpc>
                <a:spcPct val="100000"/>
              </a:lnSpc>
              <a:buNone/>
            </a:pPr>
            <a:r>
              <a:rPr lang="en-US" sz="2800" b="1" strike="noStrike" spc="-1" dirty="0">
                <a:solidFill>
                  <a:srgbClr val="000000"/>
                </a:solidFill>
                <a:latin typeface="Arial"/>
                <a:ea typeface="Verdana"/>
              </a:rPr>
              <a:t>Messiah’s</a:t>
            </a:r>
            <a:r>
              <a:rPr lang="en-US" sz="2800" b="1" spc="-1" dirty="0">
                <a:solidFill>
                  <a:srgbClr val="000000"/>
                </a:solidFill>
                <a:ea typeface="Verdana"/>
              </a:rPr>
              <a:t> Authority</a:t>
            </a:r>
            <a:endParaRPr lang="fr-FR" sz="2800" b="0" strike="noStrike" spc="-1" dirty="0">
              <a:latin typeface="Arial"/>
            </a:endParaRPr>
          </a:p>
          <a:p>
            <a:pPr algn="ctr">
              <a:lnSpc>
                <a:spcPct val="100000"/>
              </a:lnSpc>
              <a:buNone/>
            </a:pPr>
            <a:r>
              <a:rPr lang="en-US" sz="2800" b="1" strike="noStrike" spc="-1" dirty="0">
                <a:solidFill>
                  <a:srgbClr val="C00000"/>
                </a:solidFill>
                <a:latin typeface="Arial"/>
                <a:ea typeface="Verdana"/>
              </a:rPr>
              <a:t>16 &amp; 19 November 2023</a:t>
            </a:r>
            <a:endParaRPr lang="fr-FR" sz="2800" b="0" strike="noStrike" spc="-1" dirty="0">
              <a:latin typeface="Arial"/>
            </a:endParaRPr>
          </a:p>
        </p:txBody>
      </p:sp>
      <p:pic>
        <p:nvPicPr>
          <p:cNvPr id="43" name="Image 3"/>
          <p:cNvPicPr/>
          <p:nvPr/>
        </p:nvPicPr>
        <p:blipFill>
          <a:blip r:embed="rId3"/>
          <a:stretch/>
        </p:blipFill>
        <p:spPr>
          <a:xfrm>
            <a:off x="1094040" y="1476360"/>
            <a:ext cx="4825080" cy="30952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additive="repl">
                                        <p:cTn id="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anim calcmode="lin" valueType="num">
                                      <p:cBhvr additive="repl">
                                        <p:cTn id="13"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xEl>
                                              <p:pRg st="2" end="2"/>
                                            </p:txEl>
                                          </p:spTgt>
                                        </p:tgtEl>
                                        <p:attrNameLst>
                                          <p:attrName>style.visibility</p:attrName>
                                        </p:attrNameLst>
                                      </p:cBhvr>
                                      <p:to>
                                        <p:strVal val="visible"/>
                                      </p:to>
                                    </p:set>
                                    <p:anim calcmode="lin" valueType="num">
                                      <p:cBhvr additive="repl">
                                        <p:cTn id="19"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80" y="0"/>
            <a:ext cx="7540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1" spc="-1" dirty="0">
                <a:solidFill>
                  <a:srgbClr val="0070C0"/>
                </a:solidFill>
                <a:latin typeface="Verdana"/>
                <a:ea typeface="Verdana"/>
              </a:rPr>
              <a:t>Messiah feeds 5000 </a:t>
            </a:r>
            <a:r>
              <a:rPr lang="en-US" sz="2800" b="1" spc="-1" dirty="0">
                <a:solidFill>
                  <a:srgbClr val="C00000"/>
                </a:solidFill>
                <a:latin typeface="Verdana"/>
                <a:ea typeface="Verdana"/>
              </a:rPr>
              <a:t>Luke 9:10-17</a:t>
            </a:r>
            <a:endParaRPr lang="fr-FR" sz="2800" spc="-1" dirty="0">
              <a:solidFill>
                <a:srgbClr val="C00000"/>
              </a:solidFill>
            </a:endParaRPr>
          </a:p>
        </p:txBody>
      </p:sp>
      <p:sp>
        <p:nvSpPr>
          <p:cNvPr id="60" name="TextBox 5"/>
          <p:cNvSpPr/>
          <p:nvPr/>
        </p:nvSpPr>
        <p:spPr>
          <a:xfrm>
            <a:off x="268560" y="481680"/>
            <a:ext cx="7858800" cy="283009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a:t>
            </a:r>
            <a:r>
              <a:rPr lang="en-GB" sz="2800" b="1" strike="noStrike" spc="-1" dirty="0">
                <a:solidFill>
                  <a:srgbClr val="000000"/>
                </a:solidFill>
                <a:latin typeface="+mj-lt"/>
                <a:ea typeface="Verdana"/>
              </a:rPr>
              <a:t> </a:t>
            </a:r>
            <a:r>
              <a:rPr lang="en-US" sz="2800" b="1" strike="noStrike" spc="-1" dirty="0">
                <a:solidFill>
                  <a:srgbClr val="0070C0"/>
                </a:solidFill>
                <a:latin typeface="+mj-lt"/>
                <a:ea typeface="Verdana"/>
              </a:rPr>
              <a:t>Bread: </a:t>
            </a:r>
            <a:r>
              <a:rPr lang="en-US" sz="2800" b="1" strike="noStrike" spc="-1" dirty="0">
                <a:solidFill>
                  <a:srgbClr val="000000"/>
                </a:solidFill>
                <a:latin typeface="+mj-lt"/>
                <a:ea typeface="Verdana"/>
              </a:rPr>
              <a:t>Farmers usually grew ancient wheat  for sale, and barley for consumption.</a:t>
            </a: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pc="-1" dirty="0">
                <a:solidFill>
                  <a:srgbClr val="0070C0"/>
                </a:solidFill>
                <a:latin typeface="+mj-lt"/>
                <a:ea typeface="Verdana"/>
              </a:rPr>
              <a:t>Fish: </a:t>
            </a:r>
            <a:r>
              <a:rPr lang="en-US" sz="2800" b="1" strike="noStrike" spc="-1" dirty="0">
                <a:solidFill>
                  <a:srgbClr val="000000"/>
                </a:solidFill>
                <a:latin typeface="+mj-lt"/>
                <a:ea typeface="Verdana"/>
              </a:rPr>
              <a:t>From Lake Galilee, dried to preserve.</a:t>
            </a:r>
            <a:endParaRPr lang="en-GB" sz="2800" b="1" strike="noStrike" spc="-1" dirty="0">
              <a:solidFill>
                <a:srgbClr val="000000"/>
              </a:solidFill>
              <a:latin typeface="+mj-lt"/>
              <a:ea typeface="Verdana"/>
            </a:endParaRP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trike="noStrike" spc="-1" dirty="0">
                <a:solidFill>
                  <a:srgbClr val="000000"/>
                </a:solidFill>
                <a:latin typeface="+mj-lt"/>
                <a:ea typeface="Verdana"/>
              </a:rPr>
              <a:t>“</a:t>
            </a:r>
            <a:r>
              <a:rPr lang="en-GB" sz="2800" b="1" spc="-1" dirty="0">
                <a:solidFill>
                  <a:srgbClr val="000000"/>
                </a:solidFill>
                <a:latin typeface="+mj-lt"/>
                <a:ea typeface="Verdana"/>
              </a:rPr>
              <a:t>There is a boy here who has five barley loaves and two fish, but what are they for so many?” (John 6:9).</a:t>
            </a:r>
            <a:endParaRPr lang="fr-FR" sz="2800" b="0" strike="noStrike" spc="-1" dirty="0">
              <a:latin typeface="+mj-lt"/>
            </a:endParaRPr>
          </a:p>
        </p:txBody>
      </p:sp>
    </p:spTree>
    <p:extLst>
      <p:ext uri="{BB962C8B-B14F-4D97-AF65-F5344CB8AC3E}">
        <p14:creationId xmlns:p14="http://schemas.microsoft.com/office/powerpoint/2010/main" val="215567791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repl">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repl">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 calcmode="lin" valueType="num">
                                      <p:cBhvr additive="repl">
                                        <p:cTn id="1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6" name="TextBox 3"/>
          <p:cNvSpPr/>
          <p:nvPr/>
        </p:nvSpPr>
        <p:spPr>
          <a:xfrm>
            <a:off x="204480" y="0"/>
            <a:ext cx="757076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Messiah feeds 5000 </a:t>
            </a:r>
            <a:r>
              <a:rPr lang="en-US" sz="2800" b="1" spc="-1" dirty="0">
                <a:solidFill>
                  <a:srgbClr val="C00000"/>
                </a:solidFill>
                <a:latin typeface="Verdana"/>
                <a:ea typeface="Verdana"/>
              </a:rPr>
              <a:t>Luke 9:10-17</a:t>
            </a:r>
            <a:endParaRPr lang="fr-FR" sz="2800" spc="-1" dirty="0">
              <a:solidFill>
                <a:srgbClr val="C00000"/>
              </a:solidFill>
            </a:endParaRPr>
          </a:p>
        </p:txBody>
      </p:sp>
      <p:sp>
        <p:nvSpPr>
          <p:cNvPr id="57" name="TextBox 5"/>
          <p:cNvSpPr/>
          <p:nvPr/>
        </p:nvSpPr>
        <p:spPr>
          <a:xfrm>
            <a:off x="204480" y="516240"/>
            <a:ext cx="7923240" cy="31070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357188">
              <a:lnSpc>
                <a:spcPct val="100000"/>
              </a:lnSpc>
              <a:buNone/>
              <a:tabLst>
                <a:tab pos="0" algn="l"/>
              </a:tabLst>
            </a:pPr>
            <a:r>
              <a:rPr lang="fr-FR" sz="2800" b="1" strike="noStrike" spc="-1" baseline="30000" dirty="0">
                <a:solidFill>
                  <a:srgbClr val="C00000"/>
                </a:solidFill>
                <a:latin typeface="+mj-lt"/>
              </a:rPr>
              <a:t>16</a:t>
            </a:r>
            <a:r>
              <a:rPr lang="fr-FR" sz="2800" b="1" strike="noStrike" spc="-1" dirty="0">
                <a:solidFill>
                  <a:srgbClr val="000000"/>
                </a:solidFill>
                <a:latin typeface="+mj-lt"/>
              </a:rPr>
              <a:t> </a:t>
            </a:r>
            <a:r>
              <a:rPr lang="en-GB" sz="2800" b="1" spc="-1" dirty="0">
                <a:solidFill>
                  <a:srgbClr val="000000"/>
                </a:solidFill>
                <a:latin typeface="+mj-lt"/>
              </a:rPr>
              <a:t>Taking the five loaves and the two fish and looking up to heaven, he gave thanks and broke them. Then he gave them to the disciples to distribute to the people. </a:t>
            </a:r>
            <a:r>
              <a:rPr lang="en-GB" sz="2800" b="1" spc="-1" baseline="30000" dirty="0">
                <a:solidFill>
                  <a:srgbClr val="C00000"/>
                </a:solidFill>
                <a:latin typeface="+mj-lt"/>
              </a:rPr>
              <a:t>17</a:t>
            </a:r>
            <a:r>
              <a:rPr lang="en-GB" sz="2800" b="1" spc="-1" dirty="0">
                <a:solidFill>
                  <a:srgbClr val="000000"/>
                </a:solidFill>
                <a:latin typeface="+mj-lt"/>
              </a:rPr>
              <a:t> They all ate and were satisfied, and the disciples picked up twelve basketfuls of broken pieces that were left over.</a:t>
            </a:r>
            <a:endParaRPr lang="fr-FR" sz="2800" b="0" strike="noStrike" spc="-1" dirty="0">
              <a:latin typeface="+mj-lt"/>
            </a:endParaRPr>
          </a:p>
        </p:txBody>
      </p:sp>
      <p:pic>
        <p:nvPicPr>
          <p:cNvPr id="4098" name="Picture 2" descr="Évangile et Homélie du Lundi 07 Août 2017. Multiplication des ...">
            <a:extLst>
              <a:ext uri="{FF2B5EF4-FFF2-40B4-BE49-F238E27FC236}">
                <a16:creationId xmlns:a16="http://schemas.microsoft.com/office/drawing/2014/main" id="{33F7C177-6223-DCBA-B3BB-C313071C7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84" y="632832"/>
            <a:ext cx="7256431" cy="341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24117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098"/>
                                        </p:tgtEl>
                                        <p:attrNameLst>
                                          <p:attrName>ppt_x</p:attrName>
                                        </p:attrNameLst>
                                      </p:cBhvr>
                                      <p:tavLst>
                                        <p:tav tm="0">
                                          <p:val>
                                            <p:strVal val="ppt_x"/>
                                          </p:val>
                                        </p:tav>
                                        <p:tav tm="100000">
                                          <p:val>
                                            <p:strVal val="ppt_x"/>
                                          </p:val>
                                        </p:tav>
                                      </p:tavLst>
                                    </p:anim>
                                    <p:anim calcmode="lin" valueType="num">
                                      <p:cBhvr additive="base">
                                        <p:cTn id="7" dur="500"/>
                                        <p:tgtEl>
                                          <p:spTgt spid="4098"/>
                                        </p:tgtEl>
                                        <p:attrNameLst>
                                          <p:attrName>ppt_y</p:attrName>
                                        </p:attrNameLst>
                                      </p:cBhvr>
                                      <p:tavLst>
                                        <p:tav tm="0">
                                          <p:val>
                                            <p:strVal val="ppt_y"/>
                                          </p:val>
                                        </p:tav>
                                        <p:tav tm="100000">
                                          <p:val>
                                            <p:strVal val="1+ppt_h/2"/>
                                          </p:val>
                                        </p:tav>
                                      </p:tavLst>
                                    </p:anim>
                                    <p:set>
                                      <p:cBhvr>
                                        <p:cTn id="8" dur="1" fill="hold">
                                          <p:stCondLst>
                                            <p:cond delay="499"/>
                                          </p:stCondLst>
                                        </p:cTn>
                                        <p:tgtEl>
                                          <p:spTgt spid="409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80" y="0"/>
            <a:ext cx="7540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US" sz="2800" b="1" spc="-1" dirty="0">
                <a:solidFill>
                  <a:srgbClr val="0070C0"/>
                </a:solidFill>
                <a:latin typeface="Verdana"/>
                <a:ea typeface="Verdana"/>
              </a:rPr>
              <a:t>Messiah feeds 5000 </a:t>
            </a:r>
            <a:r>
              <a:rPr lang="en-US" sz="2800" b="1" spc="-1" dirty="0">
                <a:solidFill>
                  <a:srgbClr val="C00000"/>
                </a:solidFill>
                <a:latin typeface="Verdana"/>
                <a:ea typeface="Verdana"/>
              </a:rPr>
              <a:t>Luke 9:10-17</a:t>
            </a:r>
            <a:endParaRPr lang="fr-FR" sz="2800" spc="-1" dirty="0">
              <a:solidFill>
                <a:srgbClr val="C00000"/>
              </a:solidFill>
            </a:endParaRPr>
          </a:p>
        </p:txBody>
      </p:sp>
      <p:sp>
        <p:nvSpPr>
          <p:cNvPr id="60" name="TextBox 5"/>
          <p:cNvSpPr/>
          <p:nvPr/>
        </p:nvSpPr>
        <p:spPr>
          <a:xfrm>
            <a:off x="268560" y="481680"/>
            <a:ext cx="7699783" cy="290703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a:t>
            </a:r>
            <a:r>
              <a:rPr lang="en-GB" sz="2800" b="1" strike="noStrike" spc="-1" dirty="0">
                <a:solidFill>
                  <a:srgbClr val="000000"/>
                </a:solidFill>
                <a:latin typeface="+mj-lt"/>
                <a:ea typeface="Verdana"/>
              </a:rPr>
              <a:t> How do you explain Jesus’ </a:t>
            </a:r>
            <a:r>
              <a:rPr lang="en-US" sz="2800" b="1" strike="noStrike" spc="-1" dirty="0">
                <a:solidFill>
                  <a:srgbClr val="000000"/>
                </a:solidFill>
                <a:latin typeface="+mj-lt"/>
                <a:ea typeface="Verdana"/>
              </a:rPr>
              <a:t>“Nature miracles”?</a:t>
            </a: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GB" sz="2800" b="1" strike="noStrike" spc="-1" dirty="0">
                <a:solidFill>
                  <a:srgbClr val="000000"/>
                </a:solidFill>
                <a:latin typeface="+mj-lt"/>
                <a:ea typeface="Verdana"/>
              </a:rPr>
              <a:t>Did Jesus violate any ‘laws of nature’?</a:t>
            </a: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GB" sz="2800" b="1" strike="noStrike" spc="-1" dirty="0">
                <a:solidFill>
                  <a:srgbClr val="000000"/>
                </a:solidFill>
                <a:latin typeface="+mj-lt"/>
                <a:ea typeface="Verdana"/>
              </a:rPr>
              <a:t>What did they do with the 12 baskets full of left-overs?</a:t>
            </a:r>
          </a:p>
          <a:p>
            <a:pPr marL="282600" indent="-282600">
              <a:lnSpc>
                <a:spcPct val="100000"/>
              </a:lnSpc>
              <a:spcBef>
                <a:spcPts val="601"/>
              </a:spcBef>
              <a:buNone/>
              <a:tabLst>
                <a:tab pos="0" algn="l"/>
              </a:tabLst>
            </a:pPr>
            <a:r>
              <a:rPr lang="en-US" sz="2800" b="1" spc="-1" dirty="0">
                <a:solidFill>
                  <a:srgbClr val="C00000"/>
                </a:solidFill>
                <a:latin typeface="+mj-lt"/>
                <a:ea typeface="Verdana"/>
              </a:rPr>
              <a:t>● </a:t>
            </a:r>
            <a:r>
              <a:rPr lang="en-GB" sz="2800" b="1" spc="-1" dirty="0">
                <a:solidFill>
                  <a:srgbClr val="000000"/>
                </a:solidFill>
                <a:latin typeface="+mj-lt"/>
                <a:ea typeface="Verdana"/>
              </a:rPr>
              <a:t>What about Jesus’ share? Who fed him?</a:t>
            </a:r>
            <a:endParaRPr lang="fr-FR" sz="2800" b="0" strike="noStrike" spc="-1" dirty="0">
              <a:latin typeface="+mj-lt"/>
            </a:endParaRPr>
          </a:p>
        </p:txBody>
      </p:sp>
    </p:spTree>
    <p:extLst>
      <p:ext uri="{BB962C8B-B14F-4D97-AF65-F5344CB8AC3E}">
        <p14:creationId xmlns:p14="http://schemas.microsoft.com/office/powerpoint/2010/main" val="90117071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repl">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repl">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 calcmode="lin" valueType="num">
                                      <p:cBhvr additive="repl">
                                        <p:cTn id="1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0">
                                            <p:txEl>
                                              <p:pRg st="3" end="3"/>
                                            </p:txEl>
                                          </p:spTgt>
                                        </p:tgtEl>
                                        <p:attrNameLst>
                                          <p:attrName>style.visibility</p:attrName>
                                        </p:attrNameLst>
                                      </p:cBhvr>
                                      <p:to>
                                        <p:strVal val="visible"/>
                                      </p:to>
                                    </p:set>
                                    <p:anim calcmode="lin" valueType="num">
                                      <p:cBhvr additive="repl">
                                        <p:cTn id="25" dur="500" fill="hold"/>
                                        <p:tgtEl>
                                          <p:spTgt spid="60">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6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6" name="TextBox 3"/>
          <p:cNvSpPr/>
          <p:nvPr/>
        </p:nvSpPr>
        <p:spPr>
          <a:xfrm>
            <a:off x="204480" y="0"/>
            <a:ext cx="757076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Recognized by men </a:t>
            </a:r>
            <a:r>
              <a:rPr lang="en-US" sz="2800" b="1" spc="-1" dirty="0">
                <a:solidFill>
                  <a:srgbClr val="C00000"/>
                </a:solidFill>
                <a:latin typeface="Verdana"/>
                <a:ea typeface="Verdana"/>
              </a:rPr>
              <a:t>Luke 9:18-21</a:t>
            </a:r>
            <a:endParaRPr lang="fr-FR" sz="2800" spc="-1" dirty="0">
              <a:solidFill>
                <a:srgbClr val="C00000"/>
              </a:solidFill>
            </a:endParaRPr>
          </a:p>
        </p:txBody>
      </p:sp>
      <p:sp>
        <p:nvSpPr>
          <p:cNvPr id="57" name="TextBox 5"/>
          <p:cNvSpPr/>
          <p:nvPr/>
        </p:nvSpPr>
        <p:spPr>
          <a:xfrm>
            <a:off x="204480" y="516240"/>
            <a:ext cx="7923240" cy="31070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357188">
              <a:lnSpc>
                <a:spcPct val="100000"/>
              </a:lnSpc>
              <a:buNone/>
              <a:tabLst>
                <a:tab pos="0" algn="l"/>
              </a:tabLst>
            </a:pPr>
            <a:r>
              <a:rPr lang="fr-FR" sz="2800" b="1" strike="noStrike" spc="-1" baseline="30000" dirty="0">
                <a:solidFill>
                  <a:srgbClr val="C00000"/>
                </a:solidFill>
                <a:latin typeface="+mj-lt"/>
              </a:rPr>
              <a:t>18</a:t>
            </a:r>
            <a:r>
              <a:rPr lang="fr-FR" sz="2800" b="1" strike="noStrike" spc="-1" dirty="0">
                <a:solidFill>
                  <a:srgbClr val="000000"/>
                </a:solidFill>
                <a:latin typeface="+mj-lt"/>
              </a:rPr>
              <a:t> </a:t>
            </a:r>
            <a:r>
              <a:rPr lang="en-GB" sz="2800" b="1" spc="-1" dirty="0">
                <a:solidFill>
                  <a:srgbClr val="000000"/>
                </a:solidFill>
                <a:latin typeface="+mj-lt"/>
              </a:rPr>
              <a:t>Once when Jesus was praying in private and his disciples were with him, he asked them, “Who do the crowds say I am?”</a:t>
            </a:r>
          </a:p>
          <a:p>
            <a:pPr indent="357188">
              <a:lnSpc>
                <a:spcPct val="100000"/>
              </a:lnSpc>
              <a:buNone/>
              <a:tabLst>
                <a:tab pos="0" algn="l"/>
              </a:tabLst>
            </a:pPr>
            <a:r>
              <a:rPr lang="en-GB" sz="2800" b="1" spc="-1" baseline="30000" dirty="0">
                <a:solidFill>
                  <a:srgbClr val="C00000"/>
                </a:solidFill>
                <a:latin typeface="+mj-lt"/>
              </a:rPr>
              <a:t>19 </a:t>
            </a:r>
            <a:r>
              <a:rPr lang="en-GB" sz="2800" b="1" spc="-1" dirty="0">
                <a:solidFill>
                  <a:srgbClr val="000000"/>
                </a:solidFill>
                <a:latin typeface="+mj-lt"/>
              </a:rPr>
              <a:t>They replied, “Some say John the Baptist; others say Elijah; and still others, that one of the prophets of long ago has come back to life.”</a:t>
            </a:r>
            <a:endParaRPr lang="fr-FR" sz="2800" b="0" strike="noStrike" spc="-1" dirty="0">
              <a:latin typeface="+mj-lt"/>
            </a:endParaRPr>
          </a:p>
        </p:txBody>
      </p:sp>
      <p:pic>
        <p:nvPicPr>
          <p:cNvPr id="3" name="Image 2">
            <a:extLst>
              <a:ext uri="{FF2B5EF4-FFF2-40B4-BE49-F238E27FC236}">
                <a16:creationId xmlns:a16="http://schemas.microsoft.com/office/drawing/2014/main" id="{E6A4A848-5CD7-B0F5-84B5-8444C477F4B6}"/>
              </a:ext>
            </a:extLst>
          </p:cNvPr>
          <p:cNvPicPr>
            <a:picLocks noChangeAspect="1"/>
          </p:cNvPicPr>
          <p:nvPr/>
        </p:nvPicPr>
        <p:blipFill>
          <a:blip r:embed="rId2"/>
          <a:stretch>
            <a:fillRect/>
          </a:stretch>
        </p:blipFill>
        <p:spPr>
          <a:xfrm>
            <a:off x="1072950" y="583934"/>
            <a:ext cx="5982099" cy="3988066"/>
          </a:xfrm>
          <a:prstGeom prst="rect">
            <a:avLst/>
          </a:prstGeom>
        </p:spPr>
      </p:pic>
    </p:spTree>
    <p:extLst>
      <p:ext uri="{BB962C8B-B14F-4D97-AF65-F5344CB8AC3E}">
        <p14:creationId xmlns:p14="http://schemas.microsoft.com/office/powerpoint/2010/main" val="78943156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xEl>
                                              <p:pRg st="1" end="1"/>
                                            </p:txEl>
                                          </p:spTgt>
                                        </p:tgtEl>
                                        <p:attrNameLst>
                                          <p:attrName>style.visibility</p:attrName>
                                        </p:attrNameLst>
                                      </p:cBhvr>
                                      <p:to>
                                        <p:strVal val="visible"/>
                                      </p:to>
                                    </p:set>
                                    <p:anim calcmode="lin" valueType="num">
                                      <p:cBhvr additive="repl">
                                        <p:cTn id="19"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80" y="0"/>
            <a:ext cx="7540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1" spc="-1" dirty="0">
                <a:solidFill>
                  <a:srgbClr val="0070C0"/>
                </a:solidFill>
                <a:latin typeface="Verdana"/>
                <a:ea typeface="Verdana"/>
              </a:rPr>
              <a:t>Recognized by men </a:t>
            </a:r>
            <a:r>
              <a:rPr lang="en-US" sz="2800" b="1" spc="-1" dirty="0">
                <a:solidFill>
                  <a:srgbClr val="C00000"/>
                </a:solidFill>
                <a:latin typeface="Verdana"/>
                <a:ea typeface="Verdana"/>
              </a:rPr>
              <a:t>Luke 9:18-21</a:t>
            </a:r>
            <a:endParaRPr lang="fr-FR" sz="2800" spc="-1" dirty="0">
              <a:solidFill>
                <a:srgbClr val="C00000"/>
              </a:solidFill>
            </a:endParaRPr>
          </a:p>
        </p:txBody>
      </p:sp>
      <p:sp>
        <p:nvSpPr>
          <p:cNvPr id="60" name="TextBox 5"/>
          <p:cNvSpPr/>
          <p:nvPr/>
        </p:nvSpPr>
        <p:spPr>
          <a:xfrm>
            <a:off x="268560" y="481680"/>
            <a:ext cx="7858800" cy="401503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a:t>
            </a:r>
            <a:r>
              <a:rPr lang="en-GB" sz="2800" b="1" strike="noStrike" spc="-1" dirty="0">
                <a:solidFill>
                  <a:srgbClr val="000000"/>
                </a:solidFill>
                <a:latin typeface="+mj-lt"/>
                <a:ea typeface="Verdana"/>
              </a:rPr>
              <a:t> </a:t>
            </a:r>
            <a:r>
              <a:rPr lang="en-US" sz="2800" b="1" spc="-1" dirty="0">
                <a:solidFill>
                  <a:srgbClr val="0070C0"/>
                </a:solidFill>
                <a:latin typeface="+mj-lt"/>
                <a:ea typeface="Verdana"/>
              </a:rPr>
              <a:t>John:</a:t>
            </a:r>
            <a:r>
              <a:rPr lang="en-US" sz="2800" b="1" strike="noStrike" spc="-1" dirty="0">
                <a:solidFill>
                  <a:srgbClr val="000000"/>
                </a:solidFill>
                <a:latin typeface="+mj-lt"/>
                <a:ea typeface="Verdana"/>
              </a:rPr>
              <a:t> Recently beheaded by king Agrippa. </a:t>
            </a: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pc="-1" dirty="0">
                <a:solidFill>
                  <a:srgbClr val="0070C0"/>
                </a:solidFill>
                <a:latin typeface="+mj-lt"/>
                <a:ea typeface="Verdana"/>
              </a:rPr>
              <a:t>Elijah:</a:t>
            </a:r>
            <a:r>
              <a:rPr lang="en-US" sz="2800" b="1" strike="noStrike" spc="-1" dirty="0">
                <a:solidFill>
                  <a:srgbClr val="000000"/>
                </a:solidFill>
                <a:latin typeface="+mj-lt"/>
                <a:ea typeface="Verdana"/>
              </a:rPr>
              <a:t> Never died. </a:t>
            </a:r>
            <a:r>
              <a:rPr lang="en-US" sz="2800" b="1" strike="noStrike" spc="-1" dirty="0" err="1">
                <a:solidFill>
                  <a:srgbClr val="000000"/>
                </a:solidFill>
                <a:latin typeface="+mj-lt"/>
                <a:ea typeface="Verdana"/>
              </a:rPr>
              <a:t>Malichai</a:t>
            </a:r>
            <a:r>
              <a:rPr lang="en-US" sz="2800" b="1" strike="noStrike" spc="-1" dirty="0">
                <a:solidFill>
                  <a:srgbClr val="000000"/>
                </a:solidFill>
                <a:latin typeface="+mj-lt"/>
                <a:ea typeface="Verdana"/>
              </a:rPr>
              <a:t> predicted that he would return before Messiah arrived.</a:t>
            </a:r>
            <a:endParaRPr lang="en-GB" sz="2800" b="1" strike="noStrike" spc="-1" dirty="0">
              <a:solidFill>
                <a:srgbClr val="000000"/>
              </a:solidFill>
              <a:latin typeface="+mj-lt"/>
              <a:ea typeface="Verdana"/>
            </a:endParaRP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trike="noStrike" spc="-1" dirty="0">
                <a:solidFill>
                  <a:srgbClr val="0070C0"/>
                </a:solidFill>
                <a:latin typeface="+mj-lt"/>
                <a:ea typeface="Verdana"/>
              </a:rPr>
              <a:t>Ancient prophets: </a:t>
            </a:r>
            <a:r>
              <a:rPr lang="en-GB" sz="2800" b="1" strike="noStrike" spc="-1" dirty="0">
                <a:solidFill>
                  <a:srgbClr val="000000"/>
                </a:solidFill>
                <a:latin typeface="+mj-lt"/>
                <a:ea typeface="Verdana"/>
              </a:rPr>
              <a:t>Some had predicted a future resurrection of the dead. </a:t>
            </a:r>
          </a:p>
          <a:p>
            <a:pPr marL="282600" indent="-282600">
              <a:lnSpc>
                <a:spcPct val="100000"/>
              </a:lnSpc>
              <a:spcBef>
                <a:spcPts val="601"/>
              </a:spcBef>
              <a:buNone/>
              <a:tabLst>
                <a:tab pos="0" algn="l"/>
              </a:tabLst>
            </a:pPr>
            <a:r>
              <a:rPr lang="en-US" sz="2800" b="1" spc="-1" dirty="0">
                <a:solidFill>
                  <a:srgbClr val="C00000"/>
                </a:solidFill>
                <a:latin typeface="+mj-lt"/>
                <a:ea typeface="Verdana"/>
              </a:rPr>
              <a:t>● </a:t>
            </a:r>
            <a:r>
              <a:rPr lang="en-GB" sz="2400" b="1" spc="-1" dirty="0">
                <a:solidFill>
                  <a:srgbClr val="000000"/>
                </a:solidFill>
                <a:latin typeface="+mj-lt"/>
                <a:ea typeface="Verdana"/>
              </a:rPr>
              <a:t>“Your dead will live, LORD; their bodies will rise—let those who dwell in the dust wake up and shout for joy—your dew is like the dew of the morning; the earth will give birth to her dead.” </a:t>
            </a:r>
            <a:r>
              <a:rPr lang="en-GB" sz="2400" b="1" spc="-1" dirty="0">
                <a:solidFill>
                  <a:srgbClr val="00B050"/>
                </a:solidFill>
                <a:latin typeface="+mj-lt"/>
                <a:ea typeface="Verdana"/>
              </a:rPr>
              <a:t>Isaiah 26:19</a:t>
            </a:r>
            <a:endParaRPr lang="fr-FR" sz="2400" b="0" strike="noStrike" spc="-1" dirty="0">
              <a:solidFill>
                <a:srgbClr val="00B050"/>
              </a:solidFill>
              <a:latin typeface="+mj-lt"/>
            </a:endParaRPr>
          </a:p>
        </p:txBody>
      </p:sp>
    </p:spTree>
    <p:extLst>
      <p:ext uri="{BB962C8B-B14F-4D97-AF65-F5344CB8AC3E}">
        <p14:creationId xmlns:p14="http://schemas.microsoft.com/office/powerpoint/2010/main" val="180512465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repl">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repl">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 calcmode="lin" valueType="num">
                                      <p:cBhvr additive="repl">
                                        <p:cTn id="1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0">
                                            <p:txEl>
                                              <p:pRg st="3" end="3"/>
                                            </p:txEl>
                                          </p:spTgt>
                                        </p:tgtEl>
                                        <p:attrNameLst>
                                          <p:attrName>style.visibility</p:attrName>
                                        </p:attrNameLst>
                                      </p:cBhvr>
                                      <p:to>
                                        <p:strVal val="visible"/>
                                      </p:to>
                                    </p:set>
                                    <p:anim calcmode="lin" valueType="num">
                                      <p:cBhvr additive="repl">
                                        <p:cTn id="25" dur="500" fill="hold"/>
                                        <p:tgtEl>
                                          <p:spTgt spid="60">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6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6" name="TextBox 3"/>
          <p:cNvSpPr/>
          <p:nvPr/>
        </p:nvSpPr>
        <p:spPr>
          <a:xfrm>
            <a:off x="204480" y="0"/>
            <a:ext cx="757076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Recognized by men </a:t>
            </a:r>
            <a:r>
              <a:rPr lang="en-US" sz="2800" b="1" spc="-1" dirty="0">
                <a:solidFill>
                  <a:srgbClr val="C00000"/>
                </a:solidFill>
                <a:latin typeface="Verdana"/>
                <a:ea typeface="Verdana"/>
              </a:rPr>
              <a:t>Luke 9:18-21</a:t>
            </a:r>
            <a:endParaRPr lang="fr-FR" sz="2800" spc="-1" dirty="0">
              <a:solidFill>
                <a:srgbClr val="C00000"/>
              </a:solidFill>
            </a:endParaRPr>
          </a:p>
        </p:txBody>
      </p:sp>
      <p:sp>
        <p:nvSpPr>
          <p:cNvPr id="57" name="TextBox 5"/>
          <p:cNvSpPr/>
          <p:nvPr/>
        </p:nvSpPr>
        <p:spPr>
          <a:xfrm>
            <a:off x="204480" y="516240"/>
            <a:ext cx="7923240" cy="39688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357188">
              <a:lnSpc>
                <a:spcPct val="100000"/>
              </a:lnSpc>
              <a:buNone/>
              <a:tabLst>
                <a:tab pos="0" algn="l"/>
              </a:tabLst>
            </a:pPr>
            <a:r>
              <a:rPr lang="en-GB" sz="2800" b="1" spc="-1" baseline="30000" dirty="0">
                <a:solidFill>
                  <a:srgbClr val="C00000"/>
                </a:solidFill>
                <a:latin typeface="+mj-lt"/>
              </a:rPr>
              <a:t>20 </a:t>
            </a:r>
            <a:r>
              <a:rPr lang="en-GB" sz="2800" b="1" spc="-1" dirty="0">
                <a:solidFill>
                  <a:srgbClr val="000000"/>
                </a:solidFill>
                <a:latin typeface="+mj-lt"/>
              </a:rPr>
              <a:t>“But what about you </a:t>
            </a:r>
            <a:r>
              <a:rPr lang="en-GB" sz="2800" b="1" spc="-1" dirty="0">
                <a:solidFill>
                  <a:srgbClr val="00B050"/>
                </a:solidFill>
                <a:latin typeface="+mj-lt"/>
              </a:rPr>
              <a:t>[plural]</a:t>
            </a:r>
            <a:r>
              <a:rPr lang="en-GB" sz="2800" b="1" spc="-1" dirty="0">
                <a:solidFill>
                  <a:srgbClr val="000000"/>
                </a:solidFill>
                <a:latin typeface="+mj-lt"/>
              </a:rPr>
              <a:t>?” he asked. “Who do you say I am?”</a:t>
            </a:r>
          </a:p>
          <a:p>
            <a:pPr indent="357188">
              <a:lnSpc>
                <a:spcPct val="100000"/>
              </a:lnSpc>
              <a:buNone/>
              <a:tabLst>
                <a:tab pos="0" algn="l"/>
              </a:tabLst>
            </a:pPr>
            <a:r>
              <a:rPr lang="en-GB" sz="2800" b="1" spc="-1" dirty="0">
                <a:solidFill>
                  <a:srgbClr val="000000"/>
                </a:solidFill>
                <a:latin typeface="+mj-lt"/>
              </a:rPr>
              <a:t>Peter answered, “</a:t>
            </a:r>
            <a:r>
              <a:rPr lang="en-GB" sz="2800" b="1" spc="-1" dirty="0">
                <a:solidFill>
                  <a:srgbClr val="00B050"/>
                </a:solidFill>
                <a:latin typeface="+mj-lt"/>
              </a:rPr>
              <a:t>God’s Messiah</a:t>
            </a:r>
            <a:r>
              <a:rPr lang="en-GB" sz="2800" b="1" spc="-1" dirty="0">
                <a:solidFill>
                  <a:srgbClr val="000000"/>
                </a:solidFill>
                <a:latin typeface="+mj-lt"/>
              </a:rPr>
              <a:t>.”</a:t>
            </a:r>
          </a:p>
          <a:p>
            <a:pPr indent="357188">
              <a:lnSpc>
                <a:spcPct val="100000"/>
              </a:lnSpc>
              <a:buNone/>
              <a:tabLst>
                <a:tab pos="0" algn="l"/>
              </a:tabLst>
            </a:pPr>
            <a:r>
              <a:rPr lang="en-GB" sz="2800" b="1" spc="-1" baseline="30000" dirty="0">
                <a:solidFill>
                  <a:srgbClr val="C00000"/>
                </a:solidFill>
                <a:latin typeface="+mj-lt"/>
              </a:rPr>
              <a:t>21</a:t>
            </a:r>
            <a:r>
              <a:rPr lang="en-GB" sz="2800" b="1" spc="-1" dirty="0">
                <a:solidFill>
                  <a:srgbClr val="000000"/>
                </a:solidFill>
                <a:latin typeface="+mj-lt"/>
              </a:rPr>
              <a:t> Jesus strictly warned them not to tell this to anyone.</a:t>
            </a:r>
          </a:p>
          <a:p>
            <a:pPr indent="357188">
              <a:lnSpc>
                <a:spcPct val="100000"/>
              </a:lnSpc>
              <a:buNone/>
              <a:tabLst>
                <a:tab pos="0" algn="l"/>
              </a:tabLst>
            </a:pPr>
            <a:endParaRPr lang="en-GB" sz="2800" b="1" spc="-1" dirty="0">
              <a:solidFill>
                <a:srgbClr val="000000"/>
              </a:solidFill>
              <a:latin typeface="+mj-lt"/>
            </a:endParaRPr>
          </a:p>
          <a:p>
            <a:pPr>
              <a:lnSpc>
                <a:spcPct val="100000"/>
              </a:lnSpc>
              <a:buNone/>
              <a:tabLst>
                <a:tab pos="0" algn="l"/>
              </a:tabLst>
            </a:pPr>
            <a:r>
              <a:rPr lang="en-US" sz="2800" b="1" spc="-1" dirty="0">
                <a:solidFill>
                  <a:srgbClr val="C00000"/>
                </a:solidFill>
                <a:latin typeface="+mj-lt"/>
                <a:ea typeface="Verdana"/>
              </a:rPr>
              <a:t>● </a:t>
            </a:r>
            <a:r>
              <a:rPr lang="en-GB" sz="2800" b="1" spc="-1" dirty="0">
                <a:solidFill>
                  <a:srgbClr val="000000"/>
                </a:solidFill>
                <a:latin typeface="+mj-lt"/>
              </a:rPr>
              <a:t>Why did Jesus pose this query?</a:t>
            </a:r>
          </a:p>
          <a:p>
            <a:pPr>
              <a:lnSpc>
                <a:spcPct val="100000"/>
              </a:lnSpc>
              <a:buNone/>
              <a:tabLst>
                <a:tab pos="0" algn="l"/>
              </a:tabLst>
            </a:pPr>
            <a:r>
              <a:rPr lang="en-US" sz="2800" b="1" spc="-1" dirty="0">
                <a:solidFill>
                  <a:srgbClr val="C00000"/>
                </a:solidFill>
                <a:latin typeface="+mj-lt"/>
                <a:ea typeface="Verdana"/>
              </a:rPr>
              <a:t>● </a:t>
            </a:r>
            <a:r>
              <a:rPr lang="en-GB" sz="2800" b="1" spc="-1" dirty="0">
                <a:solidFill>
                  <a:srgbClr val="000000"/>
                </a:solidFill>
                <a:latin typeface="+mj-lt"/>
              </a:rPr>
              <a:t>Why not tell anyone? </a:t>
            </a:r>
          </a:p>
          <a:p>
            <a:pPr>
              <a:lnSpc>
                <a:spcPct val="100000"/>
              </a:lnSpc>
              <a:buNone/>
              <a:tabLst>
                <a:tab pos="0" algn="l"/>
              </a:tabLst>
            </a:pPr>
            <a:r>
              <a:rPr lang="en-US" sz="2800" b="1" spc="-1" dirty="0">
                <a:solidFill>
                  <a:srgbClr val="C00000"/>
                </a:solidFill>
                <a:latin typeface="+mj-lt"/>
                <a:ea typeface="Verdana"/>
              </a:rPr>
              <a:t>● </a:t>
            </a:r>
            <a:r>
              <a:rPr lang="en-GB" sz="2800" b="1" spc="-1" dirty="0">
                <a:solidFill>
                  <a:srgbClr val="000000"/>
                </a:solidFill>
                <a:latin typeface="+mj-lt"/>
              </a:rPr>
              <a:t>Why not tell everybody?</a:t>
            </a:r>
            <a:endParaRPr lang="fr-FR" sz="2800" b="1" spc="-1" dirty="0">
              <a:solidFill>
                <a:srgbClr val="000000"/>
              </a:solidFill>
              <a:latin typeface="+mj-lt"/>
            </a:endParaRPr>
          </a:p>
        </p:txBody>
      </p:sp>
    </p:spTree>
    <p:extLst>
      <p:ext uri="{BB962C8B-B14F-4D97-AF65-F5344CB8AC3E}">
        <p14:creationId xmlns:p14="http://schemas.microsoft.com/office/powerpoint/2010/main" val="11501082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repl">
                                        <p:cTn id="7"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1" end="1"/>
                                            </p:txEl>
                                          </p:spTgt>
                                        </p:tgtEl>
                                        <p:attrNameLst>
                                          <p:attrName>style.visibility</p:attrName>
                                        </p:attrNameLst>
                                      </p:cBhvr>
                                      <p:to>
                                        <p:strVal val="visible"/>
                                      </p:to>
                                    </p:set>
                                    <p:anim calcmode="lin" valueType="num">
                                      <p:cBhvr additive="repl">
                                        <p:cTn id="13"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xEl>
                                              <p:pRg st="2" end="2"/>
                                            </p:txEl>
                                          </p:spTgt>
                                        </p:tgtEl>
                                        <p:attrNameLst>
                                          <p:attrName>style.visibility</p:attrName>
                                        </p:attrNameLst>
                                      </p:cBhvr>
                                      <p:to>
                                        <p:strVal val="visible"/>
                                      </p:to>
                                    </p:set>
                                    <p:anim calcmode="lin" valueType="num">
                                      <p:cBhvr additive="repl">
                                        <p:cTn id="19"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
                                            <p:txEl>
                                              <p:pRg st="4" end="4"/>
                                            </p:txEl>
                                          </p:spTgt>
                                        </p:tgtEl>
                                        <p:attrNameLst>
                                          <p:attrName>style.visibility</p:attrName>
                                        </p:attrNameLst>
                                      </p:cBhvr>
                                      <p:to>
                                        <p:strVal val="visible"/>
                                      </p:to>
                                    </p:set>
                                    <p:anim calcmode="lin" valueType="num">
                                      <p:cBhvr additive="repl">
                                        <p:cTn id="25" dur="500" fill="hold"/>
                                        <p:tgtEl>
                                          <p:spTgt spid="57">
                                            <p:txEl>
                                              <p:pRg st="4" end="4"/>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5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7">
                                            <p:txEl>
                                              <p:pRg st="5" end="5"/>
                                            </p:txEl>
                                          </p:spTgt>
                                        </p:tgtEl>
                                        <p:attrNameLst>
                                          <p:attrName>style.visibility</p:attrName>
                                        </p:attrNameLst>
                                      </p:cBhvr>
                                      <p:to>
                                        <p:strVal val="visible"/>
                                      </p:to>
                                    </p:set>
                                    <p:anim calcmode="lin" valueType="num">
                                      <p:cBhvr additive="repl">
                                        <p:cTn id="31" dur="500" fill="hold"/>
                                        <p:tgtEl>
                                          <p:spTgt spid="57">
                                            <p:txEl>
                                              <p:pRg st="5" end="5"/>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5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7">
                                            <p:txEl>
                                              <p:pRg st="6" end="6"/>
                                            </p:txEl>
                                          </p:spTgt>
                                        </p:tgtEl>
                                        <p:attrNameLst>
                                          <p:attrName>style.visibility</p:attrName>
                                        </p:attrNameLst>
                                      </p:cBhvr>
                                      <p:to>
                                        <p:strVal val="visible"/>
                                      </p:to>
                                    </p:set>
                                    <p:anim calcmode="lin" valueType="num">
                                      <p:cBhvr additive="repl">
                                        <p:cTn id="37" dur="500" fill="hold"/>
                                        <p:tgtEl>
                                          <p:spTgt spid="57">
                                            <p:txEl>
                                              <p:pRg st="6" end="6"/>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5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80" y="0"/>
            <a:ext cx="7540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1" strike="noStrike" spc="-1" dirty="0">
                <a:solidFill>
                  <a:srgbClr val="0070C0"/>
                </a:solidFill>
                <a:latin typeface="Verdana"/>
                <a:ea typeface="Verdana"/>
              </a:rPr>
              <a:t>Titles given in Bible to a coming one</a:t>
            </a:r>
            <a:endParaRPr lang="fr-FR" sz="2800" b="0" strike="noStrike" spc="-1" dirty="0">
              <a:latin typeface="Arial"/>
            </a:endParaRPr>
          </a:p>
        </p:txBody>
      </p:sp>
      <p:sp>
        <p:nvSpPr>
          <p:cNvPr id="60" name="TextBox 5"/>
          <p:cNvSpPr/>
          <p:nvPr/>
        </p:nvSpPr>
        <p:spPr>
          <a:xfrm>
            <a:off x="268560" y="481680"/>
            <a:ext cx="7858800" cy="356875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a:t>
            </a:r>
            <a:r>
              <a:rPr lang="en-GB" sz="2800" b="1" strike="noStrike" spc="-1" dirty="0">
                <a:solidFill>
                  <a:srgbClr val="000000"/>
                </a:solidFill>
                <a:latin typeface="+mj-lt"/>
                <a:ea typeface="Verdana"/>
              </a:rPr>
              <a:t> </a:t>
            </a:r>
            <a:r>
              <a:rPr lang="en-US" sz="2800" b="1" strike="noStrike" spc="-1" dirty="0">
                <a:solidFill>
                  <a:srgbClr val="000000"/>
                </a:solidFill>
                <a:latin typeface="+mj-lt"/>
                <a:ea typeface="Verdana"/>
              </a:rPr>
              <a:t>Messiah = Christ = Anointed one </a:t>
            </a: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trike="noStrike" spc="-1" dirty="0">
                <a:solidFill>
                  <a:srgbClr val="000000"/>
                </a:solidFill>
                <a:latin typeface="+mj-lt"/>
                <a:ea typeface="Verdana"/>
              </a:rPr>
              <a:t>Son of David = David the king</a:t>
            </a:r>
            <a:endParaRPr lang="en-GB" sz="2800" b="1" strike="noStrike" spc="-1" dirty="0">
              <a:solidFill>
                <a:srgbClr val="000000"/>
              </a:solidFill>
              <a:latin typeface="+mj-lt"/>
              <a:ea typeface="Verdana"/>
            </a:endParaRP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trike="noStrike" spc="-1" dirty="0">
                <a:solidFill>
                  <a:srgbClr val="000000"/>
                </a:solidFill>
                <a:latin typeface="+mj-lt"/>
                <a:ea typeface="Verdana"/>
              </a:rPr>
              <a:t>Messenger of the covenant</a:t>
            </a:r>
          </a:p>
          <a:p>
            <a:pPr marL="282600" indent="-282600">
              <a:lnSpc>
                <a:spcPct val="100000"/>
              </a:lnSpc>
              <a:spcBef>
                <a:spcPts val="601"/>
              </a:spcBef>
              <a:buNone/>
              <a:tabLst>
                <a:tab pos="0" algn="l"/>
              </a:tabLst>
            </a:pPr>
            <a:r>
              <a:rPr lang="en-US" sz="2800" b="1" spc="-1" dirty="0">
                <a:solidFill>
                  <a:srgbClr val="C00000"/>
                </a:solidFill>
                <a:latin typeface="+mj-lt"/>
                <a:ea typeface="Verdana"/>
              </a:rPr>
              <a:t>● </a:t>
            </a:r>
            <a:r>
              <a:rPr lang="en-US" sz="2800" b="1" spc="-1" dirty="0">
                <a:solidFill>
                  <a:srgbClr val="000000"/>
                </a:solidFill>
                <a:latin typeface="+mj-lt"/>
                <a:ea typeface="Verdana"/>
              </a:rPr>
              <a:t>The Righteous one</a:t>
            </a:r>
          </a:p>
          <a:p>
            <a:pPr marL="282600" indent="-282600">
              <a:lnSpc>
                <a:spcPct val="100000"/>
              </a:lnSpc>
              <a:spcBef>
                <a:spcPts val="601"/>
              </a:spcBef>
              <a:buNone/>
              <a:tabLst>
                <a:tab pos="0" algn="l"/>
              </a:tabLst>
            </a:pPr>
            <a:r>
              <a:rPr lang="en-US" sz="2800" b="1" spc="-1" dirty="0">
                <a:solidFill>
                  <a:srgbClr val="C00000"/>
                </a:solidFill>
                <a:latin typeface="+mj-lt"/>
                <a:ea typeface="Verdana"/>
              </a:rPr>
              <a:t>● </a:t>
            </a:r>
            <a:r>
              <a:rPr lang="en-US" sz="2800" b="1" spc="-1" dirty="0">
                <a:solidFill>
                  <a:srgbClr val="000000"/>
                </a:solidFill>
                <a:latin typeface="+mj-lt"/>
                <a:ea typeface="Verdana"/>
              </a:rPr>
              <a:t>The </a:t>
            </a:r>
            <a:r>
              <a:rPr lang="fr-FR" sz="2800" b="1" spc="-1" dirty="0">
                <a:solidFill>
                  <a:srgbClr val="000000"/>
                </a:solidFill>
                <a:latin typeface="+mj-lt"/>
                <a:ea typeface="Verdana"/>
              </a:rPr>
              <a:t>Servant of the Lord</a:t>
            </a:r>
          </a:p>
          <a:p>
            <a:pPr marL="282600" indent="-282600">
              <a:lnSpc>
                <a:spcPct val="100000"/>
              </a:lnSpc>
              <a:spcBef>
                <a:spcPts val="601"/>
              </a:spcBef>
              <a:buNone/>
              <a:tabLst>
                <a:tab pos="0" algn="l"/>
              </a:tabLst>
            </a:pPr>
            <a:r>
              <a:rPr lang="en-US" sz="2800" b="1" spc="-1" dirty="0">
                <a:solidFill>
                  <a:srgbClr val="C00000"/>
                </a:solidFill>
                <a:latin typeface="+mj-lt"/>
                <a:ea typeface="Verdana"/>
              </a:rPr>
              <a:t>● </a:t>
            </a:r>
            <a:r>
              <a:rPr lang="fr-FR" sz="2800" b="1" spc="-1" dirty="0">
                <a:solidFill>
                  <a:srgbClr val="000000"/>
                </a:solidFill>
                <a:latin typeface="+mj-lt"/>
                <a:ea typeface="Verdana"/>
              </a:rPr>
              <a:t>The Son of Man</a:t>
            </a:r>
          </a:p>
          <a:p>
            <a:pPr marL="282600" indent="-282600">
              <a:lnSpc>
                <a:spcPct val="100000"/>
              </a:lnSpc>
              <a:spcBef>
                <a:spcPts val="601"/>
              </a:spcBef>
              <a:buNone/>
              <a:tabLst>
                <a:tab pos="0" algn="l"/>
              </a:tabLst>
            </a:pPr>
            <a:r>
              <a:rPr lang="en-US" sz="2800" b="1" spc="-1" dirty="0">
                <a:solidFill>
                  <a:srgbClr val="00B050"/>
                </a:solidFill>
                <a:latin typeface="+mj-lt"/>
                <a:ea typeface="Verdana"/>
              </a:rPr>
              <a:t>See a list of 21 titles at </a:t>
            </a:r>
            <a:r>
              <a:rPr lang="en-US" sz="2800" b="1" spc="-1" dirty="0" err="1">
                <a:solidFill>
                  <a:srgbClr val="00B050"/>
                </a:solidFill>
                <a:latin typeface="+mj-lt"/>
                <a:ea typeface="Verdana"/>
              </a:rPr>
              <a:t>luke.currah.download</a:t>
            </a:r>
            <a:endParaRPr lang="en-US" sz="2800" b="1" spc="-1" dirty="0">
              <a:solidFill>
                <a:srgbClr val="00B050"/>
              </a:solidFill>
              <a:latin typeface="+mj-lt"/>
              <a:ea typeface="Verdana"/>
            </a:endParaRPr>
          </a:p>
        </p:txBody>
      </p:sp>
    </p:spTree>
    <p:extLst>
      <p:ext uri="{BB962C8B-B14F-4D97-AF65-F5344CB8AC3E}">
        <p14:creationId xmlns:p14="http://schemas.microsoft.com/office/powerpoint/2010/main" val="376871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base">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base">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 calcmode="lin" valueType="num">
                                      <p:cBhvr additive="base">
                                        <p:cTn id="1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
                                            <p:txEl>
                                              <p:pRg st="3" end="3"/>
                                            </p:txEl>
                                          </p:spTgt>
                                        </p:tgtEl>
                                        <p:attrNameLst>
                                          <p:attrName>style.visibility</p:attrName>
                                        </p:attrNameLst>
                                      </p:cBhvr>
                                      <p:to>
                                        <p:strVal val="visible"/>
                                      </p:to>
                                    </p:set>
                                    <p:anim calcmode="lin" valueType="num">
                                      <p:cBhvr additive="base">
                                        <p:cTn id="25" dur="500" fill="hold"/>
                                        <p:tgtEl>
                                          <p:spTgt spid="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
                                            <p:txEl>
                                              <p:pRg st="4" end="4"/>
                                            </p:txEl>
                                          </p:spTgt>
                                        </p:tgtEl>
                                        <p:attrNameLst>
                                          <p:attrName>style.visibility</p:attrName>
                                        </p:attrNameLst>
                                      </p:cBhvr>
                                      <p:to>
                                        <p:strVal val="visible"/>
                                      </p:to>
                                    </p:set>
                                    <p:anim calcmode="lin" valueType="num">
                                      <p:cBhvr additive="base">
                                        <p:cTn id="31" dur="500" fill="hold"/>
                                        <p:tgtEl>
                                          <p:spTgt spid="6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
                                            <p:txEl>
                                              <p:pRg st="5" end="5"/>
                                            </p:txEl>
                                          </p:spTgt>
                                        </p:tgtEl>
                                        <p:attrNameLst>
                                          <p:attrName>style.visibility</p:attrName>
                                        </p:attrNameLst>
                                      </p:cBhvr>
                                      <p:to>
                                        <p:strVal val="visible"/>
                                      </p:to>
                                    </p:set>
                                    <p:anim calcmode="lin" valueType="num">
                                      <p:cBhvr additive="base">
                                        <p:cTn id="37" dur="500" fill="hold"/>
                                        <p:tgtEl>
                                          <p:spTgt spid="6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
                                            <p:txEl>
                                              <p:pRg st="6" end="6"/>
                                            </p:txEl>
                                          </p:spTgt>
                                        </p:tgtEl>
                                        <p:attrNameLst>
                                          <p:attrName>style.visibility</p:attrName>
                                        </p:attrNameLst>
                                      </p:cBhvr>
                                      <p:to>
                                        <p:strVal val="visible"/>
                                      </p:to>
                                    </p:set>
                                    <p:anim calcmode="lin" valueType="num">
                                      <p:cBhvr additive="base">
                                        <p:cTn id="43" dur="500" fill="hold"/>
                                        <p:tgtEl>
                                          <p:spTgt spid="6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6" name="TextBox 3"/>
          <p:cNvSpPr/>
          <p:nvPr/>
        </p:nvSpPr>
        <p:spPr>
          <a:xfrm>
            <a:off x="204480" y="0"/>
            <a:ext cx="757076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Foretells his demise </a:t>
            </a:r>
            <a:r>
              <a:rPr lang="en-US" sz="2800" b="1" spc="-1" dirty="0">
                <a:solidFill>
                  <a:srgbClr val="C00000"/>
                </a:solidFill>
                <a:latin typeface="Verdana"/>
                <a:ea typeface="Verdana"/>
              </a:rPr>
              <a:t>Luke 9:22</a:t>
            </a:r>
            <a:endParaRPr lang="fr-FR" sz="2800" spc="-1" dirty="0">
              <a:solidFill>
                <a:srgbClr val="C00000"/>
              </a:solidFill>
            </a:endParaRPr>
          </a:p>
        </p:txBody>
      </p:sp>
      <p:sp>
        <p:nvSpPr>
          <p:cNvPr id="57" name="TextBox 5"/>
          <p:cNvSpPr/>
          <p:nvPr/>
        </p:nvSpPr>
        <p:spPr>
          <a:xfrm>
            <a:off x="204480" y="516240"/>
            <a:ext cx="7820658"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en-GB" sz="2800" b="1" spc="-1" baseline="30000" dirty="0">
                <a:solidFill>
                  <a:srgbClr val="C00000"/>
                </a:solidFill>
                <a:latin typeface="+mj-lt"/>
              </a:rPr>
              <a:t>22 </a:t>
            </a:r>
            <a:r>
              <a:rPr lang="en-GB" sz="2800" b="1" spc="-1" dirty="0">
                <a:solidFill>
                  <a:srgbClr val="000000"/>
                </a:solidFill>
                <a:latin typeface="+mj-lt"/>
              </a:rPr>
              <a:t>And he said, “</a:t>
            </a:r>
            <a:r>
              <a:rPr lang="en-GB" sz="2800" b="1" spc="-1" dirty="0">
                <a:solidFill>
                  <a:srgbClr val="00B050"/>
                </a:solidFill>
                <a:latin typeface="+mj-lt"/>
              </a:rPr>
              <a:t>The Son of Man </a:t>
            </a:r>
            <a:r>
              <a:rPr lang="en-GB" sz="2800" b="1" spc="-1" dirty="0">
                <a:solidFill>
                  <a:srgbClr val="000000"/>
                </a:solidFill>
                <a:latin typeface="+mj-lt"/>
              </a:rPr>
              <a:t>must suffer many things and be rejected by the elders, the chief priests and the teachers </a:t>
            </a:r>
            <a:br>
              <a:rPr lang="en-GB" sz="2800" b="1" spc="-1" dirty="0">
                <a:solidFill>
                  <a:srgbClr val="000000"/>
                </a:solidFill>
                <a:latin typeface="+mj-lt"/>
              </a:rPr>
            </a:br>
            <a:r>
              <a:rPr lang="en-GB" sz="2800" b="1" spc="-1" dirty="0">
                <a:solidFill>
                  <a:srgbClr val="000000"/>
                </a:solidFill>
                <a:latin typeface="+mj-lt"/>
              </a:rPr>
              <a:t>of the law, and he must be killed and on the third day be raised to life.”</a:t>
            </a:r>
          </a:p>
          <a:p>
            <a:pPr indent="357188">
              <a:lnSpc>
                <a:spcPct val="100000"/>
              </a:lnSpc>
              <a:buNone/>
              <a:tabLst>
                <a:tab pos="0" algn="l"/>
              </a:tabLst>
            </a:pPr>
            <a:endParaRPr lang="en-GB" sz="2800" b="1" spc="-1" dirty="0">
              <a:solidFill>
                <a:srgbClr val="000000"/>
              </a:solidFill>
              <a:latin typeface="+mj-lt"/>
            </a:endParaRPr>
          </a:p>
          <a:p>
            <a:pPr marL="357188" indent="-357188">
              <a:lnSpc>
                <a:spcPct val="100000"/>
              </a:lnSpc>
              <a:buNone/>
            </a:pPr>
            <a:r>
              <a:rPr lang="en-US" sz="2800" b="1" spc="-1" dirty="0">
                <a:solidFill>
                  <a:srgbClr val="C00000"/>
                </a:solidFill>
                <a:latin typeface="+mj-lt"/>
                <a:ea typeface="Verdana"/>
              </a:rPr>
              <a:t>● </a:t>
            </a:r>
            <a:r>
              <a:rPr lang="en-GB" sz="2800" b="1" spc="-1" dirty="0">
                <a:solidFill>
                  <a:srgbClr val="0070C0"/>
                </a:solidFill>
                <a:latin typeface="+mj-lt"/>
              </a:rPr>
              <a:t>Son of Man: </a:t>
            </a:r>
            <a:r>
              <a:rPr lang="en-GB" sz="2800" b="1" spc="-1" dirty="0">
                <a:solidFill>
                  <a:srgbClr val="000000"/>
                </a:solidFill>
                <a:latin typeface="+mj-lt"/>
              </a:rPr>
              <a:t>Aramaic, </a:t>
            </a:r>
            <a:r>
              <a:rPr lang="he-IL" sz="2800" b="1" spc="-1" dirty="0">
                <a:solidFill>
                  <a:srgbClr val="000000"/>
                </a:solidFill>
                <a:latin typeface="+mj-lt"/>
              </a:rPr>
              <a:t>בַר אֱנָשׁ</a:t>
            </a:r>
            <a:r>
              <a:rPr lang="en-GB" sz="2800" b="1" spc="-1" dirty="0">
                <a:solidFill>
                  <a:srgbClr val="000000"/>
                </a:solidFill>
                <a:latin typeface="+mj-lt"/>
              </a:rPr>
              <a:t> </a:t>
            </a:r>
            <a:r>
              <a:rPr lang="en-GB" sz="2800" b="1" i="1" spc="-1" dirty="0">
                <a:solidFill>
                  <a:srgbClr val="000000"/>
                </a:solidFill>
                <a:latin typeface="+mj-lt"/>
              </a:rPr>
              <a:t>bar </a:t>
            </a:r>
            <a:r>
              <a:rPr lang="en-GB" sz="2800" b="1" i="1" spc="-1" baseline="30000" dirty="0" err="1">
                <a:solidFill>
                  <a:srgbClr val="000000"/>
                </a:solidFill>
                <a:latin typeface="+mj-lt"/>
              </a:rPr>
              <a:t>ʔ</a:t>
            </a:r>
            <a:r>
              <a:rPr lang="en-GB" sz="2800" b="1" i="1" spc="-1" dirty="0" err="1">
                <a:solidFill>
                  <a:srgbClr val="000000"/>
                </a:solidFill>
                <a:latin typeface="+mj-lt"/>
              </a:rPr>
              <a:t>enaš</a:t>
            </a:r>
            <a:r>
              <a:rPr lang="en-GB" sz="2800" b="1" spc="-1" dirty="0">
                <a:solidFill>
                  <a:srgbClr val="000000"/>
                </a:solidFill>
                <a:latin typeface="+mj-lt"/>
              </a:rPr>
              <a:t> </a:t>
            </a:r>
            <a:br>
              <a:rPr lang="en-GB" sz="2800" b="1" spc="-1" dirty="0">
                <a:solidFill>
                  <a:srgbClr val="000000"/>
                </a:solidFill>
                <a:latin typeface="+mj-lt"/>
              </a:rPr>
            </a:br>
            <a:r>
              <a:rPr lang="en-GB" sz="2800" b="1" spc="-1" dirty="0">
                <a:solidFill>
                  <a:srgbClr val="000000"/>
                </a:solidFill>
                <a:latin typeface="+mj-lt"/>
              </a:rPr>
              <a:t>= ‘human being’.</a:t>
            </a:r>
          </a:p>
          <a:p>
            <a:pPr marL="357188" indent="-357188">
              <a:lnSpc>
                <a:spcPct val="100000"/>
              </a:lnSpc>
              <a:buNone/>
            </a:pPr>
            <a:r>
              <a:rPr lang="en-US" sz="2800" b="1" spc="-1" dirty="0">
                <a:solidFill>
                  <a:srgbClr val="C00000"/>
                </a:solidFill>
                <a:latin typeface="+mj-lt"/>
                <a:ea typeface="Verdana"/>
              </a:rPr>
              <a:t>● </a:t>
            </a:r>
            <a:r>
              <a:rPr lang="en-GB" sz="2800" b="1" spc="-1" dirty="0">
                <a:solidFill>
                  <a:srgbClr val="0070C0"/>
                </a:solidFill>
                <a:latin typeface="+mj-lt"/>
              </a:rPr>
              <a:t>The</a:t>
            </a:r>
            <a:r>
              <a:rPr lang="en-GB" sz="2800" b="1" spc="-1" dirty="0">
                <a:solidFill>
                  <a:srgbClr val="000000"/>
                </a:solidFill>
                <a:latin typeface="+mj-lt"/>
              </a:rPr>
              <a:t> Son of Man </a:t>
            </a:r>
            <a:r>
              <a:rPr lang="en-GB" sz="2800" b="1" spc="-1" dirty="0">
                <a:solidFill>
                  <a:srgbClr val="000000"/>
                </a:solidFill>
                <a:latin typeface="+mj-lt"/>
                <a:sym typeface="Wingdings" panose="05000000000000000000" pitchFamily="2" charset="2"/>
              </a:rPr>
              <a:t> Daniel 7:13-14.</a:t>
            </a:r>
            <a:endParaRPr lang="en-GB" sz="2800" b="1" spc="-1" dirty="0">
              <a:solidFill>
                <a:srgbClr val="000000"/>
              </a:solidFill>
              <a:latin typeface="+mj-lt"/>
            </a:endParaRPr>
          </a:p>
        </p:txBody>
      </p:sp>
    </p:spTree>
    <p:extLst>
      <p:ext uri="{BB962C8B-B14F-4D97-AF65-F5344CB8AC3E}">
        <p14:creationId xmlns:p14="http://schemas.microsoft.com/office/powerpoint/2010/main" val="303153396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repl">
                                        <p:cTn id="7"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2" end="2"/>
                                            </p:txEl>
                                          </p:spTgt>
                                        </p:tgtEl>
                                        <p:attrNameLst>
                                          <p:attrName>style.visibility</p:attrName>
                                        </p:attrNameLst>
                                      </p:cBhvr>
                                      <p:to>
                                        <p:strVal val="visible"/>
                                      </p:to>
                                    </p:set>
                                    <p:anim calcmode="lin" valueType="num">
                                      <p:cBhvr additive="repl">
                                        <p:cTn id="13"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xEl>
                                              <p:pRg st="3" end="3"/>
                                            </p:txEl>
                                          </p:spTgt>
                                        </p:tgtEl>
                                        <p:attrNameLst>
                                          <p:attrName>style.visibility</p:attrName>
                                        </p:attrNameLst>
                                      </p:cBhvr>
                                      <p:to>
                                        <p:strVal val="visible"/>
                                      </p:to>
                                    </p:set>
                                    <p:anim calcmode="lin" valueType="num">
                                      <p:cBhvr additive="repl">
                                        <p:cTn id="19" dur="500" fill="hold"/>
                                        <p:tgtEl>
                                          <p:spTgt spid="57">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6" name="TextBox 3"/>
          <p:cNvSpPr/>
          <p:nvPr/>
        </p:nvSpPr>
        <p:spPr>
          <a:xfrm>
            <a:off x="204480" y="0"/>
            <a:ext cx="6150924"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Son of Man </a:t>
            </a:r>
            <a:r>
              <a:rPr lang="en-US" sz="2800" b="1" spc="-1" dirty="0">
                <a:solidFill>
                  <a:srgbClr val="C00000"/>
                </a:solidFill>
                <a:latin typeface="Verdana"/>
                <a:ea typeface="Verdana"/>
              </a:rPr>
              <a:t>Daniel 7:13-14</a:t>
            </a:r>
            <a:endParaRPr lang="fr-FR" sz="2800" spc="-1" dirty="0">
              <a:solidFill>
                <a:srgbClr val="C00000"/>
              </a:solidFill>
            </a:endParaRPr>
          </a:p>
        </p:txBody>
      </p:sp>
      <p:sp>
        <p:nvSpPr>
          <p:cNvPr id="57" name="TextBox 5"/>
          <p:cNvSpPr/>
          <p:nvPr/>
        </p:nvSpPr>
        <p:spPr>
          <a:xfrm>
            <a:off x="204480" y="440067"/>
            <a:ext cx="7923520" cy="409197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en-GB" sz="2600" b="1" spc="-1" baseline="30000" dirty="0">
                <a:solidFill>
                  <a:srgbClr val="C00000"/>
                </a:solidFill>
                <a:latin typeface="+mj-lt"/>
              </a:rPr>
              <a:t>13 </a:t>
            </a:r>
            <a:r>
              <a:rPr lang="en-GB" sz="2600" b="1" spc="-1" dirty="0">
                <a:solidFill>
                  <a:srgbClr val="000000"/>
                </a:solidFill>
                <a:latin typeface="+mj-lt"/>
              </a:rPr>
              <a:t>“In my vision at night I looked, and there before me was one like</a:t>
            </a:r>
            <a:r>
              <a:rPr lang="en-GB" sz="2600" b="1" spc="-1" dirty="0">
                <a:solidFill>
                  <a:srgbClr val="00B050"/>
                </a:solidFill>
                <a:latin typeface="+mj-lt"/>
              </a:rPr>
              <a:t>*</a:t>
            </a:r>
            <a:r>
              <a:rPr lang="en-GB" sz="2600" b="1" spc="-1" dirty="0">
                <a:solidFill>
                  <a:srgbClr val="C00000"/>
                </a:solidFill>
                <a:latin typeface="+mj-lt"/>
              </a:rPr>
              <a:t> </a:t>
            </a:r>
            <a:r>
              <a:rPr lang="en-GB" sz="2600" b="1" spc="-1" dirty="0">
                <a:solidFill>
                  <a:srgbClr val="000000"/>
                </a:solidFill>
                <a:latin typeface="+mj-lt"/>
              </a:rPr>
              <a:t>a son of man, coming with the clouds of heaven. He approached the Ancient of Days and was led into his presence. </a:t>
            </a:r>
            <a:br>
              <a:rPr lang="en-GB" sz="2600" b="1" spc="-1" dirty="0">
                <a:solidFill>
                  <a:srgbClr val="000000"/>
                </a:solidFill>
                <a:latin typeface="+mj-lt"/>
              </a:rPr>
            </a:br>
            <a:r>
              <a:rPr lang="en-GB" sz="2600" b="1" spc="-1" baseline="30000" dirty="0">
                <a:solidFill>
                  <a:srgbClr val="C00000"/>
                </a:solidFill>
                <a:latin typeface="+mj-lt"/>
              </a:rPr>
              <a:t>14</a:t>
            </a:r>
            <a:r>
              <a:rPr lang="en-GB" sz="2600" b="1" spc="-1" dirty="0">
                <a:solidFill>
                  <a:srgbClr val="000000"/>
                </a:solidFill>
                <a:latin typeface="+mj-lt"/>
              </a:rPr>
              <a:t> He was given authority, glory and sovereign power; all nations and peoples of every language worshiped him. His dominion is an everlasting dominion that will not pass away, and his kingdom is one that will never be destroyed.</a:t>
            </a:r>
            <a:br>
              <a:rPr lang="en-GB" sz="2600" b="1" spc="-1" dirty="0">
                <a:solidFill>
                  <a:srgbClr val="000000"/>
                </a:solidFill>
                <a:latin typeface="+mj-lt"/>
              </a:rPr>
            </a:br>
            <a:r>
              <a:rPr lang="en-GB" sz="2600" b="1" spc="-1" dirty="0">
                <a:solidFill>
                  <a:srgbClr val="00B050"/>
                </a:solidFill>
                <a:latin typeface="+mj-lt"/>
              </a:rPr>
              <a:t>* Aramaic </a:t>
            </a:r>
            <a:r>
              <a:rPr lang="he-IL" sz="2600" b="1" spc="-1" dirty="0">
                <a:solidFill>
                  <a:srgbClr val="00B050"/>
                </a:solidFill>
                <a:latin typeface="+mj-lt"/>
              </a:rPr>
              <a:t>כְּ</a:t>
            </a:r>
            <a:r>
              <a:rPr lang="en-GB" sz="2600" b="1" spc="-1" dirty="0">
                <a:solidFill>
                  <a:srgbClr val="00B050"/>
                </a:solidFill>
                <a:latin typeface="+mj-lt"/>
              </a:rPr>
              <a:t> </a:t>
            </a:r>
            <a:r>
              <a:rPr lang="en-GB" sz="2600" b="1" spc="-1" dirty="0" err="1">
                <a:solidFill>
                  <a:srgbClr val="00B050"/>
                </a:solidFill>
                <a:latin typeface="+mj-lt"/>
              </a:rPr>
              <a:t>ke</a:t>
            </a:r>
            <a:r>
              <a:rPr lang="en-GB" sz="2600" b="1" spc="-1" dirty="0">
                <a:solidFill>
                  <a:srgbClr val="00B050"/>
                </a:solidFill>
                <a:latin typeface="+mj-lt"/>
              </a:rPr>
              <a:t> = “like” (if fake) or “as” (if real).</a:t>
            </a:r>
          </a:p>
        </p:txBody>
      </p:sp>
      <p:pic>
        <p:nvPicPr>
          <p:cNvPr id="6146" name="Picture 2">
            <a:extLst>
              <a:ext uri="{FF2B5EF4-FFF2-40B4-BE49-F238E27FC236}">
                <a16:creationId xmlns:a16="http://schemas.microsoft.com/office/drawing/2014/main" id="{F0662B53-4CA8-F14E-61E5-922C1B5EE2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04"/>
          <a:stretch/>
        </p:blipFill>
        <p:spPr bwMode="auto">
          <a:xfrm>
            <a:off x="1361871" y="564045"/>
            <a:ext cx="5523149" cy="4007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84638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146"/>
                                        </p:tgtEl>
                                        <p:attrNameLst>
                                          <p:attrName>ppt_x</p:attrName>
                                        </p:attrNameLst>
                                      </p:cBhvr>
                                      <p:tavLst>
                                        <p:tav tm="0">
                                          <p:val>
                                            <p:strVal val="ppt_x"/>
                                          </p:val>
                                        </p:tav>
                                        <p:tav tm="100000">
                                          <p:val>
                                            <p:strVal val="ppt_x"/>
                                          </p:val>
                                        </p:tav>
                                      </p:tavLst>
                                    </p:anim>
                                    <p:anim calcmode="lin" valueType="num">
                                      <p:cBhvr additive="base">
                                        <p:cTn id="7" dur="500"/>
                                        <p:tgtEl>
                                          <p:spTgt spid="6146"/>
                                        </p:tgtEl>
                                        <p:attrNameLst>
                                          <p:attrName>ppt_y</p:attrName>
                                        </p:attrNameLst>
                                      </p:cBhvr>
                                      <p:tavLst>
                                        <p:tav tm="0">
                                          <p:val>
                                            <p:strVal val="ppt_y"/>
                                          </p:val>
                                        </p:tav>
                                        <p:tav tm="100000">
                                          <p:val>
                                            <p:strVal val="1+ppt_h/2"/>
                                          </p:val>
                                        </p:tav>
                                      </p:tavLst>
                                    </p:anim>
                                    <p:set>
                                      <p:cBhvr>
                                        <p:cTn id="8" dur="1" fill="hold">
                                          <p:stCondLst>
                                            <p:cond delay="499"/>
                                          </p:stCondLst>
                                        </p:cTn>
                                        <p:tgtEl>
                                          <p:spTgt spid="614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80" y="0"/>
            <a:ext cx="7540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US" sz="2800" b="1" spc="-1" dirty="0">
                <a:solidFill>
                  <a:srgbClr val="0070C0"/>
                </a:solidFill>
                <a:latin typeface="Verdana"/>
                <a:ea typeface="Verdana"/>
              </a:rPr>
              <a:t>foretells his demise </a:t>
            </a:r>
            <a:r>
              <a:rPr lang="en-US" sz="2800" b="1" spc="-1" dirty="0">
                <a:solidFill>
                  <a:srgbClr val="C00000"/>
                </a:solidFill>
                <a:latin typeface="Verdana"/>
                <a:ea typeface="Verdana"/>
              </a:rPr>
              <a:t>Luke 9:22</a:t>
            </a:r>
            <a:endParaRPr lang="fr-FR" sz="2800" b="0" strike="noStrike" spc="-1" dirty="0">
              <a:latin typeface="Arial"/>
            </a:endParaRPr>
          </a:p>
        </p:txBody>
      </p:sp>
      <p:sp>
        <p:nvSpPr>
          <p:cNvPr id="60" name="TextBox 5"/>
          <p:cNvSpPr/>
          <p:nvPr/>
        </p:nvSpPr>
        <p:spPr>
          <a:xfrm>
            <a:off x="268560" y="481680"/>
            <a:ext cx="7858800" cy="38457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a:t>
            </a:r>
            <a:r>
              <a:rPr lang="en-GB" sz="2800" b="1" strike="noStrike" spc="-1" dirty="0">
                <a:solidFill>
                  <a:srgbClr val="000000"/>
                </a:solidFill>
                <a:latin typeface="+mj-lt"/>
                <a:ea typeface="Verdana"/>
              </a:rPr>
              <a:t> In the OT, </a:t>
            </a:r>
            <a:r>
              <a:rPr lang="en-US" sz="2800" b="1" strike="noStrike" spc="-1" dirty="0">
                <a:solidFill>
                  <a:srgbClr val="000000"/>
                </a:solidFill>
                <a:latin typeface="+mj-lt"/>
                <a:ea typeface="Verdana"/>
              </a:rPr>
              <a:t>“</a:t>
            </a:r>
            <a:r>
              <a:rPr lang="en-US" sz="2800" b="1" strike="noStrike" spc="-1" dirty="0">
                <a:solidFill>
                  <a:srgbClr val="C00000"/>
                </a:solidFill>
                <a:latin typeface="+mj-lt"/>
                <a:ea typeface="Verdana"/>
              </a:rPr>
              <a:t>Messiah</a:t>
            </a:r>
            <a:r>
              <a:rPr lang="en-US" sz="2800" b="1" strike="noStrike" spc="-1" dirty="0">
                <a:solidFill>
                  <a:srgbClr val="000000"/>
                </a:solidFill>
                <a:latin typeface="+mj-lt"/>
                <a:ea typeface="Verdana"/>
              </a:rPr>
              <a:t>” </a:t>
            </a:r>
            <a:r>
              <a:rPr lang="en-GB" sz="2800" b="1" spc="-1" dirty="0">
                <a:solidFill>
                  <a:srgbClr val="000000"/>
                </a:solidFill>
                <a:latin typeface="+mj-lt"/>
                <a:ea typeface="Verdana"/>
              </a:rPr>
              <a:t>does not suffer.</a:t>
            </a:r>
            <a:endParaRPr lang="en-US" sz="2800" b="1" strike="noStrike" spc="-1" dirty="0">
              <a:solidFill>
                <a:srgbClr val="000000"/>
              </a:solidFill>
              <a:latin typeface="+mj-lt"/>
              <a:ea typeface="Verdana"/>
            </a:endParaRP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GB" sz="2800" b="1" spc="-1" dirty="0">
                <a:solidFill>
                  <a:srgbClr val="000000"/>
                </a:solidFill>
                <a:latin typeface="+mj-lt"/>
                <a:ea typeface="Verdana"/>
              </a:rPr>
              <a:t>In the OT, </a:t>
            </a:r>
            <a:r>
              <a:rPr lang="en-US" sz="2800" b="1" strike="noStrike" spc="-1" dirty="0">
                <a:solidFill>
                  <a:srgbClr val="000000"/>
                </a:solidFill>
                <a:latin typeface="+mj-lt"/>
                <a:ea typeface="Verdana"/>
              </a:rPr>
              <a:t>“</a:t>
            </a:r>
            <a:r>
              <a:rPr lang="en-GB" sz="2800" b="1" spc="-1" dirty="0">
                <a:solidFill>
                  <a:srgbClr val="C00000"/>
                </a:solidFill>
                <a:latin typeface="+mj-lt"/>
                <a:ea typeface="Verdana"/>
              </a:rPr>
              <a:t>Son of Man</a:t>
            </a:r>
            <a:r>
              <a:rPr lang="en-GB" sz="2800" b="1" strike="noStrike" spc="-1" dirty="0">
                <a:solidFill>
                  <a:srgbClr val="000000"/>
                </a:solidFill>
                <a:latin typeface="+mj-lt"/>
                <a:ea typeface="Verdana"/>
              </a:rPr>
              <a:t>” does not suffer. </a:t>
            </a: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trike="noStrike" spc="-1" dirty="0">
                <a:solidFill>
                  <a:srgbClr val="000000"/>
                </a:solidFill>
                <a:latin typeface="+mj-lt"/>
                <a:ea typeface="Verdana"/>
              </a:rPr>
              <a:t>So, how can Jesus/Luke say that </a:t>
            </a:r>
            <a:r>
              <a:rPr lang="en-US" sz="2800" b="1" spc="-1" dirty="0">
                <a:solidFill>
                  <a:srgbClr val="000000"/>
                </a:solidFill>
                <a:latin typeface="+mj-lt"/>
                <a:ea typeface="Verdana"/>
              </a:rPr>
              <a:t>the Son of Man</a:t>
            </a:r>
            <a:r>
              <a:rPr lang="en-US" sz="2800" b="1" strike="noStrike" spc="-1" dirty="0">
                <a:solidFill>
                  <a:srgbClr val="000000"/>
                </a:solidFill>
                <a:latin typeface="+mj-lt"/>
                <a:ea typeface="Verdana"/>
              </a:rPr>
              <a:t> must suffer? </a:t>
            </a:r>
            <a:r>
              <a:rPr lang="en-US" sz="2800" b="1" strike="noStrike" spc="-1" dirty="0">
                <a:solidFill>
                  <a:srgbClr val="00B050"/>
                </a:solidFill>
                <a:latin typeface="+mj-lt"/>
                <a:ea typeface="Verdana"/>
              </a:rPr>
              <a:t>Luke 9:22</a:t>
            </a:r>
          </a:p>
          <a:p>
            <a:pPr marL="282600" indent="-282600">
              <a:spcBef>
                <a:spcPts val="601"/>
              </a:spcBef>
              <a:tabLst>
                <a:tab pos="0" algn="l"/>
              </a:tabLst>
            </a:pPr>
            <a:r>
              <a:rPr lang="en-US" sz="2800" b="1" spc="-1" dirty="0">
                <a:solidFill>
                  <a:srgbClr val="C00000"/>
                </a:solidFill>
                <a:latin typeface="+mj-lt"/>
                <a:ea typeface="Verdana"/>
              </a:rPr>
              <a:t>● </a:t>
            </a:r>
            <a:r>
              <a:rPr lang="en-US" sz="2800" b="1" spc="-1" dirty="0">
                <a:solidFill>
                  <a:srgbClr val="000000"/>
                </a:solidFill>
                <a:latin typeface="+mj-lt"/>
                <a:ea typeface="Verdana"/>
              </a:rPr>
              <a:t>So, how can Jesus/Luke say that the Messiah/Christ must suffer? </a:t>
            </a:r>
            <a:r>
              <a:rPr lang="en-US" sz="2800" b="1" spc="-1" dirty="0">
                <a:solidFill>
                  <a:srgbClr val="00B050"/>
                </a:solidFill>
                <a:latin typeface="+mj-lt"/>
                <a:ea typeface="Verdana"/>
              </a:rPr>
              <a:t>Luke 24:26</a:t>
            </a:r>
          </a:p>
          <a:p>
            <a:pPr marL="282600" indent="-282600">
              <a:spcBef>
                <a:spcPts val="601"/>
              </a:spcBef>
              <a:tabLst>
                <a:tab pos="0" algn="l"/>
              </a:tabLst>
            </a:pPr>
            <a:r>
              <a:rPr lang="en-US" sz="2800" b="1" spc="-1" dirty="0">
                <a:solidFill>
                  <a:srgbClr val="C00000"/>
                </a:solidFill>
                <a:latin typeface="+mj-lt"/>
                <a:ea typeface="Verdana"/>
              </a:rPr>
              <a:t>● </a:t>
            </a:r>
            <a:r>
              <a:rPr lang="en-US" sz="2800" b="1" spc="-1" dirty="0">
                <a:solidFill>
                  <a:srgbClr val="000000"/>
                </a:solidFill>
                <a:latin typeface="+mj-lt"/>
                <a:ea typeface="Verdana"/>
              </a:rPr>
              <a:t>It was “</a:t>
            </a:r>
            <a:r>
              <a:rPr lang="en-US" sz="2800" b="1" spc="-1" dirty="0">
                <a:solidFill>
                  <a:srgbClr val="C00000"/>
                </a:solidFill>
                <a:latin typeface="+mj-lt"/>
                <a:ea typeface="Verdana"/>
              </a:rPr>
              <a:t>The Righteous One</a:t>
            </a:r>
            <a:r>
              <a:rPr lang="en-US" sz="2800" b="1" spc="-1" dirty="0">
                <a:solidFill>
                  <a:srgbClr val="000000"/>
                </a:solidFill>
                <a:latin typeface="+mj-lt"/>
                <a:ea typeface="Verdana"/>
              </a:rPr>
              <a:t>, </a:t>
            </a:r>
            <a:r>
              <a:rPr lang="en-US" sz="2800" b="1" spc="-1" dirty="0">
                <a:solidFill>
                  <a:srgbClr val="C00000"/>
                </a:solidFill>
                <a:latin typeface="+mj-lt"/>
                <a:ea typeface="Verdana"/>
              </a:rPr>
              <a:t>the Lord’s Servant</a:t>
            </a:r>
            <a:r>
              <a:rPr lang="en-US" sz="2800" b="1" spc="-1" dirty="0">
                <a:solidFill>
                  <a:srgbClr val="000000"/>
                </a:solidFill>
                <a:latin typeface="+mj-lt"/>
                <a:ea typeface="Verdana"/>
              </a:rPr>
              <a:t>” who had to suffer. </a:t>
            </a:r>
            <a:r>
              <a:rPr lang="en-US" sz="2800" b="1" spc="-1" dirty="0">
                <a:solidFill>
                  <a:srgbClr val="00B050"/>
                </a:solidFill>
                <a:latin typeface="+mj-lt"/>
                <a:ea typeface="Verdana"/>
              </a:rPr>
              <a:t>Isaiah 53:11</a:t>
            </a:r>
            <a:endParaRPr lang="en-US" sz="2800" b="1" strike="noStrike" spc="-1" dirty="0">
              <a:solidFill>
                <a:srgbClr val="000000"/>
              </a:solidFill>
              <a:latin typeface="+mj-lt"/>
              <a:ea typeface="Verdana"/>
            </a:endParaRPr>
          </a:p>
        </p:txBody>
      </p:sp>
    </p:spTree>
    <p:extLst>
      <p:ext uri="{BB962C8B-B14F-4D97-AF65-F5344CB8AC3E}">
        <p14:creationId xmlns:p14="http://schemas.microsoft.com/office/powerpoint/2010/main" val="210816781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repl">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repl">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 calcmode="lin" valueType="num">
                                      <p:cBhvr additive="repl">
                                        <p:cTn id="1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0">
                                            <p:txEl>
                                              <p:pRg st="3" end="3"/>
                                            </p:txEl>
                                          </p:spTgt>
                                        </p:tgtEl>
                                        <p:attrNameLst>
                                          <p:attrName>style.visibility</p:attrName>
                                        </p:attrNameLst>
                                      </p:cBhvr>
                                      <p:to>
                                        <p:strVal val="visible"/>
                                      </p:to>
                                    </p:set>
                                    <p:anim calcmode="lin" valueType="num">
                                      <p:cBhvr additive="repl">
                                        <p:cTn id="25" dur="500" fill="hold"/>
                                        <p:tgtEl>
                                          <p:spTgt spid="60">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0">
                                            <p:txEl>
                                              <p:pRg st="4" end="4"/>
                                            </p:txEl>
                                          </p:spTgt>
                                        </p:tgtEl>
                                        <p:attrNameLst>
                                          <p:attrName>style.visibility</p:attrName>
                                        </p:attrNameLst>
                                      </p:cBhvr>
                                      <p:to>
                                        <p:strVal val="visible"/>
                                      </p:to>
                                    </p:set>
                                    <p:anim calcmode="lin" valueType="num">
                                      <p:cBhvr additive="repl">
                                        <p:cTn id="31" dur="500" fill="hold"/>
                                        <p:tgtEl>
                                          <p:spTgt spid="60">
                                            <p:txEl>
                                              <p:pRg st="4" end="4"/>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6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44" name="TextBox 3"/>
          <p:cNvSpPr/>
          <p:nvPr/>
        </p:nvSpPr>
        <p:spPr>
          <a:xfrm>
            <a:off x="204480" y="0"/>
            <a:ext cx="56458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1" strike="noStrike" spc="-1" dirty="0">
                <a:solidFill>
                  <a:srgbClr val="0070C0"/>
                </a:solidFill>
                <a:latin typeface="Verdana"/>
                <a:ea typeface="Verdana"/>
              </a:rPr>
              <a:t>Structure of Luke’s Gospel</a:t>
            </a:r>
            <a:endParaRPr lang="fr-FR" sz="2800" b="0" strike="noStrike" spc="-1" dirty="0">
              <a:latin typeface="Arial"/>
            </a:endParaRPr>
          </a:p>
        </p:txBody>
      </p:sp>
      <p:sp>
        <p:nvSpPr>
          <p:cNvPr id="45" name="TextBox 5"/>
          <p:cNvSpPr/>
          <p:nvPr/>
        </p:nvSpPr>
        <p:spPr>
          <a:xfrm>
            <a:off x="274680" y="523080"/>
            <a:ext cx="7782840" cy="338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buNone/>
              <a:tabLst>
                <a:tab pos="0" algn="l"/>
              </a:tabLst>
            </a:pPr>
            <a:r>
              <a:rPr lang="en-GB" sz="2400" b="1" strike="noStrike" spc="-1" dirty="0">
                <a:solidFill>
                  <a:srgbClr val="C00000"/>
                </a:solidFill>
                <a:latin typeface="Arial"/>
              </a:rPr>
              <a:t>1</a:t>
            </a:r>
            <a:r>
              <a:rPr lang="en-GB" sz="2400" b="1" strike="noStrike" spc="-1" dirty="0">
                <a:solidFill>
                  <a:srgbClr val="000000"/>
                </a:solidFill>
                <a:latin typeface="Arial"/>
              </a:rPr>
              <a:t> </a:t>
            </a:r>
            <a:r>
              <a:rPr lang="en-US" sz="2400" b="1" strike="noStrike" spc="-1" dirty="0">
                <a:solidFill>
                  <a:srgbClr val="0070C0"/>
                </a:solidFill>
                <a:latin typeface="Arial"/>
              </a:rPr>
              <a:t>Preface: </a:t>
            </a:r>
            <a:r>
              <a:rPr lang="en-US" sz="2400" b="1" strike="noStrike" spc="-1" dirty="0">
                <a:solidFill>
                  <a:srgbClr val="000000"/>
                </a:solidFill>
                <a:latin typeface="Arial"/>
              </a:rPr>
              <a:t>Sponsor, method and purpose.</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2</a:t>
            </a:r>
            <a:r>
              <a:rPr lang="en-GB" sz="2400" b="1" strike="noStrike" spc="-1" dirty="0">
                <a:solidFill>
                  <a:srgbClr val="000000"/>
                </a:solidFill>
                <a:latin typeface="Arial"/>
              </a:rPr>
              <a:t> </a:t>
            </a:r>
            <a:r>
              <a:rPr lang="en-US" sz="2400" b="1" strike="noStrike" spc="-1" dirty="0">
                <a:solidFill>
                  <a:srgbClr val="0070C0"/>
                </a:solidFill>
                <a:latin typeface="Arial"/>
              </a:rPr>
              <a:t>Birth narratives: </a:t>
            </a:r>
            <a:r>
              <a:rPr lang="en-US" sz="2400" b="1" strike="noStrike" spc="-1" dirty="0">
                <a:solidFill>
                  <a:srgbClr val="000000"/>
                </a:solidFill>
                <a:latin typeface="Arial"/>
              </a:rPr>
              <a:t>Dawn of the promised new era.</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3</a:t>
            </a:r>
            <a:r>
              <a:rPr lang="en-GB" sz="2400" b="1" strike="noStrike" spc="-1" dirty="0">
                <a:solidFill>
                  <a:srgbClr val="000000"/>
                </a:solidFill>
                <a:latin typeface="Arial"/>
              </a:rPr>
              <a:t> </a:t>
            </a:r>
            <a:r>
              <a:rPr lang="en-US" sz="2400" b="1" strike="noStrike" spc="-1" dirty="0">
                <a:solidFill>
                  <a:srgbClr val="0070C0"/>
                </a:solidFill>
                <a:latin typeface="Arial"/>
              </a:rPr>
              <a:t>John’s mission: </a:t>
            </a:r>
            <a:r>
              <a:rPr lang="en-US" sz="2400" b="1" strike="noStrike" spc="-1" dirty="0">
                <a:solidFill>
                  <a:srgbClr val="000000"/>
                </a:solidFill>
                <a:latin typeface="Arial"/>
              </a:rPr>
              <a:t>Introduce the Messiah.</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4</a:t>
            </a:r>
            <a:r>
              <a:rPr lang="en-GB" sz="2400" b="1" strike="noStrike" spc="-1" dirty="0">
                <a:solidFill>
                  <a:srgbClr val="000000"/>
                </a:solidFill>
                <a:latin typeface="Arial"/>
              </a:rPr>
              <a:t> </a:t>
            </a:r>
            <a:r>
              <a:rPr lang="en-US" sz="2400" b="1" strike="noStrike" spc="-1" dirty="0">
                <a:solidFill>
                  <a:srgbClr val="0070C0"/>
                </a:solidFill>
                <a:latin typeface="Arial"/>
              </a:rPr>
              <a:t>Jesus’ mission: </a:t>
            </a:r>
            <a:r>
              <a:rPr lang="en-GB" sz="2400" b="1" strike="noStrike" spc="-1" dirty="0">
                <a:solidFill>
                  <a:srgbClr val="000000"/>
                </a:solidFill>
                <a:latin typeface="Arial"/>
              </a:rPr>
              <a:t>Messiah’s message and work</a:t>
            </a:r>
            <a:r>
              <a:rPr lang="en-US" sz="2400" b="1" strike="noStrike" spc="-1" dirty="0">
                <a:solidFill>
                  <a:srgbClr val="000000"/>
                </a:solidFill>
                <a:latin typeface="Arial"/>
              </a:rPr>
              <a:t>.</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5</a:t>
            </a:r>
            <a:r>
              <a:rPr lang="en-GB" sz="2400" b="1" strike="noStrike" spc="-1" dirty="0">
                <a:solidFill>
                  <a:srgbClr val="000000"/>
                </a:solidFill>
                <a:latin typeface="Arial"/>
              </a:rPr>
              <a:t> </a:t>
            </a:r>
            <a:r>
              <a:rPr lang="en-US" sz="2400" b="1" strike="noStrike" spc="-1" dirty="0">
                <a:solidFill>
                  <a:srgbClr val="0070C0"/>
                </a:solidFill>
                <a:latin typeface="Arial"/>
              </a:rPr>
              <a:t>Journey: </a:t>
            </a:r>
            <a:r>
              <a:rPr lang="en-US" sz="2400" b="1" strike="noStrike" spc="-1" dirty="0">
                <a:solidFill>
                  <a:srgbClr val="000000"/>
                </a:solidFill>
                <a:latin typeface="Arial"/>
              </a:rPr>
              <a:t>Messianic signs and teaching. Luke 9:51</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6</a:t>
            </a:r>
            <a:r>
              <a:rPr lang="en-GB" sz="2400" b="1" strike="noStrike" spc="-1" dirty="0">
                <a:solidFill>
                  <a:srgbClr val="000000"/>
                </a:solidFill>
                <a:latin typeface="Arial"/>
              </a:rPr>
              <a:t> </a:t>
            </a:r>
            <a:r>
              <a:rPr lang="en-US" sz="2400" b="1" strike="noStrike" spc="-1" dirty="0">
                <a:solidFill>
                  <a:srgbClr val="0070C0"/>
                </a:solidFill>
                <a:latin typeface="Arial"/>
              </a:rPr>
              <a:t>Jerusalem: </a:t>
            </a:r>
            <a:r>
              <a:rPr lang="en-US" sz="2400" b="1" strike="noStrike" spc="-1" dirty="0">
                <a:solidFill>
                  <a:srgbClr val="000000"/>
                </a:solidFill>
                <a:latin typeface="Arial"/>
              </a:rPr>
              <a:t>Confront Israelite and Roman rulers.</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7</a:t>
            </a:r>
            <a:r>
              <a:rPr lang="en-GB" sz="2400" b="1" strike="noStrike" spc="-1" dirty="0">
                <a:solidFill>
                  <a:srgbClr val="000000"/>
                </a:solidFill>
                <a:latin typeface="Arial"/>
              </a:rPr>
              <a:t> </a:t>
            </a:r>
            <a:r>
              <a:rPr lang="en-US" sz="2400" b="1" strike="noStrike" spc="-1" dirty="0">
                <a:solidFill>
                  <a:srgbClr val="0070C0"/>
                </a:solidFill>
                <a:latin typeface="Arial"/>
              </a:rPr>
              <a:t>Crucifixion: </a:t>
            </a:r>
            <a:r>
              <a:rPr lang="en-US" sz="2400" b="1" strike="noStrike" spc="-1" dirty="0">
                <a:solidFill>
                  <a:srgbClr val="000000"/>
                </a:solidFill>
                <a:latin typeface="Arial"/>
              </a:rPr>
              <a:t>Last supper, arrest, trials, death.</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8</a:t>
            </a:r>
            <a:r>
              <a:rPr lang="en-GB" sz="2400" b="1" strike="noStrike" spc="-1" dirty="0">
                <a:solidFill>
                  <a:srgbClr val="000000"/>
                </a:solidFill>
                <a:latin typeface="Arial"/>
              </a:rPr>
              <a:t> </a:t>
            </a:r>
            <a:r>
              <a:rPr lang="en-US" sz="2400" b="1" strike="noStrike" spc="-1" dirty="0">
                <a:solidFill>
                  <a:srgbClr val="0070C0"/>
                </a:solidFill>
                <a:latin typeface="Arial"/>
              </a:rPr>
              <a:t>Resurrection: </a:t>
            </a:r>
            <a:r>
              <a:rPr lang="en-US" sz="2400" b="1" strike="noStrike" spc="-1" dirty="0">
                <a:solidFill>
                  <a:srgbClr val="000000"/>
                </a:solidFill>
                <a:latin typeface="Arial"/>
              </a:rPr>
              <a:t>Alive, appearance, and proofs.</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9</a:t>
            </a:r>
            <a:r>
              <a:rPr lang="en-GB" sz="2400" b="1" strike="noStrike" spc="-1" dirty="0">
                <a:solidFill>
                  <a:srgbClr val="000000"/>
                </a:solidFill>
                <a:latin typeface="Arial"/>
              </a:rPr>
              <a:t> </a:t>
            </a:r>
            <a:r>
              <a:rPr lang="en-US" sz="2400" b="1" strike="noStrike" spc="-1" dirty="0">
                <a:solidFill>
                  <a:srgbClr val="0070C0"/>
                </a:solidFill>
                <a:latin typeface="Arial"/>
              </a:rPr>
              <a:t>Ascension: </a:t>
            </a:r>
            <a:r>
              <a:rPr lang="en-US" sz="2400" b="1" strike="noStrike" spc="-1" dirty="0">
                <a:solidFill>
                  <a:srgbClr val="000000"/>
                </a:solidFill>
                <a:latin typeface="Arial"/>
              </a:rPr>
              <a:t>Gives Holy Spirit, mission to nations.</a:t>
            </a:r>
            <a:endParaRPr lang="fr-FR" sz="2400" b="0" strike="noStrike" spc="-1" dirty="0">
              <a:latin typeface="Arial"/>
            </a:endParaRPr>
          </a:p>
        </p:txBody>
      </p:sp>
      <p:sp>
        <p:nvSpPr>
          <p:cNvPr id="46" name="Rectangle 5"/>
          <p:cNvSpPr/>
          <p:nvPr/>
        </p:nvSpPr>
        <p:spPr>
          <a:xfrm>
            <a:off x="274680" y="1642680"/>
            <a:ext cx="7151400" cy="40896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p:style>
        <p:txBody>
          <a:bodyPr/>
          <a:lstStyle/>
          <a:p>
            <a:endParaRPr lang="en-US"/>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repl">
                                        <p:cTn id="7" dur="500" fill="hold"/>
                                        <p:tgtEl>
                                          <p:spTgt spid="46"/>
                                        </p:tgtEl>
                                        <p:attrNameLst>
                                          <p:attrName>ppt_x</p:attrName>
                                        </p:attrNameLst>
                                      </p:cBhvr>
                                      <p:tavLst>
                                        <p:tav tm="0">
                                          <p:val>
                                            <p:strVal val="#ppt_x"/>
                                          </p:val>
                                        </p:tav>
                                        <p:tav tm="100000">
                                          <p:val>
                                            <p:strVal val="#ppt_x"/>
                                          </p:val>
                                        </p:tav>
                                      </p:tavLst>
                                    </p:anim>
                                    <p:anim calcmode="lin" valueType="num">
                                      <p:cBhvr additive="repl">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6" name="TextBox 3"/>
          <p:cNvSpPr/>
          <p:nvPr/>
        </p:nvSpPr>
        <p:spPr>
          <a:xfrm>
            <a:off x="204480" y="0"/>
            <a:ext cx="757076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Radical discipleship </a:t>
            </a:r>
            <a:r>
              <a:rPr lang="en-US" sz="2800" b="1" spc="-1" dirty="0">
                <a:solidFill>
                  <a:srgbClr val="C00000"/>
                </a:solidFill>
                <a:latin typeface="Verdana"/>
                <a:ea typeface="Verdana"/>
              </a:rPr>
              <a:t>Luke 9:23-27</a:t>
            </a:r>
            <a:endParaRPr lang="fr-FR" sz="2800" spc="-1" dirty="0">
              <a:solidFill>
                <a:srgbClr val="C00000"/>
              </a:solidFill>
            </a:endParaRPr>
          </a:p>
        </p:txBody>
      </p:sp>
      <p:sp>
        <p:nvSpPr>
          <p:cNvPr id="57" name="TextBox 5"/>
          <p:cNvSpPr/>
          <p:nvPr/>
        </p:nvSpPr>
        <p:spPr>
          <a:xfrm>
            <a:off x="204480" y="516240"/>
            <a:ext cx="7786581"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en-GB" sz="2800" b="1" spc="-1" baseline="30000" dirty="0">
                <a:solidFill>
                  <a:srgbClr val="C00000"/>
                </a:solidFill>
                <a:latin typeface="+mj-lt"/>
              </a:rPr>
              <a:t>23 </a:t>
            </a:r>
            <a:r>
              <a:rPr lang="en-GB" sz="2800" b="1" spc="-1" dirty="0">
                <a:solidFill>
                  <a:srgbClr val="000000"/>
                </a:solidFill>
                <a:latin typeface="+mj-lt"/>
              </a:rPr>
              <a:t>Then he said to them all: “Whoever want to be my disciples must deny themselves, take up their cross</a:t>
            </a:r>
            <a:r>
              <a:rPr lang="en-GB" sz="2800" b="1" spc="-1" dirty="0">
                <a:solidFill>
                  <a:srgbClr val="00B050"/>
                </a:solidFill>
                <a:latin typeface="+mj-lt"/>
              </a:rPr>
              <a:t>*</a:t>
            </a:r>
            <a:r>
              <a:rPr lang="en-GB" sz="2800" b="1" spc="-1" dirty="0">
                <a:solidFill>
                  <a:srgbClr val="000000"/>
                </a:solidFill>
                <a:latin typeface="+mj-lt"/>
              </a:rPr>
              <a:t> daily and follow me. </a:t>
            </a:r>
            <a:br>
              <a:rPr lang="en-GB" sz="2800" b="1" spc="-1" dirty="0">
                <a:solidFill>
                  <a:srgbClr val="000000"/>
                </a:solidFill>
                <a:latin typeface="+mj-lt"/>
              </a:rPr>
            </a:br>
            <a:r>
              <a:rPr lang="en-GB" sz="2800" b="1" spc="-1" baseline="30000" dirty="0">
                <a:solidFill>
                  <a:srgbClr val="C00000"/>
                </a:solidFill>
                <a:latin typeface="+mj-lt"/>
              </a:rPr>
              <a:t>24</a:t>
            </a:r>
            <a:r>
              <a:rPr lang="en-GB" sz="2800" b="1" spc="-1" dirty="0">
                <a:solidFill>
                  <a:srgbClr val="000000"/>
                </a:solidFill>
                <a:latin typeface="+mj-lt"/>
              </a:rPr>
              <a:t> For whoever want to save their life will lose it, but whoever lose their life for me will save it.</a:t>
            </a:r>
            <a:br>
              <a:rPr lang="en-GB" sz="2800" b="1" spc="-1" dirty="0">
                <a:solidFill>
                  <a:srgbClr val="000000"/>
                </a:solidFill>
                <a:latin typeface="+mj-lt"/>
              </a:rPr>
            </a:br>
            <a:r>
              <a:rPr lang="en-GB" sz="2800" b="1" spc="-1" dirty="0">
                <a:solidFill>
                  <a:srgbClr val="00B050"/>
                </a:solidFill>
                <a:latin typeface="+mj-lt"/>
              </a:rPr>
              <a:t>*crossbeam</a:t>
            </a:r>
            <a:endParaRPr lang="fr-FR" sz="2800" b="1" spc="-1" dirty="0">
              <a:solidFill>
                <a:srgbClr val="000000"/>
              </a:solidFill>
              <a:latin typeface="+mj-lt"/>
            </a:endParaRPr>
          </a:p>
        </p:txBody>
      </p:sp>
      <p:pic>
        <p:nvPicPr>
          <p:cNvPr id="7170" name="Picture 2" descr="Information Links">
            <a:extLst>
              <a:ext uri="{FF2B5EF4-FFF2-40B4-BE49-F238E27FC236}">
                <a16:creationId xmlns:a16="http://schemas.microsoft.com/office/drawing/2014/main" id="{FAC54309-8425-1838-F5AD-D97235EA4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15" y="543796"/>
            <a:ext cx="4529509" cy="403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2216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170"/>
                                        </p:tgtEl>
                                        <p:attrNameLst>
                                          <p:attrName>ppt_x</p:attrName>
                                        </p:attrNameLst>
                                      </p:cBhvr>
                                      <p:tavLst>
                                        <p:tav tm="0">
                                          <p:val>
                                            <p:strVal val="ppt_x"/>
                                          </p:val>
                                        </p:tav>
                                        <p:tav tm="100000">
                                          <p:val>
                                            <p:strVal val="ppt_x"/>
                                          </p:val>
                                        </p:tav>
                                      </p:tavLst>
                                    </p:anim>
                                    <p:anim calcmode="lin" valueType="num">
                                      <p:cBhvr additive="base">
                                        <p:cTn id="7" dur="500"/>
                                        <p:tgtEl>
                                          <p:spTgt spid="7170"/>
                                        </p:tgtEl>
                                        <p:attrNameLst>
                                          <p:attrName>ppt_y</p:attrName>
                                        </p:attrNameLst>
                                      </p:cBhvr>
                                      <p:tavLst>
                                        <p:tav tm="0">
                                          <p:val>
                                            <p:strVal val="ppt_y"/>
                                          </p:val>
                                        </p:tav>
                                        <p:tav tm="100000">
                                          <p:val>
                                            <p:strVal val="1+ppt_h/2"/>
                                          </p:val>
                                        </p:tav>
                                      </p:tavLst>
                                    </p:anim>
                                    <p:set>
                                      <p:cBhvr>
                                        <p:cTn id="8" dur="1" fill="hold">
                                          <p:stCondLst>
                                            <p:cond delay="499"/>
                                          </p:stCondLst>
                                        </p:cTn>
                                        <p:tgtEl>
                                          <p:spTgt spid="717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80" y="0"/>
            <a:ext cx="7540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1" strike="noStrike" spc="-1" dirty="0">
                <a:solidFill>
                  <a:srgbClr val="0070C0"/>
                </a:solidFill>
                <a:latin typeface="Verdana"/>
                <a:ea typeface="Verdana"/>
              </a:rPr>
              <a:t>Radical discipleship </a:t>
            </a:r>
            <a:r>
              <a:rPr lang="en-US" sz="2800" b="1" strike="noStrike" spc="-1" dirty="0">
                <a:solidFill>
                  <a:srgbClr val="C00000"/>
                </a:solidFill>
                <a:latin typeface="Verdana"/>
                <a:ea typeface="Verdana"/>
              </a:rPr>
              <a:t>Luke 9:23-27</a:t>
            </a:r>
          </a:p>
        </p:txBody>
      </p:sp>
      <p:sp>
        <p:nvSpPr>
          <p:cNvPr id="60" name="TextBox 5"/>
          <p:cNvSpPr/>
          <p:nvPr/>
        </p:nvSpPr>
        <p:spPr>
          <a:xfrm>
            <a:off x="268560" y="481680"/>
            <a:ext cx="7858800" cy="37688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spcBef>
                <a:spcPts val="601"/>
              </a:spcBef>
              <a:buNone/>
              <a:tabLst>
                <a:tab pos="0" algn="l"/>
              </a:tabLst>
            </a:pPr>
            <a:r>
              <a:rPr lang="en-US" sz="2800" b="1" spc="-1" dirty="0">
                <a:solidFill>
                  <a:srgbClr val="C00000"/>
                </a:solidFill>
                <a:latin typeface="+mj-lt"/>
                <a:ea typeface="Verdana"/>
              </a:rPr>
              <a:t>●</a:t>
            </a:r>
            <a:r>
              <a:rPr lang="en-US" sz="2800" b="1" spc="-1" dirty="0">
                <a:solidFill>
                  <a:srgbClr val="000000"/>
                </a:solidFill>
                <a:latin typeface="+mj-lt"/>
                <a:ea typeface="Verdana"/>
              </a:rPr>
              <a:t>“3 </a:t>
            </a:r>
            <a:r>
              <a:rPr lang="en-GB" sz="2800" b="1" spc="-1" dirty="0">
                <a:solidFill>
                  <a:srgbClr val="000000"/>
                </a:solidFill>
                <a:latin typeface="+mj-lt"/>
                <a:ea typeface="Verdana"/>
              </a:rPr>
              <a:t>to disclaim association with a person … deny, repudiate, disown.” </a:t>
            </a:r>
            <a:r>
              <a:rPr lang="en-GB" sz="2800" spc="-1" dirty="0">
                <a:solidFill>
                  <a:srgbClr val="000000"/>
                </a:solidFill>
                <a:latin typeface="+mj-lt"/>
                <a:ea typeface="Verdana"/>
              </a:rPr>
              <a:t>BDAG, </a:t>
            </a:r>
            <a:r>
              <a:rPr lang="en-GB" sz="2800" i="1" spc="-1" dirty="0" err="1">
                <a:solidFill>
                  <a:srgbClr val="000000"/>
                </a:solidFill>
                <a:latin typeface="+mj-lt"/>
                <a:ea typeface="Verdana"/>
              </a:rPr>
              <a:t>Gk</a:t>
            </a:r>
            <a:r>
              <a:rPr lang="en-GB" sz="2800" i="1" spc="-1" dirty="0">
                <a:solidFill>
                  <a:srgbClr val="000000"/>
                </a:solidFill>
                <a:latin typeface="+mj-lt"/>
                <a:ea typeface="Verdana"/>
              </a:rPr>
              <a:t>-En Lex</a:t>
            </a:r>
            <a:r>
              <a:rPr lang="en-GB" sz="2800" spc="-1" dirty="0">
                <a:solidFill>
                  <a:srgbClr val="000000"/>
                </a:solidFill>
                <a:latin typeface="+mj-lt"/>
                <a:ea typeface="Verdana"/>
              </a:rPr>
              <a:t>.</a:t>
            </a:r>
            <a:endParaRPr lang="en-US" sz="2800" spc="-1" dirty="0">
              <a:solidFill>
                <a:srgbClr val="000000"/>
              </a:solidFill>
              <a:latin typeface="+mj-lt"/>
              <a:ea typeface="Verdana"/>
            </a:endParaRP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a:t>
            </a:r>
            <a:r>
              <a:rPr lang="en-GB" sz="2800" b="1" strike="noStrike" spc="-1" dirty="0">
                <a:solidFill>
                  <a:srgbClr val="000000"/>
                </a:solidFill>
                <a:latin typeface="+mj-lt"/>
                <a:ea typeface="Verdana"/>
              </a:rPr>
              <a:t> </a:t>
            </a:r>
            <a:r>
              <a:rPr lang="en-US" sz="2800" b="1" spc="-1" dirty="0">
                <a:solidFill>
                  <a:srgbClr val="000000"/>
                </a:solidFill>
                <a:latin typeface="+mj-lt"/>
                <a:ea typeface="Verdana"/>
              </a:rPr>
              <a:t>Deny self ≠ deny Christ.</a:t>
            </a:r>
            <a:endParaRPr lang="en-US" sz="2800" b="1" strike="noStrike" spc="-1" dirty="0">
              <a:solidFill>
                <a:srgbClr val="000000"/>
              </a:solidFill>
              <a:latin typeface="+mj-lt"/>
              <a:ea typeface="Verdana"/>
            </a:endParaRP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pc="-1" dirty="0">
                <a:solidFill>
                  <a:srgbClr val="000000"/>
                </a:solidFill>
                <a:latin typeface="+mj-lt"/>
                <a:ea typeface="Verdana"/>
              </a:rPr>
              <a:t>Start each day affirming Jesus as Lord, willing to lose anything to gain everything.</a:t>
            </a:r>
            <a:endParaRPr lang="en-GB" sz="2800" b="1" strike="noStrike" spc="-1" dirty="0">
              <a:solidFill>
                <a:srgbClr val="000000"/>
              </a:solidFill>
              <a:latin typeface="+mj-lt"/>
              <a:ea typeface="Verdana"/>
            </a:endParaRP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trike="noStrike" spc="-1" dirty="0">
                <a:solidFill>
                  <a:srgbClr val="000000"/>
                </a:solidFill>
                <a:latin typeface="+mj-lt"/>
                <a:ea typeface="Verdana"/>
              </a:rPr>
              <a:t>“</a:t>
            </a:r>
            <a:r>
              <a:rPr lang="en-GB" sz="2800" b="1" spc="-1" dirty="0">
                <a:solidFill>
                  <a:srgbClr val="000000"/>
                </a:solidFill>
                <a:latin typeface="+mj-lt"/>
                <a:ea typeface="Verdana"/>
              </a:rPr>
              <a:t>Others who were tortured, refusing to be released so that they might gain an even better resurrection.” </a:t>
            </a:r>
            <a:r>
              <a:rPr lang="en-GB" sz="2800" spc="-1" dirty="0">
                <a:solidFill>
                  <a:srgbClr val="000000"/>
                </a:solidFill>
                <a:latin typeface="+mj-lt"/>
                <a:ea typeface="Verdana"/>
              </a:rPr>
              <a:t>Hebrews 11:35</a:t>
            </a:r>
            <a:endParaRPr lang="fr-FR" sz="2800" strike="noStrike" spc="-1" dirty="0">
              <a:latin typeface="+mj-lt"/>
            </a:endParaRPr>
          </a:p>
        </p:txBody>
      </p:sp>
    </p:spTree>
    <p:extLst>
      <p:ext uri="{BB962C8B-B14F-4D97-AF65-F5344CB8AC3E}">
        <p14:creationId xmlns:p14="http://schemas.microsoft.com/office/powerpoint/2010/main" val="240006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base">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base">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 calcmode="lin" valueType="num">
                                      <p:cBhvr additive="base">
                                        <p:cTn id="1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
                                            <p:txEl>
                                              <p:pRg st="3" end="3"/>
                                            </p:txEl>
                                          </p:spTgt>
                                        </p:tgtEl>
                                        <p:attrNameLst>
                                          <p:attrName>style.visibility</p:attrName>
                                        </p:attrNameLst>
                                      </p:cBhvr>
                                      <p:to>
                                        <p:strVal val="visible"/>
                                      </p:to>
                                    </p:set>
                                    <p:anim calcmode="lin" valueType="num">
                                      <p:cBhvr additive="base">
                                        <p:cTn id="25" dur="500" fill="hold"/>
                                        <p:tgtEl>
                                          <p:spTgt spid="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pic>
        <p:nvPicPr>
          <p:cNvPr id="113" name="Image 2"/>
          <p:cNvPicPr/>
          <p:nvPr/>
        </p:nvPicPr>
        <p:blipFill>
          <a:blip r:embed="rId2"/>
          <a:stretch/>
        </p:blipFill>
        <p:spPr>
          <a:xfrm>
            <a:off x="0" y="3240"/>
            <a:ext cx="8127720" cy="4565160"/>
          </a:xfrm>
          <a:prstGeom prst="rect">
            <a:avLst/>
          </a:prstGeom>
          <a:ln w="0">
            <a:noFill/>
          </a:ln>
        </p:spPr>
      </p:pic>
      <p:sp>
        <p:nvSpPr>
          <p:cNvPr id="114" name="TextBox 5"/>
          <p:cNvSpPr/>
          <p:nvPr/>
        </p:nvSpPr>
        <p:spPr>
          <a:xfrm>
            <a:off x="264600" y="1399680"/>
            <a:ext cx="6361920" cy="132198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01"/>
              </a:spcBef>
              <a:buNone/>
            </a:pPr>
            <a:r>
              <a:rPr lang="en-US" sz="2800" b="1" spc="-1" dirty="0">
                <a:solidFill>
                  <a:srgbClr val="0070C0"/>
                </a:solidFill>
              </a:rPr>
              <a:t>Messiah’s </a:t>
            </a:r>
            <a:r>
              <a:rPr lang="en-GB" sz="2800" b="1" spc="-1" dirty="0">
                <a:solidFill>
                  <a:srgbClr val="0070C0"/>
                </a:solidFill>
              </a:rPr>
              <a:t>authority over </a:t>
            </a:r>
            <a:br>
              <a:rPr lang="en-GB" sz="2800" b="1" spc="-1" dirty="0">
                <a:solidFill>
                  <a:srgbClr val="0070C0"/>
                </a:solidFill>
              </a:rPr>
            </a:br>
            <a:r>
              <a:rPr lang="en-GB" sz="2800" b="1" spc="-1" dirty="0">
                <a:solidFill>
                  <a:srgbClr val="0070C0"/>
                </a:solidFill>
              </a:rPr>
              <a:t>the SUPERNATURAL world</a:t>
            </a:r>
            <a:br>
              <a:rPr lang="en-GB" sz="2800" b="1" spc="-1" dirty="0">
                <a:solidFill>
                  <a:srgbClr val="0070C0"/>
                </a:solidFill>
              </a:rPr>
            </a:br>
            <a:r>
              <a:rPr lang="en-US" sz="2400" b="1" spc="-1" dirty="0">
                <a:solidFill>
                  <a:srgbClr val="C00000"/>
                </a:solidFill>
              </a:rPr>
              <a:t>Luke 9:28-62</a:t>
            </a:r>
            <a:endParaRPr lang="fr-FR" sz="2400" spc="-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115" name="TextBox 3"/>
          <p:cNvSpPr/>
          <p:nvPr/>
        </p:nvSpPr>
        <p:spPr>
          <a:xfrm>
            <a:off x="204479" y="0"/>
            <a:ext cx="792323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Messiah </a:t>
            </a:r>
            <a:r>
              <a:rPr lang="en-US" sz="2800" b="1" strike="noStrike" spc="-1" dirty="0">
                <a:solidFill>
                  <a:srgbClr val="0070C0"/>
                </a:solidFill>
                <a:latin typeface="Verdana"/>
                <a:ea typeface="Verdana"/>
              </a:rPr>
              <a:t>is transfigured</a:t>
            </a:r>
            <a:r>
              <a:rPr lang="en-US" sz="2800" b="1" spc="-1" dirty="0">
                <a:solidFill>
                  <a:srgbClr val="0070C0"/>
                </a:solidFill>
                <a:latin typeface="Verdana"/>
                <a:ea typeface="Verdana"/>
              </a:rPr>
              <a:t> </a:t>
            </a:r>
            <a:r>
              <a:rPr lang="en-US" sz="2800" b="1" spc="-1" dirty="0">
                <a:solidFill>
                  <a:srgbClr val="C00000"/>
                </a:solidFill>
                <a:latin typeface="Verdana"/>
                <a:ea typeface="Verdana"/>
              </a:rPr>
              <a:t>Luke 9:28-33</a:t>
            </a:r>
            <a:endParaRPr lang="fr-FR" sz="2800" b="0" strike="noStrike" spc="-1" dirty="0">
              <a:solidFill>
                <a:srgbClr val="C00000"/>
              </a:solidFill>
              <a:latin typeface="Arial"/>
            </a:endParaRPr>
          </a:p>
        </p:txBody>
      </p:sp>
      <p:sp>
        <p:nvSpPr>
          <p:cNvPr id="116" name="TextBox 5"/>
          <p:cNvSpPr/>
          <p:nvPr/>
        </p:nvSpPr>
        <p:spPr>
          <a:xfrm>
            <a:off x="204480" y="516240"/>
            <a:ext cx="7923240" cy="35379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357188">
              <a:lnSpc>
                <a:spcPct val="100000"/>
              </a:lnSpc>
              <a:buNone/>
              <a:tabLst>
                <a:tab pos="0" algn="l"/>
              </a:tabLst>
            </a:pPr>
            <a:r>
              <a:rPr lang="en-GB" sz="2800" b="1" strike="noStrike" spc="-1" baseline="30000" dirty="0">
                <a:solidFill>
                  <a:srgbClr val="C00000"/>
                </a:solidFill>
                <a:latin typeface="+mj-lt"/>
              </a:rPr>
              <a:t>28 </a:t>
            </a:r>
            <a:r>
              <a:rPr lang="en-GB" sz="2800" b="1" spc="-1" dirty="0">
                <a:solidFill>
                  <a:srgbClr val="000000"/>
                </a:solidFill>
                <a:latin typeface="+mj-lt"/>
              </a:rPr>
              <a:t>About eight days after Jesus said this, he took Peter, John and James with him and went up onto a mountain to pray. </a:t>
            </a:r>
            <a:r>
              <a:rPr lang="en-GB" sz="2800" b="1" spc="-1" baseline="30000" dirty="0">
                <a:solidFill>
                  <a:srgbClr val="C00000"/>
                </a:solidFill>
                <a:latin typeface="+mj-lt"/>
              </a:rPr>
              <a:t>29</a:t>
            </a:r>
            <a:r>
              <a:rPr lang="en-GB" sz="2800" b="1" spc="-1" dirty="0">
                <a:solidFill>
                  <a:srgbClr val="000000"/>
                </a:solidFill>
                <a:latin typeface="+mj-lt"/>
              </a:rPr>
              <a:t> As he was praying, the appearance of his face changed, and his clothes became as bright as a flash of lightning. </a:t>
            </a:r>
            <a:r>
              <a:rPr lang="en-GB" sz="2800" b="1" spc="-1" baseline="30000" dirty="0">
                <a:solidFill>
                  <a:srgbClr val="C00000"/>
                </a:solidFill>
                <a:latin typeface="+mj-lt"/>
              </a:rPr>
              <a:t>30</a:t>
            </a:r>
            <a:r>
              <a:rPr lang="en-GB" sz="2800" b="1" spc="-1" dirty="0">
                <a:solidFill>
                  <a:srgbClr val="000000"/>
                </a:solidFill>
                <a:latin typeface="+mj-lt"/>
              </a:rPr>
              <a:t> Two men, Moses and Elijah, appeared in glorious </a:t>
            </a:r>
            <a:r>
              <a:rPr lang="en-GB" sz="2800" b="1" spc="-1" dirty="0" err="1">
                <a:solidFill>
                  <a:srgbClr val="000000"/>
                </a:solidFill>
                <a:latin typeface="+mj-lt"/>
              </a:rPr>
              <a:t>splendor</a:t>
            </a:r>
            <a:r>
              <a:rPr lang="en-GB" sz="2800" b="1" spc="-1" dirty="0">
                <a:solidFill>
                  <a:srgbClr val="000000"/>
                </a:solidFill>
                <a:latin typeface="+mj-lt"/>
              </a:rPr>
              <a:t>, talking with Jesus.</a:t>
            </a:r>
            <a:endParaRPr lang="en-GB" sz="2800" b="1" strike="noStrike" spc="-1" dirty="0">
              <a:solidFill>
                <a:srgbClr val="000000"/>
              </a:solidFill>
              <a:latin typeface="+mj-lt"/>
            </a:endParaRPr>
          </a:p>
        </p:txBody>
      </p:sp>
      <p:pic>
        <p:nvPicPr>
          <p:cNvPr id="3" name="Image 2">
            <a:extLst>
              <a:ext uri="{FF2B5EF4-FFF2-40B4-BE49-F238E27FC236}">
                <a16:creationId xmlns:a16="http://schemas.microsoft.com/office/drawing/2014/main" id="{9795ED27-FAC9-1C8B-79BC-AECFACADFA1C}"/>
              </a:ext>
            </a:extLst>
          </p:cNvPr>
          <p:cNvPicPr>
            <a:picLocks noChangeAspect="1"/>
          </p:cNvPicPr>
          <p:nvPr/>
        </p:nvPicPr>
        <p:blipFill>
          <a:blip r:embed="rId2"/>
          <a:stretch>
            <a:fillRect/>
          </a:stretch>
        </p:blipFill>
        <p:spPr>
          <a:xfrm>
            <a:off x="1070888" y="583660"/>
            <a:ext cx="5986224" cy="398834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
                                            <p:txEl>
                                              <p:pRg st="0" end="0"/>
                                            </p:txEl>
                                          </p:spTgt>
                                        </p:tgtEl>
                                        <p:attrNameLst>
                                          <p:attrName>style.visibility</p:attrName>
                                        </p:attrNameLst>
                                      </p:cBhvr>
                                      <p:to>
                                        <p:strVal val="visible"/>
                                      </p:to>
                                    </p:set>
                                    <p:anim calcmode="lin" valueType="num">
                                      <p:cBhvr additive="repl">
                                        <p:cTn id="13" dur="500" fill="hold"/>
                                        <p:tgtEl>
                                          <p:spTgt spid="116">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79" y="0"/>
            <a:ext cx="785879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Messiah is transfigured </a:t>
            </a:r>
            <a:r>
              <a:rPr lang="en-US" sz="2800" b="1" spc="-1" dirty="0">
                <a:solidFill>
                  <a:srgbClr val="C00000"/>
                </a:solidFill>
                <a:latin typeface="Verdana"/>
                <a:ea typeface="Verdana"/>
              </a:rPr>
              <a:t>Luke 9:28-33</a:t>
            </a:r>
            <a:endParaRPr lang="fr-FR" sz="2800" b="0" strike="noStrike" spc="-1" dirty="0">
              <a:latin typeface="Arial"/>
            </a:endParaRPr>
          </a:p>
        </p:txBody>
      </p:sp>
      <p:sp>
        <p:nvSpPr>
          <p:cNvPr id="60" name="TextBox 5"/>
          <p:cNvSpPr/>
          <p:nvPr/>
        </p:nvSpPr>
        <p:spPr>
          <a:xfrm>
            <a:off x="268560" y="481680"/>
            <a:ext cx="7858800" cy="283009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a:t>
            </a:r>
            <a:r>
              <a:rPr lang="en-GB" sz="2800" b="1" strike="noStrike" spc="-1" dirty="0">
                <a:solidFill>
                  <a:srgbClr val="000000"/>
                </a:solidFill>
                <a:latin typeface="+mj-lt"/>
                <a:ea typeface="Verdana"/>
              </a:rPr>
              <a:t> </a:t>
            </a:r>
            <a:r>
              <a:rPr lang="en-US" sz="2800" b="1" strike="noStrike" spc="-1" dirty="0">
                <a:solidFill>
                  <a:srgbClr val="000000"/>
                </a:solidFill>
                <a:latin typeface="+mj-lt"/>
                <a:ea typeface="Verdana"/>
              </a:rPr>
              <a:t>This was Mount Hermon, believed to be a dwelling place of gods and spirits. </a:t>
            </a: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trike="noStrike" spc="-1" dirty="0">
                <a:solidFill>
                  <a:srgbClr val="000000"/>
                </a:solidFill>
                <a:latin typeface="+mj-lt"/>
                <a:ea typeface="Verdana"/>
              </a:rPr>
              <a:t>How did they know that these wer</a:t>
            </a:r>
            <a:r>
              <a:rPr lang="en-US" sz="2800" b="1" spc="-1" dirty="0">
                <a:solidFill>
                  <a:srgbClr val="000000"/>
                </a:solidFill>
                <a:latin typeface="+mj-lt"/>
                <a:ea typeface="Verdana"/>
              </a:rPr>
              <a:t>e Elijah and Moses?</a:t>
            </a:r>
            <a:endParaRPr lang="en-GB" sz="2800" b="1" strike="noStrike" spc="-1" dirty="0">
              <a:solidFill>
                <a:srgbClr val="000000"/>
              </a:solidFill>
              <a:latin typeface="+mj-lt"/>
              <a:ea typeface="Verdana"/>
            </a:endParaRP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trike="noStrike" spc="-1" dirty="0">
                <a:solidFill>
                  <a:srgbClr val="000000"/>
                </a:solidFill>
                <a:latin typeface="+mj-lt"/>
                <a:ea typeface="Verdana"/>
              </a:rPr>
              <a:t>What were those two prophets informing Jesus about?</a:t>
            </a:r>
            <a:endParaRPr lang="fr-FR" sz="2800" b="0" strike="noStrike" spc="-1" dirty="0">
              <a:latin typeface="+mj-lt"/>
            </a:endParaRPr>
          </a:p>
        </p:txBody>
      </p:sp>
    </p:spTree>
    <p:extLst>
      <p:ext uri="{BB962C8B-B14F-4D97-AF65-F5344CB8AC3E}">
        <p14:creationId xmlns:p14="http://schemas.microsoft.com/office/powerpoint/2010/main" val="234360283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repl">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repl">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 calcmode="lin" valueType="num">
                                      <p:cBhvr additive="repl">
                                        <p:cTn id="1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115" name="TextBox 3"/>
          <p:cNvSpPr/>
          <p:nvPr/>
        </p:nvSpPr>
        <p:spPr>
          <a:xfrm>
            <a:off x="204479" y="0"/>
            <a:ext cx="792323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Messiah is transfigured </a:t>
            </a:r>
            <a:r>
              <a:rPr lang="en-US" sz="2800" b="1" spc="-1" dirty="0">
                <a:solidFill>
                  <a:srgbClr val="C00000"/>
                </a:solidFill>
                <a:latin typeface="Verdana"/>
                <a:ea typeface="Verdana"/>
              </a:rPr>
              <a:t>Luke 9:28-33</a:t>
            </a:r>
            <a:endParaRPr lang="fr-FR" sz="2800" spc="-1" dirty="0"/>
          </a:p>
        </p:txBody>
      </p:sp>
      <p:sp>
        <p:nvSpPr>
          <p:cNvPr id="116" name="TextBox 5"/>
          <p:cNvSpPr/>
          <p:nvPr/>
        </p:nvSpPr>
        <p:spPr>
          <a:xfrm>
            <a:off x="204480" y="516240"/>
            <a:ext cx="7923240" cy="31070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357188">
              <a:lnSpc>
                <a:spcPct val="100000"/>
              </a:lnSpc>
              <a:buNone/>
              <a:tabLst>
                <a:tab pos="0" algn="l"/>
              </a:tabLst>
            </a:pPr>
            <a:r>
              <a:rPr lang="en-GB" sz="2800" b="1" strike="noStrike" spc="-1" baseline="30000" dirty="0">
                <a:solidFill>
                  <a:srgbClr val="C00000"/>
                </a:solidFill>
                <a:latin typeface="Arial"/>
              </a:rPr>
              <a:t>	</a:t>
            </a:r>
            <a:r>
              <a:rPr lang="en-GB" sz="2800" b="1" strike="noStrike" spc="-1" baseline="30000" dirty="0">
                <a:solidFill>
                  <a:srgbClr val="C00000"/>
                </a:solidFill>
                <a:latin typeface="+mj-lt"/>
              </a:rPr>
              <a:t>31 </a:t>
            </a:r>
            <a:r>
              <a:rPr lang="en-GB" sz="2800" b="1" spc="-1" dirty="0">
                <a:solidFill>
                  <a:srgbClr val="000000"/>
                </a:solidFill>
                <a:latin typeface="+mj-lt"/>
              </a:rPr>
              <a:t>They spoke about his departure, which he was about to bring to fulfilment </a:t>
            </a:r>
            <a:br>
              <a:rPr lang="en-GB" sz="2800" b="1" spc="-1" dirty="0">
                <a:solidFill>
                  <a:srgbClr val="000000"/>
                </a:solidFill>
                <a:latin typeface="+mj-lt"/>
              </a:rPr>
            </a:br>
            <a:r>
              <a:rPr lang="en-GB" sz="2800" b="1" spc="-1" dirty="0">
                <a:solidFill>
                  <a:srgbClr val="000000"/>
                </a:solidFill>
                <a:latin typeface="+mj-lt"/>
              </a:rPr>
              <a:t>at Jerusalem. </a:t>
            </a:r>
          </a:p>
          <a:p>
            <a:pPr indent="357188">
              <a:lnSpc>
                <a:spcPct val="100000"/>
              </a:lnSpc>
              <a:buNone/>
              <a:tabLst>
                <a:tab pos="0" algn="l"/>
              </a:tabLst>
            </a:pPr>
            <a:r>
              <a:rPr lang="en-GB" sz="2800" b="1" spc="-1" baseline="30000" dirty="0">
                <a:solidFill>
                  <a:srgbClr val="C00000"/>
                </a:solidFill>
                <a:latin typeface="+mj-lt"/>
              </a:rPr>
              <a:t>	32</a:t>
            </a:r>
            <a:r>
              <a:rPr lang="en-GB" sz="2800" b="1" spc="-1" dirty="0">
                <a:solidFill>
                  <a:srgbClr val="000000"/>
                </a:solidFill>
                <a:latin typeface="+mj-lt"/>
              </a:rPr>
              <a:t> Peter and his companions were very sleepy, but when they became fully awake, they saw his glory and the two men standing with him.</a:t>
            </a:r>
          </a:p>
        </p:txBody>
      </p:sp>
      <p:pic>
        <p:nvPicPr>
          <p:cNvPr id="3" name="Image 2">
            <a:extLst>
              <a:ext uri="{FF2B5EF4-FFF2-40B4-BE49-F238E27FC236}">
                <a16:creationId xmlns:a16="http://schemas.microsoft.com/office/drawing/2014/main" id="{1874A277-09B8-B57F-A620-E7AA1251E547}"/>
              </a:ext>
            </a:extLst>
          </p:cNvPr>
          <p:cNvPicPr>
            <a:picLocks noChangeAspect="1"/>
          </p:cNvPicPr>
          <p:nvPr/>
        </p:nvPicPr>
        <p:blipFill>
          <a:blip r:embed="rId2"/>
          <a:stretch>
            <a:fillRect/>
          </a:stretch>
        </p:blipFill>
        <p:spPr>
          <a:xfrm>
            <a:off x="1974252" y="507791"/>
            <a:ext cx="4102311" cy="4064209"/>
          </a:xfrm>
          <a:prstGeom prst="rect">
            <a:avLst/>
          </a:prstGeom>
        </p:spPr>
      </p:pic>
    </p:spTree>
    <p:extLst>
      <p:ext uri="{BB962C8B-B14F-4D97-AF65-F5344CB8AC3E}">
        <p14:creationId xmlns:p14="http://schemas.microsoft.com/office/powerpoint/2010/main" val="313763002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
                                            <p:txEl>
                                              <p:pRg st="0" end="0"/>
                                            </p:txEl>
                                          </p:spTgt>
                                        </p:tgtEl>
                                        <p:attrNameLst>
                                          <p:attrName>style.visibility</p:attrName>
                                        </p:attrNameLst>
                                      </p:cBhvr>
                                      <p:to>
                                        <p:strVal val="visible"/>
                                      </p:to>
                                    </p:set>
                                    <p:anim calcmode="lin" valueType="num">
                                      <p:cBhvr additive="repl">
                                        <p:cTn id="13" dur="500" fill="hold"/>
                                        <p:tgtEl>
                                          <p:spTgt spid="116">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6">
                                            <p:txEl>
                                              <p:pRg st="1" end="1"/>
                                            </p:txEl>
                                          </p:spTgt>
                                        </p:tgtEl>
                                        <p:attrNameLst>
                                          <p:attrName>style.visibility</p:attrName>
                                        </p:attrNameLst>
                                      </p:cBhvr>
                                      <p:to>
                                        <p:strVal val="visible"/>
                                      </p:to>
                                    </p:set>
                                    <p:anim calcmode="lin" valueType="num">
                                      <p:cBhvr additive="repl">
                                        <p:cTn id="19" dur="500" fill="hold"/>
                                        <p:tgtEl>
                                          <p:spTgt spid="116">
                                            <p:txEl>
                                              <p:pRg st="1" end="1"/>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79" y="0"/>
            <a:ext cx="785879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Messiah is transfigured </a:t>
            </a:r>
            <a:r>
              <a:rPr lang="en-US" sz="2800" b="1" spc="-1" dirty="0">
                <a:solidFill>
                  <a:srgbClr val="C00000"/>
                </a:solidFill>
                <a:latin typeface="Verdana"/>
                <a:ea typeface="Verdana"/>
              </a:rPr>
              <a:t>Luke 9:28-33</a:t>
            </a:r>
            <a:endParaRPr lang="fr-FR" sz="2800" spc="-1" dirty="0"/>
          </a:p>
        </p:txBody>
      </p:sp>
      <p:sp>
        <p:nvSpPr>
          <p:cNvPr id="60" name="TextBox 5"/>
          <p:cNvSpPr/>
          <p:nvPr/>
        </p:nvSpPr>
        <p:spPr>
          <a:xfrm>
            <a:off x="268560" y="481680"/>
            <a:ext cx="7858800" cy="37688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a:t>
            </a:r>
            <a:r>
              <a:rPr lang="en-GB" sz="2800" b="1" strike="noStrike" spc="-1" dirty="0">
                <a:solidFill>
                  <a:srgbClr val="000000"/>
                </a:solidFill>
                <a:latin typeface="+mj-lt"/>
                <a:ea typeface="Verdana"/>
              </a:rPr>
              <a:t> </a:t>
            </a:r>
            <a:r>
              <a:rPr lang="en-US" sz="2800" b="1" strike="noStrike" spc="-1" dirty="0">
                <a:solidFill>
                  <a:srgbClr val="000000"/>
                </a:solidFill>
                <a:latin typeface="+mj-lt"/>
                <a:ea typeface="Verdana"/>
              </a:rPr>
              <a:t>When and how did Jesus later ‘depart’? </a:t>
            </a: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trike="noStrike" spc="-1" dirty="0">
                <a:solidFill>
                  <a:srgbClr val="000000"/>
                </a:solidFill>
                <a:latin typeface="+mj-lt"/>
                <a:ea typeface="Verdana"/>
              </a:rPr>
              <a:t>Why </a:t>
            </a:r>
            <a:r>
              <a:rPr lang="en-US" sz="2800" b="1" spc="-1" dirty="0">
                <a:solidFill>
                  <a:srgbClr val="000000"/>
                </a:solidFill>
                <a:latin typeface="+mj-lt"/>
                <a:ea typeface="Verdana"/>
              </a:rPr>
              <a:t>w</a:t>
            </a:r>
            <a:r>
              <a:rPr lang="en-US" sz="2800" b="1" strike="noStrike" spc="-1" dirty="0">
                <a:solidFill>
                  <a:srgbClr val="000000"/>
                </a:solidFill>
                <a:latin typeface="+mj-lt"/>
                <a:ea typeface="Verdana"/>
              </a:rPr>
              <a:t>as Jesus’ ‘departure’ an important subject for Messiah to understand?</a:t>
            </a:r>
            <a:r>
              <a:rPr lang="en-GB" sz="2800" b="1" strike="noStrike" spc="-1" dirty="0">
                <a:solidFill>
                  <a:srgbClr val="000000"/>
                </a:solidFill>
                <a:latin typeface="+mj-lt"/>
                <a:ea typeface="Verdana"/>
              </a:rPr>
              <a:t> </a:t>
            </a: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trike="noStrike" spc="-1" dirty="0">
                <a:solidFill>
                  <a:srgbClr val="000000"/>
                </a:solidFill>
                <a:latin typeface="+mj-lt"/>
                <a:ea typeface="Verdana"/>
              </a:rPr>
              <a:t>Recall what Daniel had said about ‘the Son of Man’?</a:t>
            </a:r>
          </a:p>
          <a:p>
            <a:pPr marL="282600" indent="-282600">
              <a:lnSpc>
                <a:spcPct val="100000"/>
              </a:lnSpc>
              <a:spcBef>
                <a:spcPts val="601"/>
              </a:spcBef>
              <a:buNone/>
              <a:tabLst>
                <a:tab pos="0" algn="l"/>
              </a:tabLst>
            </a:pPr>
            <a:r>
              <a:rPr lang="en-US" sz="2800" b="1" spc="-1" dirty="0">
                <a:solidFill>
                  <a:srgbClr val="C00000"/>
                </a:solidFill>
                <a:latin typeface="+mj-lt"/>
                <a:ea typeface="Verdana"/>
              </a:rPr>
              <a:t>● </a:t>
            </a:r>
            <a:r>
              <a:rPr lang="en-US" sz="2800" b="1" spc="-1" dirty="0">
                <a:solidFill>
                  <a:srgbClr val="000000"/>
                </a:solidFill>
                <a:latin typeface="+mj-lt"/>
                <a:ea typeface="Verdana"/>
              </a:rPr>
              <a:t>How will Jesus connect his identity as the Son of Man with a departure, instead of with receiving an everlasting kingdom?</a:t>
            </a:r>
            <a:endParaRPr lang="fr-FR" sz="2800" b="0" strike="noStrike" spc="-1" dirty="0">
              <a:latin typeface="+mj-lt"/>
            </a:endParaRPr>
          </a:p>
        </p:txBody>
      </p:sp>
    </p:spTree>
    <p:extLst>
      <p:ext uri="{BB962C8B-B14F-4D97-AF65-F5344CB8AC3E}">
        <p14:creationId xmlns:p14="http://schemas.microsoft.com/office/powerpoint/2010/main" val="27527907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repl">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repl">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 calcmode="lin" valueType="num">
                                      <p:cBhvr additive="repl">
                                        <p:cTn id="1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0">
                                            <p:txEl>
                                              <p:pRg st="3" end="3"/>
                                            </p:txEl>
                                          </p:spTgt>
                                        </p:tgtEl>
                                        <p:attrNameLst>
                                          <p:attrName>style.visibility</p:attrName>
                                        </p:attrNameLst>
                                      </p:cBhvr>
                                      <p:to>
                                        <p:strVal val="visible"/>
                                      </p:to>
                                    </p:set>
                                    <p:anim calcmode="lin" valueType="num">
                                      <p:cBhvr additive="repl">
                                        <p:cTn id="25" dur="500" fill="hold"/>
                                        <p:tgtEl>
                                          <p:spTgt spid="60">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6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9093CA6-F85C-1603-01DD-49E0BEB10925}"/>
              </a:ext>
            </a:extLst>
          </p:cNvPr>
          <p:cNvPicPr>
            <a:picLocks noChangeAspect="1"/>
          </p:cNvPicPr>
          <p:nvPr/>
        </p:nvPicPr>
        <p:blipFill>
          <a:blip r:embed="rId2"/>
          <a:stretch>
            <a:fillRect/>
          </a:stretch>
        </p:blipFill>
        <p:spPr>
          <a:xfrm>
            <a:off x="0" y="0"/>
            <a:ext cx="8128000" cy="4572000"/>
          </a:xfrm>
          <a:prstGeom prst="rect">
            <a:avLst/>
          </a:prstGeom>
        </p:spPr>
      </p:pic>
      <p:sp>
        <p:nvSpPr>
          <p:cNvPr id="2" name="Rectangle 1">
            <a:extLst>
              <a:ext uri="{FF2B5EF4-FFF2-40B4-BE49-F238E27FC236}">
                <a16:creationId xmlns:a16="http://schemas.microsoft.com/office/drawing/2014/main" id="{1789F59D-C25F-4070-739A-1F4B14FE2A5D}"/>
              </a:ext>
            </a:extLst>
          </p:cNvPr>
          <p:cNvSpPr/>
          <p:nvPr/>
        </p:nvSpPr>
        <p:spPr>
          <a:xfrm>
            <a:off x="0" y="772732"/>
            <a:ext cx="2640169" cy="2713150"/>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D0CE8E-9939-0659-4258-2EFCD3BB274F}"/>
              </a:ext>
            </a:extLst>
          </p:cNvPr>
          <p:cNvSpPr/>
          <p:nvPr/>
        </p:nvSpPr>
        <p:spPr>
          <a:xfrm>
            <a:off x="0" y="2915478"/>
            <a:ext cx="5694795" cy="1656522"/>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75ECC1B-54A2-4FDD-5D44-41ADBD9C3FDE}"/>
              </a:ext>
            </a:extLst>
          </p:cNvPr>
          <p:cNvSpPr/>
          <p:nvPr/>
        </p:nvSpPr>
        <p:spPr>
          <a:xfrm>
            <a:off x="2774122" y="772732"/>
            <a:ext cx="2363304" cy="1970468"/>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6E7014D-2054-A75B-3D81-A004A188D0DF}"/>
              </a:ext>
            </a:extLst>
          </p:cNvPr>
          <p:cNvSpPr/>
          <p:nvPr/>
        </p:nvSpPr>
        <p:spPr>
          <a:xfrm>
            <a:off x="4810539" y="19878"/>
            <a:ext cx="3317461" cy="3001618"/>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39300B6-8021-5346-E295-E5F3FAED8F4E}"/>
              </a:ext>
            </a:extLst>
          </p:cNvPr>
          <p:cNvSpPr/>
          <p:nvPr/>
        </p:nvSpPr>
        <p:spPr>
          <a:xfrm>
            <a:off x="5694795" y="3123096"/>
            <a:ext cx="2433205" cy="1429026"/>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0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6" grpId="0" animBg="1"/>
      <p:bldP spid="6" grpId="1" animBg="1"/>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115" name="TextBox 3"/>
          <p:cNvSpPr/>
          <p:nvPr/>
        </p:nvSpPr>
        <p:spPr>
          <a:xfrm>
            <a:off x="204479" y="0"/>
            <a:ext cx="792323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Recognized by God </a:t>
            </a:r>
            <a:r>
              <a:rPr lang="en-US" sz="2800" b="1" spc="-1" dirty="0">
                <a:solidFill>
                  <a:srgbClr val="C00000"/>
                </a:solidFill>
                <a:latin typeface="Verdana"/>
                <a:ea typeface="Verdana"/>
              </a:rPr>
              <a:t>Luke 9:33-36</a:t>
            </a:r>
            <a:endParaRPr lang="fr-FR" sz="2800" b="0" strike="noStrike" spc="-1" dirty="0">
              <a:solidFill>
                <a:srgbClr val="C00000"/>
              </a:solidFill>
              <a:latin typeface="Arial"/>
            </a:endParaRPr>
          </a:p>
        </p:txBody>
      </p:sp>
      <p:sp>
        <p:nvSpPr>
          <p:cNvPr id="116" name="TextBox 5"/>
          <p:cNvSpPr/>
          <p:nvPr/>
        </p:nvSpPr>
        <p:spPr>
          <a:xfrm>
            <a:off x="204480" y="516240"/>
            <a:ext cx="7923240" cy="39688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357188">
              <a:lnSpc>
                <a:spcPct val="100000"/>
              </a:lnSpc>
              <a:buNone/>
              <a:tabLst>
                <a:tab pos="0" algn="l"/>
              </a:tabLst>
            </a:pPr>
            <a:r>
              <a:rPr lang="en-GB" sz="2800" b="1" strike="noStrike" spc="-1" baseline="30000" dirty="0">
                <a:solidFill>
                  <a:srgbClr val="C00000"/>
                </a:solidFill>
                <a:latin typeface="+mj-lt"/>
              </a:rPr>
              <a:t>33 </a:t>
            </a:r>
            <a:r>
              <a:rPr lang="en-GB" sz="2800" b="1" spc="-1" dirty="0">
                <a:solidFill>
                  <a:srgbClr val="000000"/>
                </a:solidFill>
                <a:latin typeface="+mj-lt"/>
              </a:rPr>
              <a:t>As the men were leaving … </a:t>
            </a:r>
            <a:r>
              <a:rPr lang="en-GB" sz="2800" b="1" spc="-1" baseline="30000" dirty="0">
                <a:solidFill>
                  <a:srgbClr val="C00000"/>
                </a:solidFill>
                <a:latin typeface="+mj-lt"/>
              </a:rPr>
              <a:t>34 </a:t>
            </a:r>
            <a:r>
              <a:rPr lang="en-GB" sz="2800" b="1" spc="-1" dirty="0">
                <a:solidFill>
                  <a:srgbClr val="000000"/>
                </a:solidFill>
                <a:latin typeface="+mj-lt"/>
              </a:rPr>
              <a:t>a cloud appeared and covered them, and the [apostles] were afraid as they entered the cloud. </a:t>
            </a:r>
          </a:p>
          <a:p>
            <a:pPr indent="357188">
              <a:lnSpc>
                <a:spcPct val="100000"/>
              </a:lnSpc>
              <a:buNone/>
              <a:tabLst>
                <a:tab pos="0" algn="l"/>
              </a:tabLst>
            </a:pPr>
            <a:r>
              <a:rPr lang="en-GB" sz="2800" b="1" spc="-1" baseline="30000" dirty="0">
                <a:solidFill>
                  <a:srgbClr val="C00000"/>
                </a:solidFill>
                <a:latin typeface="+mj-lt"/>
              </a:rPr>
              <a:t>35</a:t>
            </a:r>
            <a:r>
              <a:rPr lang="en-GB" sz="2800" b="1" spc="-1" dirty="0">
                <a:solidFill>
                  <a:srgbClr val="000000"/>
                </a:solidFill>
                <a:latin typeface="+mj-lt"/>
              </a:rPr>
              <a:t> A voice came from the cloud, saying, “This is my </a:t>
            </a:r>
            <a:r>
              <a:rPr lang="en-GB" sz="2800" b="1" spc="-1" dirty="0">
                <a:solidFill>
                  <a:srgbClr val="00B050"/>
                </a:solidFill>
                <a:latin typeface="+mj-lt"/>
              </a:rPr>
              <a:t>Son</a:t>
            </a:r>
            <a:r>
              <a:rPr lang="en-GB" sz="2800" b="1" spc="-1" dirty="0">
                <a:solidFill>
                  <a:srgbClr val="000000"/>
                </a:solidFill>
                <a:latin typeface="+mj-lt"/>
              </a:rPr>
              <a:t>, whom I have </a:t>
            </a:r>
            <a:r>
              <a:rPr lang="en-GB" sz="2800" b="1" spc="-1" dirty="0">
                <a:solidFill>
                  <a:srgbClr val="00B050"/>
                </a:solidFill>
                <a:latin typeface="+mj-lt"/>
              </a:rPr>
              <a:t>chosen*</a:t>
            </a:r>
            <a:r>
              <a:rPr lang="en-GB" sz="2800" b="1" spc="-1" dirty="0">
                <a:solidFill>
                  <a:srgbClr val="000000"/>
                </a:solidFill>
                <a:latin typeface="+mj-lt"/>
              </a:rPr>
              <a:t>; listen to him.” </a:t>
            </a:r>
            <a:r>
              <a:rPr lang="en-GB" sz="2800" b="1" spc="-1" baseline="30000" dirty="0">
                <a:solidFill>
                  <a:srgbClr val="C00000"/>
                </a:solidFill>
                <a:latin typeface="+mj-lt"/>
              </a:rPr>
              <a:t>36</a:t>
            </a:r>
            <a:r>
              <a:rPr lang="en-GB" sz="2800" b="1" spc="-1" dirty="0">
                <a:solidFill>
                  <a:srgbClr val="000000"/>
                </a:solidFill>
                <a:latin typeface="+mj-lt"/>
              </a:rPr>
              <a:t> When the voice had spoken, they found that Jesus was alone.</a:t>
            </a:r>
            <a:br>
              <a:rPr lang="en-GB" sz="2800" b="1" spc="-1" dirty="0">
                <a:solidFill>
                  <a:srgbClr val="000000"/>
                </a:solidFill>
                <a:latin typeface="+mj-lt"/>
              </a:rPr>
            </a:br>
            <a:r>
              <a:rPr lang="en-GB" sz="2800" b="1" strike="noStrike" spc="-1" dirty="0">
                <a:solidFill>
                  <a:srgbClr val="00B050"/>
                </a:solidFill>
                <a:latin typeface="+mj-lt"/>
              </a:rPr>
              <a:t>*</a:t>
            </a:r>
            <a:r>
              <a:rPr lang="en-GB" sz="2800" b="1" strike="noStrike" spc="-1" dirty="0">
                <a:solidFill>
                  <a:srgbClr val="C00000"/>
                </a:solidFill>
                <a:latin typeface="+mj-lt"/>
              </a:rPr>
              <a:t> </a:t>
            </a:r>
            <a:r>
              <a:rPr lang="en-GB" sz="2800" b="0" strike="noStrike" spc="-1" dirty="0">
                <a:solidFill>
                  <a:srgbClr val="00B050"/>
                </a:solidFill>
                <a:latin typeface="+mj-lt"/>
              </a:rPr>
              <a:t>Some </a:t>
            </a:r>
            <a:r>
              <a:rPr lang="en-GB" sz="2800" b="0" strike="noStrike" spc="-1" dirty="0" err="1">
                <a:solidFill>
                  <a:srgbClr val="00B050"/>
                </a:solidFill>
                <a:latin typeface="+mj-lt"/>
              </a:rPr>
              <a:t>mss</a:t>
            </a:r>
            <a:r>
              <a:rPr lang="en-GB" sz="2800" b="0" strike="noStrike" spc="-1" dirty="0">
                <a:solidFill>
                  <a:srgbClr val="00B050"/>
                </a:solidFill>
                <a:latin typeface="+mj-lt"/>
              </a:rPr>
              <a:t> read, “my beloved one” (Lk 3:22).</a:t>
            </a:r>
            <a:endParaRPr lang="fr-FR" sz="2800" b="0" strike="noStrike" spc="-1" dirty="0">
              <a:latin typeface="+mj-lt"/>
            </a:endParaRPr>
          </a:p>
        </p:txBody>
      </p:sp>
      <p:pic>
        <p:nvPicPr>
          <p:cNvPr id="9218" name="Picture 2" descr="luke_9-35">
            <a:extLst>
              <a:ext uri="{FF2B5EF4-FFF2-40B4-BE49-F238E27FC236}">
                <a16:creationId xmlns:a16="http://schemas.microsoft.com/office/drawing/2014/main" id="{0D7B6419-4CD0-6C39-F541-38B3AF384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519" y="1038006"/>
            <a:ext cx="4746962" cy="2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8475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218"/>
                                        </p:tgtEl>
                                        <p:attrNameLst>
                                          <p:attrName>ppt_x</p:attrName>
                                        </p:attrNameLst>
                                      </p:cBhvr>
                                      <p:tavLst>
                                        <p:tav tm="0">
                                          <p:val>
                                            <p:strVal val="ppt_x"/>
                                          </p:val>
                                        </p:tav>
                                        <p:tav tm="100000">
                                          <p:val>
                                            <p:strVal val="ppt_x"/>
                                          </p:val>
                                        </p:tav>
                                      </p:tavLst>
                                    </p:anim>
                                    <p:anim calcmode="lin" valueType="num">
                                      <p:cBhvr additive="base">
                                        <p:cTn id="7" dur="500"/>
                                        <p:tgtEl>
                                          <p:spTgt spid="9218"/>
                                        </p:tgtEl>
                                        <p:attrNameLst>
                                          <p:attrName>ppt_y</p:attrName>
                                        </p:attrNameLst>
                                      </p:cBhvr>
                                      <p:tavLst>
                                        <p:tav tm="0">
                                          <p:val>
                                            <p:strVal val="ppt_y"/>
                                          </p:val>
                                        </p:tav>
                                        <p:tav tm="100000">
                                          <p:val>
                                            <p:strVal val="1+ppt_h/2"/>
                                          </p:val>
                                        </p:tav>
                                      </p:tavLst>
                                    </p:anim>
                                    <p:set>
                                      <p:cBhvr>
                                        <p:cTn id="8" dur="1" fill="hold">
                                          <p:stCondLst>
                                            <p:cond delay="499"/>
                                          </p:stCondLst>
                                        </p:cTn>
                                        <p:tgtEl>
                                          <p:spTgt spid="92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
                                            <p:txEl>
                                              <p:pRg st="0" end="0"/>
                                            </p:txEl>
                                          </p:spTgt>
                                        </p:tgtEl>
                                        <p:attrNameLst>
                                          <p:attrName>style.visibility</p:attrName>
                                        </p:attrNameLst>
                                      </p:cBhvr>
                                      <p:to>
                                        <p:strVal val="visible"/>
                                      </p:to>
                                    </p:set>
                                    <p:anim calcmode="lin" valueType="num">
                                      <p:cBhvr additive="repl">
                                        <p:cTn id="13" dur="500" fill="hold"/>
                                        <p:tgtEl>
                                          <p:spTgt spid="116">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6">
                                            <p:txEl>
                                              <p:pRg st="1" end="1"/>
                                            </p:txEl>
                                          </p:spTgt>
                                        </p:tgtEl>
                                        <p:attrNameLst>
                                          <p:attrName>style.visibility</p:attrName>
                                        </p:attrNameLst>
                                      </p:cBhvr>
                                      <p:to>
                                        <p:strVal val="visible"/>
                                      </p:to>
                                    </p:set>
                                    <p:anim calcmode="lin" valueType="num">
                                      <p:cBhvr additive="repl">
                                        <p:cTn id="19" dur="500" fill="hold"/>
                                        <p:tgtEl>
                                          <p:spTgt spid="116">
                                            <p:txEl>
                                              <p:pRg st="1" end="1"/>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80" y="0"/>
            <a:ext cx="7540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1" strike="noStrike" spc="-1" dirty="0">
                <a:solidFill>
                  <a:srgbClr val="0070C0"/>
                </a:solidFill>
                <a:latin typeface="Verdana"/>
                <a:ea typeface="Verdana"/>
              </a:rPr>
              <a:t>God spoke audibly to Jesus in public</a:t>
            </a:r>
            <a:endParaRPr lang="fr-FR" sz="2800" b="0" strike="noStrike" spc="-1" dirty="0">
              <a:latin typeface="Arial"/>
            </a:endParaRPr>
          </a:p>
        </p:txBody>
      </p:sp>
      <p:sp>
        <p:nvSpPr>
          <p:cNvPr id="60" name="TextBox 5"/>
          <p:cNvSpPr/>
          <p:nvPr/>
        </p:nvSpPr>
        <p:spPr>
          <a:xfrm>
            <a:off x="268560" y="481680"/>
            <a:ext cx="7858800" cy="283009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a:t>
            </a:r>
            <a:r>
              <a:rPr lang="en-GB" sz="2800" b="1" strike="noStrike" spc="-1" dirty="0">
                <a:solidFill>
                  <a:srgbClr val="000000"/>
                </a:solidFill>
                <a:latin typeface="+mj-lt"/>
                <a:ea typeface="Verdana"/>
              </a:rPr>
              <a:t> </a:t>
            </a:r>
            <a:r>
              <a:rPr lang="en-GB" sz="2800" b="1" strike="noStrike" spc="-1" dirty="0">
                <a:solidFill>
                  <a:srgbClr val="0070C0"/>
                </a:solidFill>
                <a:latin typeface="+mj-lt"/>
                <a:ea typeface="Verdana"/>
              </a:rPr>
              <a:t>Jesus’ b</a:t>
            </a:r>
            <a:r>
              <a:rPr lang="en-GB" sz="2800" b="1" spc="-1" dirty="0">
                <a:solidFill>
                  <a:srgbClr val="0070C0"/>
                </a:solidFill>
                <a:latin typeface="+mj-lt"/>
                <a:ea typeface="Verdana"/>
              </a:rPr>
              <a:t>aptism:</a:t>
            </a:r>
            <a:r>
              <a:rPr lang="en-GB" sz="2800" b="1" spc="-1" dirty="0">
                <a:solidFill>
                  <a:srgbClr val="000000"/>
                </a:solidFill>
                <a:latin typeface="+mj-lt"/>
                <a:ea typeface="Verdana"/>
              </a:rPr>
              <a:t> “You are my beloved Son.” </a:t>
            </a:r>
            <a:r>
              <a:rPr lang="en-GB" sz="2800" b="1" spc="-1" dirty="0">
                <a:solidFill>
                  <a:srgbClr val="00B050"/>
                </a:solidFill>
                <a:latin typeface="+mj-lt"/>
                <a:ea typeface="Verdana"/>
              </a:rPr>
              <a:t>Luke 3:22</a:t>
            </a:r>
            <a:endParaRPr lang="en-US" sz="2800" b="1" strike="noStrike" spc="-1" dirty="0">
              <a:solidFill>
                <a:srgbClr val="00B050"/>
              </a:solidFill>
              <a:latin typeface="+mj-lt"/>
              <a:ea typeface="Verdana"/>
            </a:endParaRP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GB" sz="2800" b="1" spc="-1" dirty="0">
                <a:solidFill>
                  <a:srgbClr val="0070C0"/>
                </a:solidFill>
                <a:latin typeface="+mj-lt"/>
                <a:ea typeface="Verdana"/>
              </a:rPr>
              <a:t>His transfiguration:</a:t>
            </a:r>
            <a:r>
              <a:rPr lang="en-GB" sz="2800" b="1" spc="-1" dirty="0">
                <a:solidFill>
                  <a:srgbClr val="000000"/>
                </a:solidFill>
                <a:latin typeface="+mj-lt"/>
                <a:ea typeface="Verdana"/>
              </a:rPr>
              <a:t> “This is my beloved Son …; listen to him.” </a:t>
            </a:r>
            <a:r>
              <a:rPr lang="en-GB" sz="2800" b="1" spc="-1" dirty="0">
                <a:solidFill>
                  <a:srgbClr val="00B050"/>
                </a:solidFill>
                <a:latin typeface="+mj-lt"/>
                <a:ea typeface="Verdana"/>
              </a:rPr>
              <a:t>Luke 9:35</a:t>
            </a: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GB" sz="2800" b="1" spc="-1" dirty="0">
                <a:solidFill>
                  <a:srgbClr val="0070C0"/>
                </a:solidFill>
                <a:latin typeface="+mj-lt"/>
                <a:ea typeface="Verdana"/>
              </a:rPr>
              <a:t>Before his death: </a:t>
            </a:r>
            <a:r>
              <a:rPr lang="en-GB" sz="2800" b="1" spc="-1" dirty="0">
                <a:solidFill>
                  <a:srgbClr val="000000"/>
                </a:solidFill>
                <a:latin typeface="+mj-lt"/>
                <a:ea typeface="Verdana"/>
              </a:rPr>
              <a:t>“I will glorify [my name] again.” </a:t>
            </a:r>
            <a:r>
              <a:rPr lang="en-GB" sz="2800" b="1" spc="-1" dirty="0">
                <a:solidFill>
                  <a:srgbClr val="00B050"/>
                </a:solidFill>
                <a:latin typeface="+mj-lt"/>
                <a:ea typeface="Verdana"/>
              </a:rPr>
              <a:t>John 12:28-30</a:t>
            </a:r>
            <a:endParaRPr lang="fr-FR" sz="2800" b="1" spc="-1" dirty="0">
              <a:solidFill>
                <a:srgbClr val="00B050"/>
              </a:solidFill>
              <a:latin typeface="+mj-lt"/>
              <a:ea typeface="Verdana"/>
            </a:endParaRPr>
          </a:p>
        </p:txBody>
      </p:sp>
    </p:spTree>
    <p:extLst>
      <p:ext uri="{BB962C8B-B14F-4D97-AF65-F5344CB8AC3E}">
        <p14:creationId xmlns:p14="http://schemas.microsoft.com/office/powerpoint/2010/main" val="192421410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repl">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repl">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 calcmode="lin" valueType="num">
                                      <p:cBhvr additive="repl">
                                        <p:cTn id="1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47" name="TextBox 3"/>
          <p:cNvSpPr/>
          <p:nvPr/>
        </p:nvSpPr>
        <p:spPr>
          <a:xfrm>
            <a:off x="204480" y="0"/>
            <a:ext cx="7540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US" sz="2800" b="1" strike="noStrike" spc="-1" dirty="0">
                <a:solidFill>
                  <a:srgbClr val="C00000"/>
                </a:solidFill>
                <a:latin typeface="Verdana" panose="020B0604030504040204" pitchFamily="34" charset="0"/>
                <a:ea typeface="Verdana" panose="020B0604030504040204" pitchFamily="34" charset="0"/>
              </a:rPr>
              <a:t>Messiah’s authority </a:t>
            </a:r>
            <a:r>
              <a:rPr lang="en-US" sz="2800" b="1" strike="noStrike" spc="-1" dirty="0">
                <a:solidFill>
                  <a:srgbClr val="0070C0"/>
                </a:solidFill>
                <a:latin typeface="Verdana" panose="020B0604030504040204" pitchFamily="34" charset="0"/>
                <a:ea typeface="Verdana" panose="020B0604030504040204" pitchFamily="34" charset="0"/>
              </a:rPr>
              <a:t>Luke 9:10-62</a:t>
            </a:r>
            <a:endParaRPr lang="fr-FR" sz="2800" b="0" strike="noStrike" spc="-1" dirty="0">
              <a:latin typeface="Verdana" panose="020B0604030504040204" pitchFamily="34" charset="0"/>
              <a:ea typeface="Verdana" panose="020B0604030504040204" pitchFamily="34" charset="0"/>
            </a:endParaRPr>
          </a:p>
        </p:txBody>
      </p:sp>
      <p:sp>
        <p:nvSpPr>
          <p:cNvPr id="48" name="TextBox 5"/>
          <p:cNvSpPr/>
          <p:nvPr/>
        </p:nvSpPr>
        <p:spPr>
          <a:xfrm>
            <a:off x="268560" y="612309"/>
            <a:ext cx="7770240" cy="37995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ts val="2400"/>
              </a:lnSpc>
              <a:spcBef>
                <a:spcPts val="601"/>
              </a:spcBef>
              <a:tabLst>
                <a:tab pos="0" algn="l"/>
              </a:tabLst>
            </a:pPr>
            <a:r>
              <a:rPr lang="en-US" sz="2800" b="1" spc="-1" dirty="0">
                <a:solidFill>
                  <a:srgbClr val="C00000"/>
                </a:solidFill>
                <a:latin typeface="+mj-lt"/>
                <a:ea typeface="Verdana"/>
              </a:rPr>
              <a:t>1. </a:t>
            </a:r>
            <a:r>
              <a:rPr lang="en-US" sz="2800" b="1" strike="noStrike" spc="-1" dirty="0">
                <a:solidFill>
                  <a:srgbClr val="0070C0"/>
                </a:solidFill>
                <a:latin typeface="+mj-lt"/>
                <a:ea typeface="Verdana"/>
              </a:rPr>
              <a:t>Authority over the natural. </a:t>
            </a:r>
            <a:r>
              <a:rPr lang="en-US" sz="2800" b="1" strike="noStrike" spc="-1" dirty="0">
                <a:solidFill>
                  <a:srgbClr val="C00000"/>
                </a:solidFill>
                <a:latin typeface="+mj-lt"/>
                <a:ea typeface="Verdana"/>
              </a:rPr>
              <a:t>9:10-27</a:t>
            </a:r>
          </a:p>
          <a:p>
            <a:pPr>
              <a:tabLst>
                <a:tab pos="0" algn="l"/>
              </a:tabLst>
            </a:pPr>
            <a:r>
              <a:rPr lang="en-US" sz="2400" b="1" spc="-1" dirty="0">
                <a:solidFill>
                  <a:srgbClr val="000000"/>
                </a:solidFill>
                <a:latin typeface="+mj-lt"/>
                <a:ea typeface="Verdana"/>
              </a:rPr>
              <a:t>		He feeds 5000. 10-17</a:t>
            </a:r>
          </a:p>
          <a:p>
            <a:pPr>
              <a:tabLst>
                <a:tab pos="0" algn="l"/>
              </a:tabLst>
            </a:pPr>
            <a:r>
              <a:rPr lang="en-US" sz="2400" b="1" strike="noStrike" spc="-1" dirty="0">
                <a:solidFill>
                  <a:srgbClr val="000000"/>
                </a:solidFill>
                <a:latin typeface="+mj-lt"/>
                <a:ea typeface="Verdana"/>
              </a:rPr>
              <a:t>		Recognized by humans. 18-21</a:t>
            </a:r>
          </a:p>
          <a:p>
            <a:pPr>
              <a:tabLst>
                <a:tab pos="0" algn="l"/>
              </a:tabLst>
            </a:pPr>
            <a:r>
              <a:rPr lang="en-US" sz="2400" b="1" spc="-1" dirty="0">
                <a:solidFill>
                  <a:srgbClr val="000000"/>
                </a:solidFill>
                <a:latin typeface="+mj-lt"/>
                <a:ea typeface="Verdana"/>
              </a:rPr>
              <a:t>		Foretells his demise. 22</a:t>
            </a:r>
          </a:p>
          <a:p>
            <a:pPr>
              <a:tabLst>
                <a:tab pos="0" algn="l"/>
              </a:tabLst>
            </a:pPr>
            <a:r>
              <a:rPr lang="en-US" sz="2400" b="1" strike="noStrike" spc="-1" dirty="0">
                <a:solidFill>
                  <a:srgbClr val="000000"/>
                </a:solidFill>
                <a:latin typeface="+mj-lt"/>
                <a:ea typeface="Verdana"/>
              </a:rPr>
              <a:t>		Calls for radical followers. 23-27</a:t>
            </a:r>
            <a:endParaRPr lang="fr-FR" sz="2400" b="0" strike="noStrike" spc="-1" dirty="0">
              <a:latin typeface="+mj-lt"/>
            </a:endParaRPr>
          </a:p>
          <a:p>
            <a:pPr marL="282600" indent="-282600">
              <a:lnSpc>
                <a:spcPts val="2400"/>
              </a:lnSpc>
              <a:spcBef>
                <a:spcPts val="601"/>
              </a:spcBef>
              <a:buNone/>
              <a:tabLst>
                <a:tab pos="0" algn="l"/>
              </a:tabLst>
            </a:pPr>
            <a:r>
              <a:rPr lang="en-US" sz="2800" b="1" strike="noStrike" spc="-1" dirty="0">
                <a:solidFill>
                  <a:srgbClr val="C00000"/>
                </a:solidFill>
                <a:latin typeface="+mj-lt"/>
                <a:ea typeface="Verdana"/>
              </a:rPr>
              <a:t>2.</a:t>
            </a:r>
            <a:r>
              <a:rPr lang="en-GB" sz="2800" b="1" strike="noStrike" spc="-1" dirty="0">
                <a:solidFill>
                  <a:srgbClr val="000000"/>
                </a:solidFill>
                <a:latin typeface="+mj-lt"/>
                <a:ea typeface="Verdana"/>
              </a:rPr>
              <a:t> </a:t>
            </a:r>
            <a:r>
              <a:rPr lang="en-US" sz="2800" b="1" spc="-1" dirty="0">
                <a:solidFill>
                  <a:srgbClr val="0070C0"/>
                </a:solidFill>
                <a:latin typeface="+mj-lt"/>
                <a:ea typeface="Verdana"/>
              </a:rPr>
              <a:t>Authority over the supernatural</a:t>
            </a:r>
            <a:r>
              <a:rPr lang="en-US" sz="2800" b="1" strike="noStrike" spc="-1" dirty="0">
                <a:solidFill>
                  <a:srgbClr val="0070C0"/>
                </a:solidFill>
                <a:latin typeface="+mj-lt"/>
                <a:ea typeface="Verdana"/>
              </a:rPr>
              <a:t>: </a:t>
            </a:r>
            <a:r>
              <a:rPr lang="en-US" sz="2800" b="1" spc="-1" dirty="0">
                <a:solidFill>
                  <a:srgbClr val="C00000"/>
                </a:solidFill>
                <a:latin typeface="+mj-lt"/>
                <a:ea typeface="Verdana"/>
              </a:rPr>
              <a:t>9:28-62</a:t>
            </a:r>
          </a:p>
          <a:p>
            <a:pPr>
              <a:tabLst>
                <a:tab pos="0" algn="l"/>
              </a:tabLst>
            </a:pPr>
            <a:r>
              <a:rPr lang="en-US" sz="2800" b="1" spc="-1" dirty="0">
                <a:solidFill>
                  <a:srgbClr val="000000"/>
                </a:solidFill>
                <a:latin typeface="+mj-lt"/>
                <a:ea typeface="Verdana"/>
              </a:rPr>
              <a:t>		</a:t>
            </a:r>
            <a:r>
              <a:rPr lang="en-US" sz="2400" b="1" spc="-1" dirty="0">
                <a:solidFill>
                  <a:srgbClr val="000000"/>
                </a:solidFill>
                <a:latin typeface="+mj-lt"/>
                <a:ea typeface="Verdana"/>
              </a:rPr>
              <a:t>He is transfigured. 28-36</a:t>
            </a:r>
          </a:p>
          <a:p>
            <a:pPr>
              <a:tabLst>
                <a:tab pos="0" algn="l"/>
              </a:tabLst>
            </a:pPr>
            <a:r>
              <a:rPr lang="en-US" sz="2400" b="1" spc="-1" dirty="0">
                <a:solidFill>
                  <a:srgbClr val="000000"/>
                </a:solidFill>
                <a:latin typeface="+mj-lt"/>
                <a:ea typeface="Verdana"/>
              </a:rPr>
              <a:t>		Recognized by God. 18-20</a:t>
            </a:r>
          </a:p>
          <a:p>
            <a:pPr>
              <a:tabLst>
                <a:tab pos="0" algn="l"/>
              </a:tabLst>
            </a:pPr>
            <a:r>
              <a:rPr lang="en-US" sz="2400" b="1" spc="-1" dirty="0">
                <a:solidFill>
                  <a:srgbClr val="000000"/>
                </a:solidFill>
                <a:latin typeface="+mj-lt"/>
                <a:ea typeface="Verdana"/>
              </a:rPr>
              <a:t>		Foretells his demise. 43-45</a:t>
            </a:r>
          </a:p>
          <a:p>
            <a:pPr>
              <a:tabLst>
                <a:tab pos="0" algn="l"/>
              </a:tabLst>
            </a:pPr>
            <a:r>
              <a:rPr lang="en-US" sz="2400" b="1" spc="-1" dirty="0">
                <a:solidFill>
                  <a:srgbClr val="000000"/>
                </a:solidFill>
                <a:latin typeface="+mj-lt"/>
                <a:ea typeface="Verdana"/>
              </a:rPr>
              <a:t>		Calls for radical followers. 57-62</a:t>
            </a:r>
            <a:endParaRPr lang="fr-FR" sz="2400" b="1" spc="-1" dirty="0">
              <a:solidFill>
                <a:srgbClr val="000000"/>
              </a:solidFill>
              <a:latin typeface="+mj-lt"/>
              <a:ea typeface="Verdan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 calcmode="lin" valueType="num">
                                      <p:cBhvr additive="repl">
                                        <p:cTn id="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xEl>
                                              <p:pRg st="1" end="1"/>
                                            </p:txEl>
                                          </p:spTgt>
                                        </p:tgtEl>
                                        <p:attrNameLst>
                                          <p:attrName>style.visibility</p:attrName>
                                        </p:attrNameLst>
                                      </p:cBhvr>
                                      <p:to>
                                        <p:strVal val="visible"/>
                                      </p:to>
                                    </p:set>
                                    <p:anim calcmode="lin" valueType="num">
                                      <p:cBhvr additive="repl">
                                        <p:cTn id="13"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
                                            <p:txEl>
                                              <p:pRg st="2" end="2"/>
                                            </p:txEl>
                                          </p:spTgt>
                                        </p:tgtEl>
                                        <p:attrNameLst>
                                          <p:attrName>style.visibility</p:attrName>
                                        </p:attrNameLst>
                                      </p:cBhvr>
                                      <p:to>
                                        <p:strVal val="visible"/>
                                      </p:to>
                                    </p:set>
                                    <p:anim calcmode="lin" valueType="num">
                                      <p:cBhvr additive="repl">
                                        <p:cTn id="19"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
                                            <p:txEl>
                                              <p:pRg st="3" end="3"/>
                                            </p:txEl>
                                          </p:spTgt>
                                        </p:tgtEl>
                                        <p:attrNameLst>
                                          <p:attrName>style.visibility</p:attrName>
                                        </p:attrNameLst>
                                      </p:cBhvr>
                                      <p:to>
                                        <p:strVal val="visible"/>
                                      </p:to>
                                    </p:set>
                                    <p:anim calcmode="lin" valueType="num">
                                      <p:cBhvr additive="repl">
                                        <p:cTn id="25"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
                                            <p:txEl>
                                              <p:pRg st="4" end="4"/>
                                            </p:txEl>
                                          </p:spTgt>
                                        </p:tgtEl>
                                        <p:attrNameLst>
                                          <p:attrName>style.visibility</p:attrName>
                                        </p:attrNameLst>
                                      </p:cBhvr>
                                      <p:to>
                                        <p:strVal val="visible"/>
                                      </p:to>
                                    </p:set>
                                    <p:anim calcmode="lin" valueType="num">
                                      <p:cBhvr additive="repl">
                                        <p:cTn id="31"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8">
                                            <p:txEl>
                                              <p:pRg st="5" end="5"/>
                                            </p:txEl>
                                          </p:spTgt>
                                        </p:tgtEl>
                                        <p:attrNameLst>
                                          <p:attrName>style.visibility</p:attrName>
                                        </p:attrNameLst>
                                      </p:cBhvr>
                                      <p:to>
                                        <p:strVal val="visible"/>
                                      </p:to>
                                    </p:set>
                                    <p:anim calcmode="lin" valueType="num">
                                      <p:cBhvr additive="repl">
                                        <p:cTn id="37" dur="500" fill="hold"/>
                                        <p:tgtEl>
                                          <p:spTgt spid="48">
                                            <p:txEl>
                                              <p:pRg st="5" end="5"/>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8">
                                            <p:txEl>
                                              <p:pRg st="6" end="6"/>
                                            </p:txEl>
                                          </p:spTgt>
                                        </p:tgtEl>
                                        <p:attrNameLst>
                                          <p:attrName>style.visibility</p:attrName>
                                        </p:attrNameLst>
                                      </p:cBhvr>
                                      <p:to>
                                        <p:strVal val="visible"/>
                                      </p:to>
                                    </p:set>
                                    <p:anim calcmode="lin" valueType="num">
                                      <p:cBhvr additive="repl">
                                        <p:cTn id="43"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additive="repl">
                                        <p:cTn id="44" dur="500" fill="hold"/>
                                        <p:tgtEl>
                                          <p:spTgt spid="4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8">
                                            <p:txEl>
                                              <p:pRg st="7" end="7"/>
                                            </p:txEl>
                                          </p:spTgt>
                                        </p:tgtEl>
                                        <p:attrNameLst>
                                          <p:attrName>style.visibility</p:attrName>
                                        </p:attrNameLst>
                                      </p:cBhvr>
                                      <p:to>
                                        <p:strVal val="visible"/>
                                      </p:to>
                                    </p:set>
                                    <p:anim calcmode="lin" valueType="num">
                                      <p:cBhvr additive="repl">
                                        <p:cTn id="49" dur="500" fill="hold"/>
                                        <p:tgtEl>
                                          <p:spTgt spid="48">
                                            <p:txEl>
                                              <p:pRg st="7" end="7"/>
                                            </p:txEl>
                                          </p:spTgt>
                                        </p:tgtEl>
                                        <p:attrNameLst>
                                          <p:attrName>ppt_x</p:attrName>
                                        </p:attrNameLst>
                                      </p:cBhvr>
                                      <p:tavLst>
                                        <p:tav tm="0">
                                          <p:val>
                                            <p:strVal val="#ppt_x"/>
                                          </p:val>
                                        </p:tav>
                                        <p:tav tm="100000">
                                          <p:val>
                                            <p:strVal val="#ppt_x"/>
                                          </p:val>
                                        </p:tav>
                                      </p:tavLst>
                                    </p:anim>
                                    <p:anim calcmode="lin" valueType="num">
                                      <p:cBhvr additive="repl">
                                        <p:cTn id="50" dur="500" fill="hold"/>
                                        <p:tgtEl>
                                          <p:spTgt spid="4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8">
                                            <p:txEl>
                                              <p:pRg st="8" end="8"/>
                                            </p:txEl>
                                          </p:spTgt>
                                        </p:tgtEl>
                                        <p:attrNameLst>
                                          <p:attrName>style.visibility</p:attrName>
                                        </p:attrNameLst>
                                      </p:cBhvr>
                                      <p:to>
                                        <p:strVal val="visible"/>
                                      </p:to>
                                    </p:set>
                                    <p:anim calcmode="lin" valueType="num">
                                      <p:cBhvr additive="repl">
                                        <p:cTn id="55"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additive="repl">
                                        <p:cTn id="56" dur="500" fill="hold"/>
                                        <p:tgtEl>
                                          <p:spTgt spid="4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8">
                                            <p:txEl>
                                              <p:pRg st="9" end="9"/>
                                            </p:txEl>
                                          </p:spTgt>
                                        </p:tgtEl>
                                        <p:attrNameLst>
                                          <p:attrName>style.visibility</p:attrName>
                                        </p:attrNameLst>
                                      </p:cBhvr>
                                      <p:to>
                                        <p:strVal val="visible"/>
                                      </p:to>
                                    </p:set>
                                    <p:anim calcmode="lin" valueType="num">
                                      <p:cBhvr additive="repl">
                                        <p:cTn id="61" dur="500" fill="hold"/>
                                        <p:tgtEl>
                                          <p:spTgt spid="48">
                                            <p:txEl>
                                              <p:pRg st="9" end="9"/>
                                            </p:txEl>
                                          </p:spTgt>
                                        </p:tgtEl>
                                        <p:attrNameLst>
                                          <p:attrName>ppt_x</p:attrName>
                                        </p:attrNameLst>
                                      </p:cBhvr>
                                      <p:tavLst>
                                        <p:tav tm="0">
                                          <p:val>
                                            <p:strVal val="#ppt_x"/>
                                          </p:val>
                                        </p:tav>
                                        <p:tav tm="100000">
                                          <p:val>
                                            <p:strVal val="#ppt_x"/>
                                          </p:val>
                                        </p:tav>
                                      </p:tavLst>
                                    </p:anim>
                                    <p:anim calcmode="lin" valueType="num">
                                      <p:cBhvr additive="repl">
                                        <p:cTn id="62" dur="500" fill="hold"/>
                                        <p:tgtEl>
                                          <p:spTgt spid="4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115" name="TextBox 3"/>
          <p:cNvSpPr/>
          <p:nvPr/>
        </p:nvSpPr>
        <p:spPr>
          <a:xfrm>
            <a:off x="204479" y="0"/>
            <a:ext cx="792323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pc="-1" dirty="0">
                <a:solidFill>
                  <a:srgbClr val="0070C0"/>
                </a:solidFill>
                <a:latin typeface="Verdana"/>
                <a:ea typeface="Verdana"/>
              </a:rPr>
              <a:t>foretells his demise</a:t>
            </a:r>
            <a:r>
              <a:rPr lang="en-US" sz="2800" b="1" spc="-1" dirty="0">
                <a:solidFill>
                  <a:srgbClr val="0070C0"/>
                </a:solidFill>
                <a:latin typeface="Verdana"/>
                <a:ea typeface="Verdana"/>
              </a:rPr>
              <a:t> </a:t>
            </a:r>
            <a:r>
              <a:rPr lang="en-US" sz="2800" b="1" spc="-1" dirty="0">
                <a:solidFill>
                  <a:srgbClr val="C00000"/>
                </a:solidFill>
                <a:latin typeface="Verdana"/>
                <a:ea typeface="Verdana"/>
              </a:rPr>
              <a:t>Luke 9:43-45</a:t>
            </a:r>
            <a:endParaRPr lang="fr-FR" sz="2800" b="0" strike="noStrike" spc="-1" dirty="0">
              <a:solidFill>
                <a:srgbClr val="C00000"/>
              </a:solidFill>
              <a:latin typeface="Arial"/>
            </a:endParaRPr>
          </a:p>
        </p:txBody>
      </p:sp>
      <p:sp>
        <p:nvSpPr>
          <p:cNvPr id="116" name="TextBox 5"/>
          <p:cNvSpPr/>
          <p:nvPr/>
        </p:nvSpPr>
        <p:spPr>
          <a:xfrm>
            <a:off x="204480" y="516240"/>
            <a:ext cx="7923240" cy="39688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357188">
              <a:lnSpc>
                <a:spcPct val="100000"/>
              </a:lnSpc>
              <a:buNone/>
              <a:tabLst>
                <a:tab pos="0" algn="l"/>
              </a:tabLst>
            </a:pPr>
            <a:r>
              <a:rPr lang="en-GB" sz="2800" b="1" spc="-1" baseline="30000" dirty="0">
                <a:solidFill>
                  <a:srgbClr val="C00000"/>
                </a:solidFill>
                <a:latin typeface="+mj-lt"/>
              </a:rPr>
              <a:t>43 </a:t>
            </a:r>
            <a:r>
              <a:rPr lang="en-GB" sz="2800" b="1" spc="-1" dirty="0">
                <a:solidFill>
                  <a:srgbClr val="000000"/>
                </a:solidFill>
                <a:latin typeface="+mj-lt"/>
              </a:rPr>
              <a:t>[Jesus] said to his disciples, </a:t>
            </a:r>
            <a:r>
              <a:rPr lang="en-GB" sz="2800" b="1" spc="-1" baseline="30000" dirty="0">
                <a:solidFill>
                  <a:srgbClr val="C00000"/>
                </a:solidFill>
                <a:latin typeface="+mj-lt"/>
              </a:rPr>
              <a:t>44</a:t>
            </a:r>
            <a:r>
              <a:rPr lang="en-GB" sz="2800" b="1" spc="-1" dirty="0">
                <a:solidFill>
                  <a:srgbClr val="000000"/>
                </a:solidFill>
                <a:latin typeface="+mj-lt"/>
              </a:rPr>
              <a:t> “Listen carefully to what I am about to tell you: The </a:t>
            </a:r>
            <a:r>
              <a:rPr lang="en-GB" sz="2800" b="1" spc="-1" dirty="0">
                <a:solidFill>
                  <a:srgbClr val="00B050"/>
                </a:solidFill>
                <a:latin typeface="+mj-lt"/>
              </a:rPr>
              <a:t>Son of Man </a:t>
            </a:r>
            <a:r>
              <a:rPr lang="en-GB" sz="2800" b="1" spc="-1" dirty="0">
                <a:solidFill>
                  <a:srgbClr val="000000"/>
                </a:solidFill>
                <a:latin typeface="+mj-lt"/>
              </a:rPr>
              <a:t>is going to be delivered into the hands of men.” </a:t>
            </a:r>
          </a:p>
          <a:p>
            <a:pPr indent="357188">
              <a:lnSpc>
                <a:spcPct val="100000"/>
              </a:lnSpc>
              <a:buNone/>
              <a:tabLst>
                <a:tab pos="0" algn="l"/>
              </a:tabLst>
            </a:pPr>
            <a:r>
              <a:rPr lang="en-GB" sz="2800" b="1" spc="-1" baseline="30000" dirty="0">
                <a:solidFill>
                  <a:srgbClr val="C00000"/>
                </a:solidFill>
                <a:latin typeface="+mj-lt"/>
              </a:rPr>
              <a:t>45</a:t>
            </a:r>
            <a:r>
              <a:rPr lang="en-GB" sz="2800" b="1" spc="-1" dirty="0">
                <a:solidFill>
                  <a:srgbClr val="000000"/>
                </a:solidFill>
                <a:latin typeface="+mj-lt"/>
              </a:rPr>
              <a:t> But they did not understand what this meant.</a:t>
            </a:r>
          </a:p>
          <a:p>
            <a:pPr indent="357188">
              <a:lnSpc>
                <a:spcPct val="100000"/>
              </a:lnSpc>
              <a:buNone/>
              <a:tabLst>
                <a:tab pos="0" algn="l"/>
              </a:tabLst>
            </a:pPr>
            <a:endParaRPr lang="en-GB" sz="2800" b="1" strike="noStrike" spc="-1" dirty="0">
              <a:solidFill>
                <a:srgbClr val="000000"/>
              </a:solidFill>
              <a:latin typeface="+mj-lt"/>
            </a:endParaRPr>
          </a:p>
          <a:p>
            <a:pPr marL="266700" indent="-266700">
              <a:lnSpc>
                <a:spcPct val="100000"/>
              </a:lnSpc>
              <a:buNone/>
            </a:pPr>
            <a:r>
              <a:rPr lang="en-US" sz="2800" b="1" spc="-1" dirty="0">
                <a:solidFill>
                  <a:srgbClr val="C00000"/>
                </a:solidFill>
                <a:latin typeface="+mj-lt"/>
                <a:ea typeface="Verdana"/>
              </a:rPr>
              <a:t>● </a:t>
            </a:r>
            <a:r>
              <a:rPr lang="en-GB" sz="2800" b="1" spc="-1" dirty="0">
                <a:solidFill>
                  <a:srgbClr val="000000"/>
                </a:solidFill>
                <a:latin typeface="+mj-lt"/>
              </a:rPr>
              <a:t>‘Into the hands’ = put under the power.</a:t>
            </a:r>
          </a:p>
          <a:p>
            <a:pPr marL="266700" indent="-266700">
              <a:lnSpc>
                <a:spcPct val="100000"/>
              </a:lnSpc>
              <a:buNone/>
            </a:pPr>
            <a:r>
              <a:rPr lang="en-US" sz="2800" b="1" spc="-1" dirty="0">
                <a:solidFill>
                  <a:srgbClr val="C00000"/>
                </a:solidFill>
                <a:latin typeface="+mj-lt"/>
                <a:ea typeface="Verdana"/>
              </a:rPr>
              <a:t>● </a:t>
            </a:r>
            <a:r>
              <a:rPr lang="en-US" sz="2800" b="1" spc="-1" dirty="0">
                <a:solidFill>
                  <a:srgbClr val="000000"/>
                </a:solidFill>
                <a:latin typeface="+mj-lt"/>
              </a:rPr>
              <a:t>Why was this so hard to understand?</a:t>
            </a:r>
          </a:p>
        </p:txBody>
      </p:sp>
    </p:spTree>
    <p:extLst>
      <p:ext uri="{BB962C8B-B14F-4D97-AF65-F5344CB8AC3E}">
        <p14:creationId xmlns:p14="http://schemas.microsoft.com/office/powerpoint/2010/main" val="332105048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 calcmode="lin" valueType="num">
                                      <p:cBhvr additive="repl">
                                        <p:cTn id="7" dur="500" fill="hold"/>
                                        <p:tgtEl>
                                          <p:spTgt spid="116">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
                                            <p:txEl>
                                              <p:pRg st="1" end="1"/>
                                            </p:txEl>
                                          </p:spTgt>
                                        </p:tgtEl>
                                        <p:attrNameLst>
                                          <p:attrName>style.visibility</p:attrName>
                                        </p:attrNameLst>
                                      </p:cBhvr>
                                      <p:to>
                                        <p:strVal val="visible"/>
                                      </p:to>
                                    </p:set>
                                    <p:anim calcmode="lin" valueType="num">
                                      <p:cBhvr additive="repl">
                                        <p:cTn id="13" dur="500" fill="hold"/>
                                        <p:tgtEl>
                                          <p:spTgt spid="116">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6">
                                            <p:txEl>
                                              <p:pRg st="3" end="3"/>
                                            </p:txEl>
                                          </p:spTgt>
                                        </p:tgtEl>
                                        <p:attrNameLst>
                                          <p:attrName>style.visibility</p:attrName>
                                        </p:attrNameLst>
                                      </p:cBhvr>
                                      <p:to>
                                        <p:strVal val="visible"/>
                                      </p:to>
                                    </p:set>
                                    <p:anim calcmode="lin" valueType="num">
                                      <p:cBhvr additive="repl">
                                        <p:cTn id="19" dur="500" fill="hold"/>
                                        <p:tgtEl>
                                          <p:spTgt spid="116">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6">
                                            <p:txEl>
                                              <p:pRg st="4" end="4"/>
                                            </p:txEl>
                                          </p:spTgt>
                                        </p:tgtEl>
                                        <p:attrNameLst>
                                          <p:attrName>style.visibility</p:attrName>
                                        </p:attrNameLst>
                                      </p:cBhvr>
                                      <p:to>
                                        <p:strVal val="visible"/>
                                      </p:to>
                                    </p:set>
                                    <p:anim calcmode="lin" valueType="num">
                                      <p:cBhvr additive="repl">
                                        <p:cTn id="25" dur="500" fill="hold"/>
                                        <p:tgtEl>
                                          <p:spTgt spid="116">
                                            <p:txEl>
                                              <p:pRg st="4" end="4"/>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1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115" name="TextBox 3"/>
          <p:cNvSpPr/>
          <p:nvPr/>
        </p:nvSpPr>
        <p:spPr>
          <a:xfrm>
            <a:off x="204479" y="0"/>
            <a:ext cx="792323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Radical discipleship </a:t>
            </a:r>
            <a:r>
              <a:rPr lang="en-US" sz="2800" b="1" spc="-1" dirty="0">
                <a:solidFill>
                  <a:srgbClr val="C00000"/>
                </a:solidFill>
                <a:latin typeface="Verdana"/>
                <a:ea typeface="Verdana"/>
              </a:rPr>
              <a:t>Luke 9:57-62</a:t>
            </a:r>
            <a:endParaRPr lang="fr-FR" sz="2800" b="0" strike="noStrike" spc="-1" dirty="0">
              <a:solidFill>
                <a:srgbClr val="C00000"/>
              </a:solidFill>
              <a:latin typeface="Arial"/>
            </a:endParaRPr>
          </a:p>
        </p:txBody>
      </p:sp>
      <p:sp>
        <p:nvSpPr>
          <p:cNvPr id="116" name="TextBox 5"/>
          <p:cNvSpPr/>
          <p:nvPr/>
        </p:nvSpPr>
        <p:spPr>
          <a:xfrm>
            <a:off x="204480" y="516240"/>
            <a:ext cx="7923240" cy="39688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357188">
              <a:lnSpc>
                <a:spcPct val="100000"/>
              </a:lnSpc>
              <a:buNone/>
              <a:tabLst>
                <a:tab pos="0" algn="l"/>
              </a:tabLst>
            </a:pPr>
            <a:r>
              <a:rPr lang="en-GB" sz="2800" b="1" spc="-1" baseline="30000" dirty="0">
                <a:solidFill>
                  <a:srgbClr val="C00000"/>
                </a:solidFill>
              </a:rPr>
              <a:t>51 </a:t>
            </a:r>
            <a:r>
              <a:rPr lang="en-GB" sz="2800" b="1" spc="-1" dirty="0"/>
              <a:t>As the time approached for him to be taken up to heaven, Jesus resolutely set out for Jerusalem…</a:t>
            </a:r>
          </a:p>
          <a:p>
            <a:pPr indent="357188">
              <a:lnSpc>
                <a:spcPct val="100000"/>
              </a:lnSpc>
              <a:buNone/>
              <a:tabLst>
                <a:tab pos="0" algn="l"/>
              </a:tabLst>
            </a:pPr>
            <a:r>
              <a:rPr lang="en-GB" sz="2800" b="1" spc="-1" baseline="30000" dirty="0">
                <a:solidFill>
                  <a:srgbClr val="C00000"/>
                </a:solidFill>
              </a:rPr>
              <a:t>57 </a:t>
            </a:r>
            <a:r>
              <a:rPr lang="en-GB" sz="2800" b="1" spc="-1" dirty="0"/>
              <a:t>As they were walking along the road, </a:t>
            </a:r>
            <a:br>
              <a:rPr lang="en-GB" sz="2800" b="1" spc="-1" dirty="0"/>
            </a:br>
            <a:r>
              <a:rPr lang="en-GB" sz="2800" b="1" spc="-1" dirty="0"/>
              <a:t>a man said to him, “I will follow you wherever you go.”</a:t>
            </a:r>
          </a:p>
          <a:p>
            <a:pPr indent="357188">
              <a:lnSpc>
                <a:spcPct val="100000"/>
              </a:lnSpc>
              <a:buNone/>
              <a:tabLst>
                <a:tab pos="0" algn="l"/>
              </a:tabLst>
            </a:pPr>
            <a:r>
              <a:rPr lang="en-GB" sz="2800" b="1" spc="-1" baseline="30000" dirty="0">
                <a:solidFill>
                  <a:srgbClr val="C00000"/>
                </a:solidFill>
              </a:rPr>
              <a:t>58</a:t>
            </a:r>
            <a:r>
              <a:rPr lang="en-GB" sz="2800" b="1" spc="-1" dirty="0"/>
              <a:t> Jesus replied, “Foxes have dens and birds have nests, but the Son of Man has no place to lay his head.”</a:t>
            </a:r>
          </a:p>
        </p:txBody>
      </p:sp>
      <p:pic>
        <p:nvPicPr>
          <p:cNvPr id="3" name="Image 2">
            <a:extLst>
              <a:ext uri="{FF2B5EF4-FFF2-40B4-BE49-F238E27FC236}">
                <a16:creationId xmlns:a16="http://schemas.microsoft.com/office/drawing/2014/main" id="{DF26999F-FFE1-09DF-8642-F506BAF3FCB7}"/>
              </a:ext>
            </a:extLst>
          </p:cNvPr>
          <p:cNvPicPr>
            <a:picLocks noChangeAspect="1"/>
          </p:cNvPicPr>
          <p:nvPr/>
        </p:nvPicPr>
        <p:blipFill>
          <a:blip r:embed="rId2"/>
          <a:stretch>
            <a:fillRect/>
          </a:stretch>
        </p:blipFill>
        <p:spPr>
          <a:xfrm>
            <a:off x="1326971" y="575937"/>
            <a:ext cx="5474058" cy="3996063"/>
          </a:xfrm>
          <a:prstGeom prst="rect">
            <a:avLst/>
          </a:prstGeom>
        </p:spPr>
      </p:pic>
    </p:spTree>
    <p:extLst>
      <p:ext uri="{BB962C8B-B14F-4D97-AF65-F5344CB8AC3E}">
        <p14:creationId xmlns:p14="http://schemas.microsoft.com/office/powerpoint/2010/main" val="328778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
                                            <p:txEl>
                                              <p:pRg st="0" end="0"/>
                                            </p:txEl>
                                          </p:spTgt>
                                        </p:tgtEl>
                                        <p:attrNameLst>
                                          <p:attrName>style.visibility</p:attrName>
                                        </p:attrNameLst>
                                      </p:cBhvr>
                                      <p:to>
                                        <p:strVal val="visible"/>
                                      </p:to>
                                    </p:set>
                                    <p:anim calcmode="lin" valueType="num">
                                      <p:cBhvr additive="base">
                                        <p:cTn id="13" dur="500" fill="hold"/>
                                        <p:tgtEl>
                                          <p:spTgt spid="1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6">
                                            <p:txEl>
                                              <p:pRg st="1" end="1"/>
                                            </p:txEl>
                                          </p:spTgt>
                                        </p:tgtEl>
                                        <p:attrNameLst>
                                          <p:attrName>style.visibility</p:attrName>
                                        </p:attrNameLst>
                                      </p:cBhvr>
                                      <p:to>
                                        <p:strVal val="visible"/>
                                      </p:to>
                                    </p:set>
                                    <p:anim calcmode="lin" valueType="num">
                                      <p:cBhvr additive="base">
                                        <p:cTn id="19" dur="500" fill="hold"/>
                                        <p:tgtEl>
                                          <p:spTgt spid="1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6">
                                            <p:txEl>
                                              <p:pRg st="2" end="2"/>
                                            </p:txEl>
                                          </p:spTgt>
                                        </p:tgtEl>
                                        <p:attrNameLst>
                                          <p:attrName>style.visibility</p:attrName>
                                        </p:attrNameLst>
                                      </p:cBhvr>
                                      <p:to>
                                        <p:strVal val="visible"/>
                                      </p:to>
                                    </p:set>
                                    <p:anim calcmode="lin" valueType="num">
                                      <p:cBhvr additive="base">
                                        <p:cTn id="25" dur="500" fill="hold"/>
                                        <p:tgtEl>
                                          <p:spTgt spid="1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80" y="0"/>
            <a:ext cx="7540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US" sz="2800" b="1" spc="-1" dirty="0">
                <a:solidFill>
                  <a:srgbClr val="0070C0"/>
                </a:solidFill>
                <a:latin typeface="Verdana"/>
                <a:ea typeface="Verdana"/>
              </a:rPr>
              <a:t>Radical discipleship </a:t>
            </a:r>
            <a:r>
              <a:rPr lang="en-US" sz="2800" b="1" spc="-1" dirty="0">
                <a:solidFill>
                  <a:srgbClr val="C00000"/>
                </a:solidFill>
                <a:latin typeface="Verdana"/>
                <a:ea typeface="Verdana"/>
              </a:rPr>
              <a:t>Luke 9:57-62</a:t>
            </a:r>
            <a:endParaRPr lang="fr-FR" sz="2800" spc="-1" dirty="0">
              <a:solidFill>
                <a:srgbClr val="C00000"/>
              </a:solidFill>
            </a:endParaRPr>
          </a:p>
        </p:txBody>
      </p:sp>
      <p:sp>
        <p:nvSpPr>
          <p:cNvPr id="60" name="TextBox 5"/>
          <p:cNvSpPr/>
          <p:nvPr/>
        </p:nvSpPr>
        <p:spPr>
          <a:xfrm>
            <a:off x="269200" y="413526"/>
            <a:ext cx="7778656" cy="41996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82600" indent="-282600">
              <a:lnSpc>
                <a:spcPct val="100000"/>
              </a:lnSpc>
              <a:spcBef>
                <a:spcPts val="300"/>
              </a:spcBef>
              <a:buNone/>
              <a:tabLst>
                <a:tab pos="0" algn="l"/>
              </a:tabLst>
            </a:pPr>
            <a:r>
              <a:rPr lang="en-US" sz="2800" b="1" strike="noStrike" spc="-1" dirty="0">
                <a:solidFill>
                  <a:srgbClr val="C00000"/>
                </a:solidFill>
                <a:latin typeface="Calibri"/>
                <a:ea typeface="Verdana"/>
              </a:rPr>
              <a:t>●</a:t>
            </a:r>
            <a:r>
              <a:rPr lang="en-GB" sz="2800" b="1" strike="noStrike" spc="-1" dirty="0">
                <a:solidFill>
                  <a:srgbClr val="000000"/>
                </a:solidFill>
                <a:latin typeface="Arial"/>
                <a:ea typeface="Verdana"/>
              </a:rPr>
              <a:t> </a:t>
            </a:r>
            <a:r>
              <a:rPr lang="en-US" sz="2800" b="1" strike="noStrike" spc="-1" dirty="0">
                <a:solidFill>
                  <a:srgbClr val="0070C0"/>
                </a:solidFill>
                <a:latin typeface="Arial"/>
                <a:ea typeface="Verdana"/>
              </a:rPr>
              <a:t>Jesus ‘departure’: </a:t>
            </a:r>
            <a:r>
              <a:rPr lang="en-US" sz="2800" b="1" strike="noStrike" spc="-1" dirty="0">
                <a:solidFill>
                  <a:srgbClr val="000000"/>
                </a:solidFill>
                <a:latin typeface="Arial"/>
                <a:ea typeface="Verdana"/>
              </a:rPr>
              <a:t>“</a:t>
            </a:r>
            <a:r>
              <a:rPr lang="en-GB" sz="2800" b="1" spc="-1" dirty="0">
                <a:solidFill>
                  <a:srgbClr val="000000"/>
                </a:solidFill>
                <a:ea typeface="Verdana"/>
              </a:rPr>
              <a:t>to be taken up to heaven.” </a:t>
            </a:r>
            <a:r>
              <a:rPr lang="en-GB" sz="2800" b="1" spc="-1" dirty="0">
                <a:solidFill>
                  <a:srgbClr val="00B050"/>
                </a:solidFill>
                <a:ea typeface="Verdana"/>
              </a:rPr>
              <a:t>Acts 1:9-11</a:t>
            </a:r>
            <a:endParaRPr lang="en-US" sz="2800" b="1" spc="-1" dirty="0">
              <a:solidFill>
                <a:srgbClr val="00B050"/>
              </a:solidFill>
              <a:ea typeface="Verdana"/>
            </a:endParaRPr>
          </a:p>
          <a:p>
            <a:pPr marL="282600" indent="-282600">
              <a:lnSpc>
                <a:spcPct val="100000"/>
              </a:lnSpc>
              <a:spcBef>
                <a:spcPts val="300"/>
              </a:spcBef>
              <a:buNone/>
              <a:tabLst>
                <a:tab pos="0" algn="l"/>
              </a:tabLst>
            </a:pPr>
            <a:r>
              <a:rPr lang="en-US" sz="2800" b="1" strike="noStrike" spc="-1" dirty="0">
                <a:solidFill>
                  <a:srgbClr val="C00000"/>
                </a:solidFill>
                <a:latin typeface="Calibri"/>
                <a:ea typeface="Verdana"/>
              </a:rPr>
              <a:t>● </a:t>
            </a:r>
            <a:r>
              <a:rPr lang="en-US" sz="2800" b="1" spc="-1" dirty="0">
                <a:solidFill>
                  <a:srgbClr val="0070C0"/>
                </a:solidFill>
                <a:latin typeface="Arial"/>
                <a:ea typeface="Verdana"/>
              </a:rPr>
              <a:t>Until:</a:t>
            </a:r>
            <a:r>
              <a:rPr lang="en-US" sz="2800" b="1" spc="-1" dirty="0">
                <a:solidFill>
                  <a:srgbClr val="000000"/>
                </a:solidFill>
                <a:latin typeface="Arial"/>
                <a:ea typeface="Verdana"/>
              </a:rPr>
              <a:t> Jesus will arrive back from heaven to become king of the whole world.</a:t>
            </a:r>
            <a:endParaRPr lang="en-GB" sz="2800" b="1" strike="noStrike" spc="-1" dirty="0">
              <a:solidFill>
                <a:srgbClr val="000000"/>
              </a:solidFill>
              <a:latin typeface="Arial"/>
              <a:ea typeface="Verdana"/>
            </a:endParaRPr>
          </a:p>
          <a:p>
            <a:pPr marL="282600" indent="-282600">
              <a:lnSpc>
                <a:spcPct val="100000"/>
              </a:lnSpc>
              <a:spcBef>
                <a:spcPts val="300"/>
              </a:spcBef>
              <a:buNone/>
              <a:tabLst>
                <a:tab pos="0" algn="l"/>
              </a:tabLst>
            </a:pPr>
            <a:r>
              <a:rPr lang="en-US" sz="2800" b="1" strike="noStrike" spc="-1" dirty="0">
                <a:solidFill>
                  <a:srgbClr val="C00000"/>
                </a:solidFill>
                <a:latin typeface="Calibri"/>
                <a:ea typeface="Verdana"/>
              </a:rPr>
              <a:t>● </a:t>
            </a:r>
            <a:r>
              <a:rPr lang="en-GB" sz="2800" b="1" spc="-1" dirty="0">
                <a:solidFill>
                  <a:srgbClr val="0070C0"/>
                </a:solidFill>
                <a:latin typeface="Arial"/>
                <a:ea typeface="Verdana"/>
              </a:rPr>
              <a:t>Follow: </a:t>
            </a:r>
            <a:r>
              <a:rPr lang="en-GB" sz="2800" b="1" strike="noStrike" spc="-1" dirty="0">
                <a:solidFill>
                  <a:srgbClr val="000000"/>
                </a:solidFill>
                <a:latin typeface="Arial"/>
                <a:ea typeface="Verdana"/>
              </a:rPr>
              <a:t>Learn from, obey instructions, imitate, even die young unjustly.</a:t>
            </a:r>
          </a:p>
          <a:p>
            <a:pPr marL="282600" indent="-282600">
              <a:lnSpc>
                <a:spcPct val="100000"/>
              </a:lnSpc>
              <a:spcBef>
                <a:spcPts val="300"/>
              </a:spcBef>
              <a:buNone/>
              <a:tabLst>
                <a:tab pos="0" algn="l"/>
              </a:tabLst>
            </a:pPr>
            <a:r>
              <a:rPr lang="en-US" sz="2800" b="1" spc="-1" dirty="0">
                <a:solidFill>
                  <a:srgbClr val="C00000"/>
                </a:solidFill>
                <a:latin typeface="Calibri"/>
                <a:ea typeface="Verdana"/>
              </a:rPr>
              <a:t>● </a:t>
            </a:r>
            <a:r>
              <a:rPr lang="en-GB" sz="2800" b="1" spc="-1" dirty="0">
                <a:solidFill>
                  <a:srgbClr val="0070C0"/>
                </a:solidFill>
                <a:latin typeface="Arial"/>
                <a:ea typeface="Verdana"/>
              </a:rPr>
              <a:t>Lay </a:t>
            </a:r>
            <a:r>
              <a:rPr lang="en-GB" sz="2800" b="1" spc="-1" dirty="0">
                <a:solidFill>
                  <a:srgbClr val="0070C0"/>
                </a:solidFill>
                <a:ea typeface="Verdana"/>
              </a:rPr>
              <a:t>(</a:t>
            </a:r>
            <a:r>
              <a:rPr lang="en-GB" sz="2800" b="1" i="1" spc="-1" dirty="0" err="1">
                <a:solidFill>
                  <a:srgbClr val="0070C0"/>
                </a:solidFill>
                <a:ea typeface="Verdana"/>
              </a:rPr>
              <a:t>klinō</a:t>
            </a:r>
            <a:r>
              <a:rPr lang="en-GB" sz="2800" b="1" spc="-1" dirty="0">
                <a:solidFill>
                  <a:srgbClr val="0070C0"/>
                </a:solidFill>
                <a:ea typeface="Verdana"/>
              </a:rPr>
              <a:t>) head</a:t>
            </a:r>
            <a:r>
              <a:rPr lang="en-GB" sz="2800" b="1" spc="-1" dirty="0">
                <a:solidFill>
                  <a:srgbClr val="0070C0"/>
                </a:solidFill>
                <a:latin typeface="Arial"/>
                <a:ea typeface="Verdana"/>
              </a:rPr>
              <a:t>: </a:t>
            </a:r>
            <a:r>
              <a:rPr lang="en-GB" sz="2800" b="1" spc="-1" dirty="0">
                <a:solidFill>
                  <a:srgbClr val="000000"/>
                </a:solidFill>
                <a:ea typeface="Verdana"/>
              </a:rPr>
              <a:t>‘He said, “It is finished.” Then he bowed [</a:t>
            </a:r>
            <a:r>
              <a:rPr lang="en-GB" sz="2800" b="1" i="1" spc="-1" dirty="0" err="1">
                <a:solidFill>
                  <a:srgbClr val="000000"/>
                </a:solidFill>
                <a:ea typeface="Verdana"/>
              </a:rPr>
              <a:t>klinō</a:t>
            </a:r>
            <a:r>
              <a:rPr lang="en-GB" sz="2800" b="1" spc="-1" dirty="0">
                <a:solidFill>
                  <a:srgbClr val="000000"/>
                </a:solidFill>
                <a:ea typeface="Verdana"/>
              </a:rPr>
              <a:t>] his head and gave up his spirit.’ </a:t>
            </a:r>
            <a:r>
              <a:rPr lang="en-GB" sz="2800" b="1" spc="-1" dirty="0">
                <a:solidFill>
                  <a:srgbClr val="00B050"/>
                </a:solidFill>
                <a:ea typeface="Verdana"/>
              </a:rPr>
              <a:t>John 19:30</a:t>
            </a:r>
            <a:endParaRPr lang="fr-FR" sz="2800" b="0" strike="noStrike" spc="-1" dirty="0">
              <a:solidFill>
                <a:srgbClr val="00B050"/>
              </a:solidFill>
              <a:latin typeface="Arial"/>
            </a:endParaRPr>
          </a:p>
        </p:txBody>
      </p:sp>
    </p:spTree>
    <p:extLst>
      <p:ext uri="{BB962C8B-B14F-4D97-AF65-F5344CB8AC3E}">
        <p14:creationId xmlns:p14="http://schemas.microsoft.com/office/powerpoint/2010/main" val="406556335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repl">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repl">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 calcmode="lin" valueType="num">
                                      <p:cBhvr additive="repl">
                                        <p:cTn id="1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0">
                                            <p:txEl>
                                              <p:pRg st="3" end="3"/>
                                            </p:txEl>
                                          </p:spTgt>
                                        </p:tgtEl>
                                        <p:attrNameLst>
                                          <p:attrName>style.visibility</p:attrName>
                                        </p:attrNameLst>
                                      </p:cBhvr>
                                      <p:to>
                                        <p:strVal val="visible"/>
                                      </p:to>
                                    </p:set>
                                    <p:anim calcmode="lin" valueType="num">
                                      <p:cBhvr additive="repl">
                                        <p:cTn id="25" dur="500" fill="hold"/>
                                        <p:tgtEl>
                                          <p:spTgt spid="60">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6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115" name="TextBox 3"/>
          <p:cNvSpPr/>
          <p:nvPr/>
        </p:nvSpPr>
        <p:spPr>
          <a:xfrm>
            <a:off x="204479" y="0"/>
            <a:ext cx="792323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Radical discipleship </a:t>
            </a:r>
            <a:r>
              <a:rPr lang="en-US" sz="2800" b="1" spc="-1" dirty="0">
                <a:solidFill>
                  <a:srgbClr val="C00000"/>
                </a:solidFill>
                <a:latin typeface="Verdana"/>
                <a:ea typeface="Verdana"/>
              </a:rPr>
              <a:t>Luke 9:57-62</a:t>
            </a:r>
            <a:endParaRPr lang="fr-FR" sz="2800" b="0" strike="noStrike" spc="-1" dirty="0">
              <a:solidFill>
                <a:srgbClr val="C00000"/>
              </a:solidFill>
              <a:latin typeface="Arial"/>
            </a:endParaRPr>
          </a:p>
        </p:txBody>
      </p:sp>
      <p:sp>
        <p:nvSpPr>
          <p:cNvPr id="116" name="TextBox 5"/>
          <p:cNvSpPr/>
          <p:nvPr/>
        </p:nvSpPr>
        <p:spPr>
          <a:xfrm>
            <a:off x="204480" y="516240"/>
            <a:ext cx="7923240" cy="35379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357188">
              <a:lnSpc>
                <a:spcPct val="100000"/>
              </a:lnSpc>
              <a:buNone/>
              <a:tabLst>
                <a:tab pos="0" algn="l"/>
              </a:tabLst>
            </a:pPr>
            <a:r>
              <a:rPr lang="en-GB" sz="2800" b="1" spc="-1" baseline="30000" dirty="0">
                <a:solidFill>
                  <a:srgbClr val="C00000"/>
                </a:solidFill>
              </a:rPr>
              <a:t>59 </a:t>
            </a:r>
            <a:r>
              <a:rPr lang="en-GB" sz="2800" b="1" spc="-1" dirty="0"/>
              <a:t>He said to another man, “Follow me.” But he replied, “Lord</a:t>
            </a:r>
            <a:r>
              <a:rPr lang="en-GB" sz="2800" b="1" spc="-1" dirty="0">
                <a:solidFill>
                  <a:srgbClr val="00B050"/>
                </a:solidFill>
              </a:rPr>
              <a:t>*</a:t>
            </a:r>
            <a:r>
              <a:rPr lang="en-GB" sz="2800" b="1" spc="-1" dirty="0"/>
              <a:t>, first let me go and bury my father.”</a:t>
            </a:r>
            <a:br>
              <a:rPr lang="en-GB" sz="2800" b="1" spc="-1" dirty="0"/>
            </a:br>
            <a:r>
              <a:rPr lang="en-GB" sz="2800" b="1" spc="-1" dirty="0"/>
              <a:t>* </a:t>
            </a:r>
            <a:r>
              <a:rPr lang="en-GB" sz="2800" spc="-1" dirty="0">
                <a:solidFill>
                  <a:srgbClr val="00B050"/>
                </a:solidFill>
              </a:rPr>
              <a:t>Some </a:t>
            </a:r>
            <a:r>
              <a:rPr lang="en-GB" sz="2800" spc="-1" dirty="0" err="1">
                <a:solidFill>
                  <a:srgbClr val="00B050"/>
                </a:solidFill>
              </a:rPr>
              <a:t>mss</a:t>
            </a:r>
            <a:r>
              <a:rPr lang="en-GB" sz="2800" spc="-1" dirty="0">
                <a:solidFill>
                  <a:srgbClr val="00B050"/>
                </a:solidFill>
              </a:rPr>
              <a:t> omit “Lord” due to a scribal error.</a:t>
            </a:r>
          </a:p>
          <a:p>
            <a:pPr indent="357188">
              <a:lnSpc>
                <a:spcPct val="100000"/>
              </a:lnSpc>
              <a:buNone/>
              <a:tabLst>
                <a:tab pos="0" algn="l"/>
              </a:tabLst>
            </a:pPr>
            <a:r>
              <a:rPr lang="en-GB" sz="2800" b="1" spc="-1" baseline="30000" dirty="0">
                <a:solidFill>
                  <a:srgbClr val="C00000"/>
                </a:solidFill>
              </a:rPr>
              <a:t>60 </a:t>
            </a:r>
            <a:r>
              <a:rPr lang="en-GB" sz="2800" b="1" spc="-1" dirty="0"/>
              <a:t>Jesus said to him, “Let the dead bury their own dead, but you go and proclaim the kingdom of God.”</a:t>
            </a:r>
            <a:br>
              <a:rPr lang="en-GB" sz="2800" b="1" spc="-1" dirty="0"/>
            </a:br>
            <a:endParaRPr lang="fr-FR" sz="2800" b="0" strike="noStrike" spc="-1" dirty="0">
              <a:latin typeface="Arial"/>
            </a:endParaRPr>
          </a:p>
        </p:txBody>
      </p:sp>
      <p:pic>
        <p:nvPicPr>
          <p:cNvPr id="3" name="Image 2">
            <a:extLst>
              <a:ext uri="{FF2B5EF4-FFF2-40B4-BE49-F238E27FC236}">
                <a16:creationId xmlns:a16="http://schemas.microsoft.com/office/drawing/2014/main" id="{81F9B0B5-1563-2E2B-C6E9-943558589644}"/>
              </a:ext>
            </a:extLst>
          </p:cNvPr>
          <p:cNvPicPr>
            <a:picLocks noChangeAspect="1"/>
          </p:cNvPicPr>
          <p:nvPr/>
        </p:nvPicPr>
        <p:blipFill>
          <a:blip r:embed="rId2"/>
          <a:stretch>
            <a:fillRect/>
          </a:stretch>
        </p:blipFill>
        <p:spPr>
          <a:xfrm>
            <a:off x="3293034" y="760260"/>
            <a:ext cx="1905098" cy="3810196"/>
          </a:xfrm>
          <a:prstGeom prst="rect">
            <a:avLst/>
          </a:prstGeom>
        </p:spPr>
      </p:pic>
    </p:spTree>
    <p:extLst>
      <p:ext uri="{BB962C8B-B14F-4D97-AF65-F5344CB8AC3E}">
        <p14:creationId xmlns:p14="http://schemas.microsoft.com/office/powerpoint/2010/main" val="45316245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
                                            <p:txEl>
                                              <p:pRg st="0" end="0"/>
                                            </p:txEl>
                                          </p:spTgt>
                                        </p:tgtEl>
                                        <p:attrNameLst>
                                          <p:attrName>style.visibility</p:attrName>
                                        </p:attrNameLst>
                                      </p:cBhvr>
                                      <p:to>
                                        <p:strVal val="visible"/>
                                      </p:to>
                                    </p:set>
                                    <p:anim calcmode="lin" valueType="num">
                                      <p:cBhvr additive="repl">
                                        <p:cTn id="13" dur="500" fill="hold"/>
                                        <p:tgtEl>
                                          <p:spTgt spid="116">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6">
                                            <p:txEl>
                                              <p:pRg st="1" end="1"/>
                                            </p:txEl>
                                          </p:spTgt>
                                        </p:tgtEl>
                                        <p:attrNameLst>
                                          <p:attrName>style.visibility</p:attrName>
                                        </p:attrNameLst>
                                      </p:cBhvr>
                                      <p:to>
                                        <p:strVal val="visible"/>
                                      </p:to>
                                    </p:set>
                                    <p:anim calcmode="lin" valueType="num">
                                      <p:cBhvr additive="repl">
                                        <p:cTn id="19" dur="500" fill="hold"/>
                                        <p:tgtEl>
                                          <p:spTgt spid="116">
                                            <p:txEl>
                                              <p:pRg st="1" end="1"/>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80" y="0"/>
            <a:ext cx="7540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1" spc="-1" dirty="0">
                <a:solidFill>
                  <a:srgbClr val="0070C0"/>
                </a:solidFill>
                <a:latin typeface="Verdana"/>
                <a:ea typeface="Verdana"/>
              </a:rPr>
              <a:t>Radical discipleship </a:t>
            </a:r>
            <a:r>
              <a:rPr lang="en-US" sz="2800" b="1" spc="-1" dirty="0">
                <a:solidFill>
                  <a:srgbClr val="C00000"/>
                </a:solidFill>
                <a:latin typeface="Verdana"/>
                <a:ea typeface="Verdana"/>
              </a:rPr>
              <a:t>Luke 9:57-62</a:t>
            </a:r>
            <a:endParaRPr lang="fr-FR" sz="2800" b="0" strike="noStrike" spc="-1" dirty="0">
              <a:latin typeface="Arial"/>
            </a:endParaRPr>
          </a:p>
        </p:txBody>
      </p:sp>
      <p:sp>
        <p:nvSpPr>
          <p:cNvPr id="60" name="TextBox 5"/>
          <p:cNvSpPr/>
          <p:nvPr/>
        </p:nvSpPr>
        <p:spPr>
          <a:xfrm>
            <a:off x="268560" y="481680"/>
            <a:ext cx="7858800" cy="32609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spcBef>
                <a:spcPts val="601"/>
              </a:spcBef>
              <a:buNone/>
              <a:tabLst>
                <a:tab pos="0" algn="l"/>
              </a:tabLst>
            </a:pPr>
            <a:r>
              <a:rPr lang="en-US" sz="2800" b="1" spc="-1" dirty="0">
                <a:solidFill>
                  <a:srgbClr val="C00000"/>
                </a:solidFill>
                <a:latin typeface="+mj-lt"/>
                <a:ea typeface="Verdana"/>
              </a:rPr>
              <a:t>African brothers explained this text to me:</a:t>
            </a:r>
            <a:endParaRPr lang="en-US" sz="2800" b="1" strike="noStrike" spc="-1" dirty="0">
              <a:solidFill>
                <a:srgbClr val="C00000"/>
              </a:solidFill>
              <a:latin typeface="+mj-lt"/>
              <a:ea typeface="Verdana"/>
            </a:endParaRP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a:t>
            </a:r>
            <a:r>
              <a:rPr lang="en-GB" sz="2800" b="1" strike="noStrike" spc="-1" dirty="0">
                <a:solidFill>
                  <a:srgbClr val="000000"/>
                </a:solidFill>
                <a:latin typeface="+mj-lt"/>
                <a:ea typeface="Verdana"/>
              </a:rPr>
              <a:t> </a:t>
            </a:r>
            <a:r>
              <a:rPr lang="en-US" sz="2800" b="1" strike="noStrike" spc="-1" dirty="0">
                <a:solidFill>
                  <a:srgbClr val="0070C0"/>
                </a:solidFill>
                <a:latin typeface="+mj-lt"/>
                <a:ea typeface="Verdana"/>
              </a:rPr>
              <a:t>Bury parents:</a:t>
            </a:r>
            <a:r>
              <a:rPr lang="en-US" sz="2800" b="1" spc="-1" dirty="0">
                <a:solidFill>
                  <a:srgbClr val="000000"/>
                </a:solidFill>
                <a:latin typeface="+mj-lt"/>
                <a:ea typeface="Verdana"/>
              </a:rPr>
              <a:t> “Th</a:t>
            </a:r>
            <a:r>
              <a:rPr lang="en-US" sz="2800" b="1" strike="noStrike" spc="-1" dirty="0">
                <a:solidFill>
                  <a:srgbClr val="000000"/>
                </a:solidFill>
                <a:latin typeface="+mj-lt"/>
                <a:ea typeface="Verdana"/>
              </a:rPr>
              <a:t>is </a:t>
            </a:r>
            <a:r>
              <a:rPr lang="en-US" sz="2800" b="1" spc="-1" dirty="0">
                <a:solidFill>
                  <a:srgbClr val="000000"/>
                </a:solidFill>
                <a:latin typeface="+mj-lt"/>
                <a:ea typeface="Verdana"/>
              </a:rPr>
              <a:t>remains a filial duty. One who did not care for his aging parents would be shamed by his community.”</a:t>
            </a:r>
            <a:r>
              <a:rPr lang="en-US" sz="2800" b="1" strike="noStrike" spc="-1" dirty="0">
                <a:solidFill>
                  <a:srgbClr val="000000"/>
                </a:solidFill>
                <a:latin typeface="+mj-lt"/>
                <a:ea typeface="Verdana"/>
              </a:rPr>
              <a:t> </a:t>
            </a: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pc="-1" dirty="0">
                <a:solidFill>
                  <a:srgbClr val="0070C0"/>
                </a:solidFill>
                <a:latin typeface="+mj-lt"/>
                <a:ea typeface="Verdana"/>
              </a:rPr>
              <a:t>Go proclaim:</a:t>
            </a:r>
            <a:r>
              <a:rPr lang="en-US" sz="2800" b="1" spc="-1" dirty="0">
                <a:solidFill>
                  <a:srgbClr val="000000"/>
                </a:solidFill>
                <a:latin typeface="+mj-lt"/>
                <a:ea typeface="Verdana"/>
              </a:rPr>
              <a:t> “</a:t>
            </a:r>
            <a:r>
              <a:rPr lang="en-US" sz="2800" b="1" strike="noStrike" spc="-1" dirty="0">
                <a:solidFill>
                  <a:srgbClr val="000000"/>
                </a:solidFill>
                <a:latin typeface="+mj-lt"/>
                <a:ea typeface="Verdana"/>
              </a:rPr>
              <a:t>This must be an important task, worth risking an inheritance and one’s reputation.</a:t>
            </a:r>
            <a:r>
              <a:rPr lang="en-GB" sz="2800" b="1" spc="-1" dirty="0">
                <a:solidFill>
                  <a:srgbClr val="000000"/>
                </a:solidFill>
                <a:latin typeface="+mj-lt"/>
                <a:ea typeface="Verdana"/>
              </a:rPr>
              <a:t>”</a:t>
            </a:r>
            <a:endParaRPr lang="en-GB" sz="2800" b="1" strike="noStrike" spc="-1" dirty="0">
              <a:solidFill>
                <a:srgbClr val="000000"/>
              </a:solidFill>
              <a:latin typeface="+mj-lt"/>
              <a:ea typeface="Verdana"/>
            </a:endParaRPr>
          </a:p>
        </p:txBody>
      </p:sp>
    </p:spTree>
    <p:extLst>
      <p:ext uri="{BB962C8B-B14F-4D97-AF65-F5344CB8AC3E}">
        <p14:creationId xmlns:p14="http://schemas.microsoft.com/office/powerpoint/2010/main" val="22290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base">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base">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 calcmode="lin" valueType="num">
                                      <p:cBhvr additive="base">
                                        <p:cTn id="1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115" name="TextBox 3"/>
          <p:cNvSpPr/>
          <p:nvPr/>
        </p:nvSpPr>
        <p:spPr>
          <a:xfrm>
            <a:off x="204479" y="0"/>
            <a:ext cx="792323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Radical discipleship </a:t>
            </a:r>
            <a:r>
              <a:rPr lang="en-US" sz="2800" b="1" spc="-1" dirty="0">
                <a:solidFill>
                  <a:srgbClr val="C00000"/>
                </a:solidFill>
                <a:latin typeface="Verdana"/>
                <a:ea typeface="Verdana"/>
              </a:rPr>
              <a:t>Luke 9:57-62</a:t>
            </a:r>
            <a:endParaRPr lang="fr-FR" sz="2800" b="0" strike="noStrike" spc="-1" dirty="0">
              <a:solidFill>
                <a:srgbClr val="C00000"/>
              </a:solidFill>
              <a:latin typeface="Arial"/>
            </a:endParaRPr>
          </a:p>
        </p:txBody>
      </p:sp>
      <p:sp>
        <p:nvSpPr>
          <p:cNvPr id="116" name="TextBox 5"/>
          <p:cNvSpPr/>
          <p:nvPr/>
        </p:nvSpPr>
        <p:spPr>
          <a:xfrm>
            <a:off x="204480" y="516240"/>
            <a:ext cx="7849055"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en-GB" sz="2800" b="1" spc="-1" baseline="30000" dirty="0">
                <a:solidFill>
                  <a:srgbClr val="C00000"/>
                </a:solidFill>
                <a:latin typeface="+mj-lt"/>
              </a:rPr>
              <a:t>61 </a:t>
            </a:r>
            <a:r>
              <a:rPr lang="en-GB" sz="2800" b="1" spc="-1" dirty="0">
                <a:latin typeface="+mj-lt"/>
              </a:rPr>
              <a:t>Still another said, “I will follow you, Lord; but first let me go back and say goodbye </a:t>
            </a:r>
            <a:br>
              <a:rPr lang="en-GB" sz="2800" b="1" spc="-1" dirty="0">
                <a:latin typeface="+mj-lt"/>
              </a:rPr>
            </a:br>
            <a:r>
              <a:rPr lang="en-GB" sz="2800" b="1" spc="-1" dirty="0">
                <a:latin typeface="+mj-lt"/>
              </a:rPr>
              <a:t>to my family.”</a:t>
            </a:r>
          </a:p>
          <a:p>
            <a:pPr indent="357188">
              <a:lnSpc>
                <a:spcPct val="100000"/>
              </a:lnSpc>
              <a:buNone/>
              <a:tabLst>
                <a:tab pos="0" algn="l"/>
              </a:tabLst>
            </a:pPr>
            <a:r>
              <a:rPr lang="en-GB" sz="2800" b="1" spc="-1" baseline="30000" dirty="0">
                <a:solidFill>
                  <a:srgbClr val="C00000"/>
                </a:solidFill>
                <a:latin typeface="+mj-lt"/>
              </a:rPr>
              <a:t>62 </a:t>
            </a:r>
            <a:r>
              <a:rPr lang="en-GB" sz="2800" b="1" spc="-1" dirty="0">
                <a:latin typeface="+mj-lt"/>
              </a:rPr>
              <a:t>Jesus replied</a:t>
            </a:r>
            <a:r>
              <a:rPr lang="en-GB" sz="2800" b="1" spc="-1" dirty="0">
                <a:solidFill>
                  <a:srgbClr val="00B050"/>
                </a:solidFill>
                <a:latin typeface="+mj-lt"/>
              </a:rPr>
              <a:t>*</a:t>
            </a:r>
            <a:r>
              <a:rPr lang="en-GB" sz="2800" b="1" spc="-1" dirty="0">
                <a:latin typeface="+mj-lt"/>
              </a:rPr>
              <a:t>, “No one who puts a</a:t>
            </a:r>
            <a:r>
              <a:rPr lang="en-GB" sz="2800" b="1" spc="-1" dirty="0">
                <a:solidFill>
                  <a:srgbClr val="00B050"/>
                </a:solidFill>
                <a:latin typeface="+mj-lt"/>
              </a:rPr>
              <a:t>**</a:t>
            </a:r>
            <a:r>
              <a:rPr lang="en-GB" sz="2800" b="1" spc="-1" dirty="0">
                <a:latin typeface="+mj-lt"/>
              </a:rPr>
              <a:t> hand to the </a:t>
            </a:r>
            <a:r>
              <a:rPr lang="en-GB" sz="2800" b="1" spc="-1" dirty="0" err="1">
                <a:latin typeface="+mj-lt"/>
              </a:rPr>
              <a:t>plow</a:t>
            </a:r>
            <a:r>
              <a:rPr lang="en-GB" sz="2800" b="1" spc="-1" dirty="0">
                <a:latin typeface="+mj-lt"/>
              </a:rPr>
              <a:t> and looks back is fit for service in the kingdom of God.”</a:t>
            </a:r>
            <a:br>
              <a:rPr lang="en-GB" sz="2800" b="1" spc="-1" dirty="0">
                <a:latin typeface="+mj-lt"/>
              </a:rPr>
            </a:br>
            <a:r>
              <a:rPr lang="en-GB" sz="2800" spc="-1" dirty="0">
                <a:solidFill>
                  <a:srgbClr val="00B050"/>
                </a:solidFill>
                <a:latin typeface="+mj-lt"/>
              </a:rPr>
              <a:t>* Some </a:t>
            </a:r>
            <a:r>
              <a:rPr lang="en-GB" sz="2800" b="0" strike="noStrike" spc="-1" dirty="0" err="1">
                <a:solidFill>
                  <a:srgbClr val="00B050"/>
                </a:solidFill>
                <a:latin typeface="+mj-lt"/>
              </a:rPr>
              <a:t>mss</a:t>
            </a:r>
            <a:r>
              <a:rPr lang="en-GB" sz="2800" b="0" strike="noStrike" spc="-1" dirty="0">
                <a:solidFill>
                  <a:srgbClr val="00B050"/>
                </a:solidFill>
                <a:latin typeface="+mj-lt"/>
              </a:rPr>
              <a:t> insert “to him”.</a:t>
            </a:r>
            <a:br>
              <a:rPr lang="en-GB" sz="2800" b="0" strike="noStrike" spc="-1" dirty="0">
                <a:solidFill>
                  <a:srgbClr val="00B050"/>
                </a:solidFill>
                <a:latin typeface="+mj-lt"/>
              </a:rPr>
            </a:br>
            <a:r>
              <a:rPr lang="en-GB" sz="2800" spc="-1" dirty="0">
                <a:solidFill>
                  <a:srgbClr val="00B050"/>
                </a:solidFill>
                <a:latin typeface="+mj-lt"/>
              </a:rPr>
              <a:t>** Some </a:t>
            </a:r>
            <a:r>
              <a:rPr lang="en-GB" sz="2800" spc="-1" dirty="0" err="1">
                <a:solidFill>
                  <a:srgbClr val="00B050"/>
                </a:solidFill>
                <a:latin typeface="+mj-lt"/>
              </a:rPr>
              <a:t>mss</a:t>
            </a:r>
            <a:r>
              <a:rPr lang="en-GB" sz="2800" spc="-1" dirty="0">
                <a:solidFill>
                  <a:srgbClr val="00B050"/>
                </a:solidFill>
                <a:latin typeface="+mj-lt"/>
              </a:rPr>
              <a:t> read “his”.</a:t>
            </a:r>
            <a:endParaRPr lang="fr-FR" sz="2800" spc="-1" dirty="0">
              <a:latin typeface="+mj-lt"/>
            </a:endParaRPr>
          </a:p>
        </p:txBody>
      </p:sp>
    </p:spTree>
    <p:extLst>
      <p:ext uri="{BB962C8B-B14F-4D97-AF65-F5344CB8AC3E}">
        <p14:creationId xmlns:p14="http://schemas.microsoft.com/office/powerpoint/2010/main" val="104183094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 calcmode="lin" valueType="num">
                                      <p:cBhvr additive="repl">
                                        <p:cTn id="7" dur="500" fill="hold"/>
                                        <p:tgtEl>
                                          <p:spTgt spid="116">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
                                            <p:txEl>
                                              <p:pRg st="1" end="1"/>
                                            </p:txEl>
                                          </p:spTgt>
                                        </p:tgtEl>
                                        <p:attrNameLst>
                                          <p:attrName>style.visibility</p:attrName>
                                        </p:attrNameLst>
                                      </p:cBhvr>
                                      <p:to>
                                        <p:strVal val="visible"/>
                                      </p:to>
                                    </p:set>
                                    <p:anim calcmode="lin" valueType="num">
                                      <p:cBhvr additive="repl">
                                        <p:cTn id="13" dur="500" fill="hold"/>
                                        <p:tgtEl>
                                          <p:spTgt spid="116">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80" y="0"/>
            <a:ext cx="7540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1" spc="-1" dirty="0">
                <a:solidFill>
                  <a:srgbClr val="0070C0"/>
                </a:solidFill>
                <a:latin typeface="Verdana"/>
                <a:ea typeface="Verdana"/>
              </a:rPr>
              <a:t>Radical discipleship </a:t>
            </a:r>
            <a:r>
              <a:rPr lang="en-US" sz="2800" b="1" spc="-1" dirty="0">
                <a:solidFill>
                  <a:srgbClr val="C00000"/>
                </a:solidFill>
                <a:latin typeface="Verdana"/>
                <a:ea typeface="Verdana"/>
              </a:rPr>
              <a:t>Luke 9:57-62</a:t>
            </a:r>
            <a:endParaRPr lang="fr-FR" sz="2800" b="0" strike="noStrike" spc="-1" dirty="0">
              <a:latin typeface="Arial"/>
            </a:endParaRPr>
          </a:p>
        </p:txBody>
      </p:sp>
      <p:sp>
        <p:nvSpPr>
          <p:cNvPr id="60" name="TextBox 5"/>
          <p:cNvSpPr/>
          <p:nvPr/>
        </p:nvSpPr>
        <p:spPr>
          <a:xfrm>
            <a:off x="269200" y="430564"/>
            <a:ext cx="7858800" cy="419969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spcBef>
                <a:spcPts val="300"/>
              </a:spcBef>
              <a:buNone/>
              <a:tabLst>
                <a:tab pos="0" algn="l"/>
              </a:tabLst>
            </a:pPr>
            <a:r>
              <a:rPr lang="en-US" sz="2800" b="1" strike="noStrike" spc="-1" dirty="0">
                <a:solidFill>
                  <a:srgbClr val="C00000"/>
                </a:solidFill>
                <a:latin typeface="+mj-lt"/>
                <a:ea typeface="Verdana"/>
              </a:rPr>
              <a:t>●</a:t>
            </a:r>
            <a:r>
              <a:rPr lang="en-GB" sz="2800" b="1" strike="noStrike" spc="-1" dirty="0">
                <a:solidFill>
                  <a:srgbClr val="000000"/>
                </a:solidFill>
                <a:latin typeface="+mj-lt"/>
                <a:ea typeface="Verdana"/>
              </a:rPr>
              <a:t> </a:t>
            </a:r>
            <a:r>
              <a:rPr lang="en-US" sz="2800" b="1" strike="noStrike" spc="-1" dirty="0">
                <a:solidFill>
                  <a:srgbClr val="000000"/>
                </a:solidFill>
                <a:latin typeface="+mj-lt"/>
                <a:ea typeface="Verdana"/>
              </a:rPr>
              <a:t>What will family members say to dissuade you from risking health and wealth to go carry the Gospel to an unreached people?</a:t>
            </a:r>
          </a:p>
          <a:p>
            <a:pPr marL="282600" indent="-282600">
              <a:lnSpc>
                <a:spcPct val="100000"/>
              </a:lnSpc>
              <a:spcBef>
                <a:spcPts val="300"/>
              </a:spcBef>
              <a:buNone/>
              <a:tabLst>
                <a:tab pos="0" algn="l"/>
              </a:tabLst>
            </a:pPr>
            <a:r>
              <a:rPr lang="en-US" sz="2800" b="1" strike="noStrike" spc="-1" dirty="0">
                <a:solidFill>
                  <a:srgbClr val="C00000"/>
                </a:solidFill>
                <a:latin typeface="+mj-lt"/>
                <a:ea typeface="Verdana"/>
              </a:rPr>
              <a:t>● </a:t>
            </a:r>
            <a:r>
              <a:rPr lang="en-US" sz="2800" b="1" strike="noStrike" spc="-1" dirty="0">
                <a:solidFill>
                  <a:srgbClr val="000000"/>
                </a:solidFill>
                <a:latin typeface="+mj-lt"/>
                <a:ea typeface="Verdana"/>
              </a:rPr>
              <a:t>What is a modern trope that means “to put a hand to a plow and look back”?</a:t>
            </a:r>
            <a:endParaRPr lang="en-GB" sz="2800" b="1" strike="noStrike" spc="-1" dirty="0">
              <a:solidFill>
                <a:srgbClr val="000000"/>
              </a:solidFill>
              <a:latin typeface="+mj-lt"/>
              <a:ea typeface="Verdana"/>
            </a:endParaRPr>
          </a:p>
          <a:p>
            <a:pPr marL="282600" indent="-282600">
              <a:lnSpc>
                <a:spcPct val="100000"/>
              </a:lnSpc>
              <a:spcBef>
                <a:spcPts val="300"/>
              </a:spcBef>
              <a:buNone/>
              <a:tabLst>
                <a:tab pos="0" algn="l"/>
              </a:tabLst>
            </a:pPr>
            <a:r>
              <a:rPr lang="en-US" sz="2800" b="1" strike="noStrike" spc="-1" dirty="0">
                <a:solidFill>
                  <a:srgbClr val="C00000"/>
                </a:solidFill>
                <a:latin typeface="+mj-lt"/>
                <a:ea typeface="Verdana"/>
              </a:rPr>
              <a:t>● </a:t>
            </a:r>
            <a:r>
              <a:rPr lang="en-US" sz="2800" b="1" strike="noStrike" spc="-1" dirty="0">
                <a:solidFill>
                  <a:srgbClr val="000000"/>
                </a:solidFill>
                <a:latin typeface="+mj-lt"/>
                <a:ea typeface="Verdana"/>
              </a:rPr>
              <a:t>Have you made a vow to the Lord that you have not yet fulfilled?</a:t>
            </a:r>
          </a:p>
          <a:p>
            <a:pPr marL="282600" indent="-282600">
              <a:lnSpc>
                <a:spcPct val="100000"/>
              </a:lnSpc>
              <a:spcBef>
                <a:spcPts val="300"/>
              </a:spcBef>
              <a:buNone/>
              <a:tabLst>
                <a:tab pos="0" algn="l"/>
              </a:tabLst>
            </a:pPr>
            <a:r>
              <a:rPr lang="en-US" sz="2800" b="1" spc="-1" dirty="0">
                <a:solidFill>
                  <a:srgbClr val="C00000"/>
                </a:solidFill>
                <a:latin typeface="+mj-lt"/>
                <a:ea typeface="Verdana"/>
              </a:rPr>
              <a:t>● </a:t>
            </a:r>
            <a:r>
              <a:rPr lang="en-US" sz="2800" b="1" spc="-1" dirty="0">
                <a:solidFill>
                  <a:srgbClr val="000000"/>
                </a:solidFill>
                <a:latin typeface="+mj-lt"/>
                <a:ea typeface="Verdana"/>
              </a:rPr>
              <a:t>Could you give a year or two, serving </a:t>
            </a:r>
            <a:br>
              <a:rPr lang="en-US" sz="2800" b="1" spc="-1" dirty="0">
                <a:solidFill>
                  <a:srgbClr val="000000"/>
                </a:solidFill>
                <a:latin typeface="+mj-lt"/>
                <a:ea typeface="Verdana"/>
              </a:rPr>
            </a:br>
            <a:r>
              <a:rPr lang="en-US" sz="2800" b="1" spc="-1" dirty="0">
                <a:solidFill>
                  <a:srgbClr val="000000"/>
                </a:solidFill>
                <a:latin typeface="+mj-lt"/>
                <a:ea typeface="Verdana"/>
              </a:rPr>
              <a:t>a Christian ministry, before too late?</a:t>
            </a:r>
            <a:endParaRPr lang="fr-FR" sz="2800" b="0" strike="noStrike" spc="-1" dirty="0">
              <a:latin typeface="+mj-lt"/>
            </a:endParaRPr>
          </a:p>
        </p:txBody>
      </p:sp>
    </p:spTree>
    <p:extLst>
      <p:ext uri="{BB962C8B-B14F-4D97-AF65-F5344CB8AC3E}">
        <p14:creationId xmlns:p14="http://schemas.microsoft.com/office/powerpoint/2010/main" val="1722577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repl">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repl">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 calcmode="lin" valueType="num">
                                      <p:cBhvr additive="repl">
                                        <p:cTn id="1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0">
                                            <p:txEl>
                                              <p:pRg st="3" end="3"/>
                                            </p:txEl>
                                          </p:spTgt>
                                        </p:tgtEl>
                                        <p:attrNameLst>
                                          <p:attrName>style.visibility</p:attrName>
                                        </p:attrNameLst>
                                      </p:cBhvr>
                                      <p:to>
                                        <p:strVal val="visible"/>
                                      </p:to>
                                    </p:set>
                                    <p:anim calcmode="lin" valueType="num">
                                      <p:cBhvr additive="repl">
                                        <p:cTn id="25" dur="500" fill="hold"/>
                                        <p:tgtEl>
                                          <p:spTgt spid="60">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6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130" name="TextBox 3"/>
          <p:cNvSpPr/>
          <p:nvPr/>
        </p:nvSpPr>
        <p:spPr>
          <a:xfrm>
            <a:off x="204480" y="0"/>
            <a:ext cx="701244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1" strike="noStrike" spc="-1" dirty="0">
                <a:solidFill>
                  <a:srgbClr val="0070C0"/>
                </a:solidFill>
                <a:latin typeface="Verdana"/>
                <a:ea typeface="Verdana"/>
              </a:rPr>
              <a:t>Discover</a:t>
            </a:r>
            <a:endParaRPr lang="fr-FR" sz="2800" b="0" strike="noStrike" spc="-1" dirty="0">
              <a:latin typeface="Arial"/>
            </a:endParaRPr>
          </a:p>
        </p:txBody>
      </p:sp>
      <p:sp>
        <p:nvSpPr>
          <p:cNvPr id="131" name="TextBox 5"/>
          <p:cNvSpPr/>
          <p:nvPr/>
        </p:nvSpPr>
        <p:spPr>
          <a:xfrm>
            <a:off x="204480" y="516240"/>
            <a:ext cx="7923240" cy="35379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1280" indent="-341280">
              <a:lnSpc>
                <a:spcPct val="100000"/>
              </a:lnSpc>
              <a:buNone/>
              <a:tabLst>
                <a:tab pos="0" algn="l"/>
              </a:tabLst>
            </a:pPr>
            <a:r>
              <a:rPr lang="en-US" sz="2800" b="1" strike="noStrike" spc="-1" dirty="0">
                <a:solidFill>
                  <a:srgbClr val="C00000"/>
                </a:solidFill>
                <a:latin typeface="Arial"/>
                <a:ea typeface="Verdana"/>
              </a:rPr>
              <a:t>● </a:t>
            </a:r>
            <a:r>
              <a:rPr lang="en-US" sz="2800" b="1" strike="noStrike" spc="-1" dirty="0">
                <a:solidFill>
                  <a:srgbClr val="000000"/>
                </a:solidFill>
                <a:latin typeface="Arial"/>
                <a:ea typeface="Verdana"/>
              </a:rPr>
              <a:t>Truths to affirm?</a:t>
            </a:r>
            <a:endParaRPr lang="fr-FR" sz="2800" b="0" strike="noStrike" spc="-1" dirty="0">
              <a:latin typeface="Arial"/>
            </a:endParaRPr>
          </a:p>
          <a:p>
            <a:pPr marL="341280" indent="-341280">
              <a:lnSpc>
                <a:spcPct val="100000"/>
              </a:lnSpc>
              <a:buNone/>
              <a:tabLst>
                <a:tab pos="0" algn="l"/>
              </a:tabLst>
            </a:pPr>
            <a:r>
              <a:rPr lang="en-US" sz="2800" b="1" strike="noStrike" spc="-1" dirty="0">
                <a:solidFill>
                  <a:srgbClr val="C00000"/>
                </a:solidFill>
                <a:latin typeface="Arial"/>
                <a:ea typeface="Verdana"/>
              </a:rPr>
              <a:t>●</a:t>
            </a:r>
            <a:r>
              <a:rPr lang="en-US" sz="2800" b="1" strike="noStrike" spc="-1" dirty="0">
                <a:solidFill>
                  <a:srgbClr val="000000"/>
                </a:solidFill>
                <a:latin typeface="Arial"/>
                <a:ea typeface="Verdana"/>
              </a:rPr>
              <a:t> Promises to claim?</a:t>
            </a:r>
            <a:endParaRPr lang="fr-FR" sz="2800" b="0" strike="noStrike" spc="-1" dirty="0">
              <a:latin typeface="Arial"/>
            </a:endParaRPr>
          </a:p>
          <a:p>
            <a:pPr marL="341280" indent="-341280">
              <a:lnSpc>
                <a:spcPct val="100000"/>
              </a:lnSpc>
              <a:buNone/>
              <a:tabLst>
                <a:tab pos="0" algn="l"/>
              </a:tabLst>
            </a:pPr>
            <a:r>
              <a:rPr lang="en-US" sz="2800" b="1" strike="noStrike" spc="-1" dirty="0">
                <a:solidFill>
                  <a:srgbClr val="C00000"/>
                </a:solidFill>
                <a:latin typeface="Arial"/>
                <a:ea typeface="Verdana"/>
              </a:rPr>
              <a:t>●</a:t>
            </a:r>
            <a:r>
              <a:rPr lang="en-US" sz="2800" b="1" strike="noStrike" spc="-1" dirty="0">
                <a:solidFill>
                  <a:srgbClr val="000000"/>
                </a:solidFill>
                <a:latin typeface="Arial"/>
                <a:ea typeface="Verdana"/>
              </a:rPr>
              <a:t> Commands to obey?</a:t>
            </a:r>
            <a:endParaRPr lang="fr-FR" sz="2800" b="0" strike="noStrike" spc="-1" dirty="0">
              <a:latin typeface="Arial"/>
            </a:endParaRPr>
          </a:p>
          <a:p>
            <a:pPr marL="341280" indent="-341280">
              <a:lnSpc>
                <a:spcPct val="100000"/>
              </a:lnSpc>
              <a:buNone/>
              <a:tabLst>
                <a:tab pos="0" algn="l"/>
              </a:tabLst>
            </a:pPr>
            <a:endParaRPr lang="fr-FR" sz="2800" b="0" strike="noStrike" spc="-1" dirty="0">
              <a:latin typeface="Arial"/>
            </a:endParaRPr>
          </a:p>
          <a:p>
            <a:pPr marL="341280" indent="-341280">
              <a:lnSpc>
                <a:spcPct val="100000"/>
              </a:lnSpc>
              <a:buNone/>
              <a:tabLst>
                <a:tab pos="0" algn="l"/>
              </a:tabLst>
            </a:pPr>
            <a:r>
              <a:rPr lang="en-US" sz="2800" b="1" strike="noStrike" spc="-1" dirty="0">
                <a:solidFill>
                  <a:srgbClr val="0070C0"/>
                </a:solidFill>
                <a:latin typeface="Arial"/>
                <a:ea typeface="Verdana"/>
              </a:rPr>
              <a:t>Assignment</a:t>
            </a:r>
            <a:endParaRPr lang="fr-FR" sz="2800" b="0" strike="noStrike" spc="-1" dirty="0">
              <a:latin typeface="Arial"/>
            </a:endParaRPr>
          </a:p>
          <a:p>
            <a:pPr marL="341280" indent="-341280">
              <a:lnSpc>
                <a:spcPct val="100000"/>
              </a:lnSpc>
              <a:buNone/>
              <a:tabLst>
                <a:tab pos="0" algn="l"/>
              </a:tabLst>
            </a:pPr>
            <a:r>
              <a:rPr lang="en-US" sz="2800" b="1" strike="noStrike" spc="-1" dirty="0">
                <a:solidFill>
                  <a:srgbClr val="C00000"/>
                </a:solidFill>
                <a:latin typeface="Arial"/>
                <a:ea typeface="Verdana"/>
              </a:rPr>
              <a:t>● </a:t>
            </a:r>
            <a:r>
              <a:rPr lang="en-US" sz="2800" b="1" strike="noStrike" spc="-1" dirty="0">
                <a:solidFill>
                  <a:srgbClr val="0070C0"/>
                </a:solidFill>
                <a:latin typeface="Arial"/>
                <a:ea typeface="Verdana"/>
              </a:rPr>
              <a:t>Read: </a:t>
            </a:r>
            <a:r>
              <a:rPr lang="en-US" sz="2800" b="1" strike="noStrike" spc="-1" dirty="0">
                <a:solidFill>
                  <a:srgbClr val="000000"/>
                </a:solidFill>
                <a:latin typeface="Arial"/>
                <a:ea typeface="Verdana"/>
              </a:rPr>
              <a:t>Luke </a:t>
            </a:r>
            <a:r>
              <a:rPr lang="en-US" sz="2800" b="1" strike="noStrike" spc="-1" dirty="0">
                <a:solidFill>
                  <a:srgbClr val="C00000"/>
                </a:solidFill>
                <a:latin typeface="Arial"/>
                <a:ea typeface="Verdana"/>
              </a:rPr>
              <a:t>10:1–11:13</a:t>
            </a:r>
            <a:endParaRPr lang="fr-FR" sz="2800" b="0" strike="noStrike" spc="-1" dirty="0">
              <a:solidFill>
                <a:srgbClr val="C00000"/>
              </a:solidFill>
              <a:latin typeface="Arial"/>
            </a:endParaRPr>
          </a:p>
          <a:p>
            <a:pPr marL="341280" indent="-341280">
              <a:lnSpc>
                <a:spcPct val="100000"/>
              </a:lnSpc>
              <a:buNone/>
              <a:tabLst>
                <a:tab pos="0" algn="l"/>
              </a:tabLst>
            </a:pPr>
            <a:r>
              <a:rPr lang="en-US" sz="2800" b="1" strike="noStrike" spc="-1" dirty="0">
                <a:solidFill>
                  <a:srgbClr val="C00000"/>
                </a:solidFill>
                <a:latin typeface="Arial"/>
                <a:ea typeface="Verdana"/>
              </a:rPr>
              <a:t>● </a:t>
            </a:r>
            <a:r>
              <a:rPr lang="en-US" sz="2800" b="1" strike="noStrike" spc="-1" dirty="0">
                <a:solidFill>
                  <a:srgbClr val="0070C0"/>
                </a:solidFill>
                <a:latin typeface="Arial"/>
                <a:ea typeface="Verdana"/>
              </a:rPr>
              <a:t>Visit: </a:t>
            </a:r>
            <a:r>
              <a:rPr lang="en-US" sz="2800" b="1" strike="noStrike" spc="-1" dirty="0" err="1">
                <a:solidFill>
                  <a:srgbClr val="00B050"/>
                </a:solidFill>
                <a:latin typeface="Arial"/>
                <a:ea typeface="Verdana"/>
              </a:rPr>
              <a:t>luke.currah.download</a:t>
            </a:r>
            <a:endParaRPr lang="fr-FR" sz="2800" b="0" strike="noStrike" spc="-1" dirty="0">
              <a:solidFill>
                <a:srgbClr val="00B050"/>
              </a:solidFill>
              <a:latin typeface="Arial"/>
            </a:endParaRPr>
          </a:p>
          <a:p>
            <a:pPr marL="341280" indent="-341280">
              <a:lnSpc>
                <a:spcPct val="100000"/>
              </a:lnSpc>
              <a:buNone/>
              <a:tabLst>
                <a:tab pos="0" algn="l"/>
              </a:tabLst>
            </a:pPr>
            <a:r>
              <a:rPr lang="en-US" sz="2800" b="1" strike="noStrike" spc="-1" dirty="0">
                <a:solidFill>
                  <a:srgbClr val="C00000"/>
                </a:solidFill>
                <a:latin typeface="Arial"/>
                <a:ea typeface="Verdana"/>
              </a:rPr>
              <a:t>● </a:t>
            </a:r>
            <a:r>
              <a:rPr lang="en-US" sz="2800" b="1" strike="noStrike" spc="-1" dirty="0">
                <a:solidFill>
                  <a:srgbClr val="0070C0"/>
                </a:solidFill>
                <a:latin typeface="Arial"/>
                <a:ea typeface="Verdana"/>
              </a:rPr>
              <a:t>Compile: </a:t>
            </a:r>
            <a:r>
              <a:rPr lang="en-US" sz="2800" b="1" strike="noStrike" spc="-1" dirty="0">
                <a:solidFill>
                  <a:srgbClr val="000000"/>
                </a:solidFill>
                <a:latin typeface="Arial"/>
                <a:ea typeface="Verdana"/>
              </a:rPr>
              <a:t>insights, queries &amp; observations.</a:t>
            </a:r>
            <a:endParaRPr lang="fr-FR" sz="2800" b="0" strike="noStrike" spc="-1" dirty="0">
              <a:latin typeface="Arial"/>
            </a:endParaRPr>
          </a:p>
        </p:txBody>
      </p:sp>
      <p:pic>
        <p:nvPicPr>
          <p:cNvPr id="132" name="Picture 2" descr="A Response: Why Are Black People Obsessed With The Bible That Was Used To  Enslave Them?"/>
          <p:cNvPicPr/>
          <p:nvPr/>
        </p:nvPicPr>
        <p:blipFill>
          <a:blip r:embed="rId2"/>
          <a:stretch/>
        </p:blipFill>
        <p:spPr>
          <a:xfrm>
            <a:off x="4291560" y="0"/>
            <a:ext cx="3836160" cy="24660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 calcmode="lin" valueType="num">
                                      <p:cBhvr additive="repl">
                                        <p:cTn id="7"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
                                            <p:txEl>
                                              <p:pRg st="1" end="1"/>
                                            </p:txEl>
                                          </p:spTgt>
                                        </p:tgtEl>
                                        <p:attrNameLst>
                                          <p:attrName>style.visibility</p:attrName>
                                        </p:attrNameLst>
                                      </p:cBhvr>
                                      <p:to>
                                        <p:strVal val="visible"/>
                                      </p:to>
                                    </p:set>
                                    <p:anim calcmode="lin" valueType="num">
                                      <p:cBhvr additive="repl">
                                        <p:cTn id="13"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1">
                                            <p:txEl>
                                              <p:pRg st="2" end="2"/>
                                            </p:txEl>
                                          </p:spTgt>
                                        </p:tgtEl>
                                        <p:attrNameLst>
                                          <p:attrName>style.visibility</p:attrName>
                                        </p:attrNameLst>
                                      </p:cBhvr>
                                      <p:to>
                                        <p:strVal val="visible"/>
                                      </p:to>
                                    </p:set>
                                    <p:anim calcmode="lin" valueType="num">
                                      <p:cBhvr additive="repl">
                                        <p:cTn id="19" dur="5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1">
                                            <p:txEl>
                                              <p:pRg st="4" end="4"/>
                                            </p:txEl>
                                          </p:spTgt>
                                        </p:tgtEl>
                                        <p:attrNameLst>
                                          <p:attrName>style.visibility</p:attrName>
                                        </p:attrNameLst>
                                      </p:cBhvr>
                                      <p:to>
                                        <p:strVal val="visible"/>
                                      </p:to>
                                    </p:set>
                                    <p:anim calcmode="lin" valueType="num">
                                      <p:cBhvr additive="repl">
                                        <p:cTn id="25" dur="500" fill="hold"/>
                                        <p:tgtEl>
                                          <p:spTgt spid="131">
                                            <p:txEl>
                                              <p:pRg st="4" end="4"/>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1">
                                            <p:txEl>
                                              <p:pRg st="5" end="5"/>
                                            </p:txEl>
                                          </p:spTgt>
                                        </p:tgtEl>
                                        <p:attrNameLst>
                                          <p:attrName>style.visibility</p:attrName>
                                        </p:attrNameLst>
                                      </p:cBhvr>
                                      <p:to>
                                        <p:strVal val="visible"/>
                                      </p:to>
                                    </p:set>
                                    <p:anim calcmode="lin" valueType="num">
                                      <p:cBhvr additive="repl">
                                        <p:cTn id="31" dur="500" fill="hold"/>
                                        <p:tgtEl>
                                          <p:spTgt spid="131">
                                            <p:txEl>
                                              <p:pRg st="5" end="5"/>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1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1">
                                            <p:txEl>
                                              <p:pRg st="6" end="6"/>
                                            </p:txEl>
                                          </p:spTgt>
                                        </p:tgtEl>
                                        <p:attrNameLst>
                                          <p:attrName>style.visibility</p:attrName>
                                        </p:attrNameLst>
                                      </p:cBhvr>
                                      <p:to>
                                        <p:strVal val="visible"/>
                                      </p:to>
                                    </p:set>
                                    <p:anim calcmode="lin" valueType="num">
                                      <p:cBhvr additive="repl">
                                        <p:cTn id="37" dur="500" fill="hold"/>
                                        <p:tgtEl>
                                          <p:spTgt spid="131">
                                            <p:txEl>
                                              <p:pRg st="6" end="6"/>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1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1">
                                            <p:txEl>
                                              <p:pRg st="7" end="7"/>
                                            </p:txEl>
                                          </p:spTgt>
                                        </p:tgtEl>
                                        <p:attrNameLst>
                                          <p:attrName>style.visibility</p:attrName>
                                        </p:attrNameLst>
                                      </p:cBhvr>
                                      <p:to>
                                        <p:strVal val="visible"/>
                                      </p:to>
                                    </p:set>
                                    <p:anim calcmode="lin" valueType="num">
                                      <p:cBhvr additive="repl">
                                        <p:cTn id="43" dur="500" fill="hold"/>
                                        <p:tgtEl>
                                          <p:spTgt spid="131">
                                            <p:txEl>
                                              <p:pRg st="7" end="7"/>
                                            </p:txEl>
                                          </p:spTgt>
                                        </p:tgtEl>
                                        <p:attrNameLst>
                                          <p:attrName>ppt_x</p:attrName>
                                        </p:attrNameLst>
                                      </p:cBhvr>
                                      <p:tavLst>
                                        <p:tav tm="0">
                                          <p:val>
                                            <p:strVal val="#ppt_x"/>
                                          </p:val>
                                        </p:tav>
                                        <p:tav tm="100000">
                                          <p:val>
                                            <p:strVal val="#ppt_x"/>
                                          </p:val>
                                        </p:tav>
                                      </p:tavLst>
                                    </p:anim>
                                    <p:anim calcmode="lin" valueType="num">
                                      <p:cBhvr additive="repl">
                                        <p:cTn id="44" dur="500" fill="hold"/>
                                        <p:tgtEl>
                                          <p:spTgt spid="1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pic>
        <p:nvPicPr>
          <p:cNvPr id="49" name="Image 5"/>
          <p:cNvPicPr/>
          <p:nvPr/>
        </p:nvPicPr>
        <p:blipFill>
          <a:blip r:embed="rId2"/>
          <a:stretch/>
        </p:blipFill>
        <p:spPr>
          <a:xfrm>
            <a:off x="0" y="3240"/>
            <a:ext cx="8127720" cy="4565160"/>
          </a:xfrm>
          <a:prstGeom prst="rect">
            <a:avLst/>
          </a:prstGeom>
          <a:ln w="0">
            <a:noFill/>
          </a:ln>
        </p:spPr>
      </p:pic>
      <p:sp>
        <p:nvSpPr>
          <p:cNvPr id="50" name="TextBox 5"/>
          <p:cNvSpPr/>
          <p:nvPr/>
        </p:nvSpPr>
        <p:spPr>
          <a:xfrm>
            <a:off x="228240" y="1632600"/>
            <a:ext cx="6361920" cy="158359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01"/>
              </a:spcBef>
              <a:buNone/>
            </a:pPr>
            <a:r>
              <a:rPr lang="en-US" sz="3200" b="1" strike="noStrike" spc="-1" dirty="0">
                <a:solidFill>
                  <a:srgbClr val="0070C0"/>
                </a:solidFill>
                <a:latin typeface="Arial"/>
              </a:rPr>
              <a:t>Messiah’s </a:t>
            </a:r>
            <a:r>
              <a:rPr lang="en-GB" sz="3200" b="1" spc="-1" dirty="0">
                <a:solidFill>
                  <a:srgbClr val="0070C0"/>
                </a:solidFill>
              </a:rPr>
              <a:t>authority over </a:t>
            </a:r>
            <a:br>
              <a:rPr lang="en-GB" sz="3200" b="1" spc="-1" dirty="0">
                <a:solidFill>
                  <a:srgbClr val="0070C0"/>
                </a:solidFill>
              </a:rPr>
            </a:br>
            <a:r>
              <a:rPr lang="en-GB" sz="3200" b="1" spc="-1" dirty="0">
                <a:solidFill>
                  <a:srgbClr val="0070C0"/>
                </a:solidFill>
              </a:rPr>
              <a:t>the NATURAL world</a:t>
            </a:r>
            <a:r>
              <a:rPr lang="en-US" sz="3200" b="1" strike="noStrike" spc="-1" dirty="0">
                <a:solidFill>
                  <a:srgbClr val="0070C0"/>
                </a:solidFill>
                <a:latin typeface="Arial"/>
              </a:rPr>
              <a:t>:</a:t>
            </a:r>
            <a:endParaRPr lang="fr-FR" sz="3200" b="0" strike="noStrike" spc="-1" dirty="0">
              <a:latin typeface="Arial"/>
            </a:endParaRPr>
          </a:p>
          <a:p>
            <a:pPr algn="ctr">
              <a:lnSpc>
                <a:spcPct val="100000"/>
              </a:lnSpc>
              <a:spcBef>
                <a:spcPts val="601"/>
              </a:spcBef>
              <a:buNone/>
            </a:pPr>
            <a:r>
              <a:rPr lang="en-US" sz="2800" b="1" strike="noStrike" spc="-1" dirty="0">
                <a:solidFill>
                  <a:srgbClr val="C00000"/>
                </a:solidFill>
                <a:latin typeface="Arial"/>
              </a:rPr>
              <a:t>Luke 9:10-27</a:t>
            </a:r>
            <a:endParaRPr lang="fr-FR" sz="28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6" name="TextBox 3"/>
          <p:cNvSpPr/>
          <p:nvPr/>
        </p:nvSpPr>
        <p:spPr>
          <a:xfrm>
            <a:off x="204480" y="0"/>
            <a:ext cx="757076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trike="noStrike" spc="-1" dirty="0">
                <a:solidFill>
                  <a:srgbClr val="0070C0"/>
                </a:solidFill>
                <a:latin typeface="Verdana"/>
                <a:ea typeface="Verdana"/>
              </a:rPr>
              <a:t>Messiah feeds 5000 </a:t>
            </a:r>
            <a:r>
              <a:rPr lang="en-US" sz="2800" b="1" strike="noStrike" spc="-1" dirty="0">
                <a:solidFill>
                  <a:srgbClr val="C00000"/>
                </a:solidFill>
                <a:latin typeface="Verdana"/>
                <a:ea typeface="Verdana"/>
              </a:rPr>
              <a:t>Luke 9:10-17</a:t>
            </a:r>
            <a:endParaRPr lang="fr-FR" sz="2800" b="0" strike="noStrike" spc="-1" dirty="0">
              <a:solidFill>
                <a:srgbClr val="C00000"/>
              </a:solidFill>
              <a:latin typeface="Arial"/>
            </a:endParaRPr>
          </a:p>
        </p:txBody>
      </p:sp>
      <p:sp>
        <p:nvSpPr>
          <p:cNvPr id="57" name="TextBox 5"/>
          <p:cNvSpPr/>
          <p:nvPr/>
        </p:nvSpPr>
        <p:spPr>
          <a:xfrm>
            <a:off x="204480" y="516240"/>
            <a:ext cx="7923240" cy="39688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357188">
              <a:lnSpc>
                <a:spcPct val="100000"/>
              </a:lnSpc>
              <a:buNone/>
              <a:tabLst>
                <a:tab pos="0" algn="l"/>
              </a:tabLst>
            </a:pPr>
            <a:r>
              <a:rPr lang="fr-FR" sz="2800" b="1" spc="-1" baseline="30000" dirty="0">
                <a:solidFill>
                  <a:srgbClr val="C00000"/>
                </a:solidFill>
                <a:latin typeface="+mj-lt"/>
              </a:rPr>
              <a:t>	</a:t>
            </a:r>
            <a:r>
              <a:rPr lang="fr-FR" sz="2800" b="1" strike="noStrike" spc="-1" baseline="30000" dirty="0">
                <a:solidFill>
                  <a:srgbClr val="C00000"/>
                </a:solidFill>
                <a:latin typeface="+mj-lt"/>
              </a:rPr>
              <a:t>10</a:t>
            </a:r>
            <a:r>
              <a:rPr lang="fr-FR" sz="2800" b="1" strike="noStrike" spc="-1" dirty="0">
                <a:solidFill>
                  <a:srgbClr val="000000"/>
                </a:solidFill>
                <a:latin typeface="+mj-lt"/>
              </a:rPr>
              <a:t> </a:t>
            </a:r>
            <a:r>
              <a:rPr lang="en-GB" sz="2800" b="1" strike="noStrike" spc="-1" dirty="0">
                <a:solidFill>
                  <a:srgbClr val="000000"/>
                </a:solidFill>
                <a:latin typeface="+mj-lt"/>
              </a:rPr>
              <a:t>When</a:t>
            </a:r>
            <a:r>
              <a:rPr lang="en-GB" sz="2800" b="1" spc="-1" dirty="0">
                <a:solidFill>
                  <a:srgbClr val="000000"/>
                </a:solidFill>
                <a:latin typeface="+mj-lt"/>
              </a:rPr>
              <a:t> the apostles returned, they reported to Jesus what they had done. Then he took them with him and they withdrew by themselves to a town called Bethsaida,</a:t>
            </a:r>
            <a:r>
              <a:rPr lang="en-GB" sz="2800" b="1" spc="-1" dirty="0">
                <a:solidFill>
                  <a:srgbClr val="00B050"/>
                </a:solidFill>
                <a:latin typeface="+mj-lt"/>
              </a:rPr>
              <a:t>*</a:t>
            </a:r>
            <a:r>
              <a:rPr lang="en-GB" sz="2800" b="1" spc="-1" dirty="0">
                <a:solidFill>
                  <a:srgbClr val="000000"/>
                </a:solidFill>
                <a:latin typeface="+mj-lt"/>
              </a:rPr>
              <a:t> </a:t>
            </a:r>
            <a:br>
              <a:rPr lang="en-GB" sz="2800" b="1" spc="-1" dirty="0">
                <a:solidFill>
                  <a:srgbClr val="000000"/>
                </a:solidFill>
                <a:latin typeface="+mj-lt"/>
              </a:rPr>
            </a:br>
            <a:r>
              <a:rPr lang="en-GB" sz="2800" b="1" spc="-1" baseline="30000" dirty="0">
                <a:solidFill>
                  <a:srgbClr val="C00000"/>
                </a:solidFill>
                <a:latin typeface="+mj-lt"/>
              </a:rPr>
              <a:t>11</a:t>
            </a:r>
            <a:r>
              <a:rPr lang="en-GB" sz="2800" b="1" spc="-1" dirty="0">
                <a:solidFill>
                  <a:srgbClr val="000000"/>
                </a:solidFill>
                <a:latin typeface="+mj-lt"/>
              </a:rPr>
              <a:t> but the crowds learned about it and followed him. He welcomed them and spoke to them about the kingdom of God, and healed those who needed healing.</a:t>
            </a:r>
            <a:br>
              <a:rPr lang="en-GB" sz="2800" b="1" spc="-1" dirty="0">
                <a:solidFill>
                  <a:srgbClr val="000000"/>
                </a:solidFill>
                <a:latin typeface="+mj-lt"/>
              </a:rPr>
            </a:br>
            <a:r>
              <a:rPr lang="en-US" sz="2800" spc="-1" dirty="0">
                <a:solidFill>
                  <a:srgbClr val="00B050"/>
                </a:solidFill>
                <a:latin typeface="+mj-lt"/>
              </a:rPr>
              <a:t>* Some </a:t>
            </a:r>
            <a:r>
              <a:rPr lang="en-US" sz="2800" spc="-1" dirty="0" err="1">
                <a:solidFill>
                  <a:srgbClr val="00B050"/>
                </a:solidFill>
                <a:latin typeface="+mj-lt"/>
              </a:rPr>
              <a:t>mss</a:t>
            </a:r>
            <a:r>
              <a:rPr lang="en-US" sz="2800" spc="-1" dirty="0">
                <a:solidFill>
                  <a:srgbClr val="00B050"/>
                </a:solidFill>
                <a:latin typeface="+mj-lt"/>
              </a:rPr>
              <a:t> read, “to a lonely place.”</a:t>
            </a:r>
          </a:p>
        </p:txBody>
      </p:sp>
      <p:pic>
        <p:nvPicPr>
          <p:cNvPr id="1026" name="Picture 2" descr="five thousand people | Bible and Believer of Jesus Christ">
            <a:extLst>
              <a:ext uri="{FF2B5EF4-FFF2-40B4-BE49-F238E27FC236}">
                <a16:creationId xmlns:a16="http://schemas.microsoft.com/office/drawing/2014/main" id="{C8F3E313-63E0-C8EB-64EE-7206E04DA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62" y="445819"/>
            <a:ext cx="7330178" cy="4126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80" y="0"/>
            <a:ext cx="7540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1" spc="-1" dirty="0">
                <a:solidFill>
                  <a:srgbClr val="0070C0"/>
                </a:solidFill>
                <a:latin typeface="Verdana"/>
                <a:ea typeface="Verdana"/>
              </a:rPr>
              <a:t>Messiah feeds 5000 </a:t>
            </a:r>
            <a:r>
              <a:rPr lang="en-US" sz="2800" b="1" spc="-1" dirty="0">
                <a:solidFill>
                  <a:srgbClr val="C00000"/>
                </a:solidFill>
                <a:latin typeface="Verdana"/>
                <a:ea typeface="Verdana"/>
              </a:rPr>
              <a:t>Luke 9:10-17</a:t>
            </a:r>
            <a:endParaRPr lang="fr-FR" sz="2800" spc="-1" dirty="0">
              <a:solidFill>
                <a:srgbClr val="C00000"/>
              </a:solidFill>
            </a:endParaRPr>
          </a:p>
        </p:txBody>
      </p:sp>
      <p:sp>
        <p:nvSpPr>
          <p:cNvPr id="60" name="TextBox 5"/>
          <p:cNvSpPr/>
          <p:nvPr/>
        </p:nvSpPr>
        <p:spPr>
          <a:xfrm>
            <a:off x="268560" y="481680"/>
            <a:ext cx="7858800" cy="37688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a:t>
            </a:r>
            <a:r>
              <a:rPr lang="en-GB" sz="2800" b="1" strike="noStrike" spc="-1" dirty="0">
                <a:solidFill>
                  <a:srgbClr val="000000"/>
                </a:solidFill>
                <a:latin typeface="+mj-lt"/>
                <a:ea typeface="Verdana"/>
              </a:rPr>
              <a:t> </a:t>
            </a:r>
            <a:r>
              <a:rPr lang="en-US" sz="2800" b="1" spc="-1" dirty="0">
                <a:solidFill>
                  <a:srgbClr val="000000"/>
                </a:solidFill>
                <a:latin typeface="+mj-lt"/>
                <a:ea typeface="Verdana"/>
              </a:rPr>
              <a:t>“</a:t>
            </a:r>
            <a:r>
              <a:rPr lang="en-GB" sz="2800" b="1" spc="-1" dirty="0">
                <a:solidFill>
                  <a:srgbClr val="000000"/>
                </a:solidFill>
                <a:latin typeface="+mj-lt"/>
                <a:ea typeface="Verdana"/>
              </a:rPr>
              <a:t>He sent them to preach the kingdom of God and to heal the sick” (9:2</a:t>
            </a:r>
            <a:r>
              <a:rPr lang="en-US" sz="2800" b="1" spc="-1" dirty="0">
                <a:solidFill>
                  <a:srgbClr val="000000"/>
                </a:solidFill>
                <a:latin typeface="+mj-lt"/>
                <a:ea typeface="Verdana"/>
              </a:rPr>
              <a:t>).</a:t>
            </a:r>
            <a:endParaRPr lang="en-US" sz="2800" b="1" strike="noStrike" spc="-1" dirty="0">
              <a:solidFill>
                <a:srgbClr val="000000"/>
              </a:solidFill>
              <a:latin typeface="+mj-lt"/>
              <a:ea typeface="Verdana"/>
            </a:endParaRP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US" sz="2800" b="1" strike="noStrike" spc="-1" dirty="0">
                <a:solidFill>
                  <a:srgbClr val="000000"/>
                </a:solidFill>
                <a:latin typeface="+mj-lt"/>
                <a:ea typeface="Verdana"/>
              </a:rPr>
              <a:t>“</a:t>
            </a:r>
            <a:r>
              <a:rPr lang="en-GB" sz="2800" b="1" strike="noStrike" spc="-1" dirty="0">
                <a:solidFill>
                  <a:srgbClr val="000000"/>
                </a:solidFill>
                <a:latin typeface="+mj-lt"/>
                <a:ea typeface="Verdana"/>
              </a:rPr>
              <a:t>The kingdom of God” = wherever and whenever the king reigns.</a:t>
            </a:r>
          </a:p>
          <a:p>
            <a:pPr marL="282600" indent="-282600">
              <a:spcBef>
                <a:spcPts val="601"/>
              </a:spcBef>
              <a:tabLst>
                <a:tab pos="0" algn="l"/>
              </a:tabLst>
            </a:pPr>
            <a:r>
              <a:rPr lang="en-US" sz="2800" b="1" spc="-1" dirty="0">
                <a:solidFill>
                  <a:srgbClr val="C00000"/>
                </a:solidFill>
                <a:latin typeface="+mj-lt"/>
                <a:ea typeface="Verdana"/>
              </a:rPr>
              <a:t>● </a:t>
            </a:r>
            <a:r>
              <a:rPr lang="en-US" sz="2800" b="1" spc="-1" dirty="0">
                <a:solidFill>
                  <a:srgbClr val="000000"/>
                </a:solidFill>
                <a:latin typeface="+mj-lt"/>
                <a:ea typeface="Verdana"/>
              </a:rPr>
              <a:t>“</a:t>
            </a:r>
            <a:r>
              <a:rPr lang="en-GB" sz="2800" b="1" spc="-1" dirty="0">
                <a:solidFill>
                  <a:srgbClr val="000000"/>
                </a:solidFill>
                <a:latin typeface="+mj-lt"/>
                <a:ea typeface="Verdana"/>
              </a:rPr>
              <a:t>He spoke (message) … and healed (demonstrated).  </a:t>
            </a:r>
            <a:endParaRPr lang="en-GB" sz="2800" b="1" strike="noStrike" spc="-1" dirty="0">
              <a:solidFill>
                <a:srgbClr val="000000"/>
              </a:solidFill>
              <a:latin typeface="+mj-lt"/>
              <a:ea typeface="Verdana"/>
            </a:endParaRP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GB" sz="2800" b="1" spc="-1" dirty="0">
                <a:solidFill>
                  <a:srgbClr val="000000"/>
                </a:solidFill>
                <a:latin typeface="+mj-lt"/>
                <a:ea typeface="Verdana"/>
              </a:rPr>
              <a:t>“The kingdom of God is in your midst” (17:21).</a:t>
            </a:r>
            <a:endParaRPr lang="fr-FR" sz="2800" b="0" strike="noStrike" spc="-1" dirty="0">
              <a:latin typeface="+mj-l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repl">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repl">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 calcmode="lin" valueType="num">
                                      <p:cBhvr additive="repl">
                                        <p:cTn id="1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0">
                                            <p:txEl>
                                              <p:pRg st="3" end="3"/>
                                            </p:txEl>
                                          </p:spTgt>
                                        </p:tgtEl>
                                        <p:attrNameLst>
                                          <p:attrName>style.visibility</p:attrName>
                                        </p:attrNameLst>
                                      </p:cBhvr>
                                      <p:to>
                                        <p:strVal val="visible"/>
                                      </p:to>
                                    </p:set>
                                    <p:anim calcmode="lin" valueType="num">
                                      <p:cBhvr additive="repl">
                                        <p:cTn id="25" dur="500" fill="hold"/>
                                        <p:tgtEl>
                                          <p:spTgt spid="60">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6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6" name="TextBox 3"/>
          <p:cNvSpPr/>
          <p:nvPr/>
        </p:nvSpPr>
        <p:spPr>
          <a:xfrm>
            <a:off x="204480" y="0"/>
            <a:ext cx="757076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Messiah feeds 5000 </a:t>
            </a:r>
            <a:r>
              <a:rPr lang="en-US" sz="2800" b="1" spc="-1" dirty="0">
                <a:solidFill>
                  <a:srgbClr val="C00000"/>
                </a:solidFill>
                <a:latin typeface="Verdana"/>
                <a:ea typeface="Verdana"/>
              </a:rPr>
              <a:t>Luke 9:10-17</a:t>
            </a:r>
            <a:endParaRPr lang="fr-FR" sz="2800" spc="-1" dirty="0">
              <a:solidFill>
                <a:srgbClr val="C00000"/>
              </a:solidFill>
            </a:endParaRPr>
          </a:p>
        </p:txBody>
      </p:sp>
      <p:sp>
        <p:nvSpPr>
          <p:cNvPr id="57" name="TextBox 5"/>
          <p:cNvSpPr/>
          <p:nvPr/>
        </p:nvSpPr>
        <p:spPr>
          <a:xfrm>
            <a:off x="204480" y="516240"/>
            <a:ext cx="7719040"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800" b="1" strike="noStrike" spc="-1" baseline="30000" dirty="0">
                <a:solidFill>
                  <a:srgbClr val="C00000"/>
                </a:solidFill>
                <a:latin typeface="+mj-lt"/>
              </a:rPr>
              <a:t>12</a:t>
            </a:r>
            <a:r>
              <a:rPr lang="fr-FR" sz="2800" b="1" strike="noStrike" spc="-1" dirty="0">
                <a:solidFill>
                  <a:srgbClr val="000000"/>
                </a:solidFill>
                <a:latin typeface="+mj-lt"/>
              </a:rPr>
              <a:t> </a:t>
            </a:r>
            <a:r>
              <a:rPr lang="en-GB" sz="2800" b="1" spc="-1" dirty="0">
                <a:solidFill>
                  <a:srgbClr val="000000"/>
                </a:solidFill>
                <a:latin typeface="+mj-lt"/>
              </a:rPr>
              <a:t>Late in the afternoon the Twelve came </a:t>
            </a:r>
            <a:br>
              <a:rPr lang="en-GB" sz="2800" b="1" spc="-1" dirty="0">
                <a:solidFill>
                  <a:srgbClr val="000000"/>
                </a:solidFill>
                <a:latin typeface="+mj-lt"/>
              </a:rPr>
            </a:br>
            <a:r>
              <a:rPr lang="en-GB" sz="2800" b="1" spc="-1" dirty="0">
                <a:solidFill>
                  <a:srgbClr val="000000"/>
                </a:solidFill>
                <a:latin typeface="+mj-lt"/>
              </a:rPr>
              <a:t>to him and said, “Send the crowd away so they can go to the surrounding villages and countryside and find food and lodging, because we are in a remote place here.”</a:t>
            </a:r>
          </a:p>
          <a:p>
            <a:pPr indent="357188">
              <a:lnSpc>
                <a:spcPct val="100000"/>
              </a:lnSpc>
              <a:buNone/>
              <a:tabLst>
                <a:tab pos="0" algn="l"/>
              </a:tabLst>
            </a:pPr>
            <a:r>
              <a:rPr lang="en-GB" sz="2800" b="1" spc="-1" baseline="30000" dirty="0">
                <a:solidFill>
                  <a:srgbClr val="C00000"/>
                </a:solidFill>
                <a:latin typeface="+mj-lt"/>
              </a:rPr>
              <a:t>13</a:t>
            </a:r>
            <a:r>
              <a:rPr lang="en-GB" sz="2800" b="1" spc="-1" dirty="0">
                <a:solidFill>
                  <a:srgbClr val="000000"/>
                </a:solidFill>
                <a:latin typeface="+mj-lt"/>
              </a:rPr>
              <a:t> He replied, “You give them something to eat.”</a:t>
            </a:r>
            <a:endParaRPr lang="fr-FR" sz="2800" b="0" strike="noStrike" spc="-1" dirty="0">
              <a:latin typeface="+mj-lt"/>
            </a:endParaRPr>
          </a:p>
        </p:txBody>
      </p:sp>
      <p:pic>
        <p:nvPicPr>
          <p:cNvPr id="2050" name="Picture 2" descr="Evangile, Saint et Homélie du Lundi 01 août 2016. - Chorale Belgo ...">
            <a:extLst>
              <a:ext uri="{FF2B5EF4-FFF2-40B4-BE49-F238E27FC236}">
                <a16:creationId xmlns:a16="http://schemas.microsoft.com/office/drawing/2014/main" id="{B2FBD01C-A094-3B31-9670-B0CD7A623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119" y="602500"/>
            <a:ext cx="5319949" cy="396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69187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0"/>
                                        </p:tgtEl>
                                        <p:attrNameLst>
                                          <p:attrName>ppt_x</p:attrName>
                                        </p:attrNameLst>
                                      </p:cBhvr>
                                      <p:tavLst>
                                        <p:tav tm="0">
                                          <p:val>
                                            <p:strVal val="ppt_x"/>
                                          </p:val>
                                        </p:tav>
                                        <p:tav tm="100000">
                                          <p:val>
                                            <p:strVal val="ppt_x"/>
                                          </p:val>
                                        </p:tav>
                                      </p:tavLst>
                                    </p:anim>
                                    <p:anim calcmode="lin" valueType="num">
                                      <p:cBhvr additive="base">
                                        <p:cTn id="7" dur="500"/>
                                        <p:tgtEl>
                                          <p:spTgt spid="2050"/>
                                        </p:tgtEl>
                                        <p:attrNameLst>
                                          <p:attrName>ppt_y</p:attrName>
                                        </p:attrNameLst>
                                      </p:cBhvr>
                                      <p:tavLst>
                                        <p:tav tm="0">
                                          <p:val>
                                            <p:strVal val="ppt_y"/>
                                          </p:val>
                                        </p:tav>
                                        <p:tav tm="100000">
                                          <p:val>
                                            <p:strVal val="1+ppt_h/2"/>
                                          </p:val>
                                        </p:tav>
                                      </p:tavLst>
                                    </p:anim>
                                    <p:set>
                                      <p:cBhvr>
                                        <p:cTn id="8" dur="1" fill="hold">
                                          <p:stCondLst>
                                            <p:cond delay="499"/>
                                          </p:stCondLst>
                                        </p:cTn>
                                        <p:tgtEl>
                                          <p:spTgt spid="205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xEl>
                                              <p:pRg st="1" end="1"/>
                                            </p:txEl>
                                          </p:spTgt>
                                        </p:tgtEl>
                                        <p:attrNameLst>
                                          <p:attrName>style.visibility</p:attrName>
                                        </p:attrNameLst>
                                      </p:cBhvr>
                                      <p:to>
                                        <p:strVal val="visible"/>
                                      </p:to>
                                    </p:set>
                                    <p:anim calcmode="lin" valueType="num">
                                      <p:cBhvr additive="repl">
                                        <p:cTn id="19"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9" name="TextBox 3"/>
          <p:cNvSpPr/>
          <p:nvPr/>
        </p:nvSpPr>
        <p:spPr>
          <a:xfrm>
            <a:off x="204480" y="0"/>
            <a:ext cx="7540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800" b="1" strike="noStrike" spc="-1" dirty="0">
                <a:solidFill>
                  <a:srgbClr val="0070C0"/>
                </a:solidFill>
                <a:latin typeface="Verdana"/>
                <a:ea typeface="Verdana"/>
              </a:rPr>
              <a:t>Messiah feeds 5000 </a:t>
            </a:r>
            <a:r>
              <a:rPr lang="en-GB" sz="2800" b="1" strike="noStrike" spc="-1" dirty="0">
                <a:solidFill>
                  <a:srgbClr val="C00000"/>
                </a:solidFill>
                <a:latin typeface="Verdana"/>
                <a:ea typeface="Verdana"/>
              </a:rPr>
              <a:t>Luke 9:10-17</a:t>
            </a:r>
          </a:p>
        </p:txBody>
      </p:sp>
      <p:sp>
        <p:nvSpPr>
          <p:cNvPr id="60" name="TextBox 5"/>
          <p:cNvSpPr/>
          <p:nvPr/>
        </p:nvSpPr>
        <p:spPr>
          <a:xfrm>
            <a:off x="268560" y="481680"/>
            <a:ext cx="7858800" cy="232225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a:t>
            </a:r>
            <a:r>
              <a:rPr lang="en-GB" sz="2800" b="1" strike="noStrike" spc="-1" dirty="0">
                <a:solidFill>
                  <a:srgbClr val="000000"/>
                </a:solidFill>
                <a:latin typeface="+mj-lt"/>
                <a:ea typeface="Verdana"/>
              </a:rPr>
              <a:t> </a:t>
            </a:r>
            <a:r>
              <a:rPr lang="en-US" sz="2800" b="1" strike="noStrike" spc="-1" dirty="0">
                <a:solidFill>
                  <a:srgbClr val="000000"/>
                </a:solidFill>
                <a:latin typeface="+mj-lt"/>
                <a:ea typeface="Verdana"/>
              </a:rPr>
              <a:t>Farmers usually had excess food that they were </a:t>
            </a:r>
            <a:r>
              <a:rPr lang="en-US" sz="2800" b="1" spc="-1" dirty="0">
                <a:solidFill>
                  <a:srgbClr val="000000"/>
                </a:solidFill>
                <a:latin typeface="+mj-lt"/>
                <a:ea typeface="Verdana"/>
              </a:rPr>
              <a:t>willing to sell, or to share with relatives.</a:t>
            </a:r>
            <a:endParaRPr lang="en-US" sz="2800" b="1" strike="noStrike" spc="-1" dirty="0">
              <a:solidFill>
                <a:srgbClr val="000000"/>
              </a:solidFill>
              <a:latin typeface="+mj-lt"/>
              <a:ea typeface="Verdana"/>
            </a:endParaRPr>
          </a:p>
          <a:p>
            <a:pPr marL="282600" indent="-282600">
              <a:lnSpc>
                <a:spcPct val="100000"/>
              </a:lnSpc>
              <a:spcBef>
                <a:spcPts val="601"/>
              </a:spcBef>
              <a:buNone/>
              <a:tabLst>
                <a:tab pos="0" algn="l"/>
              </a:tabLst>
            </a:pPr>
            <a:r>
              <a:rPr lang="en-US" sz="2800" b="1" strike="noStrike" spc="-1" dirty="0">
                <a:solidFill>
                  <a:srgbClr val="C00000"/>
                </a:solidFill>
                <a:latin typeface="+mj-lt"/>
                <a:ea typeface="Verdana"/>
              </a:rPr>
              <a:t>● </a:t>
            </a:r>
            <a:r>
              <a:rPr lang="en-GB" sz="2800" b="1" strike="noStrike" spc="-1" dirty="0">
                <a:solidFill>
                  <a:srgbClr val="000000"/>
                </a:solidFill>
                <a:latin typeface="+mj-lt"/>
                <a:ea typeface="Verdana"/>
              </a:rPr>
              <a:t>Middle-eastern societies were usually hospitable towards travell</a:t>
            </a:r>
            <a:r>
              <a:rPr lang="en-GB" sz="2800" b="1" spc="-1" dirty="0">
                <a:solidFill>
                  <a:srgbClr val="000000"/>
                </a:solidFill>
                <a:latin typeface="+mj-lt"/>
                <a:ea typeface="Verdana"/>
              </a:rPr>
              <a:t>ers.</a:t>
            </a:r>
            <a:endParaRPr lang="en-GB" sz="2800" b="1" strike="noStrike" spc="-1" dirty="0">
              <a:solidFill>
                <a:srgbClr val="000000"/>
              </a:solidFill>
              <a:latin typeface="+mj-lt"/>
              <a:ea typeface="Verdana"/>
            </a:endParaRPr>
          </a:p>
        </p:txBody>
      </p:sp>
    </p:spTree>
    <p:extLst>
      <p:ext uri="{BB962C8B-B14F-4D97-AF65-F5344CB8AC3E}">
        <p14:creationId xmlns:p14="http://schemas.microsoft.com/office/powerpoint/2010/main" val="179231895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repl">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repl">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CD8"/>
        </a:solidFill>
        <a:effectLst/>
      </p:bgPr>
    </p:bg>
    <p:spTree>
      <p:nvGrpSpPr>
        <p:cNvPr id="1" name=""/>
        <p:cNvGrpSpPr/>
        <p:nvPr/>
      </p:nvGrpSpPr>
      <p:grpSpPr>
        <a:xfrm>
          <a:off x="0" y="0"/>
          <a:ext cx="0" cy="0"/>
          <a:chOff x="0" y="0"/>
          <a:chExt cx="0" cy="0"/>
        </a:xfrm>
      </p:grpSpPr>
      <p:sp>
        <p:nvSpPr>
          <p:cNvPr id="56" name="TextBox 3"/>
          <p:cNvSpPr/>
          <p:nvPr/>
        </p:nvSpPr>
        <p:spPr>
          <a:xfrm>
            <a:off x="204480" y="0"/>
            <a:ext cx="757076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pc="-1" dirty="0">
                <a:solidFill>
                  <a:srgbClr val="0070C0"/>
                </a:solidFill>
                <a:latin typeface="Verdana"/>
                <a:ea typeface="Verdana"/>
              </a:rPr>
              <a:t>Messiah feeds 5000 </a:t>
            </a:r>
            <a:r>
              <a:rPr lang="en-US" sz="2800" b="1" spc="-1" dirty="0">
                <a:solidFill>
                  <a:srgbClr val="C00000"/>
                </a:solidFill>
                <a:latin typeface="Verdana"/>
                <a:ea typeface="Verdana"/>
              </a:rPr>
              <a:t>Luke 9:10-17</a:t>
            </a:r>
            <a:endParaRPr lang="fr-FR" sz="2800" spc="-1" dirty="0">
              <a:solidFill>
                <a:srgbClr val="C00000"/>
              </a:solidFill>
            </a:endParaRPr>
          </a:p>
        </p:txBody>
      </p:sp>
      <p:sp>
        <p:nvSpPr>
          <p:cNvPr id="57" name="TextBox 5"/>
          <p:cNvSpPr/>
          <p:nvPr/>
        </p:nvSpPr>
        <p:spPr>
          <a:xfrm>
            <a:off x="204480" y="516240"/>
            <a:ext cx="7832017"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800" b="1" strike="noStrike" spc="-1" baseline="30000" dirty="0">
                <a:solidFill>
                  <a:srgbClr val="C00000"/>
                </a:solidFill>
                <a:latin typeface="+mj-lt"/>
              </a:rPr>
              <a:t>	13</a:t>
            </a:r>
            <a:r>
              <a:rPr lang="fr-FR" sz="2800" b="1" strike="noStrike" spc="-1" dirty="0">
                <a:solidFill>
                  <a:srgbClr val="000000"/>
                </a:solidFill>
                <a:latin typeface="+mj-lt"/>
              </a:rPr>
              <a:t> </a:t>
            </a:r>
            <a:r>
              <a:rPr lang="en-GB" sz="2800" b="1" spc="-1" dirty="0">
                <a:solidFill>
                  <a:srgbClr val="000000"/>
                </a:solidFill>
                <a:latin typeface="+mj-lt"/>
              </a:rPr>
              <a:t>They answered, “We have only five loaves of bread and two fish—unless we go and buy food for all this crowd.” </a:t>
            </a:r>
            <a:r>
              <a:rPr lang="en-GB" sz="2800" b="1" spc="-1" baseline="30000" dirty="0">
                <a:solidFill>
                  <a:srgbClr val="C00000"/>
                </a:solidFill>
                <a:latin typeface="+mj-lt"/>
              </a:rPr>
              <a:t>14</a:t>
            </a:r>
            <a:r>
              <a:rPr lang="en-GB" sz="2800" b="1" spc="-1" dirty="0">
                <a:solidFill>
                  <a:srgbClr val="000000"/>
                </a:solidFill>
                <a:latin typeface="+mj-lt"/>
              </a:rPr>
              <a:t> (About five thousand men were there.)</a:t>
            </a:r>
          </a:p>
          <a:p>
            <a:pPr indent="357188">
              <a:lnSpc>
                <a:spcPct val="100000"/>
              </a:lnSpc>
              <a:buNone/>
              <a:tabLst>
                <a:tab pos="0" algn="l"/>
              </a:tabLst>
            </a:pPr>
            <a:r>
              <a:rPr lang="en-GB" sz="2800" b="1" spc="-1" dirty="0">
                <a:solidFill>
                  <a:srgbClr val="000000"/>
                </a:solidFill>
                <a:latin typeface="+mj-lt"/>
              </a:rPr>
              <a:t>	But he said to his disciples, “Have them sit down in groups of about fifty each.” </a:t>
            </a:r>
            <a:r>
              <a:rPr lang="en-GB" sz="2800" b="1" spc="-1" baseline="30000" dirty="0">
                <a:solidFill>
                  <a:srgbClr val="C00000"/>
                </a:solidFill>
                <a:latin typeface="+mj-lt"/>
              </a:rPr>
              <a:t>15</a:t>
            </a:r>
            <a:r>
              <a:rPr lang="en-GB" sz="2800" b="1" spc="-1" dirty="0">
                <a:solidFill>
                  <a:srgbClr val="000000"/>
                </a:solidFill>
                <a:latin typeface="+mj-lt"/>
              </a:rPr>
              <a:t> The disciples did so, and everyone sat down.</a:t>
            </a:r>
            <a:endParaRPr lang="fr-FR" sz="2800" b="0" strike="noStrike" spc="-1" dirty="0">
              <a:latin typeface="+mj-lt"/>
            </a:endParaRPr>
          </a:p>
        </p:txBody>
      </p:sp>
      <p:pic>
        <p:nvPicPr>
          <p:cNvPr id="3074" name="Picture 2">
            <a:extLst>
              <a:ext uri="{FF2B5EF4-FFF2-40B4-BE49-F238E27FC236}">
                <a16:creationId xmlns:a16="http://schemas.microsoft.com/office/drawing/2014/main" id="{6FAF2573-D80A-9C42-2F7D-DD6D1832C1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61"/>
          <a:stretch/>
        </p:blipFill>
        <p:spPr bwMode="auto">
          <a:xfrm>
            <a:off x="2164461" y="0"/>
            <a:ext cx="379907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2572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074"/>
                                        </p:tgtEl>
                                        <p:attrNameLst>
                                          <p:attrName>ppt_x</p:attrName>
                                        </p:attrNameLst>
                                      </p:cBhvr>
                                      <p:tavLst>
                                        <p:tav tm="0">
                                          <p:val>
                                            <p:strVal val="ppt_x"/>
                                          </p:val>
                                        </p:tav>
                                        <p:tav tm="100000">
                                          <p:val>
                                            <p:strVal val="ppt_x"/>
                                          </p:val>
                                        </p:tav>
                                      </p:tavLst>
                                    </p:anim>
                                    <p:anim calcmode="lin" valueType="num">
                                      <p:cBhvr additive="base">
                                        <p:cTn id="7" dur="500"/>
                                        <p:tgtEl>
                                          <p:spTgt spid="3074"/>
                                        </p:tgtEl>
                                        <p:attrNameLst>
                                          <p:attrName>ppt_y</p:attrName>
                                        </p:attrNameLst>
                                      </p:cBhvr>
                                      <p:tavLst>
                                        <p:tav tm="0">
                                          <p:val>
                                            <p:strVal val="ppt_y"/>
                                          </p:val>
                                        </p:tav>
                                        <p:tav tm="100000">
                                          <p:val>
                                            <p:strVal val="1+ppt_h/2"/>
                                          </p:val>
                                        </p:tav>
                                      </p:tavLst>
                                    </p:anim>
                                    <p:set>
                                      <p:cBhvr>
                                        <p:cTn id="8" dur="1" fill="hold">
                                          <p:stCondLst>
                                            <p:cond delay="499"/>
                                          </p:stCondLst>
                                        </p:cTn>
                                        <p:tgtEl>
                                          <p:spTgt spid="307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base">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
                                            <p:txEl>
                                              <p:pRg st="1" end="1"/>
                                            </p:txEl>
                                          </p:spTgt>
                                        </p:tgtEl>
                                        <p:attrNameLst>
                                          <p:attrName>style.visibility</p:attrName>
                                        </p:attrNameLst>
                                      </p:cBhvr>
                                      <p:to>
                                        <p:strVal val="visible"/>
                                      </p:to>
                                    </p:set>
                                    <p:anim calcmode="lin" valueType="num">
                                      <p:cBhvr additive="base">
                                        <p:cTn id="19"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7906</TotalTime>
  <Words>2326</Words>
  <Application>Microsoft Office PowerPoint</Application>
  <PresentationFormat>Personnalisé</PresentationFormat>
  <Paragraphs>158</Paragraphs>
  <Slides>37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37</vt:i4>
      </vt:variant>
    </vt:vector>
  </HeadingPairs>
  <TitlesOfParts>
    <vt:vector size="45" baseType="lpstr">
      <vt:lpstr>Arial</vt:lpstr>
      <vt:lpstr>Calibri</vt:lpstr>
      <vt:lpstr>Calibri Light</vt:lpstr>
      <vt:lpstr>Symbol</vt:lpstr>
      <vt:lpstr>Times New Roman</vt:lpstr>
      <vt:lpstr>Verdana</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Galen Currah</dc:creator>
  <dc:description/>
  <cp:lastModifiedBy>Galen Currah</cp:lastModifiedBy>
  <cp:revision>249</cp:revision>
  <dcterms:created xsi:type="dcterms:W3CDTF">2023-05-03T23:33:27Z</dcterms:created>
  <dcterms:modified xsi:type="dcterms:W3CDTF">2023-11-19T16:49:55Z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Personnalisé</vt:lpwstr>
  </property>
  <property fmtid="{D5CDD505-2E9C-101B-9397-08002B2CF9AE}" pid="3" name="Slides">
    <vt:i4>37</vt:i4>
  </property>
</Properties>
</file>