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83" r:id="rId4"/>
    <p:sldId id="286" r:id="rId5"/>
    <p:sldId id="284" r:id="rId6"/>
    <p:sldId id="287" r:id="rId7"/>
    <p:sldId id="285" r:id="rId8"/>
    <p:sldId id="288" r:id="rId9"/>
    <p:sldId id="294" r:id="rId10"/>
    <p:sldId id="289" r:id="rId11"/>
    <p:sldId id="290" r:id="rId12"/>
    <p:sldId id="291" r:id="rId13"/>
    <p:sldId id="292" r:id="rId14"/>
    <p:sldId id="259" r:id="rId15"/>
    <p:sldId id="260" r:id="rId16"/>
    <p:sldId id="304" r:id="rId17"/>
    <p:sldId id="293" r:id="rId18"/>
    <p:sldId id="295" r:id="rId19"/>
    <p:sldId id="296" r:id="rId20"/>
    <p:sldId id="297" r:id="rId21"/>
    <p:sldId id="298" r:id="rId22"/>
    <p:sldId id="299" r:id="rId23"/>
    <p:sldId id="303" r:id="rId24"/>
    <p:sldId id="300" r:id="rId25"/>
    <p:sldId id="301" r:id="rId26"/>
    <p:sldId id="302" r:id="rId27"/>
  </p:sldIdLst>
  <p:sldSz cx="8128000" cy="4572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CD8"/>
    <a:srgbClr val="FFFFFB"/>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9" autoAdjust="0"/>
    <p:restoredTop sz="94660"/>
  </p:normalViewPr>
  <p:slideViewPr>
    <p:cSldViewPr snapToGrid="0">
      <p:cViewPr varScale="1">
        <p:scale>
          <a:sx n="125" d="100"/>
          <a:sy n="125" d="100"/>
        </p:scale>
        <p:origin x="68" y="15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16000" y="748242"/>
            <a:ext cx="6096000" cy="1591733"/>
          </a:xfrm>
        </p:spPr>
        <p:txBody>
          <a:bodyPr anchor="b"/>
          <a:lstStyle>
            <a:lvl1pPr algn="ctr">
              <a:defRPr sz="4000"/>
            </a:lvl1pPr>
          </a:lstStyle>
          <a:p>
            <a:r>
              <a:rPr lang="en-US"/>
              <a:t>Click to edit Master title style</a:t>
            </a:r>
            <a:endParaRPr lang="en-US" dirty="0"/>
          </a:p>
        </p:txBody>
      </p:sp>
      <p:sp>
        <p:nvSpPr>
          <p:cNvPr id="3" name="Subtitle 2"/>
          <p:cNvSpPr>
            <a:spLocks noGrp="1"/>
          </p:cNvSpPr>
          <p:nvPr>
            <p:ph type="subTitle" idx="1"/>
          </p:nvPr>
        </p:nvSpPr>
        <p:spPr>
          <a:xfrm>
            <a:off x="1016000" y="2401359"/>
            <a:ext cx="6096000" cy="1103841"/>
          </a:xfrm>
        </p:spPr>
        <p:txBody>
          <a:bodyPr/>
          <a:lstStyle>
            <a:lvl1pPr marL="0" indent="0" algn="ctr">
              <a:buNone/>
              <a:defRPr sz="1600"/>
            </a:lvl1pPr>
            <a:lvl2pPr marL="304815" indent="0" algn="ctr">
              <a:buNone/>
              <a:defRPr sz="1333"/>
            </a:lvl2pPr>
            <a:lvl3pPr marL="609630" indent="0" algn="ctr">
              <a:buNone/>
              <a:defRPr sz="1200"/>
            </a:lvl3pPr>
            <a:lvl4pPr marL="914446" indent="0" algn="ctr">
              <a:buNone/>
              <a:defRPr sz="1067"/>
            </a:lvl4pPr>
            <a:lvl5pPr marL="1219261" indent="0" algn="ctr">
              <a:buNone/>
              <a:defRPr sz="1067"/>
            </a:lvl5pPr>
            <a:lvl6pPr marL="1524076" indent="0" algn="ctr">
              <a:buNone/>
              <a:defRPr sz="1067"/>
            </a:lvl6pPr>
            <a:lvl7pPr marL="1828891" indent="0" algn="ctr">
              <a:buNone/>
              <a:defRPr sz="1067"/>
            </a:lvl7pPr>
            <a:lvl8pPr marL="2133707" indent="0" algn="ctr">
              <a:buNone/>
              <a:defRPr sz="1067"/>
            </a:lvl8pPr>
            <a:lvl9pPr marL="2438522" indent="0" algn="ctr">
              <a:buNone/>
              <a:defRPr sz="1067"/>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42771A-6BB2-443A-AF2E-32C2C7329DED}" type="datetimeFigureOut">
              <a:rPr lang="en-US" smtClean="0"/>
              <a:t>9/16/2023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8409C5-AF5C-4CBE-94DB-B5BEA58F8A46}" type="slidenum">
              <a:rPr lang="en-US" smtClean="0"/>
              <a:t>‹n°›</a:t>
            </a:fld>
            <a:endParaRPr lang="en-US"/>
          </a:p>
        </p:txBody>
      </p:sp>
    </p:spTree>
    <p:extLst>
      <p:ext uri="{BB962C8B-B14F-4D97-AF65-F5344CB8AC3E}">
        <p14:creationId xmlns:p14="http://schemas.microsoft.com/office/powerpoint/2010/main" val="935325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42771A-6BB2-443A-AF2E-32C2C7329DED}" type="datetimeFigureOut">
              <a:rPr lang="en-US" smtClean="0"/>
              <a:t>9/16/2023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8409C5-AF5C-4CBE-94DB-B5BEA58F8A46}" type="slidenum">
              <a:rPr lang="en-US" smtClean="0"/>
              <a:t>‹n°›</a:t>
            </a:fld>
            <a:endParaRPr lang="en-US"/>
          </a:p>
        </p:txBody>
      </p:sp>
    </p:spTree>
    <p:extLst>
      <p:ext uri="{BB962C8B-B14F-4D97-AF65-F5344CB8AC3E}">
        <p14:creationId xmlns:p14="http://schemas.microsoft.com/office/powerpoint/2010/main" val="776900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16600" y="243417"/>
            <a:ext cx="1752600" cy="387455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58800" y="243417"/>
            <a:ext cx="5156200" cy="387455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42771A-6BB2-443A-AF2E-32C2C7329DED}" type="datetimeFigureOut">
              <a:rPr lang="en-US" smtClean="0"/>
              <a:t>9/16/2023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8409C5-AF5C-4CBE-94DB-B5BEA58F8A46}" type="slidenum">
              <a:rPr lang="en-US" smtClean="0"/>
              <a:t>‹n°›</a:t>
            </a:fld>
            <a:endParaRPr lang="en-US"/>
          </a:p>
        </p:txBody>
      </p:sp>
    </p:spTree>
    <p:extLst>
      <p:ext uri="{BB962C8B-B14F-4D97-AF65-F5344CB8AC3E}">
        <p14:creationId xmlns:p14="http://schemas.microsoft.com/office/powerpoint/2010/main" val="1912638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42771A-6BB2-443A-AF2E-32C2C7329DED}" type="datetimeFigureOut">
              <a:rPr lang="en-US" smtClean="0"/>
              <a:t>9/16/2023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8409C5-AF5C-4CBE-94DB-B5BEA58F8A46}" type="slidenum">
              <a:rPr lang="en-US" smtClean="0"/>
              <a:t>‹n°›</a:t>
            </a:fld>
            <a:endParaRPr lang="en-US"/>
          </a:p>
        </p:txBody>
      </p:sp>
    </p:spTree>
    <p:extLst>
      <p:ext uri="{BB962C8B-B14F-4D97-AF65-F5344CB8AC3E}">
        <p14:creationId xmlns:p14="http://schemas.microsoft.com/office/powerpoint/2010/main" val="3513820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54567" y="1139826"/>
            <a:ext cx="7010400" cy="1901825"/>
          </a:xfrm>
        </p:spPr>
        <p:txBody>
          <a:bodyPr anchor="b"/>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554567" y="3059642"/>
            <a:ext cx="7010400" cy="1000125"/>
          </a:xfrm>
        </p:spPr>
        <p:txBody>
          <a:bodyPr/>
          <a:lstStyle>
            <a:lvl1pPr marL="0" indent="0">
              <a:buNone/>
              <a:defRPr sz="1600">
                <a:solidFill>
                  <a:schemeClr val="tx1">
                    <a:tint val="75000"/>
                  </a:schemeClr>
                </a:solidFill>
              </a:defRPr>
            </a:lvl1pPr>
            <a:lvl2pPr marL="304815" indent="0">
              <a:buNone/>
              <a:defRPr sz="1333">
                <a:solidFill>
                  <a:schemeClr val="tx1">
                    <a:tint val="75000"/>
                  </a:schemeClr>
                </a:solidFill>
              </a:defRPr>
            </a:lvl2pPr>
            <a:lvl3pPr marL="609630" indent="0">
              <a:buNone/>
              <a:defRPr sz="1200">
                <a:solidFill>
                  <a:schemeClr val="tx1">
                    <a:tint val="75000"/>
                  </a:schemeClr>
                </a:solidFill>
              </a:defRPr>
            </a:lvl3pPr>
            <a:lvl4pPr marL="914446" indent="0">
              <a:buNone/>
              <a:defRPr sz="1067">
                <a:solidFill>
                  <a:schemeClr val="tx1">
                    <a:tint val="75000"/>
                  </a:schemeClr>
                </a:solidFill>
              </a:defRPr>
            </a:lvl4pPr>
            <a:lvl5pPr marL="1219261" indent="0">
              <a:buNone/>
              <a:defRPr sz="1067">
                <a:solidFill>
                  <a:schemeClr val="tx1">
                    <a:tint val="75000"/>
                  </a:schemeClr>
                </a:solidFill>
              </a:defRPr>
            </a:lvl5pPr>
            <a:lvl6pPr marL="1524076" indent="0">
              <a:buNone/>
              <a:defRPr sz="1067">
                <a:solidFill>
                  <a:schemeClr val="tx1">
                    <a:tint val="75000"/>
                  </a:schemeClr>
                </a:solidFill>
              </a:defRPr>
            </a:lvl6pPr>
            <a:lvl7pPr marL="1828891" indent="0">
              <a:buNone/>
              <a:defRPr sz="1067">
                <a:solidFill>
                  <a:schemeClr val="tx1">
                    <a:tint val="75000"/>
                  </a:schemeClr>
                </a:solidFill>
              </a:defRPr>
            </a:lvl7pPr>
            <a:lvl8pPr marL="2133707" indent="0">
              <a:buNone/>
              <a:defRPr sz="1067">
                <a:solidFill>
                  <a:schemeClr val="tx1">
                    <a:tint val="75000"/>
                  </a:schemeClr>
                </a:solidFill>
              </a:defRPr>
            </a:lvl8pPr>
            <a:lvl9pPr marL="2438522" indent="0">
              <a:buNone/>
              <a:defRPr sz="10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42771A-6BB2-443A-AF2E-32C2C7329DED}" type="datetimeFigureOut">
              <a:rPr lang="en-US" smtClean="0"/>
              <a:t>9/16/2023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8409C5-AF5C-4CBE-94DB-B5BEA58F8A46}" type="slidenum">
              <a:rPr lang="en-US" smtClean="0"/>
              <a:t>‹n°›</a:t>
            </a:fld>
            <a:endParaRPr lang="en-US"/>
          </a:p>
        </p:txBody>
      </p:sp>
    </p:spTree>
    <p:extLst>
      <p:ext uri="{BB962C8B-B14F-4D97-AF65-F5344CB8AC3E}">
        <p14:creationId xmlns:p14="http://schemas.microsoft.com/office/powerpoint/2010/main" val="788838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58800" y="1217083"/>
            <a:ext cx="3454400" cy="29008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114800" y="1217083"/>
            <a:ext cx="3454400" cy="29008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42771A-6BB2-443A-AF2E-32C2C7329DED}" type="datetimeFigureOut">
              <a:rPr lang="en-US" smtClean="0"/>
              <a:t>9/16/2023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8409C5-AF5C-4CBE-94DB-B5BEA58F8A46}" type="slidenum">
              <a:rPr lang="en-US" smtClean="0"/>
              <a:t>‹n°›</a:t>
            </a:fld>
            <a:endParaRPr lang="en-US"/>
          </a:p>
        </p:txBody>
      </p:sp>
    </p:spTree>
    <p:extLst>
      <p:ext uri="{BB962C8B-B14F-4D97-AF65-F5344CB8AC3E}">
        <p14:creationId xmlns:p14="http://schemas.microsoft.com/office/powerpoint/2010/main" val="1448101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59859" y="243417"/>
            <a:ext cx="7010400" cy="883709"/>
          </a:xfrm>
        </p:spPr>
        <p:txBody>
          <a:bodyPr/>
          <a:lstStyle/>
          <a:p>
            <a:r>
              <a:rPr lang="en-US"/>
              <a:t>Click to edit Master title style</a:t>
            </a:r>
            <a:endParaRPr lang="en-US" dirty="0"/>
          </a:p>
        </p:txBody>
      </p:sp>
      <p:sp>
        <p:nvSpPr>
          <p:cNvPr id="3" name="Text Placeholder 2"/>
          <p:cNvSpPr>
            <a:spLocks noGrp="1"/>
          </p:cNvSpPr>
          <p:nvPr>
            <p:ph type="body" idx="1"/>
          </p:nvPr>
        </p:nvSpPr>
        <p:spPr>
          <a:xfrm>
            <a:off x="559859" y="1120775"/>
            <a:ext cx="3438525" cy="549275"/>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559859" y="1670050"/>
            <a:ext cx="3438525" cy="24563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114800" y="1120775"/>
            <a:ext cx="3455459" cy="549275"/>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4114800" y="1670050"/>
            <a:ext cx="3455459" cy="24563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42771A-6BB2-443A-AF2E-32C2C7329DED}" type="datetimeFigureOut">
              <a:rPr lang="en-US" smtClean="0"/>
              <a:t>9/16/2023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8409C5-AF5C-4CBE-94DB-B5BEA58F8A46}" type="slidenum">
              <a:rPr lang="en-US" smtClean="0"/>
              <a:t>‹n°›</a:t>
            </a:fld>
            <a:endParaRPr lang="en-US"/>
          </a:p>
        </p:txBody>
      </p:sp>
    </p:spTree>
    <p:extLst>
      <p:ext uri="{BB962C8B-B14F-4D97-AF65-F5344CB8AC3E}">
        <p14:creationId xmlns:p14="http://schemas.microsoft.com/office/powerpoint/2010/main" val="1177142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42771A-6BB2-443A-AF2E-32C2C7329DED}" type="datetimeFigureOut">
              <a:rPr lang="en-US" smtClean="0"/>
              <a:t>9/16/2023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8409C5-AF5C-4CBE-94DB-B5BEA58F8A46}" type="slidenum">
              <a:rPr lang="en-US" smtClean="0"/>
              <a:t>‹n°›</a:t>
            </a:fld>
            <a:endParaRPr lang="en-US"/>
          </a:p>
        </p:txBody>
      </p:sp>
    </p:spTree>
    <p:extLst>
      <p:ext uri="{BB962C8B-B14F-4D97-AF65-F5344CB8AC3E}">
        <p14:creationId xmlns:p14="http://schemas.microsoft.com/office/powerpoint/2010/main" val="2851696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42771A-6BB2-443A-AF2E-32C2C7329DED}" type="datetimeFigureOut">
              <a:rPr lang="en-US" smtClean="0"/>
              <a:t>9/16/2023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8409C5-AF5C-4CBE-94DB-B5BEA58F8A46}" type="slidenum">
              <a:rPr lang="en-US" smtClean="0"/>
              <a:t>‹n°›</a:t>
            </a:fld>
            <a:endParaRPr lang="en-US"/>
          </a:p>
        </p:txBody>
      </p:sp>
    </p:spTree>
    <p:extLst>
      <p:ext uri="{BB962C8B-B14F-4D97-AF65-F5344CB8AC3E}">
        <p14:creationId xmlns:p14="http://schemas.microsoft.com/office/powerpoint/2010/main" val="694732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9859" y="304800"/>
            <a:ext cx="2621491" cy="1066800"/>
          </a:xfrm>
        </p:spPr>
        <p:txBody>
          <a:bodyPr anchor="b"/>
          <a:lstStyle>
            <a:lvl1pPr>
              <a:defRPr sz="2133"/>
            </a:lvl1pPr>
          </a:lstStyle>
          <a:p>
            <a:r>
              <a:rPr lang="en-US"/>
              <a:t>Click to edit Master title style</a:t>
            </a:r>
            <a:endParaRPr lang="en-US" dirty="0"/>
          </a:p>
        </p:txBody>
      </p:sp>
      <p:sp>
        <p:nvSpPr>
          <p:cNvPr id="3" name="Content Placeholder 2"/>
          <p:cNvSpPr>
            <a:spLocks noGrp="1"/>
          </p:cNvSpPr>
          <p:nvPr>
            <p:ph idx="1"/>
          </p:nvPr>
        </p:nvSpPr>
        <p:spPr>
          <a:xfrm>
            <a:off x="3455459" y="658284"/>
            <a:ext cx="4114800" cy="3249083"/>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59859" y="1371600"/>
            <a:ext cx="2621491" cy="2541059"/>
          </a:xfrm>
        </p:spPr>
        <p:txBody>
          <a:bodyPr/>
          <a:lstStyle>
            <a:lvl1pPr marL="0" indent="0">
              <a:buNone/>
              <a:defRPr sz="1067"/>
            </a:lvl1pPr>
            <a:lvl2pPr marL="304815" indent="0">
              <a:buNone/>
              <a:defRPr sz="933"/>
            </a:lvl2pPr>
            <a:lvl3pPr marL="609630" indent="0">
              <a:buNone/>
              <a:defRPr sz="800"/>
            </a:lvl3pPr>
            <a:lvl4pPr marL="914446" indent="0">
              <a:buNone/>
              <a:defRPr sz="667"/>
            </a:lvl4pPr>
            <a:lvl5pPr marL="1219261" indent="0">
              <a:buNone/>
              <a:defRPr sz="667"/>
            </a:lvl5pPr>
            <a:lvl6pPr marL="1524076" indent="0">
              <a:buNone/>
              <a:defRPr sz="667"/>
            </a:lvl6pPr>
            <a:lvl7pPr marL="1828891" indent="0">
              <a:buNone/>
              <a:defRPr sz="667"/>
            </a:lvl7pPr>
            <a:lvl8pPr marL="2133707" indent="0">
              <a:buNone/>
              <a:defRPr sz="667"/>
            </a:lvl8pPr>
            <a:lvl9pPr marL="2438522" indent="0">
              <a:buNone/>
              <a:defRPr sz="667"/>
            </a:lvl9pPr>
          </a:lstStyle>
          <a:p>
            <a:pPr lvl="0"/>
            <a:r>
              <a:rPr lang="en-US"/>
              <a:t>Click to edit Master text styles</a:t>
            </a:r>
          </a:p>
        </p:txBody>
      </p:sp>
      <p:sp>
        <p:nvSpPr>
          <p:cNvPr id="5" name="Date Placeholder 4"/>
          <p:cNvSpPr>
            <a:spLocks noGrp="1"/>
          </p:cNvSpPr>
          <p:nvPr>
            <p:ph type="dt" sz="half" idx="10"/>
          </p:nvPr>
        </p:nvSpPr>
        <p:spPr/>
        <p:txBody>
          <a:bodyPr/>
          <a:lstStyle/>
          <a:p>
            <a:fld id="{3B42771A-6BB2-443A-AF2E-32C2C7329DED}" type="datetimeFigureOut">
              <a:rPr lang="en-US" smtClean="0"/>
              <a:t>9/16/2023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8409C5-AF5C-4CBE-94DB-B5BEA58F8A46}" type="slidenum">
              <a:rPr lang="en-US" smtClean="0"/>
              <a:t>‹n°›</a:t>
            </a:fld>
            <a:endParaRPr lang="en-US"/>
          </a:p>
        </p:txBody>
      </p:sp>
    </p:spTree>
    <p:extLst>
      <p:ext uri="{BB962C8B-B14F-4D97-AF65-F5344CB8AC3E}">
        <p14:creationId xmlns:p14="http://schemas.microsoft.com/office/powerpoint/2010/main" val="85629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9859" y="304800"/>
            <a:ext cx="2621491" cy="1066800"/>
          </a:xfrm>
        </p:spPr>
        <p:txBody>
          <a:bodyPr anchor="b"/>
          <a:lstStyle>
            <a:lvl1pPr>
              <a:defRPr sz="2133"/>
            </a:lvl1pPr>
          </a:lstStyle>
          <a:p>
            <a:r>
              <a:rPr lang="en-US"/>
              <a:t>Click to edit Master title style</a:t>
            </a:r>
            <a:endParaRPr lang="en-US" dirty="0"/>
          </a:p>
        </p:txBody>
      </p:sp>
      <p:sp>
        <p:nvSpPr>
          <p:cNvPr id="3" name="Picture Placeholder 2"/>
          <p:cNvSpPr>
            <a:spLocks noGrp="1" noChangeAspect="1"/>
          </p:cNvSpPr>
          <p:nvPr>
            <p:ph type="pic" idx="1"/>
          </p:nvPr>
        </p:nvSpPr>
        <p:spPr>
          <a:xfrm>
            <a:off x="3455459" y="658284"/>
            <a:ext cx="4114800" cy="3249083"/>
          </a:xfrm>
        </p:spPr>
        <p:txBody>
          <a:bodyPr anchor="t"/>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r>
              <a:rPr lang="en-US"/>
              <a:t>Click icon to add picture</a:t>
            </a:r>
            <a:endParaRPr lang="en-US" dirty="0"/>
          </a:p>
        </p:txBody>
      </p:sp>
      <p:sp>
        <p:nvSpPr>
          <p:cNvPr id="4" name="Text Placeholder 3"/>
          <p:cNvSpPr>
            <a:spLocks noGrp="1"/>
          </p:cNvSpPr>
          <p:nvPr>
            <p:ph type="body" sz="half" idx="2"/>
          </p:nvPr>
        </p:nvSpPr>
        <p:spPr>
          <a:xfrm>
            <a:off x="559859" y="1371600"/>
            <a:ext cx="2621491" cy="2541059"/>
          </a:xfrm>
        </p:spPr>
        <p:txBody>
          <a:bodyPr/>
          <a:lstStyle>
            <a:lvl1pPr marL="0" indent="0">
              <a:buNone/>
              <a:defRPr sz="1067"/>
            </a:lvl1pPr>
            <a:lvl2pPr marL="304815" indent="0">
              <a:buNone/>
              <a:defRPr sz="933"/>
            </a:lvl2pPr>
            <a:lvl3pPr marL="609630" indent="0">
              <a:buNone/>
              <a:defRPr sz="800"/>
            </a:lvl3pPr>
            <a:lvl4pPr marL="914446" indent="0">
              <a:buNone/>
              <a:defRPr sz="667"/>
            </a:lvl4pPr>
            <a:lvl5pPr marL="1219261" indent="0">
              <a:buNone/>
              <a:defRPr sz="667"/>
            </a:lvl5pPr>
            <a:lvl6pPr marL="1524076" indent="0">
              <a:buNone/>
              <a:defRPr sz="667"/>
            </a:lvl6pPr>
            <a:lvl7pPr marL="1828891" indent="0">
              <a:buNone/>
              <a:defRPr sz="667"/>
            </a:lvl7pPr>
            <a:lvl8pPr marL="2133707" indent="0">
              <a:buNone/>
              <a:defRPr sz="667"/>
            </a:lvl8pPr>
            <a:lvl9pPr marL="2438522" indent="0">
              <a:buNone/>
              <a:defRPr sz="667"/>
            </a:lvl9pPr>
          </a:lstStyle>
          <a:p>
            <a:pPr lvl="0"/>
            <a:r>
              <a:rPr lang="en-US"/>
              <a:t>Click to edit Master text styles</a:t>
            </a:r>
          </a:p>
        </p:txBody>
      </p:sp>
      <p:sp>
        <p:nvSpPr>
          <p:cNvPr id="5" name="Date Placeholder 4"/>
          <p:cNvSpPr>
            <a:spLocks noGrp="1"/>
          </p:cNvSpPr>
          <p:nvPr>
            <p:ph type="dt" sz="half" idx="10"/>
          </p:nvPr>
        </p:nvSpPr>
        <p:spPr/>
        <p:txBody>
          <a:bodyPr/>
          <a:lstStyle/>
          <a:p>
            <a:fld id="{3B42771A-6BB2-443A-AF2E-32C2C7329DED}" type="datetimeFigureOut">
              <a:rPr lang="en-US" smtClean="0"/>
              <a:t>9/16/2023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8409C5-AF5C-4CBE-94DB-B5BEA58F8A46}" type="slidenum">
              <a:rPr lang="en-US" smtClean="0"/>
              <a:t>‹n°›</a:t>
            </a:fld>
            <a:endParaRPr lang="en-US"/>
          </a:p>
        </p:txBody>
      </p:sp>
    </p:spTree>
    <p:extLst>
      <p:ext uri="{BB962C8B-B14F-4D97-AF65-F5344CB8AC3E}">
        <p14:creationId xmlns:p14="http://schemas.microsoft.com/office/powerpoint/2010/main" val="25465602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58800" y="243417"/>
            <a:ext cx="7010400" cy="88370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58800" y="1217083"/>
            <a:ext cx="7010400" cy="29008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58800" y="4237567"/>
            <a:ext cx="18288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3B42771A-6BB2-443A-AF2E-32C2C7329DED}" type="datetimeFigureOut">
              <a:rPr lang="en-US" smtClean="0"/>
              <a:t>9/16/2023</a:t>
            </a:fld>
            <a:endParaRPr lang="en-US"/>
          </a:p>
        </p:txBody>
      </p:sp>
      <p:sp>
        <p:nvSpPr>
          <p:cNvPr id="5" name="Footer Placeholder 4"/>
          <p:cNvSpPr>
            <a:spLocks noGrp="1"/>
          </p:cNvSpPr>
          <p:nvPr>
            <p:ph type="ftr" sz="quarter" idx="3"/>
          </p:nvPr>
        </p:nvSpPr>
        <p:spPr>
          <a:xfrm>
            <a:off x="2692400" y="4237567"/>
            <a:ext cx="27432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740400" y="4237567"/>
            <a:ext cx="18288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108409C5-AF5C-4CBE-94DB-B5BEA58F8A46}" type="slidenum">
              <a:rPr lang="en-US" smtClean="0"/>
              <a:t>‹n°›</a:t>
            </a:fld>
            <a:endParaRPr lang="en-US"/>
          </a:p>
        </p:txBody>
      </p:sp>
    </p:spTree>
    <p:extLst>
      <p:ext uri="{BB962C8B-B14F-4D97-AF65-F5344CB8AC3E}">
        <p14:creationId xmlns:p14="http://schemas.microsoft.com/office/powerpoint/2010/main" val="12212830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09630" rtl="0" eaLnBrk="1" latinLnBrk="0" hangingPunct="1">
        <a:lnSpc>
          <a:spcPct val="90000"/>
        </a:lnSpc>
        <a:spcBef>
          <a:spcPct val="0"/>
        </a:spcBef>
        <a:buNone/>
        <a:defRPr sz="2933" kern="1200">
          <a:solidFill>
            <a:schemeClr val="tx1"/>
          </a:solidFill>
          <a:latin typeface="+mj-lt"/>
          <a:ea typeface="+mj-ea"/>
          <a:cs typeface="+mj-cs"/>
        </a:defRPr>
      </a:lvl1pPr>
    </p:titleStyle>
    <p:bodyStyle>
      <a:lvl1pPr marL="152408" indent="-152408" algn="l" defTabSz="609630" rtl="0" eaLnBrk="1" latinLnBrk="0" hangingPunct="1">
        <a:lnSpc>
          <a:spcPct val="90000"/>
        </a:lnSpc>
        <a:spcBef>
          <a:spcPts val="667"/>
        </a:spcBef>
        <a:buFont typeface="Arial" panose="020B0604020202020204" pitchFamily="34" charset="0"/>
        <a:buChar char="•"/>
        <a:defRPr sz="1867" kern="1200">
          <a:solidFill>
            <a:schemeClr val="tx1"/>
          </a:solidFill>
          <a:latin typeface="+mn-lt"/>
          <a:ea typeface="+mn-ea"/>
          <a:cs typeface="+mn-cs"/>
        </a:defRPr>
      </a:lvl1pPr>
      <a:lvl2pPr marL="457223" indent="-152408" algn="l" defTabSz="609630" rtl="0" eaLnBrk="1" latinLnBrk="0" hangingPunct="1">
        <a:lnSpc>
          <a:spcPct val="90000"/>
        </a:lnSpc>
        <a:spcBef>
          <a:spcPts val="333"/>
        </a:spcBef>
        <a:buFont typeface="Arial" panose="020B0604020202020204" pitchFamily="34" charset="0"/>
        <a:buChar char="•"/>
        <a:defRPr sz="1600" kern="1200">
          <a:solidFill>
            <a:schemeClr val="tx1"/>
          </a:solidFill>
          <a:latin typeface="+mn-lt"/>
          <a:ea typeface="+mn-ea"/>
          <a:cs typeface="+mn-cs"/>
        </a:defRPr>
      </a:lvl2pPr>
      <a:lvl3pPr marL="762038" indent="-152408" algn="l" defTabSz="609630" rtl="0" eaLnBrk="1" latinLnBrk="0" hangingPunct="1">
        <a:lnSpc>
          <a:spcPct val="90000"/>
        </a:lnSpc>
        <a:spcBef>
          <a:spcPts val="333"/>
        </a:spcBef>
        <a:buFont typeface="Arial" panose="020B0604020202020204" pitchFamily="34" charset="0"/>
        <a:buChar char="•"/>
        <a:defRPr sz="1333" kern="1200">
          <a:solidFill>
            <a:schemeClr val="tx1"/>
          </a:solidFill>
          <a:latin typeface="+mn-lt"/>
          <a:ea typeface="+mn-ea"/>
          <a:cs typeface="+mn-cs"/>
        </a:defRPr>
      </a:lvl3pPr>
      <a:lvl4pPr marL="1066853"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4pPr>
      <a:lvl5pPr marL="137166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5pPr>
      <a:lvl6pPr marL="167648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6pPr>
      <a:lvl7pPr marL="198129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7pPr>
      <a:lvl8pPr marL="228611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8pPr>
      <a:lvl9pPr marL="2590930"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1.xml"/><Relationship Id="rId4" Type="http://schemas.openxmlformats.org/officeDocument/2006/relationships/image" Target="../media/image8.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77C9B52-25B2-5AA6-6F1A-82F40EF224FC}"/>
              </a:ext>
            </a:extLst>
          </p:cNvPr>
          <p:cNvPicPr>
            <a:picLocks noChangeAspect="1"/>
          </p:cNvPicPr>
          <p:nvPr/>
        </p:nvPicPr>
        <p:blipFill>
          <a:blip r:embed="rId2"/>
          <a:stretch>
            <a:fillRect/>
          </a:stretch>
        </p:blipFill>
        <p:spPr>
          <a:xfrm>
            <a:off x="1402581" y="1442607"/>
            <a:ext cx="5421913" cy="3117601"/>
          </a:xfrm>
          <a:prstGeom prst="rect">
            <a:avLst/>
          </a:prstGeom>
        </p:spPr>
      </p:pic>
      <p:sp>
        <p:nvSpPr>
          <p:cNvPr id="7" name="TextBox 6">
            <a:extLst>
              <a:ext uri="{FF2B5EF4-FFF2-40B4-BE49-F238E27FC236}">
                <a16:creationId xmlns:a16="http://schemas.microsoft.com/office/drawing/2014/main" id="{670B1B76-0291-6CA5-E82B-24ED766FC593}"/>
              </a:ext>
            </a:extLst>
          </p:cNvPr>
          <p:cNvSpPr txBox="1"/>
          <p:nvPr/>
        </p:nvSpPr>
        <p:spPr>
          <a:xfrm>
            <a:off x="0" y="26908"/>
            <a:ext cx="8128000" cy="1384995"/>
          </a:xfrm>
          <a:prstGeom prst="rect">
            <a:avLst/>
          </a:prstGeom>
          <a:noFill/>
        </p:spPr>
        <p:txBody>
          <a:bodyPr wrap="square" rtlCol="0">
            <a:spAutoFit/>
          </a:bodyPr>
          <a:lstStyle/>
          <a:p>
            <a:pPr indent="304815" algn="ctr"/>
            <a:r>
              <a:rPr lang="en-US" sz="2800" b="1" dirty="0">
                <a:solidFill>
                  <a:srgbClr val="0070C0"/>
                </a:solidFill>
                <a:latin typeface="Verdana" panose="020B0604030504040204" pitchFamily="34" charset="0"/>
                <a:ea typeface="Verdana" panose="020B0604030504040204" pitchFamily="34" charset="0"/>
              </a:rPr>
              <a:t>Deep Dive into Luke</a:t>
            </a:r>
          </a:p>
          <a:p>
            <a:pPr indent="304815" algn="ctr"/>
            <a:r>
              <a:rPr lang="en-GB" sz="2800" b="1" dirty="0">
                <a:latin typeface="Verdana" panose="020B0604030504040204" pitchFamily="34" charset="0"/>
                <a:ea typeface="Verdana" panose="020B0604030504040204" pitchFamily="34" charset="0"/>
              </a:rPr>
              <a:t>Overview of the Gospel Canon (2)</a:t>
            </a:r>
            <a:endParaRPr lang="en-US" sz="2800" b="1" dirty="0">
              <a:latin typeface="Verdana" panose="020B0604030504040204" pitchFamily="34" charset="0"/>
              <a:ea typeface="Verdana" panose="020B0604030504040204" pitchFamily="34" charset="0"/>
            </a:endParaRPr>
          </a:p>
          <a:p>
            <a:pPr indent="304815" algn="ctr"/>
            <a:r>
              <a:rPr lang="en-US" sz="2800" b="1" dirty="0">
                <a:solidFill>
                  <a:srgbClr val="C00000"/>
                </a:solidFill>
                <a:latin typeface="Verdana" panose="020B0604030504040204" pitchFamily="34" charset="0"/>
                <a:ea typeface="Verdana" panose="020B0604030504040204" pitchFamily="34" charset="0"/>
              </a:rPr>
              <a:t>September 2023</a:t>
            </a:r>
          </a:p>
        </p:txBody>
      </p:sp>
    </p:spTree>
    <p:extLst>
      <p:ext uri="{BB962C8B-B14F-4D97-AF65-F5344CB8AC3E}">
        <p14:creationId xmlns:p14="http://schemas.microsoft.com/office/powerpoint/2010/main" val="1300474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2A74ED-A56A-F56C-0F37-D41198677779}"/>
              </a:ext>
            </a:extLst>
          </p:cNvPr>
          <p:cNvSpPr txBox="1"/>
          <p:nvPr/>
        </p:nvSpPr>
        <p:spPr>
          <a:xfrm>
            <a:off x="204520" y="0"/>
            <a:ext cx="7520775"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Traditional criteria for NT canonicity</a:t>
            </a:r>
          </a:p>
        </p:txBody>
      </p:sp>
      <p:sp>
        <p:nvSpPr>
          <p:cNvPr id="2" name="TextBox 5">
            <a:extLst>
              <a:ext uri="{FF2B5EF4-FFF2-40B4-BE49-F238E27FC236}">
                <a16:creationId xmlns:a16="http://schemas.microsoft.com/office/drawing/2014/main" id="{322C4B29-3FD5-E59E-7CC7-DEC1629B77B0}"/>
              </a:ext>
            </a:extLst>
          </p:cNvPr>
          <p:cNvSpPr txBox="1"/>
          <p:nvPr/>
        </p:nvSpPr>
        <p:spPr>
          <a:xfrm>
            <a:off x="204521" y="523220"/>
            <a:ext cx="7923479" cy="3770263"/>
          </a:xfrm>
          <a:prstGeom prst="rect">
            <a:avLst/>
          </a:prstGeom>
          <a:noFill/>
        </p:spPr>
        <p:txBody>
          <a:bodyPr wrap="square" rtlCol="0">
            <a:spAutoFit/>
          </a:bodyPr>
          <a:lstStyle/>
          <a:p>
            <a:pPr marL="357188" indent="-357188">
              <a:spcAft>
                <a:spcPts val="600"/>
              </a:spcAft>
            </a:pPr>
            <a:r>
              <a:rPr lang="en-US" sz="2800" b="1" dirty="0">
                <a:solidFill>
                  <a:srgbClr val="C00000"/>
                </a:solidFill>
                <a:latin typeface="Arial" panose="020B0604020202020204" pitchFamily="34" charset="0"/>
                <a:ea typeface="Verdana" panose="020B0604030504040204" pitchFamily="34" charset="0"/>
                <a:cs typeface="Arial" panose="020B0604020202020204" pitchFamily="34" charset="0"/>
              </a:rPr>
              <a:t>4.</a:t>
            </a:r>
            <a:r>
              <a:rPr lang="en-US" sz="2800" b="1" dirty="0">
                <a:latin typeface="Arial" panose="020B0604020202020204" pitchFamily="34" charset="0"/>
                <a:ea typeface="Verdana" panose="020B0604030504040204" pitchFamily="34" charset="0"/>
                <a:cs typeface="Arial" panose="020B0604020202020204" pitchFamily="34" charset="0"/>
              </a:rPr>
              <a:t> </a:t>
            </a:r>
            <a:r>
              <a:rPr lang="en-GB" sz="2800" b="1" dirty="0">
                <a:solidFill>
                  <a:srgbClr val="0070C0"/>
                </a:solidFill>
                <a:latin typeface="Arial" panose="020B0604020202020204" pitchFamily="34" charset="0"/>
                <a:ea typeface="Verdana" panose="020B0604030504040204" pitchFamily="34" charset="0"/>
                <a:cs typeface="Arial" panose="020B0604020202020204" pitchFamily="34" charset="0"/>
              </a:rPr>
              <a:t>Inspiration: </a:t>
            </a:r>
            <a:r>
              <a:rPr lang="en-GB" sz="2800" b="1" dirty="0">
                <a:latin typeface="Arial" panose="020B0604020202020204" pitchFamily="34" charset="0"/>
                <a:ea typeface="Verdana" panose="020B0604030504040204" pitchFamily="34" charset="0"/>
                <a:cs typeface="Arial" panose="020B0604020202020204" pitchFamily="34" charset="0"/>
              </a:rPr>
              <a:t>‘Moved by the Holy Spirit’. </a:t>
            </a:r>
          </a:p>
          <a:p>
            <a:pPr indent="357188">
              <a:spcAft>
                <a:spcPts val="600"/>
              </a:spcAft>
            </a:pPr>
            <a:r>
              <a:rPr lang="en-GB" sz="2800" b="1" dirty="0">
                <a:latin typeface="Arial" panose="020B0604020202020204" pitchFamily="34" charset="0"/>
                <a:ea typeface="Verdana" panose="020B0604030504040204" pitchFamily="34" charset="0"/>
                <a:cs typeface="Arial" panose="020B0604020202020204" pitchFamily="34" charset="0"/>
              </a:rPr>
              <a:t>The apostles’ “rule of faith” was a criterion for the early churches’ acceptance of a book.</a:t>
            </a:r>
          </a:p>
          <a:p>
            <a:pPr indent="357188">
              <a:spcAft>
                <a:spcPts val="600"/>
              </a:spcAft>
            </a:pPr>
            <a:endParaRPr lang="en-GB" sz="2800" b="1" dirty="0">
              <a:latin typeface="Arial" panose="020B0604020202020204" pitchFamily="34" charset="0"/>
              <a:ea typeface="Verdana" panose="020B0604030504040204" pitchFamily="34" charset="0"/>
              <a:cs typeface="Arial" panose="020B0604020202020204" pitchFamily="34" charset="0"/>
            </a:endParaRPr>
          </a:p>
          <a:p>
            <a:pPr indent="357188">
              <a:spcAft>
                <a:spcPts val="600"/>
              </a:spcAft>
            </a:pPr>
            <a:r>
              <a:rPr lang="en-GB" sz="2800" b="1" dirty="0">
                <a:solidFill>
                  <a:srgbClr val="00B050"/>
                </a:solidFill>
                <a:latin typeface="Arial" panose="020B0604020202020204" pitchFamily="34" charset="0"/>
                <a:ea typeface="Verdana" panose="020B0604030504040204" pitchFamily="34" charset="0"/>
                <a:cs typeface="Arial" panose="020B0604020202020204" pitchFamily="34" charset="0"/>
              </a:rPr>
              <a:t>“Understand this, that no prophecy of scripture is a matter of one’s own </a:t>
            </a:r>
            <a:r>
              <a:rPr lang="en-GB" sz="2800" b="1" dirty="0" err="1">
                <a:solidFill>
                  <a:srgbClr val="00B050"/>
                </a:solidFill>
                <a:latin typeface="Arial" panose="020B0604020202020204" pitchFamily="34" charset="0"/>
                <a:ea typeface="Verdana" panose="020B0604030504040204" pitchFamily="34" charset="0"/>
                <a:cs typeface="Arial" panose="020B0604020202020204" pitchFamily="34" charset="0"/>
              </a:rPr>
              <a:t>interpre-tation</a:t>
            </a:r>
            <a:r>
              <a:rPr lang="en-GB" sz="2800" b="1" dirty="0">
                <a:solidFill>
                  <a:srgbClr val="00B050"/>
                </a:solidFill>
                <a:latin typeface="Arial" panose="020B0604020202020204" pitchFamily="34" charset="0"/>
                <a:ea typeface="Verdana" panose="020B0604030504040204" pitchFamily="34" charset="0"/>
                <a:cs typeface="Arial" panose="020B0604020202020204" pitchFamily="34" charset="0"/>
              </a:rPr>
              <a:t>, because no prophecy ever came by human will.” </a:t>
            </a:r>
            <a:r>
              <a:rPr lang="en-GB" sz="2800" dirty="0">
                <a:solidFill>
                  <a:srgbClr val="00B050"/>
                </a:solidFill>
                <a:latin typeface="Arial" panose="020B0604020202020204" pitchFamily="34" charset="0"/>
                <a:ea typeface="Verdana" panose="020B0604030504040204" pitchFamily="34" charset="0"/>
                <a:cs typeface="Arial" panose="020B0604020202020204" pitchFamily="34" charset="0"/>
              </a:rPr>
              <a:t>2 Pet. 1:16</a:t>
            </a:r>
            <a:endParaRPr lang="en-US" sz="2800" dirty="0">
              <a:solidFill>
                <a:srgbClr val="00B050"/>
              </a:solidFill>
              <a:latin typeface="Arial" panose="020B0604020202020204" pitchFamily="34" charset="0"/>
              <a:ea typeface="Verdana" panose="020B0604030504040204" pitchFamily="34" charset="0"/>
              <a:cs typeface="Arial" panose="020B0604020202020204" pitchFamily="34" charset="0"/>
            </a:endParaRPr>
          </a:p>
        </p:txBody>
      </p:sp>
      <p:pic>
        <p:nvPicPr>
          <p:cNvPr id="3" name="Image 2">
            <a:extLst>
              <a:ext uri="{FF2B5EF4-FFF2-40B4-BE49-F238E27FC236}">
                <a16:creationId xmlns:a16="http://schemas.microsoft.com/office/drawing/2014/main" id="{EDE06515-611C-B031-1B23-C649852E23B0}"/>
              </a:ext>
            </a:extLst>
          </p:cNvPr>
          <p:cNvPicPr>
            <a:picLocks noChangeAspect="1"/>
          </p:cNvPicPr>
          <p:nvPr/>
        </p:nvPicPr>
        <p:blipFill>
          <a:blip r:embed="rId2"/>
          <a:stretch>
            <a:fillRect/>
          </a:stretch>
        </p:blipFill>
        <p:spPr>
          <a:xfrm>
            <a:off x="449089" y="2771"/>
            <a:ext cx="7353005" cy="2438400"/>
          </a:xfrm>
          <a:prstGeom prst="rect">
            <a:avLst/>
          </a:prstGeom>
        </p:spPr>
      </p:pic>
    </p:spTree>
    <p:extLst>
      <p:ext uri="{BB962C8B-B14F-4D97-AF65-F5344CB8AC3E}">
        <p14:creationId xmlns:p14="http://schemas.microsoft.com/office/powerpoint/2010/main" val="324795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2A74ED-A56A-F56C-0F37-D41198677779}"/>
              </a:ext>
            </a:extLst>
          </p:cNvPr>
          <p:cNvSpPr txBox="1"/>
          <p:nvPr/>
        </p:nvSpPr>
        <p:spPr>
          <a:xfrm>
            <a:off x="204520" y="0"/>
            <a:ext cx="7923480"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Traditional criteria for NT canonicity</a:t>
            </a:r>
          </a:p>
        </p:txBody>
      </p:sp>
      <p:sp>
        <p:nvSpPr>
          <p:cNvPr id="2" name="TextBox 5">
            <a:extLst>
              <a:ext uri="{FF2B5EF4-FFF2-40B4-BE49-F238E27FC236}">
                <a16:creationId xmlns:a16="http://schemas.microsoft.com/office/drawing/2014/main" id="{322C4B29-3FD5-E59E-7CC7-DEC1629B77B0}"/>
              </a:ext>
            </a:extLst>
          </p:cNvPr>
          <p:cNvSpPr txBox="1"/>
          <p:nvPr/>
        </p:nvSpPr>
        <p:spPr>
          <a:xfrm>
            <a:off x="204521" y="523220"/>
            <a:ext cx="7923479" cy="3539430"/>
          </a:xfrm>
          <a:prstGeom prst="rect">
            <a:avLst/>
          </a:prstGeom>
          <a:noFill/>
        </p:spPr>
        <p:txBody>
          <a:bodyPr wrap="square" rtlCol="0">
            <a:spAutoFit/>
          </a:bodyPr>
          <a:lstStyle/>
          <a:p>
            <a:r>
              <a:rPr lang="en-US" sz="2800" b="1" dirty="0">
                <a:solidFill>
                  <a:srgbClr val="C00000"/>
                </a:solidFill>
                <a:latin typeface="Arial" panose="020B0604020202020204" pitchFamily="34" charset="0"/>
                <a:ea typeface="Verdana" panose="020B0604030504040204" pitchFamily="34" charset="0"/>
                <a:cs typeface="Arial" panose="020B0604020202020204" pitchFamily="34" charset="0"/>
              </a:rPr>
              <a:t>4.</a:t>
            </a:r>
            <a:r>
              <a:rPr lang="en-US" sz="2800" b="1" dirty="0">
                <a:latin typeface="Arial" panose="020B0604020202020204" pitchFamily="34" charset="0"/>
                <a:ea typeface="Verdana" panose="020B0604030504040204" pitchFamily="34" charset="0"/>
                <a:cs typeface="Arial" panose="020B0604020202020204" pitchFamily="34" charset="0"/>
              </a:rPr>
              <a:t> </a:t>
            </a:r>
            <a:r>
              <a:rPr lang="en-GB" sz="2800" b="1" dirty="0">
                <a:solidFill>
                  <a:srgbClr val="0070C0"/>
                </a:solidFill>
                <a:latin typeface="Arial" panose="020B0604020202020204" pitchFamily="34" charset="0"/>
                <a:ea typeface="Verdana" panose="020B0604030504040204" pitchFamily="34" charset="0"/>
                <a:cs typeface="Arial" panose="020B0604020202020204" pitchFamily="34" charset="0"/>
              </a:rPr>
              <a:t>Inspiration </a:t>
            </a:r>
          </a:p>
          <a:p>
            <a:r>
              <a:rPr lang="en-GB" sz="2800" b="1" dirty="0">
                <a:latin typeface="Arial" panose="020B0604020202020204" pitchFamily="34" charset="0"/>
                <a:ea typeface="Verdana" panose="020B0604030504040204" pitchFamily="34" charset="0"/>
                <a:cs typeface="Arial" panose="020B0604020202020204" pitchFamily="34" charset="0"/>
              </a:rPr>
              <a:t>	</a:t>
            </a:r>
            <a:r>
              <a:rPr lang="en-GB" sz="2800" b="1" dirty="0">
                <a:solidFill>
                  <a:srgbClr val="C00000"/>
                </a:solidFill>
                <a:latin typeface="Arial" panose="020B0604020202020204" pitchFamily="34" charset="0"/>
                <a:ea typeface="Verdana" panose="020B0604030504040204" pitchFamily="34" charset="0"/>
                <a:cs typeface="Arial" panose="020B0604020202020204" pitchFamily="34" charset="0"/>
              </a:rPr>
              <a:t>Critique: </a:t>
            </a:r>
            <a:r>
              <a:rPr lang="en-GB" sz="2800" b="1" dirty="0">
                <a:latin typeface="Arial" panose="020B0604020202020204" pitchFamily="34" charset="0"/>
                <a:ea typeface="Verdana" panose="020B0604030504040204" pitchFamily="34" charset="0"/>
                <a:cs typeface="Arial" panose="020B0604020202020204" pitchFamily="34" charset="0"/>
              </a:rPr>
              <a:t>Early church leaders believed that their unique canon of books was divinely inspired, including disputed books that were later rejected. E.g., the Book of Enoch.</a:t>
            </a:r>
            <a:endParaRPr lang="en-GB" sz="2800" dirty="0">
              <a:latin typeface="Arial" panose="020B0604020202020204" pitchFamily="34" charset="0"/>
              <a:ea typeface="Verdana" panose="020B0604030504040204" pitchFamily="34" charset="0"/>
              <a:cs typeface="Arial" panose="020B0604020202020204" pitchFamily="34" charset="0"/>
            </a:endParaRPr>
          </a:p>
          <a:p>
            <a:r>
              <a:rPr lang="en-GB" sz="2800" b="1" dirty="0">
                <a:latin typeface="Arial" panose="020B0604020202020204" pitchFamily="34" charset="0"/>
                <a:ea typeface="Verdana" panose="020B0604030504040204" pitchFamily="34" charset="0"/>
                <a:cs typeface="Arial" panose="020B0604020202020204" pitchFamily="34" charset="0"/>
              </a:rPr>
              <a:t>	</a:t>
            </a:r>
            <a:r>
              <a:rPr lang="en-GB" sz="2800" b="1" dirty="0">
                <a:solidFill>
                  <a:srgbClr val="C00000"/>
                </a:solidFill>
                <a:latin typeface="Arial" panose="020B0604020202020204" pitchFamily="34" charset="0"/>
                <a:ea typeface="Verdana" panose="020B0604030504040204" pitchFamily="34" charset="0"/>
                <a:cs typeface="Arial" panose="020B0604020202020204" pitchFamily="34" charset="0"/>
              </a:rPr>
              <a:t>Reply: </a:t>
            </a:r>
            <a:r>
              <a:rPr lang="en-GB" sz="2800" b="1" dirty="0">
                <a:latin typeface="Arial" panose="020B0604020202020204" pitchFamily="34" charset="0"/>
                <a:ea typeface="Verdana" panose="020B0604030504040204" pitchFamily="34" charset="0"/>
                <a:cs typeface="Arial" panose="020B0604020202020204" pitchFamily="34" charset="0"/>
              </a:rPr>
              <a:t>A book’s inspiration is inferred from its authoritative, apostolic source, since we do not know directly what is inspired. </a:t>
            </a:r>
            <a:endParaRPr lang="en-GB" sz="2800" dirty="0">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1190427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2A74ED-A56A-F56C-0F37-D41198677779}"/>
              </a:ext>
            </a:extLst>
          </p:cNvPr>
          <p:cNvSpPr txBox="1"/>
          <p:nvPr/>
        </p:nvSpPr>
        <p:spPr>
          <a:xfrm>
            <a:off x="204520" y="0"/>
            <a:ext cx="7923480"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Traditional criteria for NT canonicity</a:t>
            </a:r>
          </a:p>
        </p:txBody>
      </p:sp>
      <p:sp>
        <p:nvSpPr>
          <p:cNvPr id="2" name="TextBox 5">
            <a:extLst>
              <a:ext uri="{FF2B5EF4-FFF2-40B4-BE49-F238E27FC236}">
                <a16:creationId xmlns:a16="http://schemas.microsoft.com/office/drawing/2014/main" id="{322C4B29-3FD5-E59E-7CC7-DEC1629B77B0}"/>
              </a:ext>
            </a:extLst>
          </p:cNvPr>
          <p:cNvSpPr txBox="1"/>
          <p:nvPr/>
        </p:nvSpPr>
        <p:spPr>
          <a:xfrm>
            <a:off x="204521" y="523220"/>
            <a:ext cx="7923479" cy="3970318"/>
          </a:xfrm>
          <a:prstGeom prst="rect">
            <a:avLst/>
          </a:prstGeom>
          <a:noFill/>
        </p:spPr>
        <p:txBody>
          <a:bodyPr wrap="square" rtlCol="0">
            <a:spAutoFit/>
          </a:bodyPr>
          <a:lstStyle/>
          <a:p>
            <a:pPr marL="357188" indent="-357188">
              <a:spcAft>
                <a:spcPts val="600"/>
              </a:spcAft>
            </a:pPr>
            <a:r>
              <a:rPr lang="en-US" sz="2800" b="1" dirty="0">
                <a:solidFill>
                  <a:srgbClr val="C00000"/>
                </a:solidFill>
                <a:latin typeface="Arial" panose="020B0604020202020204" pitchFamily="34" charset="0"/>
                <a:ea typeface="Verdana" panose="020B0604030504040204" pitchFamily="34" charset="0"/>
                <a:cs typeface="Arial" panose="020B0604020202020204" pitchFamily="34" charset="0"/>
              </a:rPr>
              <a:t>5.</a:t>
            </a:r>
            <a:r>
              <a:rPr lang="en-US" sz="2800" b="1" dirty="0">
                <a:latin typeface="Arial" panose="020B0604020202020204" pitchFamily="34" charset="0"/>
                <a:ea typeface="Verdana" panose="020B0604030504040204" pitchFamily="34" charset="0"/>
                <a:cs typeface="Arial" panose="020B0604020202020204" pitchFamily="34" charset="0"/>
              </a:rPr>
              <a:t> </a:t>
            </a:r>
            <a:r>
              <a:rPr lang="en-GB" sz="2800" b="1" dirty="0">
                <a:solidFill>
                  <a:srgbClr val="0070C0"/>
                </a:solidFill>
                <a:latin typeface="Arial" panose="020B0604020202020204" pitchFamily="34" charset="0"/>
                <a:ea typeface="Verdana" panose="020B0604030504040204" pitchFamily="34" charset="0"/>
                <a:cs typeface="Arial" panose="020B0604020202020204" pitchFamily="34" charset="0"/>
              </a:rPr>
              <a:t>Usage: </a:t>
            </a:r>
            <a:r>
              <a:rPr lang="en-GB" sz="2800" b="1" dirty="0">
                <a:latin typeface="Arial" panose="020B0604020202020204" pitchFamily="34" charset="0"/>
                <a:ea typeface="Verdana" panose="020B0604030504040204" pitchFamily="34" charset="0"/>
                <a:cs typeface="Arial" panose="020B0604020202020204" pitchFamily="34" charset="0"/>
              </a:rPr>
              <a:t>‘Widespread recognition’. </a:t>
            </a:r>
          </a:p>
          <a:p>
            <a:pPr indent="357188">
              <a:spcAft>
                <a:spcPts val="600"/>
              </a:spcAft>
            </a:pPr>
            <a:r>
              <a:rPr lang="en-GB" sz="2800" b="1" dirty="0">
                <a:latin typeface="Arial" panose="020B0604020202020204" pitchFamily="34" charset="0"/>
                <a:ea typeface="Verdana" panose="020B0604030504040204" pitchFamily="34" charset="0"/>
                <a:cs typeface="Arial" panose="020B0604020202020204" pitchFamily="34" charset="0"/>
              </a:rPr>
              <a:t>Books that all or most of the churches accepted as authoritative should be in the canon of scripture.</a:t>
            </a:r>
            <a:br>
              <a:rPr lang="en-GB" sz="2800" b="1" dirty="0">
                <a:latin typeface="Arial" panose="020B0604020202020204" pitchFamily="34" charset="0"/>
                <a:ea typeface="Verdana" panose="020B0604030504040204" pitchFamily="34" charset="0"/>
                <a:cs typeface="Arial" panose="020B0604020202020204" pitchFamily="34" charset="0"/>
              </a:rPr>
            </a:br>
            <a:endParaRPr lang="en-GB" b="1" dirty="0">
              <a:latin typeface="Arial" panose="020B0604020202020204" pitchFamily="34" charset="0"/>
              <a:ea typeface="Verdana" panose="020B0604030504040204" pitchFamily="34" charset="0"/>
              <a:cs typeface="Arial" panose="020B0604020202020204" pitchFamily="34" charset="0"/>
            </a:endParaRPr>
          </a:p>
          <a:p>
            <a:pPr indent="357188">
              <a:spcAft>
                <a:spcPts val="600"/>
              </a:spcAft>
            </a:pPr>
            <a:r>
              <a:rPr lang="en-GB" sz="2800" b="1" dirty="0">
                <a:solidFill>
                  <a:srgbClr val="00B050"/>
                </a:solidFill>
                <a:latin typeface="Arial" panose="020B0604020202020204" pitchFamily="34" charset="0"/>
                <a:ea typeface="Verdana" panose="020B0604030504040204" pitchFamily="34" charset="0"/>
                <a:cs typeface="Arial" panose="020B0604020202020204" pitchFamily="34" charset="0"/>
              </a:rPr>
              <a:t>“When this letter has been read among you, have it read also in the church of the Laodiceans, and see that you read also the letter from Laodicea.” </a:t>
            </a:r>
            <a:r>
              <a:rPr lang="en-GB" sz="2800" dirty="0">
                <a:solidFill>
                  <a:srgbClr val="00B050"/>
                </a:solidFill>
                <a:latin typeface="Arial" panose="020B0604020202020204" pitchFamily="34" charset="0"/>
                <a:ea typeface="Verdana" panose="020B0604030504040204" pitchFamily="34" charset="0"/>
                <a:cs typeface="Arial" panose="020B0604020202020204" pitchFamily="34" charset="0"/>
              </a:rPr>
              <a:t>Col. 4:16</a:t>
            </a:r>
            <a:endParaRPr lang="en-US" sz="2800" dirty="0">
              <a:solidFill>
                <a:srgbClr val="00B050"/>
              </a:solidFill>
              <a:latin typeface="Arial" panose="020B0604020202020204" pitchFamily="34" charset="0"/>
              <a:ea typeface="Verdana" panose="020B0604030504040204" pitchFamily="34" charset="0"/>
              <a:cs typeface="Arial" panose="020B0604020202020204" pitchFamily="34" charset="0"/>
            </a:endParaRPr>
          </a:p>
        </p:txBody>
      </p:sp>
      <p:pic>
        <p:nvPicPr>
          <p:cNvPr id="5" name="Image 4">
            <a:extLst>
              <a:ext uri="{FF2B5EF4-FFF2-40B4-BE49-F238E27FC236}">
                <a16:creationId xmlns:a16="http://schemas.microsoft.com/office/drawing/2014/main" id="{5E12C0D1-3A06-A81A-5669-AC43417E207E}"/>
              </a:ext>
            </a:extLst>
          </p:cNvPr>
          <p:cNvPicPr>
            <a:picLocks noChangeAspect="1"/>
          </p:cNvPicPr>
          <p:nvPr/>
        </p:nvPicPr>
        <p:blipFill>
          <a:blip r:embed="rId2"/>
          <a:stretch>
            <a:fillRect/>
          </a:stretch>
        </p:blipFill>
        <p:spPr>
          <a:xfrm>
            <a:off x="1247557" y="0"/>
            <a:ext cx="5724861" cy="2809702"/>
          </a:xfrm>
          <a:prstGeom prst="rect">
            <a:avLst/>
          </a:prstGeom>
        </p:spPr>
      </p:pic>
    </p:spTree>
    <p:extLst>
      <p:ext uri="{BB962C8B-B14F-4D97-AF65-F5344CB8AC3E}">
        <p14:creationId xmlns:p14="http://schemas.microsoft.com/office/powerpoint/2010/main" val="270601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additive="base">
                                        <p:cTn id="2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2A74ED-A56A-F56C-0F37-D41198677779}"/>
              </a:ext>
            </a:extLst>
          </p:cNvPr>
          <p:cNvSpPr txBox="1"/>
          <p:nvPr/>
        </p:nvSpPr>
        <p:spPr>
          <a:xfrm>
            <a:off x="204520" y="0"/>
            <a:ext cx="7923480"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Traditional criteria for NT canonicity</a:t>
            </a:r>
          </a:p>
        </p:txBody>
      </p:sp>
      <p:sp>
        <p:nvSpPr>
          <p:cNvPr id="2" name="TextBox 5">
            <a:extLst>
              <a:ext uri="{FF2B5EF4-FFF2-40B4-BE49-F238E27FC236}">
                <a16:creationId xmlns:a16="http://schemas.microsoft.com/office/drawing/2014/main" id="{322C4B29-3FD5-E59E-7CC7-DEC1629B77B0}"/>
              </a:ext>
            </a:extLst>
          </p:cNvPr>
          <p:cNvSpPr txBox="1"/>
          <p:nvPr/>
        </p:nvSpPr>
        <p:spPr>
          <a:xfrm>
            <a:off x="204521" y="523220"/>
            <a:ext cx="7923479" cy="3539430"/>
          </a:xfrm>
          <a:prstGeom prst="rect">
            <a:avLst/>
          </a:prstGeom>
          <a:noFill/>
        </p:spPr>
        <p:txBody>
          <a:bodyPr wrap="square" rtlCol="0">
            <a:spAutoFit/>
          </a:bodyPr>
          <a:lstStyle/>
          <a:p>
            <a:r>
              <a:rPr lang="en-US" sz="2800" b="1" dirty="0">
                <a:solidFill>
                  <a:srgbClr val="C00000"/>
                </a:solidFill>
                <a:latin typeface="Arial" panose="020B0604020202020204" pitchFamily="34" charset="0"/>
                <a:ea typeface="Verdana" panose="020B0604030504040204" pitchFamily="34" charset="0"/>
                <a:cs typeface="Arial" panose="020B0604020202020204" pitchFamily="34" charset="0"/>
              </a:rPr>
              <a:t>5.</a:t>
            </a:r>
            <a:r>
              <a:rPr lang="en-US" sz="2800" b="1" dirty="0">
                <a:latin typeface="Arial" panose="020B0604020202020204" pitchFamily="34" charset="0"/>
                <a:ea typeface="Verdana" panose="020B0604030504040204" pitchFamily="34" charset="0"/>
                <a:cs typeface="Arial" panose="020B0604020202020204" pitchFamily="34" charset="0"/>
              </a:rPr>
              <a:t> </a:t>
            </a:r>
            <a:r>
              <a:rPr lang="en-GB" sz="2800" b="1" dirty="0">
                <a:solidFill>
                  <a:srgbClr val="0070C0"/>
                </a:solidFill>
                <a:latin typeface="Arial" panose="020B0604020202020204" pitchFamily="34" charset="0"/>
                <a:ea typeface="Verdana" panose="020B0604030504040204" pitchFamily="34" charset="0"/>
                <a:cs typeface="Arial" panose="020B0604020202020204" pitchFamily="34" charset="0"/>
              </a:rPr>
              <a:t>Usage </a:t>
            </a:r>
          </a:p>
          <a:p>
            <a:r>
              <a:rPr lang="en-GB" sz="2800" b="1" dirty="0">
                <a:latin typeface="Arial" panose="020B0604020202020204" pitchFamily="34" charset="0"/>
                <a:ea typeface="Verdana" panose="020B0604030504040204" pitchFamily="34" charset="0"/>
                <a:cs typeface="Arial" panose="020B0604020202020204" pitchFamily="34" charset="0"/>
              </a:rPr>
              <a:t>	</a:t>
            </a:r>
            <a:r>
              <a:rPr lang="en-GB" sz="2800" b="1" dirty="0">
                <a:solidFill>
                  <a:srgbClr val="C00000"/>
                </a:solidFill>
                <a:latin typeface="Arial" panose="020B0604020202020204" pitchFamily="34" charset="0"/>
                <a:ea typeface="Verdana" panose="020B0604030504040204" pitchFamily="34" charset="0"/>
                <a:cs typeface="Arial" panose="020B0604020202020204" pitchFamily="34" charset="0"/>
              </a:rPr>
              <a:t>Critique: </a:t>
            </a:r>
            <a:r>
              <a:rPr lang="en-GB" sz="2800" b="1" dirty="0">
                <a:latin typeface="Arial" panose="020B0604020202020204" pitchFamily="34" charset="0"/>
                <a:ea typeface="Verdana" panose="020B0604030504040204" pitchFamily="34" charset="0"/>
                <a:cs typeface="Arial" panose="020B0604020202020204" pitchFamily="34" charset="0"/>
              </a:rPr>
              <a:t>Some books did not arrive at all the churches, and not all those that arrived in a church survived or proved edifying.</a:t>
            </a:r>
            <a:endParaRPr lang="en-GB" sz="2800" dirty="0">
              <a:latin typeface="Arial" panose="020B0604020202020204" pitchFamily="34" charset="0"/>
              <a:ea typeface="Verdana" panose="020B0604030504040204" pitchFamily="34" charset="0"/>
              <a:cs typeface="Arial" panose="020B0604020202020204" pitchFamily="34" charset="0"/>
            </a:endParaRPr>
          </a:p>
          <a:p>
            <a:r>
              <a:rPr lang="en-GB" sz="2800" b="1" dirty="0">
                <a:latin typeface="Arial" panose="020B0604020202020204" pitchFamily="34" charset="0"/>
                <a:ea typeface="Verdana" panose="020B0604030504040204" pitchFamily="34" charset="0"/>
                <a:cs typeface="Arial" panose="020B0604020202020204" pitchFamily="34" charset="0"/>
              </a:rPr>
              <a:t>	</a:t>
            </a:r>
            <a:r>
              <a:rPr lang="en-GB" sz="2800" b="1" dirty="0">
                <a:solidFill>
                  <a:srgbClr val="C00000"/>
                </a:solidFill>
                <a:latin typeface="Arial" panose="020B0604020202020204" pitchFamily="34" charset="0"/>
                <a:ea typeface="Verdana" panose="020B0604030504040204" pitchFamily="34" charset="0"/>
                <a:cs typeface="Arial" panose="020B0604020202020204" pitchFamily="34" charset="0"/>
              </a:rPr>
              <a:t>Reply: </a:t>
            </a:r>
            <a:r>
              <a:rPr lang="en-GB" sz="2800" b="1" dirty="0">
                <a:latin typeface="Arial" panose="020B0604020202020204" pitchFamily="34" charset="0"/>
                <a:ea typeface="Verdana" panose="020B0604030504040204" pitchFamily="34" charset="0"/>
                <a:cs typeface="Arial" panose="020B0604020202020204" pitchFamily="34" charset="0"/>
              </a:rPr>
              <a:t>Over time, most churches came to approve the most useful books. These form the common canon to which some churches add other books.</a:t>
            </a:r>
            <a:endParaRPr lang="en-GB" sz="2800" dirty="0">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31072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2A74ED-A56A-F56C-0F37-D41198677779}"/>
              </a:ext>
            </a:extLst>
          </p:cNvPr>
          <p:cNvSpPr txBox="1"/>
          <p:nvPr/>
        </p:nvSpPr>
        <p:spPr>
          <a:xfrm>
            <a:off x="204520" y="39349"/>
            <a:ext cx="7718961"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Linages of the Canonical Gospels</a:t>
            </a:r>
          </a:p>
        </p:txBody>
      </p:sp>
      <p:sp>
        <p:nvSpPr>
          <p:cNvPr id="6" name="TextBox 5">
            <a:extLst>
              <a:ext uri="{FF2B5EF4-FFF2-40B4-BE49-F238E27FC236}">
                <a16:creationId xmlns:a16="http://schemas.microsoft.com/office/drawing/2014/main" id="{340C9D63-5A87-4300-135E-D706ED39FB0D}"/>
              </a:ext>
            </a:extLst>
          </p:cNvPr>
          <p:cNvSpPr txBox="1"/>
          <p:nvPr/>
        </p:nvSpPr>
        <p:spPr>
          <a:xfrm>
            <a:off x="260126" y="639395"/>
            <a:ext cx="7867874" cy="3293209"/>
          </a:xfrm>
          <a:prstGeom prst="rect">
            <a:avLst/>
          </a:prstGeom>
          <a:noFill/>
        </p:spPr>
        <p:txBody>
          <a:bodyPr wrap="square" rtlCol="0">
            <a:spAutoFit/>
          </a:bodyPr>
          <a:lstStyle/>
          <a:p>
            <a:r>
              <a:rPr lang="en-US" sz="2800" b="1" dirty="0">
                <a:solidFill>
                  <a:srgbClr val="C00000"/>
                </a:solidFill>
                <a:latin typeface="Verdana" panose="020B0604030504040204" pitchFamily="34" charset="0"/>
                <a:ea typeface="Verdana" panose="020B0604030504040204" pitchFamily="34" charset="0"/>
              </a:rPr>
              <a:t>●</a:t>
            </a:r>
            <a:r>
              <a:rPr lang="en-US" sz="2800" b="1" dirty="0">
                <a:latin typeface="Verdana" panose="020B0604030504040204" pitchFamily="34" charset="0"/>
                <a:ea typeface="Verdana" panose="020B0604030504040204" pitchFamily="34" charset="0"/>
              </a:rPr>
              <a:t> Matthew </a:t>
            </a:r>
            <a:r>
              <a:rPr lang="en-US" sz="2800" b="1" dirty="0">
                <a:solidFill>
                  <a:srgbClr val="00B050"/>
                </a:solidFill>
                <a:latin typeface="Verdana" panose="020B0604030504040204" pitchFamily="34" charset="0"/>
                <a:ea typeface="Verdana" panose="020B0604030504040204" pitchFamily="34" charset="0"/>
                <a:sym typeface="Wingdings" panose="05000000000000000000" pitchFamily="2" charset="2"/>
              </a:rPr>
              <a:t></a:t>
            </a:r>
            <a:r>
              <a:rPr lang="en-US" sz="2800" b="1" dirty="0">
                <a:latin typeface="Verdana" panose="020B0604030504040204" pitchFamily="34" charset="0"/>
                <a:ea typeface="Verdana" panose="020B0604030504040204" pitchFamily="34" charset="0"/>
                <a:sym typeface="Wingdings" panose="05000000000000000000" pitchFamily="2" charset="2"/>
              </a:rPr>
              <a:t> Gospel of Matthew</a:t>
            </a:r>
          </a:p>
          <a:p>
            <a:r>
              <a:rPr lang="en-US" sz="2800" b="1" dirty="0">
                <a:solidFill>
                  <a:srgbClr val="C00000"/>
                </a:solidFill>
                <a:latin typeface="Verdana" panose="020B0604030504040204" pitchFamily="34" charset="0"/>
                <a:ea typeface="Verdana" panose="020B0604030504040204" pitchFamily="34" charset="0"/>
              </a:rPr>
              <a:t>●</a:t>
            </a:r>
            <a:r>
              <a:rPr lang="en-US" sz="2800" b="1" dirty="0">
                <a:latin typeface="Verdana" panose="020B0604030504040204" pitchFamily="34" charset="0"/>
                <a:ea typeface="Verdana" panose="020B0604030504040204" pitchFamily="34" charset="0"/>
              </a:rPr>
              <a:t> Peter </a:t>
            </a:r>
            <a:r>
              <a:rPr lang="en-US" sz="2800" b="1" dirty="0">
                <a:latin typeface="Verdana" panose="020B0604030504040204" pitchFamily="34" charset="0"/>
                <a:ea typeface="Verdana" panose="020B0604030504040204" pitchFamily="34" charset="0"/>
                <a:sym typeface="Wingdings" panose="05000000000000000000" pitchFamily="2" charset="2"/>
              </a:rPr>
              <a:t>&amp; </a:t>
            </a:r>
            <a:r>
              <a:rPr lang="en-US" sz="2800" b="1" dirty="0">
                <a:latin typeface="Verdana" panose="020B0604030504040204" pitchFamily="34" charset="0"/>
                <a:ea typeface="Verdana" panose="020B0604030504040204" pitchFamily="34" charset="0"/>
              </a:rPr>
              <a:t>Mark </a:t>
            </a:r>
            <a:r>
              <a:rPr lang="en-US" sz="2800" b="1" dirty="0">
                <a:solidFill>
                  <a:srgbClr val="00B050"/>
                </a:solidFill>
                <a:latin typeface="Verdana" panose="020B0604030504040204" pitchFamily="34" charset="0"/>
                <a:ea typeface="Verdana" panose="020B0604030504040204" pitchFamily="34" charset="0"/>
                <a:sym typeface="Wingdings" panose="05000000000000000000" pitchFamily="2" charset="2"/>
              </a:rPr>
              <a:t></a:t>
            </a:r>
            <a:r>
              <a:rPr lang="en-US" sz="2800" b="1" dirty="0">
                <a:latin typeface="Verdana" panose="020B0604030504040204" pitchFamily="34" charset="0"/>
                <a:ea typeface="Verdana" panose="020B0604030504040204" pitchFamily="34" charset="0"/>
                <a:sym typeface="Wingdings" panose="05000000000000000000" pitchFamily="2" charset="2"/>
              </a:rPr>
              <a:t> Gospel of Mark</a:t>
            </a:r>
          </a:p>
          <a:p>
            <a:r>
              <a:rPr lang="en-US" sz="2800" b="1" dirty="0">
                <a:solidFill>
                  <a:srgbClr val="C00000"/>
                </a:solidFill>
                <a:latin typeface="Verdana" panose="020B0604030504040204" pitchFamily="34" charset="0"/>
                <a:ea typeface="Verdana" panose="020B0604030504040204" pitchFamily="34" charset="0"/>
              </a:rPr>
              <a:t>●</a:t>
            </a:r>
            <a:r>
              <a:rPr lang="en-US" sz="2800" b="1" dirty="0">
                <a:latin typeface="Verdana" panose="020B0604030504040204" pitchFamily="34" charset="0"/>
                <a:ea typeface="Verdana" panose="020B0604030504040204" pitchFamily="34" charset="0"/>
              </a:rPr>
              <a:t> Paul &amp; witnesses </a:t>
            </a:r>
            <a:r>
              <a:rPr lang="en-US" sz="2800" b="1" dirty="0">
                <a:solidFill>
                  <a:srgbClr val="00B050"/>
                </a:solidFill>
                <a:latin typeface="Verdana" panose="020B0604030504040204" pitchFamily="34" charset="0"/>
                <a:ea typeface="Verdana" panose="020B0604030504040204" pitchFamily="34" charset="0"/>
                <a:sym typeface="Wingdings" panose="05000000000000000000" pitchFamily="2" charset="2"/>
              </a:rPr>
              <a:t></a:t>
            </a:r>
            <a:r>
              <a:rPr lang="en-US" sz="2800" b="1" dirty="0">
                <a:latin typeface="Verdana" panose="020B0604030504040204" pitchFamily="34" charset="0"/>
                <a:ea typeface="Verdana" panose="020B0604030504040204" pitchFamily="34" charset="0"/>
                <a:sym typeface="Wingdings" panose="05000000000000000000" pitchFamily="2" charset="2"/>
              </a:rPr>
              <a:t> Gospel of Luke</a:t>
            </a:r>
          </a:p>
          <a:p>
            <a:r>
              <a:rPr lang="en-US" sz="2800" b="1" dirty="0">
                <a:solidFill>
                  <a:srgbClr val="C00000"/>
                </a:solidFill>
                <a:latin typeface="Verdana" panose="020B0604030504040204" pitchFamily="34" charset="0"/>
                <a:ea typeface="Verdana" panose="020B0604030504040204" pitchFamily="34" charset="0"/>
              </a:rPr>
              <a:t>●</a:t>
            </a:r>
            <a:r>
              <a:rPr lang="en-US" sz="2800" b="1" dirty="0">
                <a:latin typeface="Verdana" panose="020B0604030504040204" pitchFamily="34" charset="0"/>
                <a:ea typeface="Verdana" panose="020B0604030504040204" pitchFamily="34" charset="0"/>
              </a:rPr>
              <a:t> John </a:t>
            </a:r>
            <a:r>
              <a:rPr lang="en-US" sz="2800" b="1" dirty="0">
                <a:solidFill>
                  <a:srgbClr val="00B050"/>
                </a:solidFill>
                <a:latin typeface="Verdana" panose="020B0604030504040204" pitchFamily="34" charset="0"/>
                <a:ea typeface="Verdana" panose="020B0604030504040204" pitchFamily="34" charset="0"/>
                <a:sym typeface="Wingdings" panose="05000000000000000000" pitchFamily="2" charset="2"/>
              </a:rPr>
              <a:t></a:t>
            </a:r>
            <a:r>
              <a:rPr lang="en-US" sz="2800" b="1" dirty="0">
                <a:latin typeface="Verdana" panose="020B0604030504040204" pitchFamily="34" charset="0"/>
                <a:ea typeface="Verdana" panose="020B0604030504040204" pitchFamily="34" charset="0"/>
                <a:sym typeface="Wingdings" panose="05000000000000000000" pitchFamily="2" charset="2"/>
              </a:rPr>
              <a:t> Gospel of John</a:t>
            </a:r>
          </a:p>
          <a:p>
            <a:r>
              <a:rPr lang="en-GB" sz="2400" b="1" dirty="0">
                <a:solidFill>
                  <a:srgbClr val="0070C0"/>
                </a:solidFill>
                <a:latin typeface="Verdana" panose="020B0604030504040204" pitchFamily="34" charset="0"/>
                <a:ea typeface="Verdana" panose="020B0604030504040204" pitchFamily="34" charset="0"/>
              </a:rPr>
              <a:t>	“</a:t>
            </a:r>
            <a:r>
              <a:rPr lang="en-US" sz="2400" b="1" dirty="0">
                <a:solidFill>
                  <a:srgbClr val="0070C0"/>
                </a:solidFill>
                <a:latin typeface="Verdana" panose="020B0604030504040204" pitchFamily="34" charset="0"/>
                <a:ea typeface="Verdana" panose="020B0604030504040204" pitchFamily="34" charset="0"/>
              </a:rPr>
              <a:t>The apostles, in the memoirs composed by them, which are called Gospels, have thus delivered unto us what was enjoined upon them.” </a:t>
            </a:r>
            <a:r>
              <a:rPr lang="en-US" sz="2400" dirty="0">
                <a:solidFill>
                  <a:srgbClr val="0070C0"/>
                </a:solidFill>
                <a:latin typeface="Verdana" panose="020B0604030504040204" pitchFamily="34" charset="0"/>
                <a:ea typeface="Verdana" panose="020B0604030504040204" pitchFamily="34" charset="0"/>
              </a:rPr>
              <a:t>Justin Martyr (b. 100 in Judea).</a:t>
            </a:r>
          </a:p>
        </p:txBody>
      </p:sp>
      <p:sp>
        <p:nvSpPr>
          <p:cNvPr id="8" name="TextBox 7">
            <a:extLst>
              <a:ext uri="{FF2B5EF4-FFF2-40B4-BE49-F238E27FC236}">
                <a16:creationId xmlns:a16="http://schemas.microsoft.com/office/drawing/2014/main" id="{DA9532BD-345A-1E4A-3772-CD4B1CC265F6}"/>
              </a:ext>
            </a:extLst>
          </p:cNvPr>
          <p:cNvSpPr txBox="1"/>
          <p:nvPr/>
        </p:nvSpPr>
        <p:spPr>
          <a:xfrm>
            <a:off x="0" y="4175760"/>
            <a:ext cx="8128000"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Robert L Thomas, </a:t>
            </a:r>
            <a:r>
              <a:rPr lang="en-US" i="1" dirty="0">
                <a:latin typeface="Verdana" panose="020B0604030504040204" pitchFamily="34" charset="0"/>
                <a:ea typeface="Verdana" panose="020B0604030504040204" pitchFamily="34" charset="0"/>
              </a:rPr>
              <a:t>Charts of the Gospels</a:t>
            </a:r>
            <a:r>
              <a:rPr lang="en-US" dirty="0">
                <a:latin typeface="Verdana" panose="020B0604030504040204" pitchFamily="34" charset="0"/>
                <a:ea typeface="Verdana" panose="020B0604030504040204" pitchFamily="34" charset="0"/>
              </a:rPr>
              <a:t>, Zondervan (2000), 81</a:t>
            </a:r>
          </a:p>
        </p:txBody>
      </p:sp>
      <p:pic>
        <p:nvPicPr>
          <p:cNvPr id="3" name="Image 2">
            <a:extLst>
              <a:ext uri="{FF2B5EF4-FFF2-40B4-BE49-F238E27FC236}">
                <a16:creationId xmlns:a16="http://schemas.microsoft.com/office/drawing/2014/main" id="{26400F07-6A4D-86D1-6A82-0517B3BD75E5}"/>
              </a:ext>
            </a:extLst>
          </p:cNvPr>
          <p:cNvPicPr>
            <a:picLocks noChangeAspect="1"/>
          </p:cNvPicPr>
          <p:nvPr/>
        </p:nvPicPr>
        <p:blipFill>
          <a:blip r:embed="rId2"/>
          <a:stretch>
            <a:fillRect/>
          </a:stretch>
        </p:blipFill>
        <p:spPr>
          <a:xfrm>
            <a:off x="637774" y="562569"/>
            <a:ext cx="7002470" cy="4026421"/>
          </a:xfrm>
          <a:prstGeom prst="rect">
            <a:avLst/>
          </a:prstGeom>
        </p:spPr>
      </p:pic>
    </p:spTree>
    <p:extLst>
      <p:ext uri="{BB962C8B-B14F-4D97-AF65-F5344CB8AC3E}">
        <p14:creationId xmlns:p14="http://schemas.microsoft.com/office/powerpoint/2010/main" val="3098625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additive="base">
                                        <p:cTn id="19"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 calcmode="lin" valueType="num">
                                      <p:cBhvr additive="base">
                                        <p:cTn id="2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 calcmode="lin" valueType="num">
                                      <p:cBhvr additive="base">
                                        <p:cTn id="31"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 calcmode="lin" valueType="num">
                                      <p:cBhvr additive="base">
                                        <p:cTn id="37"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500" fill="hold"/>
                                        <p:tgtEl>
                                          <p:spTgt spid="3"/>
                                        </p:tgtEl>
                                        <p:attrNameLst>
                                          <p:attrName>ppt_x</p:attrName>
                                        </p:attrNameLst>
                                      </p:cBhvr>
                                      <p:tavLst>
                                        <p:tav tm="0">
                                          <p:val>
                                            <p:strVal val="#ppt_x"/>
                                          </p:val>
                                        </p:tav>
                                        <p:tav tm="100000">
                                          <p:val>
                                            <p:strVal val="#ppt_x"/>
                                          </p:val>
                                        </p:tav>
                                      </p:tavLst>
                                    </p:anim>
                                    <p:anim calcmode="lin" valueType="num">
                                      <p:cBhvr additive="base">
                                        <p:cTn id="4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2A74ED-A56A-F56C-0F37-D41198677779}"/>
              </a:ext>
            </a:extLst>
          </p:cNvPr>
          <p:cNvSpPr txBox="1"/>
          <p:nvPr/>
        </p:nvSpPr>
        <p:spPr>
          <a:xfrm>
            <a:off x="204520" y="39349"/>
            <a:ext cx="7718961"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Supposed Gospel Emphases</a:t>
            </a:r>
          </a:p>
        </p:txBody>
      </p:sp>
      <p:sp>
        <p:nvSpPr>
          <p:cNvPr id="6" name="TextBox 5">
            <a:extLst>
              <a:ext uri="{FF2B5EF4-FFF2-40B4-BE49-F238E27FC236}">
                <a16:creationId xmlns:a16="http://schemas.microsoft.com/office/drawing/2014/main" id="{340C9D63-5A87-4300-135E-D706ED39FB0D}"/>
              </a:ext>
            </a:extLst>
          </p:cNvPr>
          <p:cNvSpPr txBox="1"/>
          <p:nvPr/>
        </p:nvSpPr>
        <p:spPr>
          <a:xfrm>
            <a:off x="204519" y="562569"/>
            <a:ext cx="7718961" cy="1815882"/>
          </a:xfrm>
          <a:prstGeom prst="rect">
            <a:avLst/>
          </a:prstGeom>
          <a:noFill/>
        </p:spPr>
        <p:txBody>
          <a:bodyPr wrap="square" rtlCol="0">
            <a:spAutoFit/>
          </a:bodyPr>
          <a:lstStyle/>
          <a:p>
            <a:r>
              <a:rPr lang="en-US" sz="2800" b="1" dirty="0">
                <a:solidFill>
                  <a:srgbClr val="C00000"/>
                </a:solidFill>
                <a:latin typeface="Verdana" panose="020B0604030504040204" pitchFamily="34" charset="0"/>
                <a:ea typeface="Verdana" panose="020B0604030504040204" pitchFamily="34" charset="0"/>
              </a:rPr>
              <a:t>●</a:t>
            </a:r>
            <a:r>
              <a:rPr lang="en-US" sz="2800" b="1" dirty="0">
                <a:latin typeface="Verdana" panose="020B0604030504040204" pitchFamily="34" charset="0"/>
                <a:ea typeface="Verdana" panose="020B0604030504040204" pitchFamily="34" charset="0"/>
              </a:rPr>
              <a:t> Matthew </a:t>
            </a:r>
            <a:r>
              <a:rPr lang="en-US" sz="2800" b="1" dirty="0">
                <a:solidFill>
                  <a:srgbClr val="00B050"/>
                </a:solidFill>
                <a:latin typeface="Verdana" panose="020B0604030504040204" pitchFamily="34" charset="0"/>
                <a:ea typeface="Verdana" panose="020B0604030504040204" pitchFamily="34" charset="0"/>
                <a:sym typeface="Wingdings" panose="05000000000000000000" pitchFamily="2" charset="2"/>
              </a:rPr>
              <a:t></a:t>
            </a:r>
            <a:r>
              <a:rPr lang="en-US" sz="2800" b="1" dirty="0">
                <a:latin typeface="Verdana" panose="020B0604030504040204" pitchFamily="34" charset="0"/>
                <a:ea typeface="Verdana" panose="020B0604030504040204" pitchFamily="34" charset="0"/>
                <a:sym typeface="Wingdings" panose="05000000000000000000" pitchFamily="2" charset="2"/>
              </a:rPr>
              <a:t> Messiah as King, </a:t>
            </a:r>
            <a:r>
              <a:rPr lang="en-US" sz="2800" dirty="0">
                <a:latin typeface="Verdana" panose="020B0604030504040204" pitchFamily="34" charset="0"/>
                <a:ea typeface="Verdana" panose="020B0604030504040204" pitchFamily="34" charset="0"/>
                <a:sym typeface="Wingdings" panose="05000000000000000000" pitchFamily="2" charset="2"/>
              </a:rPr>
              <a:t>1:1</a:t>
            </a:r>
            <a:endParaRPr lang="en-US" sz="2800" b="1" dirty="0">
              <a:latin typeface="Verdana" panose="020B0604030504040204" pitchFamily="34" charset="0"/>
              <a:ea typeface="Verdana" panose="020B0604030504040204" pitchFamily="34" charset="0"/>
              <a:sym typeface="Wingdings" panose="05000000000000000000" pitchFamily="2" charset="2"/>
            </a:endParaRPr>
          </a:p>
          <a:p>
            <a:r>
              <a:rPr lang="en-US" sz="2800" b="1" dirty="0">
                <a:solidFill>
                  <a:srgbClr val="C00000"/>
                </a:solidFill>
                <a:latin typeface="Verdana" panose="020B0604030504040204" pitchFamily="34" charset="0"/>
                <a:ea typeface="Verdana" panose="020B0604030504040204" pitchFamily="34" charset="0"/>
              </a:rPr>
              <a:t>●</a:t>
            </a:r>
            <a:r>
              <a:rPr lang="en-US" sz="2800" b="1" dirty="0">
                <a:latin typeface="Verdana" panose="020B0604030504040204" pitchFamily="34" charset="0"/>
                <a:ea typeface="Verdana" panose="020B0604030504040204" pitchFamily="34" charset="0"/>
              </a:rPr>
              <a:t> Mark </a:t>
            </a:r>
            <a:r>
              <a:rPr lang="en-US" sz="2800" b="1" dirty="0">
                <a:solidFill>
                  <a:srgbClr val="00B050"/>
                </a:solidFill>
                <a:latin typeface="Verdana" panose="020B0604030504040204" pitchFamily="34" charset="0"/>
                <a:ea typeface="Verdana" panose="020B0604030504040204" pitchFamily="34" charset="0"/>
                <a:sym typeface="Wingdings" panose="05000000000000000000" pitchFamily="2" charset="2"/>
              </a:rPr>
              <a:t></a:t>
            </a:r>
            <a:r>
              <a:rPr lang="en-US" sz="2800" b="1" dirty="0">
                <a:latin typeface="Verdana" panose="020B0604030504040204" pitchFamily="34" charset="0"/>
                <a:ea typeface="Verdana" panose="020B0604030504040204" pitchFamily="34" charset="0"/>
                <a:sym typeface="Wingdings" panose="05000000000000000000" pitchFamily="2" charset="2"/>
              </a:rPr>
              <a:t> Messiah as Servant, </a:t>
            </a:r>
            <a:r>
              <a:rPr lang="en-US" sz="2800" dirty="0">
                <a:latin typeface="Verdana" panose="020B0604030504040204" pitchFamily="34" charset="0"/>
                <a:ea typeface="Verdana" panose="020B0604030504040204" pitchFamily="34" charset="0"/>
                <a:sym typeface="Wingdings" panose="05000000000000000000" pitchFamily="2" charset="2"/>
              </a:rPr>
              <a:t>10:45</a:t>
            </a:r>
            <a:endParaRPr lang="en-US" sz="2800" b="1" dirty="0">
              <a:latin typeface="Verdana" panose="020B0604030504040204" pitchFamily="34" charset="0"/>
              <a:ea typeface="Verdana" panose="020B0604030504040204" pitchFamily="34" charset="0"/>
              <a:sym typeface="Wingdings" panose="05000000000000000000" pitchFamily="2" charset="2"/>
            </a:endParaRPr>
          </a:p>
          <a:p>
            <a:r>
              <a:rPr lang="en-US" sz="2800" b="1" dirty="0">
                <a:solidFill>
                  <a:srgbClr val="C00000"/>
                </a:solidFill>
                <a:latin typeface="Verdana" panose="020B0604030504040204" pitchFamily="34" charset="0"/>
                <a:ea typeface="Verdana" panose="020B0604030504040204" pitchFamily="34" charset="0"/>
              </a:rPr>
              <a:t>●</a:t>
            </a:r>
            <a:r>
              <a:rPr lang="en-US" sz="2800" b="1" dirty="0">
                <a:latin typeface="Verdana" panose="020B0604030504040204" pitchFamily="34" charset="0"/>
                <a:ea typeface="Verdana" panose="020B0604030504040204" pitchFamily="34" charset="0"/>
              </a:rPr>
              <a:t> Luke</a:t>
            </a:r>
            <a:r>
              <a:rPr lang="en-US" sz="2800" b="1" dirty="0">
                <a:solidFill>
                  <a:srgbClr val="00B050"/>
                </a:solidFill>
                <a:latin typeface="Verdana" panose="020B0604030504040204" pitchFamily="34" charset="0"/>
                <a:ea typeface="Verdana" panose="020B0604030504040204" pitchFamily="34" charset="0"/>
                <a:sym typeface="Wingdings" panose="05000000000000000000" pitchFamily="2" charset="2"/>
              </a:rPr>
              <a:t></a:t>
            </a:r>
            <a:r>
              <a:rPr lang="en-US" sz="2800" b="1" dirty="0">
                <a:latin typeface="Verdana" panose="020B0604030504040204" pitchFamily="34" charset="0"/>
                <a:ea typeface="Verdana" panose="020B0604030504040204" pitchFamily="34" charset="0"/>
                <a:sym typeface="Wingdings" panose="05000000000000000000" pitchFamily="2" charset="2"/>
              </a:rPr>
              <a:t> Messiah as Human, </a:t>
            </a:r>
            <a:r>
              <a:rPr lang="en-US" sz="2800" dirty="0">
                <a:latin typeface="Verdana" panose="020B0604030504040204" pitchFamily="34" charset="0"/>
                <a:ea typeface="Verdana" panose="020B0604030504040204" pitchFamily="34" charset="0"/>
                <a:sym typeface="Wingdings" panose="05000000000000000000" pitchFamily="2" charset="2"/>
              </a:rPr>
              <a:t>2:40-42</a:t>
            </a:r>
          </a:p>
          <a:p>
            <a:r>
              <a:rPr lang="en-US" sz="2800" b="1" dirty="0">
                <a:solidFill>
                  <a:srgbClr val="C00000"/>
                </a:solidFill>
                <a:latin typeface="Verdana" panose="020B0604030504040204" pitchFamily="34" charset="0"/>
                <a:ea typeface="Verdana" panose="020B0604030504040204" pitchFamily="34" charset="0"/>
              </a:rPr>
              <a:t>●</a:t>
            </a:r>
            <a:r>
              <a:rPr lang="en-US" sz="2800" b="1" dirty="0">
                <a:latin typeface="Verdana" panose="020B0604030504040204" pitchFamily="34" charset="0"/>
                <a:ea typeface="Verdana" panose="020B0604030504040204" pitchFamily="34" charset="0"/>
              </a:rPr>
              <a:t> John </a:t>
            </a:r>
            <a:r>
              <a:rPr lang="en-US" sz="2800" b="1" dirty="0">
                <a:solidFill>
                  <a:srgbClr val="00B050"/>
                </a:solidFill>
                <a:latin typeface="Verdana" panose="020B0604030504040204" pitchFamily="34" charset="0"/>
                <a:ea typeface="Verdana" panose="020B0604030504040204" pitchFamily="34" charset="0"/>
                <a:sym typeface="Wingdings" panose="05000000000000000000" pitchFamily="2" charset="2"/>
              </a:rPr>
              <a:t></a:t>
            </a:r>
            <a:r>
              <a:rPr lang="en-US" sz="2800" b="1" dirty="0">
                <a:latin typeface="Verdana" panose="020B0604030504040204" pitchFamily="34" charset="0"/>
                <a:ea typeface="Verdana" panose="020B0604030504040204" pitchFamily="34" charset="0"/>
                <a:sym typeface="Wingdings" panose="05000000000000000000" pitchFamily="2" charset="2"/>
              </a:rPr>
              <a:t> Messiah as Divine, </a:t>
            </a:r>
            <a:r>
              <a:rPr lang="en-US" sz="2800" dirty="0">
                <a:latin typeface="Verdana" panose="020B0604030504040204" pitchFamily="34" charset="0"/>
                <a:ea typeface="Verdana" panose="020B0604030504040204" pitchFamily="34" charset="0"/>
                <a:sym typeface="Wingdings" panose="05000000000000000000" pitchFamily="2" charset="2"/>
              </a:rPr>
              <a:t>1:1, 14</a:t>
            </a:r>
          </a:p>
        </p:txBody>
      </p:sp>
      <p:sp>
        <p:nvSpPr>
          <p:cNvPr id="2" name="TextBox 5">
            <a:extLst>
              <a:ext uri="{FF2B5EF4-FFF2-40B4-BE49-F238E27FC236}">
                <a16:creationId xmlns:a16="http://schemas.microsoft.com/office/drawing/2014/main" id="{37FB8512-8804-3D06-A1F7-AE88B10E93E9}"/>
              </a:ext>
            </a:extLst>
          </p:cNvPr>
          <p:cNvSpPr txBox="1"/>
          <p:nvPr/>
        </p:nvSpPr>
        <p:spPr>
          <a:xfrm>
            <a:off x="204518" y="2539573"/>
            <a:ext cx="5835131" cy="1815882"/>
          </a:xfrm>
          <a:prstGeom prst="rect">
            <a:avLst/>
          </a:prstGeom>
          <a:noFill/>
        </p:spPr>
        <p:txBody>
          <a:bodyPr wrap="square" rtlCol="0">
            <a:spAutoFit/>
          </a:bodyPr>
          <a:lstStyle/>
          <a:p>
            <a:r>
              <a:rPr lang="en-US" sz="2800" b="1" dirty="0">
                <a:solidFill>
                  <a:srgbClr val="C00000"/>
                </a:solidFill>
                <a:latin typeface="Verdana" panose="020B0604030504040204" pitchFamily="34" charset="0"/>
                <a:ea typeface="Verdana" panose="020B0604030504040204" pitchFamily="34" charset="0"/>
              </a:rPr>
              <a:t>●</a:t>
            </a:r>
            <a:r>
              <a:rPr lang="en-US" sz="2800" b="1" dirty="0">
                <a:latin typeface="Verdana" panose="020B0604030504040204" pitchFamily="34" charset="0"/>
                <a:ea typeface="Verdana" panose="020B0604030504040204" pitchFamily="34" charset="0"/>
              </a:rPr>
              <a:t> Matthew </a:t>
            </a:r>
            <a:r>
              <a:rPr lang="en-US" sz="2800" b="1" dirty="0">
                <a:solidFill>
                  <a:srgbClr val="00B050"/>
                </a:solidFill>
                <a:latin typeface="Verdana" panose="020B0604030504040204" pitchFamily="34" charset="0"/>
                <a:ea typeface="Verdana" panose="020B0604030504040204" pitchFamily="34" charset="0"/>
                <a:sym typeface="Wingdings" panose="05000000000000000000" pitchFamily="2" charset="2"/>
              </a:rPr>
              <a:t></a:t>
            </a:r>
            <a:r>
              <a:rPr lang="en-US" sz="2800" b="1" dirty="0">
                <a:latin typeface="Verdana" panose="020B0604030504040204" pitchFamily="34" charset="0"/>
                <a:ea typeface="Verdana" panose="020B0604030504040204" pitchFamily="34" charset="0"/>
                <a:sym typeface="Wingdings" panose="05000000000000000000" pitchFamily="2" charset="2"/>
              </a:rPr>
              <a:t> Lion</a:t>
            </a:r>
          </a:p>
          <a:p>
            <a:r>
              <a:rPr lang="en-US" sz="2800" b="1" dirty="0">
                <a:solidFill>
                  <a:srgbClr val="C00000"/>
                </a:solidFill>
                <a:latin typeface="Verdana" panose="020B0604030504040204" pitchFamily="34" charset="0"/>
                <a:ea typeface="Verdana" panose="020B0604030504040204" pitchFamily="34" charset="0"/>
              </a:rPr>
              <a:t>●</a:t>
            </a:r>
            <a:r>
              <a:rPr lang="en-US" sz="2800" b="1" dirty="0">
                <a:latin typeface="Verdana" panose="020B0604030504040204" pitchFamily="34" charset="0"/>
                <a:ea typeface="Verdana" panose="020B0604030504040204" pitchFamily="34" charset="0"/>
              </a:rPr>
              <a:t> Mark </a:t>
            </a:r>
            <a:r>
              <a:rPr lang="en-US" sz="2800" b="1" dirty="0">
                <a:solidFill>
                  <a:srgbClr val="00B050"/>
                </a:solidFill>
                <a:latin typeface="Verdana" panose="020B0604030504040204" pitchFamily="34" charset="0"/>
                <a:ea typeface="Verdana" panose="020B0604030504040204" pitchFamily="34" charset="0"/>
                <a:sym typeface="Wingdings" panose="05000000000000000000" pitchFamily="2" charset="2"/>
              </a:rPr>
              <a:t></a:t>
            </a:r>
            <a:r>
              <a:rPr lang="en-US" sz="2800" b="1" dirty="0">
                <a:latin typeface="Verdana" panose="020B0604030504040204" pitchFamily="34" charset="0"/>
                <a:ea typeface="Verdana" panose="020B0604030504040204" pitchFamily="34" charset="0"/>
                <a:sym typeface="Wingdings" panose="05000000000000000000" pitchFamily="2" charset="2"/>
              </a:rPr>
              <a:t> Bull</a:t>
            </a:r>
          </a:p>
          <a:p>
            <a:r>
              <a:rPr lang="en-US" sz="2800" b="1" dirty="0">
                <a:solidFill>
                  <a:srgbClr val="C00000"/>
                </a:solidFill>
                <a:latin typeface="Verdana" panose="020B0604030504040204" pitchFamily="34" charset="0"/>
                <a:ea typeface="Verdana" panose="020B0604030504040204" pitchFamily="34" charset="0"/>
              </a:rPr>
              <a:t>●</a:t>
            </a:r>
            <a:r>
              <a:rPr lang="en-US" sz="2800" b="1" dirty="0">
                <a:latin typeface="Verdana" panose="020B0604030504040204" pitchFamily="34" charset="0"/>
                <a:ea typeface="Verdana" panose="020B0604030504040204" pitchFamily="34" charset="0"/>
              </a:rPr>
              <a:t> Luke</a:t>
            </a:r>
            <a:r>
              <a:rPr lang="en-US" sz="2800" b="1" dirty="0">
                <a:solidFill>
                  <a:srgbClr val="00B050"/>
                </a:solidFill>
                <a:latin typeface="Verdana" panose="020B0604030504040204" pitchFamily="34" charset="0"/>
                <a:ea typeface="Verdana" panose="020B0604030504040204" pitchFamily="34" charset="0"/>
                <a:sym typeface="Wingdings" panose="05000000000000000000" pitchFamily="2" charset="2"/>
              </a:rPr>
              <a:t></a:t>
            </a:r>
            <a:r>
              <a:rPr lang="en-US" sz="2800" b="1" dirty="0">
                <a:latin typeface="Verdana" panose="020B0604030504040204" pitchFamily="34" charset="0"/>
                <a:ea typeface="Verdana" panose="020B0604030504040204" pitchFamily="34" charset="0"/>
                <a:sym typeface="Wingdings" panose="05000000000000000000" pitchFamily="2" charset="2"/>
              </a:rPr>
              <a:t> Man </a:t>
            </a:r>
          </a:p>
          <a:p>
            <a:r>
              <a:rPr lang="en-US" sz="2800" b="1" dirty="0">
                <a:solidFill>
                  <a:srgbClr val="C00000"/>
                </a:solidFill>
                <a:latin typeface="Verdana" panose="020B0604030504040204" pitchFamily="34" charset="0"/>
                <a:ea typeface="Verdana" panose="020B0604030504040204" pitchFamily="34" charset="0"/>
              </a:rPr>
              <a:t>●</a:t>
            </a:r>
            <a:r>
              <a:rPr lang="en-US" sz="2800" b="1" dirty="0">
                <a:latin typeface="Verdana" panose="020B0604030504040204" pitchFamily="34" charset="0"/>
                <a:ea typeface="Verdana" panose="020B0604030504040204" pitchFamily="34" charset="0"/>
              </a:rPr>
              <a:t> John </a:t>
            </a:r>
            <a:r>
              <a:rPr lang="en-US" sz="2800" b="1" dirty="0">
                <a:solidFill>
                  <a:srgbClr val="00B050"/>
                </a:solidFill>
                <a:latin typeface="Verdana" panose="020B0604030504040204" pitchFamily="34" charset="0"/>
                <a:ea typeface="Verdana" panose="020B0604030504040204" pitchFamily="34" charset="0"/>
                <a:sym typeface="Wingdings" panose="05000000000000000000" pitchFamily="2" charset="2"/>
              </a:rPr>
              <a:t></a:t>
            </a:r>
            <a:r>
              <a:rPr lang="en-US" sz="2800" b="1" dirty="0">
                <a:latin typeface="Verdana" panose="020B0604030504040204" pitchFamily="34" charset="0"/>
                <a:ea typeface="Verdana" panose="020B0604030504040204" pitchFamily="34" charset="0"/>
                <a:sym typeface="Wingdings" panose="05000000000000000000" pitchFamily="2" charset="2"/>
              </a:rPr>
              <a:t> Eagle, </a:t>
            </a:r>
            <a:r>
              <a:rPr lang="en-US" sz="2800" dirty="0">
                <a:latin typeface="Verdana" panose="020B0604030504040204" pitchFamily="34" charset="0"/>
                <a:ea typeface="Verdana" panose="020B0604030504040204" pitchFamily="34" charset="0"/>
                <a:sym typeface="Wingdings" panose="05000000000000000000" pitchFamily="2" charset="2"/>
              </a:rPr>
              <a:t>Ezekiel 1:10</a:t>
            </a:r>
            <a:endParaRPr lang="en-US" sz="2800" b="1" dirty="0">
              <a:latin typeface="Verdana" panose="020B0604030504040204" pitchFamily="34" charset="0"/>
              <a:ea typeface="Verdana" panose="020B0604030504040204" pitchFamily="34" charset="0"/>
              <a:sym typeface="Wingdings" panose="05000000000000000000" pitchFamily="2" charset="2"/>
            </a:endParaRPr>
          </a:p>
        </p:txBody>
      </p:sp>
      <p:pic>
        <p:nvPicPr>
          <p:cNvPr id="3" name="Image 2">
            <a:extLst>
              <a:ext uri="{FF2B5EF4-FFF2-40B4-BE49-F238E27FC236}">
                <a16:creationId xmlns:a16="http://schemas.microsoft.com/office/drawing/2014/main" id="{2BA7BA26-943F-6A66-592B-294A2E277C90}"/>
              </a:ext>
            </a:extLst>
          </p:cNvPr>
          <p:cNvPicPr>
            <a:picLocks noChangeAspect="1"/>
          </p:cNvPicPr>
          <p:nvPr/>
        </p:nvPicPr>
        <p:blipFill>
          <a:blip r:embed="rId2"/>
          <a:stretch>
            <a:fillRect/>
          </a:stretch>
        </p:blipFill>
        <p:spPr>
          <a:xfrm>
            <a:off x="918583" y="562569"/>
            <a:ext cx="5835131" cy="2042296"/>
          </a:xfrm>
          <a:prstGeom prst="rect">
            <a:avLst/>
          </a:prstGeom>
        </p:spPr>
      </p:pic>
    </p:spTree>
    <p:extLst>
      <p:ext uri="{BB962C8B-B14F-4D97-AF65-F5344CB8AC3E}">
        <p14:creationId xmlns:p14="http://schemas.microsoft.com/office/powerpoint/2010/main" val="3928702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0" end="0"/>
                                            </p:txEl>
                                          </p:spTgt>
                                        </p:tgtEl>
                                        <p:attrNameLst>
                                          <p:attrName>style.visibility</p:attrName>
                                        </p:attrNameLst>
                                      </p:cBhvr>
                                      <p:to>
                                        <p:strVal val="visible"/>
                                      </p:to>
                                    </p:set>
                                    <p:anim calcmode="lin" valueType="num">
                                      <p:cBhvr additive="base">
                                        <p:cTn id="3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
                                            <p:txEl>
                                              <p:pRg st="1" end="1"/>
                                            </p:txEl>
                                          </p:spTgt>
                                        </p:tgtEl>
                                        <p:attrNameLst>
                                          <p:attrName>style.visibility</p:attrName>
                                        </p:attrNameLst>
                                      </p:cBhvr>
                                      <p:to>
                                        <p:strVal val="visible"/>
                                      </p:to>
                                    </p:set>
                                    <p:anim calcmode="lin" valueType="num">
                                      <p:cBhvr additive="base">
                                        <p:cTn id="4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
                                            <p:txEl>
                                              <p:pRg st="2" end="2"/>
                                            </p:txEl>
                                          </p:spTgt>
                                        </p:tgtEl>
                                        <p:attrNameLst>
                                          <p:attrName>style.visibility</p:attrName>
                                        </p:attrNameLst>
                                      </p:cBhvr>
                                      <p:to>
                                        <p:strVal val="visible"/>
                                      </p:to>
                                    </p:set>
                                    <p:anim calcmode="lin" valueType="num">
                                      <p:cBhvr additive="base">
                                        <p:cTn id="4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
                                            <p:txEl>
                                              <p:pRg st="3" end="3"/>
                                            </p:txEl>
                                          </p:spTgt>
                                        </p:tgtEl>
                                        <p:attrNameLst>
                                          <p:attrName>style.visibility</p:attrName>
                                        </p:attrNameLst>
                                      </p:cBhvr>
                                      <p:to>
                                        <p:strVal val="visible"/>
                                      </p:to>
                                    </p:set>
                                    <p:anim calcmode="lin" valueType="num">
                                      <p:cBhvr additive="base">
                                        <p:cTn id="5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2A74ED-A56A-F56C-0F37-D41198677779}"/>
              </a:ext>
            </a:extLst>
          </p:cNvPr>
          <p:cNvSpPr txBox="1"/>
          <p:nvPr/>
        </p:nvSpPr>
        <p:spPr>
          <a:xfrm>
            <a:off x="204520" y="0"/>
            <a:ext cx="5171046"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Gospel ethnic focus</a:t>
            </a:r>
          </a:p>
        </p:txBody>
      </p:sp>
      <p:sp>
        <p:nvSpPr>
          <p:cNvPr id="6" name="TextBox 5">
            <a:extLst>
              <a:ext uri="{FF2B5EF4-FFF2-40B4-BE49-F238E27FC236}">
                <a16:creationId xmlns:a16="http://schemas.microsoft.com/office/drawing/2014/main" id="{340C9D63-5A87-4300-135E-D706ED39FB0D}"/>
              </a:ext>
            </a:extLst>
          </p:cNvPr>
          <p:cNvSpPr txBox="1"/>
          <p:nvPr/>
        </p:nvSpPr>
        <p:spPr>
          <a:xfrm>
            <a:off x="315356" y="523220"/>
            <a:ext cx="7608123" cy="1815882"/>
          </a:xfrm>
          <a:prstGeom prst="rect">
            <a:avLst/>
          </a:prstGeom>
          <a:noFill/>
        </p:spPr>
        <p:txBody>
          <a:bodyPr wrap="square" rtlCol="0">
            <a:spAutoFit/>
          </a:bodyPr>
          <a:lstStyle/>
          <a:p>
            <a:r>
              <a:rPr lang="en-US" sz="2800" b="1" dirty="0">
                <a:solidFill>
                  <a:srgbClr val="C00000"/>
                </a:solidFill>
                <a:latin typeface="Arial" panose="020B0604020202020204" pitchFamily="34" charset="0"/>
                <a:ea typeface="Verdana" panose="020B0604030504040204" pitchFamily="34" charset="0"/>
                <a:cs typeface="Arial" panose="020B0604020202020204" pitchFamily="34" charset="0"/>
              </a:rPr>
              <a:t>●</a:t>
            </a:r>
            <a:r>
              <a:rPr lang="en-US" sz="2800" b="1" dirty="0">
                <a:latin typeface="Arial" panose="020B0604020202020204" pitchFamily="34" charset="0"/>
                <a:ea typeface="Verdana" panose="020B0604030504040204" pitchFamily="34" charset="0"/>
                <a:cs typeface="Arial" panose="020B0604020202020204" pitchFamily="34" charset="0"/>
              </a:rPr>
              <a:t> Matthew </a:t>
            </a:r>
            <a:r>
              <a:rPr lang="en-US" sz="2800" b="1" dirty="0">
                <a:solidFill>
                  <a:srgbClr val="00B05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a:t>
            </a:r>
            <a:r>
              <a:rPr lang="en-US" sz="2800" b="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Jews, ‘He is King of the Jews’</a:t>
            </a:r>
          </a:p>
          <a:p>
            <a:r>
              <a:rPr lang="en-US" sz="2800" b="1" dirty="0">
                <a:solidFill>
                  <a:srgbClr val="C00000"/>
                </a:solidFill>
                <a:latin typeface="Arial" panose="020B0604020202020204" pitchFamily="34" charset="0"/>
                <a:ea typeface="Verdana" panose="020B0604030504040204" pitchFamily="34" charset="0"/>
                <a:cs typeface="Arial" panose="020B0604020202020204" pitchFamily="34" charset="0"/>
              </a:rPr>
              <a:t>●</a:t>
            </a:r>
            <a:r>
              <a:rPr lang="en-US" sz="2800" b="1" dirty="0">
                <a:latin typeface="Arial" panose="020B0604020202020204" pitchFamily="34" charset="0"/>
                <a:ea typeface="Verdana" panose="020B0604030504040204" pitchFamily="34" charset="0"/>
                <a:cs typeface="Arial" panose="020B0604020202020204" pitchFamily="34" charset="0"/>
              </a:rPr>
              <a:t> Mark </a:t>
            </a:r>
            <a:r>
              <a:rPr lang="en-US" sz="2800" b="1" dirty="0">
                <a:solidFill>
                  <a:srgbClr val="00B05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a:t>
            </a:r>
            <a:r>
              <a:rPr lang="en-US" sz="2800" b="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Romans, ‘immediately’</a:t>
            </a:r>
          </a:p>
          <a:p>
            <a:r>
              <a:rPr lang="en-US" sz="2800" b="1" dirty="0">
                <a:solidFill>
                  <a:srgbClr val="C00000"/>
                </a:solidFill>
                <a:latin typeface="Arial" panose="020B0604020202020204" pitchFamily="34" charset="0"/>
                <a:ea typeface="Verdana" panose="020B0604030504040204" pitchFamily="34" charset="0"/>
                <a:cs typeface="Arial" panose="020B0604020202020204" pitchFamily="34" charset="0"/>
              </a:rPr>
              <a:t>●</a:t>
            </a:r>
            <a:r>
              <a:rPr lang="en-US" sz="2800" b="1" dirty="0">
                <a:latin typeface="Arial" panose="020B0604020202020204" pitchFamily="34" charset="0"/>
                <a:ea typeface="Verdana" panose="020B0604030504040204" pitchFamily="34" charset="0"/>
                <a:cs typeface="Arial" panose="020B0604020202020204" pitchFamily="34" charset="0"/>
              </a:rPr>
              <a:t> Luke</a:t>
            </a:r>
            <a:r>
              <a:rPr lang="en-US" sz="2800" b="1" dirty="0">
                <a:solidFill>
                  <a:srgbClr val="00B05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a:t>
            </a:r>
            <a:r>
              <a:rPr lang="en-US" sz="2800" b="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Gentiles, ‘Christ the Lord’</a:t>
            </a:r>
            <a:endParaRPr lang="en-US" sz="2800"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endParaRPr>
          </a:p>
          <a:p>
            <a:r>
              <a:rPr lang="en-US" sz="2800" b="1" dirty="0">
                <a:solidFill>
                  <a:srgbClr val="C00000"/>
                </a:solidFill>
                <a:latin typeface="Arial" panose="020B0604020202020204" pitchFamily="34" charset="0"/>
                <a:ea typeface="Verdana" panose="020B0604030504040204" pitchFamily="34" charset="0"/>
                <a:cs typeface="Arial" panose="020B0604020202020204" pitchFamily="34" charset="0"/>
              </a:rPr>
              <a:t>●</a:t>
            </a:r>
            <a:r>
              <a:rPr lang="en-US" sz="2800" b="1" dirty="0">
                <a:latin typeface="Arial" panose="020B0604020202020204" pitchFamily="34" charset="0"/>
                <a:ea typeface="Verdana" panose="020B0604030504040204" pitchFamily="34" charset="0"/>
                <a:cs typeface="Arial" panose="020B0604020202020204" pitchFamily="34" charset="0"/>
              </a:rPr>
              <a:t> John </a:t>
            </a:r>
            <a:r>
              <a:rPr lang="en-US" sz="2800" b="1" dirty="0">
                <a:solidFill>
                  <a:srgbClr val="00B05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a:t>
            </a:r>
            <a:r>
              <a:rPr lang="en-US" sz="2800" b="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Christians, ‘I AM’</a:t>
            </a:r>
            <a:endParaRPr lang="en-US" sz="2800"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endParaRPr>
          </a:p>
        </p:txBody>
      </p:sp>
      <p:sp>
        <p:nvSpPr>
          <p:cNvPr id="2" name="TextBox 5">
            <a:extLst>
              <a:ext uri="{FF2B5EF4-FFF2-40B4-BE49-F238E27FC236}">
                <a16:creationId xmlns:a16="http://schemas.microsoft.com/office/drawing/2014/main" id="{37FB8512-8804-3D06-A1F7-AE88B10E93E9}"/>
              </a:ext>
            </a:extLst>
          </p:cNvPr>
          <p:cNvSpPr txBox="1"/>
          <p:nvPr/>
        </p:nvSpPr>
        <p:spPr>
          <a:xfrm>
            <a:off x="315356" y="2756118"/>
            <a:ext cx="7812643" cy="1815882"/>
          </a:xfrm>
          <a:prstGeom prst="rect">
            <a:avLst/>
          </a:prstGeom>
          <a:noFill/>
        </p:spPr>
        <p:txBody>
          <a:bodyPr wrap="square" rtlCol="0">
            <a:spAutoFit/>
          </a:bodyPr>
          <a:lstStyle/>
          <a:p>
            <a:r>
              <a:rPr lang="en-US" sz="2800" b="1" dirty="0">
                <a:solidFill>
                  <a:srgbClr val="C00000"/>
                </a:solidFill>
                <a:latin typeface="Arial" panose="020B0604020202020204" pitchFamily="34" charset="0"/>
                <a:ea typeface="Verdana" panose="020B0604030504040204" pitchFamily="34" charset="0"/>
                <a:cs typeface="Arial" panose="020B0604020202020204" pitchFamily="34" charset="0"/>
              </a:rPr>
              <a:t>●</a:t>
            </a:r>
            <a:r>
              <a:rPr lang="en-US" sz="2800" b="1" dirty="0">
                <a:latin typeface="Arial" panose="020B0604020202020204" pitchFamily="34" charset="0"/>
                <a:ea typeface="Verdana" panose="020B0604030504040204" pitchFamily="34" charset="0"/>
                <a:cs typeface="Arial" panose="020B0604020202020204" pitchFamily="34" charset="0"/>
              </a:rPr>
              <a:t> Matthew </a:t>
            </a:r>
            <a:r>
              <a:rPr lang="en-US" sz="2800" b="1" dirty="0">
                <a:solidFill>
                  <a:srgbClr val="00B05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a:t>
            </a:r>
            <a:r>
              <a:rPr lang="en-US" sz="2800" b="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Aramaic:</a:t>
            </a:r>
            <a:r>
              <a:rPr lang="en-US" sz="2400" b="1" dirty="0">
                <a:latin typeface="Arial Narrow" panose="020B0606020202030204" pitchFamily="34" charset="0"/>
                <a:ea typeface="Verdana" panose="020B0604030504040204" pitchFamily="34" charset="0"/>
                <a:cs typeface="Arial" panose="020B0604020202020204" pitchFamily="34" charset="0"/>
                <a:sym typeface="Wingdings" panose="05000000000000000000" pitchFamily="2" charset="2"/>
              </a:rPr>
              <a:t> “This he Jesus King Jews-the”</a:t>
            </a:r>
            <a:endParaRPr lang="en-US" sz="2800" b="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endParaRPr>
          </a:p>
          <a:p>
            <a:r>
              <a:rPr lang="en-US" sz="2800" b="1" dirty="0">
                <a:solidFill>
                  <a:srgbClr val="C00000"/>
                </a:solidFill>
                <a:latin typeface="Arial" panose="020B0604020202020204" pitchFamily="34" charset="0"/>
                <a:ea typeface="Verdana" panose="020B0604030504040204" pitchFamily="34" charset="0"/>
                <a:cs typeface="Arial" panose="020B0604020202020204" pitchFamily="34" charset="0"/>
              </a:rPr>
              <a:t>●</a:t>
            </a:r>
            <a:r>
              <a:rPr lang="en-US" sz="2800" b="1" dirty="0">
                <a:latin typeface="Arial" panose="020B0604020202020204" pitchFamily="34" charset="0"/>
                <a:ea typeface="Verdana" panose="020B0604030504040204" pitchFamily="34" charset="0"/>
                <a:cs typeface="Arial" panose="020B0604020202020204" pitchFamily="34" charset="0"/>
              </a:rPr>
              <a:t> Mark </a:t>
            </a:r>
            <a:r>
              <a:rPr lang="en-US" sz="2800" b="1" dirty="0">
                <a:solidFill>
                  <a:srgbClr val="00B05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a:t>
            </a:r>
            <a:r>
              <a:rPr lang="en-US" sz="2800" b="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Greek: </a:t>
            </a:r>
            <a:r>
              <a:rPr lang="el-GR" sz="2400" b="1" dirty="0">
                <a:latin typeface="Arial Narrow" panose="020B0606020202030204" pitchFamily="34" charset="0"/>
                <a:ea typeface="Verdana" panose="020B0604030504040204" pitchFamily="34" charset="0"/>
                <a:cs typeface="Arial" panose="020B0604020202020204" pitchFamily="34" charset="0"/>
                <a:sym typeface="Wingdings" panose="05000000000000000000" pitchFamily="2" charset="2"/>
              </a:rPr>
              <a:t>Ο ΒΑΣΙΛΕΥΣ ΤΩΝ ΙΟΥΔΑΙΩΝ ΟΥΤΟΣ</a:t>
            </a:r>
            <a:endParaRPr lang="en-US" sz="2400" b="1" dirty="0">
              <a:latin typeface="Arial Narrow" panose="020B0606020202030204" pitchFamily="34" charset="0"/>
              <a:ea typeface="Verdana" panose="020B0604030504040204" pitchFamily="34" charset="0"/>
              <a:cs typeface="Arial" panose="020B0604020202020204" pitchFamily="34" charset="0"/>
              <a:sym typeface="Wingdings" panose="05000000000000000000" pitchFamily="2" charset="2"/>
            </a:endParaRPr>
          </a:p>
          <a:p>
            <a:r>
              <a:rPr lang="en-US" sz="2800" b="1" dirty="0">
                <a:solidFill>
                  <a:srgbClr val="C00000"/>
                </a:solidFill>
                <a:latin typeface="Arial" panose="020B0604020202020204" pitchFamily="34" charset="0"/>
                <a:ea typeface="Verdana" panose="020B0604030504040204" pitchFamily="34" charset="0"/>
                <a:cs typeface="Arial" panose="020B0604020202020204" pitchFamily="34" charset="0"/>
              </a:rPr>
              <a:t>●</a:t>
            </a:r>
            <a:r>
              <a:rPr lang="en-US" sz="2800" b="1" dirty="0">
                <a:latin typeface="Arial" panose="020B0604020202020204" pitchFamily="34" charset="0"/>
                <a:ea typeface="Verdana" panose="020B0604030504040204" pitchFamily="34" charset="0"/>
                <a:cs typeface="Arial" panose="020B0604020202020204" pitchFamily="34" charset="0"/>
              </a:rPr>
              <a:t> Luke</a:t>
            </a:r>
            <a:r>
              <a:rPr lang="en-US" sz="2800" b="1" dirty="0">
                <a:solidFill>
                  <a:srgbClr val="00B05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a:t>
            </a:r>
            <a:r>
              <a:rPr lang="en-US" sz="2800" b="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Latin: </a:t>
            </a:r>
            <a:r>
              <a:rPr lang="en-US" sz="2400" b="1" dirty="0" err="1">
                <a:latin typeface="Arial Narrow" panose="020B0606020202030204" pitchFamily="34" charset="0"/>
                <a:ea typeface="Verdana" panose="020B0604030504040204" pitchFamily="34" charset="0"/>
                <a:cs typeface="Arial" panose="020B0604020202020204" pitchFamily="34" charset="0"/>
                <a:sym typeface="Wingdings" panose="05000000000000000000" pitchFamily="2" charset="2"/>
              </a:rPr>
              <a:t>IESUS</a:t>
            </a:r>
            <a:r>
              <a:rPr lang="en-US" sz="2400" b="1" dirty="0">
                <a:latin typeface="Arial Narrow" panose="020B0606020202030204" pitchFamily="34" charset="0"/>
                <a:ea typeface="Verdana" panose="020B0604030504040204" pitchFamily="34" charset="0"/>
                <a:cs typeface="Arial" panose="020B0604020202020204" pitchFamily="34" charset="0"/>
                <a:sym typeface="Wingdings" panose="05000000000000000000" pitchFamily="2" charset="2"/>
              </a:rPr>
              <a:t> </a:t>
            </a:r>
            <a:r>
              <a:rPr lang="en-US" sz="2400" b="1" dirty="0" err="1">
                <a:latin typeface="Arial Narrow" panose="020B0606020202030204" pitchFamily="34" charset="0"/>
                <a:ea typeface="Verdana" panose="020B0604030504040204" pitchFamily="34" charset="0"/>
                <a:cs typeface="Arial" panose="020B0604020202020204" pitchFamily="34" charset="0"/>
                <a:sym typeface="Wingdings" panose="05000000000000000000" pitchFamily="2" charset="2"/>
              </a:rPr>
              <a:t>NAZARENUS</a:t>
            </a:r>
            <a:r>
              <a:rPr lang="en-US" sz="2400" b="1" dirty="0">
                <a:latin typeface="Arial Narrow" panose="020B0606020202030204" pitchFamily="34" charset="0"/>
                <a:ea typeface="Verdana" panose="020B0604030504040204" pitchFamily="34" charset="0"/>
                <a:cs typeface="Arial" panose="020B0604020202020204" pitchFamily="34" charset="0"/>
                <a:sym typeface="Wingdings" panose="05000000000000000000" pitchFamily="2" charset="2"/>
              </a:rPr>
              <a:t> REX </a:t>
            </a:r>
            <a:r>
              <a:rPr lang="en-US" sz="2400" b="1" dirty="0" err="1">
                <a:latin typeface="Arial Narrow" panose="020B0606020202030204" pitchFamily="34" charset="0"/>
                <a:ea typeface="Verdana" panose="020B0604030504040204" pitchFamily="34" charset="0"/>
                <a:cs typeface="Arial" panose="020B0604020202020204" pitchFamily="34" charset="0"/>
                <a:sym typeface="Wingdings" panose="05000000000000000000" pitchFamily="2" charset="2"/>
              </a:rPr>
              <a:t>IVDAEORVM</a:t>
            </a:r>
            <a:endParaRPr lang="en-US" sz="2400" b="1" dirty="0">
              <a:latin typeface="Arial Narrow" panose="020B0606020202030204" pitchFamily="34" charset="0"/>
              <a:ea typeface="Verdana" panose="020B0604030504040204" pitchFamily="34" charset="0"/>
              <a:cs typeface="Arial" panose="020B0604020202020204" pitchFamily="34" charset="0"/>
              <a:sym typeface="Wingdings" panose="05000000000000000000" pitchFamily="2" charset="2"/>
            </a:endParaRPr>
          </a:p>
          <a:p>
            <a:r>
              <a:rPr lang="en-US" sz="2800" b="1" dirty="0">
                <a:solidFill>
                  <a:srgbClr val="C00000"/>
                </a:solidFill>
                <a:latin typeface="Arial" panose="020B0604020202020204" pitchFamily="34" charset="0"/>
                <a:ea typeface="Verdana" panose="020B0604030504040204" pitchFamily="34" charset="0"/>
                <a:cs typeface="Arial" panose="020B0604020202020204" pitchFamily="34" charset="0"/>
              </a:rPr>
              <a:t>●</a:t>
            </a:r>
            <a:r>
              <a:rPr lang="en-US" sz="2800" b="1" dirty="0">
                <a:latin typeface="Arial" panose="020B0604020202020204" pitchFamily="34" charset="0"/>
                <a:ea typeface="Verdana" panose="020B0604030504040204" pitchFamily="34" charset="0"/>
                <a:cs typeface="Arial" panose="020B0604020202020204" pitchFamily="34" charset="0"/>
              </a:rPr>
              <a:t> John </a:t>
            </a:r>
            <a:r>
              <a:rPr lang="en-US" sz="2800" b="1" dirty="0">
                <a:solidFill>
                  <a:srgbClr val="00B05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a:t>
            </a:r>
            <a:r>
              <a:rPr lang="en-US" sz="2800" b="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Latin: (shortened) </a:t>
            </a:r>
            <a:r>
              <a:rPr lang="en-US" sz="2400" b="1" dirty="0">
                <a:latin typeface="Arial Narrow" panose="020B0606020202030204" pitchFamily="34" charset="0"/>
                <a:ea typeface="Verdana" panose="020B0604030504040204" pitchFamily="34" charset="0"/>
                <a:cs typeface="Arial" panose="020B0604020202020204" pitchFamily="34" charset="0"/>
                <a:sym typeface="Wingdings" panose="05000000000000000000" pitchFamily="2" charset="2"/>
              </a:rPr>
              <a:t>REX </a:t>
            </a:r>
            <a:r>
              <a:rPr lang="en-US" sz="2400" b="1" dirty="0" err="1">
                <a:latin typeface="Arial Narrow" panose="020B0606020202030204" pitchFamily="34" charset="0"/>
                <a:ea typeface="Verdana" panose="020B0604030504040204" pitchFamily="34" charset="0"/>
                <a:cs typeface="Arial" panose="020B0604020202020204" pitchFamily="34" charset="0"/>
                <a:sym typeface="Wingdings" panose="05000000000000000000" pitchFamily="2" charset="2"/>
              </a:rPr>
              <a:t>IVDAEORVM</a:t>
            </a:r>
            <a:endParaRPr lang="en-US" sz="2800" b="1" dirty="0">
              <a:latin typeface="Arial Narrow" panose="020B0606020202030204" pitchFamily="34" charset="0"/>
              <a:ea typeface="Verdana" panose="020B0604030504040204" pitchFamily="34" charset="0"/>
              <a:cs typeface="Arial" panose="020B0604020202020204" pitchFamily="34" charset="0"/>
              <a:sym typeface="Wingdings" panose="05000000000000000000" pitchFamily="2" charset="2"/>
            </a:endParaRPr>
          </a:p>
        </p:txBody>
      </p:sp>
      <p:sp>
        <p:nvSpPr>
          <p:cNvPr id="5" name="TextBox 3">
            <a:extLst>
              <a:ext uri="{FF2B5EF4-FFF2-40B4-BE49-F238E27FC236}">
                <a16:creationId xmlns:a16="http://schemas.microsoft.com/office/drawing/2014/main" id="{F05FE3E3-AFB7-EFAE-8133-BCC74971ED54}"/>
              </a:ext>
            </a:extLst>
          </p:cNvPr>
          <p:cNvSpPr txBox="1"/>
          <p:nvPr/>
        </p:nvSpPr>
        <p:spPr>
          <a:xfrm>
            <a:off x="204518" y="2286000"/>
            <a:ext cx="7923481"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Gospel language focus: Jesus’ titulus</a:t>
            </a:r>
          </a:p>
        </p:txBody>
      </p:sp>
    </p:spTree>
    <p:extLst>
      <p:ext uri="{BB962C8B-B14F-4D97-AF65-F5344CB8AC3E}">
        <p14:creationId xmlns:p14="http://schemas.microsoft.com/office/powerpoint/2010/main" val="1625913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0" end="0"/>
                                            </p:txEl>
                                          </p:spTgt>
                                        </p:tgtEl>
                                        <p:attrNameLst>
                                          <p:attrName>style.visibility</p:attrName>
                                        </p:attrNameLst>
                                      </p:cBhvr>
                                      <p:to>
                                        <p:strVal val="visible"/>
                                      </p:to>
                                    </p:set>
                                    <p:anim calcmode="lin" valueType="num">
                                      <p:cBhvr additive="base">
                                        <p:cTn id="31"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1" end="1"/>
                                            </p:txEl>
                                          </p:spTgt>
                                        </p:tgtEl>
                                        <p:attrNameLst>
                                          <p:attrName>style.visibility</p:attrName>
                                        </p:attrNameLst>
                                      </p:cBhvr>
                                      <p:to>
                                        <p:strVal val="visible"/>
                                      </p:to>
                                    </p:set>
                                    <p:anim calcmode="lin" valueType="num">
                                      <p:cBhvr additive="base">
                                        <p:cTn id="3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
                                            <p:txEl>
                                              <p:pRg st="2" end="2"/>
                                            </p:txEl>
                                          </p:spTgt>
                                        </p:tgtEl>
                                        <p:attrNameLst>
                                          <p:attrName>style.visibility</p:attrName>
                                        </p:attrNameLst>
                                      </p:cBhvr>
                                      <p:to>
                                        <p:strVal val="visible"/>
                                      </p:to>
                                    </p:set>
                                    <p:anim calcmode="lin" valueType="num">
                                      <p:cBhvr additive="base">
                                        <p:cTn id="4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
                                            <p:txEl>
                                              <p:pRg st="3" end="3"/>
                                            </p:txEl>
                                          </p:spTgt>
                                        </p:tgtEl>
                                        <p:attrNameLst>
                                          <p:attrName>style.visibility</p:attrName>
                                        </p:attrNameLst>
                                      </p:cBhvr>
                                      <p:to>
                                        <p:strVal val="visible"/>
                                      </p:to>
                                    </p:set>
                                    <p:anim calcmode="lin" valueType="num">
                                      <p:cBhvr additive="base">
                                        <p:cTn id="4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2A74ED-A56A-F56C-0F37-D41198677779}"/>
              </a:ext>
            </a:extLst>
          </p:cNvPr>
          <p:cNvSpPr txBox="1"/>
          <p:nvPr/>
        </p:nvSpPr>
        <p:spPr>
          <a:xfrm>
            <a:off x="204520" y="0"/>
            <a:ext cx="7923480"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Conclusion</a:t>
            </a:r>
          </a:p>
        </p:txBody>
      </p:sp>
      <p:sp>
        <p:nvSpPr>
          <p:cNvPr id="3" name="TextBox 5">
            <a:extLst>
              <a:ext uri="{FF2B5EF4-FFF2-40B4-BE49-F238E27FC236}">
                <a16:creationId xmlns:a16="http://schemas.microsoft.com/office/drawing/2014/main" id="{7AB9805B-C112-F414-E934-144402FEA4B3}"/>
              </a:ext>
            </a:extLst>
          </p:cNvPr>
          <p:cNvSpPr txBox="1"/>
          <p:nvPr/>
        </p:nvSpPr>
        <p:spPr>
          <a:xfrm>
            <a:off x="204521" y="399837"/>
            <a:ext cx="7923479" cy="3970318"/>
          </a:xfrm>
          <a:prstGeom prst="rect">
            <a:avLst/>
          </a:prstGeom>
          <a:noFill/>
        </p:spPr>
        <p:txBody>
          <a:bodyPr wrap="square" rtlCol="0">
            <a:spAutoFit/>
          </a:bodyPr>
          <a:lstStyle/>
          <a:p>
            <a:pPr marL="357188" indent="-357188"/>
            <a:r>
              <a:rPr lang="en-US" sz="2800" b="1" dirty="0">
                <a:solidFill>
                  <a:srgbClr val="C00000"/>
                </a:solidFill>
                <a:latin typeface="Arial" panose="020B0604020202020204" pitchFamily="34" charset="0"/>
                <a:ea typeface="Verdana" panose="020B0604030504040204" pitchFamily="34" charset="0"/>
                <a:cs typeface="Arial" panose="020B0604020202020204" pitchFamily="34" charset="0"/>
              </a:rPr>
              <a:t>●</a:t>
            </a:r>
            <a:r>
              <a:rPr lang="en-US" sz="2800" b="1" dirty="0">
                <a:latin typeface="Arial" panose="020B0604020202020204" pitchFamily="34" charset="0"/>
                <a:ea typeface="Verdana" panose="020B0604030504040204" pitchFamily="34" charset="0"/>
                <a:cs typeface="Arial" panose="020B0604020202020204" pitchFamily="34" charset="0"/>
              </a:rPr>
              <a:t> Most Christian churches have in their NT canon the same 27 books.</a:t>
            </a:r>
          </a:p>
          <a:p>
            <a:pPr marL="357188" indent="-357188"/>
            <a:r>
              <a:rPr lang="en-US" sz="2800" b="1" dirty="0">
                <a:solidFill>
                  <a:srgbClr val="C00000"/>
                </a:solidFill>
                <a:latin typeface="Arial" panose="020B0604020202020204" pitchFamily="34" charset="0"/>
                <a:ea typeface="Verdana" panose="020B0604030504040204" pitchFamily="34" charset="0"/>
                <a:cs typeface="Arial" panose="020B0604020202020204" pitchFamily="34" charset="0"/>
              </a:rPr>
              <a:t>●</a:t>
            </a:r>
            <a:r>
              <a:rPr lang="en-US" sz="2800" b="1" dirty="0">
                <a:latin typeface="Arial" panose="020B0604020202020204" pitchFamily="34" charset="0"/>
                <a:ea typeface="Verdana" panose="020B0604030504040204" pitchFamily="34" charset="0"/>
                <a:cs typeface="Arial" panose="020B0604020202020204" pitchFamily="34" charset="0"/>
              </a:rPr>
              <a:t> Some Christian churches include other books in their OT and NT canons.</a:t>
            </a:r>
          </a:p>
          <a:p>
            <a:pPr marL="357188" indent="-357188"/>
            <a:r>
              <a:rPr lang="en-US" sz="2800" b="1" dirty="0">
                <a:solidFill>
                  <a:srgbClr val="C00000"/>
                </a:solidFill>
                <a:latin typeface="Arial" panose="020B0604020202020204" pitchFamily="34" charset="0"/>
                <a:ea typeface="Verdana" panose="020B0604030504040204" pitchFamily="34" charset="0"/>
                <a:cs typeface="Arial" panose="020B0604020202020204" pitchFamily="34" charset="0"/>
              </a:rPr>
              <a:t>●</a:t>
            </a:r>
            <a:r>
              <a:rPr lang="en-US" sz="2800" b="1" dirty="0">
                <a:latin typeface="Arial" panose="020B0604020202020204" pitchFamily="34" charset="0"/>
                <a:ea typeface="Verdana" panose="020B0604030504040204" pitchFamily="34" charset="0"/>
                <a:cs typeface="Arial" panose="020B0604020202020204" pitchFamily="34" charset="0"/>
              </a:rPr>
              <a:t> All Christian churches have the same four Gospels in their canon.</a:t>
            </a:r>
          </a:p>
          <a:p>
            <a:pPr marL="357188" indent="-357188"/>
            <a:r>
              <a:rPr lang="en-US" sz="2800" b="1" dirty="0">
                <a:solidFill>
                  <a:srgbClr val="C00000"/>
                </a:solidFill>
                <a:latin typeface="Arial" panose="020B0604020202020204" pitchFamily="34" charset="0"/>
                <a:ea typeface="Verdana" panose="020B0604030504040204" pitchFamily="34" charset="0"/>
                <a:cs typeface="Arial" panose="020B0604020202020204" pitchFamily="34" charset="0"/>
              </a:rPr>
              <a:t>●</a:t>
            </a:r>
            <a:r>
              <a:rPr lang="en-US" sz="2800" b="1" dirty="0">
                <a:latin typeface="Arial" panose="020B0604020202020204" pitchFamily="34" charset="0"/>
                <a:ea typeface="Verdana" panose="020B0604030504040204" pitchFamily="34" charset="0"/>
                <a:cs typeface="Arial" panose="020B0604020202020204" pitchFamily="34" charset="0"/>
              </a:rPr>
              <a:t> </a:t>
            </a:r>
            <a:r>
              <a:rPr lang="en-US" sz="2800" b="1" dirty="0">
                <a:solidFill>
                  <a:srgbClr val="0070C0"/>
                </a:solidFill>
                <a:latin typeface="Arial" panose="020B0604020202020204" pitchFamily="34" charset="0"/>
                <a:ea typeface="Verdana" panose="020B0604030504040204" pitchFamily="34" charset="0"/>
                <a:cs typeface="Arial" panose="020B0604020202020204" pitchFamily="34" charset="0"/>
              </a:rPr>
              <a:t>All Christian churches recognize the authority and inspiration of the Gospel According to Saint Luke.</a:t>
            </a:r>
            <a:endParaRPr lang="en-US" sz="2800" dirty="0">
              <a:solidFill>
                <a:srgbClr val="0070C0"/>
              </a:solidFill>
              <a:latin typeface="Arial" panose="020B0604020202020204" pitchFamily="34" charset="0"/>
              <a:ea typeface="Verdana" panose="020B0604030504040204" pitchFamily="34" charset="0"/>
              <a:cs typeface="Arial" panose="020B0604020202020204" pitchFamily="34" charset="0"/>
            </a:endParaRPr>
          </a:p>
        </p:txBody>
      </p:sp>
      <p:pic>
        <p:nvPicPr>
          <p:cNvPr id="1026" name="Picture 2" descr="Books-of-the-bible GIFs - Get the best GIF on GIPHY">
            <a:extLst>
              <a:ext uri="{FF2B5EF4-FFF2-40B4-BE49-F238E27FC236}">
                <a16:creationId xmlns:a16="http://schemas.microsoft.com/office/drawing/2014/main" id="{5FBE5585-07BF-7549-FB83-B2584F6BDC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128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8375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026"/>
                                        </p:tgtEl>
                                        <p:attrNameLst>
                                          <p:attrName>ppt_x</p:attrName>
                                        </p:attrNameLst>
                                      </p:cBhvr>
                                      <p:tavLst>
                                        <p:tav tm="0">
                                          <p:val>
                                            <p:strVal val="ppt_x"/>
                                          </p:val>
                                        </p:tav>
                                        <p:tav tm="100000">
                                          <p:val>
                                            <p:strVal val="ppt_x"/>
                                          </p:val>
                                        </p:tav>
                                      </p:tavLst>
                                    </p:anim>
                                    <p:anim calcmode="lin" valueType="num">
                                      <p:cBhvr additive="base">
                                        <p:cTn id="7" dur="500"/>
                                        <p:tgtEl>
                                          <p:spTgt spid="1026"/>
                                        </p:tgtEl>
                                        <p:attrNameLst>
                                          <p:attrName>ppt_y</p:attrName>
                                        </p:attrNameLst>
                                      </p:cBhvr>
                                      <p:tavLst>
                                        <p:tav tm="0">
                                          <p:val>
                                            <p:strVal val="ppt_y"/>
                                          </p:val>
                                        </p:tav>
                                        <p:tav tm="100000">
                                          <p:val>
                                            <p:strVal val="1+ppt_h/2"/>
                                          </p:val>
                                        </p:tav>
                                      </p:tavLst>
                                    </p:anim>
                                    <p:set>
                                      <p:cBhvr>
                                        <p:cTn id="8" dur="1" fill="hold">
                                          <p:stCondLst>
                                            <p:cond delay="499"/>
                                          </p:stCondLst>
                                        </p:cTn>
                                        <p:tgtEl>
                                          <p:spTgt spid="102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26"/>
                                        </p:tgtEl>
                                        <p:attrNameLst>
                                          <p:attrName>style.visibility</p:attrName>
                                        </p:attrNameLst>
                                      </p:cBhvr>
                                      <p:to>
                                        <p:strVal val="visible"/>
                                      </p:to>
                                    </p:set>
                                    <p:anim calcmode="lin" valueType="num">
                                      <p:cBhvr additive="base">
                                        <p:cTn id="37" dur="500" fill="hold"/>
                                        <p:tgtEl>
                                          <p:spTgt spid="1026"/>
                                        </p:tgtEl>
                                        <p:attrNameLst>
                                          <p:attrName>ppt_x</p:attrName>
                                        </p:attrNameLst>
                                      </p:cBhvr>
                                      <p:tavLst>
                                        <p:tav tm="0">
                                          <p:val>
                                            <p:strVal val="#ppt_x"/>
                                          </p:val>
                                        </p:tav>
                                        <p:tav tm="100000">
                                          <p:val>
                                            <p:strVal val="#ppt_x"/>
                                          </p:val>
                                        </p:tav>
                                      </p:tavLst>
                                    </p:anim>
                                    <p:anim calcmode="lin" valueType="num">
                                      <p:cBhvr additive="base">
                                        <p:cTn id="3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2A74ED-A56A-F56C-0F37-D41198677779}"/>
              </a:ext>
            </a:extLst>
          </p:cNvPr>
          <p:cNvSpPr txBox="1"/>
          <p:nvPr/>
        </p:nvSpPr>
        <p:spPr>
          <a:xfrm>
            <a:off x="204520" y="0"/>
            <a:ext cx="7923480"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Earliest ‘witnesses’ to Luke’s Gospel</a:t>
            </a:r>
          </a:p>
        </p:txBody>
      </p:sp>
      <p:sp>
        <p:nvSpPr>
          <p:cNvPr id="3" name="TextBox 5">
            <a:extLst>
              <a:ext uri="{FF2B5EF4-FFF2-40B4-BE49-F238E27FC236}">
                <a16:creationId xmlns:a16="http://schemas.microsoft.com/office/drawing/2014/main" id="{7AB9805B-C112-F414-E934-144402FEA4B3}"/>
              </a:ext>
            </a:extLst>
          </p:cNvPr>
          <p:cNvSpPr txBox="1"/>
          <p:nvPr/>
        </p:nvSpPr>
        <p:spPr>
          <a:xfrm>
            <a:off x="204520" y="588617"/>
            <a:ext cx="3454618" cy="2677656"/>
          </a:xfrm>
          <a:prstGeom prst="rect">
            <a:avLst/>
          </a:prstGeom>
          <a:noFill/>
        </p:spPr>
        <p:txBody>
          <a:bodyPr wrap="square" rtlCol="0">
            <a:spAutoFit/>
          </a:bodyPr>
          <a:lstStyle/>
          <a:p>
            <a:r>
              <a:rPr lang="en-US" sz="2400" b="1" dirty="0"/>
              <a:t>Papyrus </a:t>
            </a:r>
            <a:r>
              <a:rPr lang="en-US" sz="2400" b="1" dirty="0">
                <a:solidFill>
                  <a:srgbClr val="C00000"/>
                </a:solidFill>
              </a:rPr>
              <a:t>𝔓4</a:t>
            </a:r>
            <a:r>
              <a:rPr lang="en-US" sz="2400" b="1" dirty="0"/>
              <a:t> 2nd century. Luke 1:58-59; 1:62-2:1; 2:6-7; 3:8-4:2; 4:29-32, 34-35; 5:3-8; 5:30-6:16. </a:t>
            </a:r>
            <a:br>
              <a:rPr lang="en-US" sz="2400" b="1" dirty="0"/>
            </a:br>
            <a:r>
              <a:rPr lang="en-US" sz="2400" b="1" dirty="0"/>
              <a:t>Possibly from 𝔓64+67. Agreement with 𝔓75 in 93% of variants. </a:t>
            </a:r>
          </a:p>
        </p:txBody>
      </p:sp>
      <p:pic>
        <p:nvPicPr>
          <p:cNvPr id="5" name="Image 4">
            <a:extLst>
              <a:ext uri="{FF2B5EF4-FFF2-40B4-BE49-F238E27FC236}">
                <a16:creationId xmlns:a16="http://schemas.microsoft.com/office/drawing/2014/main" id="{7993F050-1E3A-59D8-7258-9AFEA3A35EFD}"/>
              </a:ext>
            </a:extLst>
          </p:cNvPr>
          <p:cNvPicPr>
            <a:picLocks noChangeAspect="1"/>
          </p:cNvPicPr>
          <p:nvPr/>
        </p:nvPicPr>
        <p:blipFill>
          <a:blip r:embed="rId2"/>
          <a:stretch>
            <a:fillRect/>
          </a:stretch>
        </p:blipFill>
        <p:spPr>
          <a:xfrm>
            <a:off x="3659138" y="389368"/>
            <a:ext cx="4468862" cy="4066721"/>
          </a:xfrm>
          <a:prstGeom prst="rect">
            <a:avLst/>
          </a:prstGeom>
        </p:spPr>
      </p:pic>
    </p:spTree>
    <p:extLst>
      <p:ext uri="{BB962C8B-B14F-4D97-AF65-F5344CB8AC3E}">
        <p14:creationId xmlns:p14="http://schemas.microsoft.com/office/powerpoint/2010/main" val="4520656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2A74ED-A56A-F56C-0F37-D41198677779}"/>
              </a:ext>
            </a:extLst>
          </p:cNvPr>
          <p:cNvSpPr txBox="1"/>
          <p:nvPr/>
        </p:nvSpPr>
        <p:spPr>
          <a:xfrm>
            <a:off x="204520" y="0"/>
            <a:ext cx="7923480"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Earliest ‘witnesses’ to Luke’s Gospel</a:t>
            </a:r>
          </a:p>
        </p:txBody>
      </p:sp>
      <p:sp>
        <p:nvSpPr>
          <p:cNvPr id="3" name="TextBox 5">
            <a:extLst>
              <a:ext uri="{FF2B5EF4-FFF2-40B4-BE49-F238E27FC236}">
                <a16:creationId xmlns:a16="http://schemas.microsoft.com/office/drawing/2014/main" id="{7AB9805B-C112-F414-E934-144402FEA4B3}"/>
              </a:ext>
            </a:extLst>
          </p:cNvPr>
          <p:cNvSpPr txBox="1"/>
          <p:nvPr/>
        </p:nvSpPr>
        <p:spPr>
          <a:xfrm>
            <a:off x="204520" y="588617"/>
            <a:ext cx="3454618" cy="2308324"/>
          </a:xfrm>
          <a:prstGeom prst="rect">
            <a:avLst/>
          </a:prstGeom>
          <a:noFill/>
        </p:spPr>
        <p:txBody>
          <a:bodyPr wrap="square" rtlCol="0">
            <a:spAutoFit/>
          </a:bodyPr>
          <a:lstStyle/>
          <a:p>
            <a:r>
              <a:rPr lang="en-US" sz="2400" b="1" dirty="0"/>
              <a:t>Papyrus </a:t>
            </a:r>
            <a:r>
              <a:rPr lang="en-US" sz="2400" b="1" dirty="0">
                <a:solidFill>
                  <a:srgbClr val="C00000"/>
                </a:solidFill>
              </a:rPr>
              <a:t>𝔓75</a:t>
            </a:r>
            <a:r>
              <a:rPr lang="en-US" sz="2400" b="1" dirty="0"/>
              <a:t> </a:t>
            </a:r>
            <a:br>
              <a:rPr lang="en-US" sz="2400" b="1" dirty="0"/>
            </a:br>
            <a:r>
              <a:rPr lang="en-US" sz="2400" b="1" dirty="0"/>
              <a:t>2/3</a:t>
            </a:r>
            <a:r>
              <a:rPr lang="en-US" sz="2400" b="1" baseline="30000" dirty="0"/>
              <a:t>rd</a:t>
            </a:r>
            <a:r>
              <a:rPr lang="en-US" sz="2400" b="1" dirty="0"/>
              <a:t> century. </a:t>
            </a:r>
            <a:br>
              <a:rPr lang="en-US" sz="2400" b="1" dirty="0"/>
            </a:br>
            <a:r>
              <a:rPr lang="en-US" sz="2400" b="1" dirty="0"/>
              <a:t>Luke 3:18–24:53. </a:t>
            </a:r>
            <a:br>
              <a:rPr lang="en-US" sz="2400" b="1"/>
            </a:br>
            <a:r>
              <a:rPr lang="en-US" sz="2400" b="1"/>
              <a:t>Agreement </a:t>
            </a:r>
            <a:r>
              <a:rPr lang="en-US" sz="2400" b="1" dirty="0"/>
              <a:t>with Codex B </a:t>
            </a:r>
            <a:r>
              <a:rPr lang="en-US" sz="2400" b="1" dirty="0" err="1"/>
              <a:t>Vaticanus</a:t>
            </a:r>
            <a:r>
              <a:rPr lang="en-US" sz="2400" b="1" dirty="0"/>
              <a:t> in 93% of variants. </a:t>
            </a:r>
          </a:p>
        </p:txBody>
      </p:sp>
      <p:pic>
        <p:nvPicPr>
          <p:cNvPr id="6" name="Image 5">
            <a:extLst>
              <a:ext uri="{FF2B5EF4-FFF2-40B4-BE49-F238E27FC236}">
                <a16:creationId xmlns:a16="http://schemas.microsoft.com/office/drawing/2014/main" id="{C12C7A43-7AFC-4260-41DA-B1DBABB638FE}"/>
              </a:ext>
            </a:extLst>
          </p:cNvPr>
          <p:cNvPicPr>
            <a:picLocks noChangeAspect="1"/>
          </p:cNvPicPr>
          <p:nvPr/>
        </p:nvPicPr>
        <p:blipFill>
          <a:blip r:embed="rId2"/>
          <a:stretch>
            <a:fillRect/>
          </a:stretch>
        </p:blipFill>
        <p:spPr>
          <a:xfrm>
            <a:off x="3728331" y="418713"/>
            <a:ext cx="4399669" cy="4153287"/>
          </a:xfrm>
          <a:prstGeom prst="rect">
            <a:avLst/>
          </a:prstGeom>
        </p:spPr>
      </p:pic>
    </p:spTree>
    <p:extLst>
      <p:ext uri="{BB962C8B-B14F-4D97-AF65-F5344CB8AC3E}">
        <p14:creationId xmlns:p14="http://schemas.microsoft.com/office/powerpoint/2010/main" val="23910432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2A74ED-A56A-F56C-0F37-D41198677779}"/>
              </a:ext>
            </a:extLst>
          </p:cNvPr>
          <p:cNvSpPr txBox="1"/>
          <p:nvPr/>
        </p:nvSpPr>
        <p:spPr>
          <a:xfrm>
            <a:off x="204520" y="39349"/>
            <a:ext cx="7718961"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Learning objectives</a:t>
            </a:r>
          </a:p>
        </p:txBody>
      </p:sp>
      <p:sp>
        <p:nvSpPr>
          <p:cNvPr id="6" name="TextBox 5">
            <a:extLst>
              <a:ext uri="{FF2B5EF4-FFF2-40B4-BE49-F238E27FC236}">
                <a16:creationId xmlns:a16="http://schemas.microsoft.com/office/drawing/2014/main" id="{340C9D63-5A87-4300-135E-D706ED39FB0D}"/>
              </a:ext>
            </a:extLst>
          </p:cNvPr>
          <p:cNvSpPr txBox="1"/>
          <p:nvPr/>
        </p:nvSpPr>
        <p:spPr>
          <a:xfrm>
            <a:off x="204519" y="2217971"/>
            <a:ext cx="7718961" cy="2246769"/>
          </a:xfrm>
          <a:prstGeom prst="rect">
            <a:avLst/>
          </a:prstGeom>
          <a:noFill/>
        </p:spPr>
        <p:txBody>
          <a:bodyPr wrap="square" rtlCol="0">
            <a:spAutoFit/>
          </a:bodyPr>
          <a:lstStyle/>
          <a:p>
            <a:r>
              <a:rPr lang="en-US" sz="2800" b="1" dirty="0">
                <a:solidFill>
                  <a:srgbClr val="C00000"/>
                </a:solidFill>
                <a:latin typeface="Verdana" panose="020B0604030504040204" pitchFamily="34" charset="0"/>
                <a:ea typeface="Verdana" panose="020B0604030504040204" pitchFamily="34" charset="0"/>
              </a:rPr>
              <a:t>●</a:t>
            </a:r>
            <a:r>
              <a:rPr lang="en-US" sz="2800" b="1" dirty="0">
                <a:latin typeface="Verdana" panose="020B0604030504040204" pitchFamily="34" charset="0"/>
                <a:ea typeface="Verdana" panose="020B0604030504040204" pitchFamily="34" charset="0"/>
              </a:rPr>
              <a:t> </a:t>
            </a:r>
            <a:r>
              <a:rPr lang="en-US" sz="2800" b="1" dirty="0">
                <a:solidFill>
                  <a:srgbClr val="0070C0"/>
                </a:solidFill>
                <a:latin typeface="Verdana" panose="020B0604030504040204" pitchFamily="34" charset="0"/>
                <a:ea typeface="Verdana" panose="020B0604030504040204" pitchFamily="34" charset="0"/>
              </a:rPr>
              <a:t>Test: </a:t>
            </a:r>
            <a:r>
              <a:rPr lang="en-US" sz="2800" b="1" dirty="0">
                <a:latin typeface="Verdana" panose="020B0604030504040204" pitchFamily="34" charset="0"/>
                <a:ea typeface="Verdana" panose="020B0604030504040204" pitchFamily="34" charset="0"/>
              </a:rPr>
              <a:t>traditional tests of Canonicity</a:t>
            </a:r>
          </a:p>
          <a:p>
            <a:r>
              <a:rPr lang="en-US" sz="2800" b="1" dirty="0">
                <a:solidFill>
                  <a:srgbClr val="C00000"/>
                </a:solidFill>
                <a:latin typeface="Verdana" panose="020B0604030504040204" pitchFamily="34" charset="0"/>
                <a:ea typeface="Verdana" panose="020B0604030504040204" pitchFamily="34" charset="0"/>
              </a:rPr>
              <a:t>●</a:t>
            </a:r>
            <a:r>
              <a:rPr lang="en-US" sz="2800" b="1" dirty="0">
                <a:latin typeface="Verdana" panose="020B0604030504040204" pitchFamily="34" charset="0"/>
                <a:ea typeface="Verdana" panose="020B0604030504040204" pitchFamily="34" charset="0"/>
              </a:rPr>
              <a:t> </a:t>
            </a:r>
            <a:r>
              <a:rPr lang="en-US" sz="2800" b="1" dirty="0">
                <a:solidFill>
                  <a:srgbClr val="0070C0"/>
                </a:solidFill>
                <a:latin typeface="Verdana" panose="020B0604030504040204" pitchFamily="34" charset="0"/>
                <a:ea typeface="Verdana" panose="020B0604030504040204" pitchFamily="34" charset="0"/>
              </a:rPr>
              <a:t>Compare: </a:t>
            </a:r>
            <a:r>
              <a:rPr lang="en-US" sz="2800" b="1" dirty="0">
                <a:latin typeface="Verdana" panose="020B0604030504040204" pitchFamily="34" charset="0"/>
                <a:ea typeface="Verdana" panose="020B0604030504040204" pitchFamily="34" charset="0"/>
              </a:rPr>
              <a:t>non-canonical ‘gospels’</a:t>
            </a:r>
          </a:p>
          <a:p>
            <a:r>
              <a:rPr lang="en-US" sz="2800" b="1" dirty="0">
                <a:solidFill>
                  <a:srgbClr val="C00000"/>
                </a:solidFill>
                <a:latin typeface="Verdana" panose="020B0604030504040204" pitchFamily="34" charset="0"/>
                <a:ea typeface="Verdana" panose="020B0604030504040204" pitchFamily="34" charset="0"/>
              </a:rPr>
              <a:t>●</a:t>
            </a:r>
            <a:r>
              <a:rPr lang="en-US" sz="2800" b="1" dirty="0">
                <a:latin typeface="Verdana" panose="020B0604030504040204" pitchFamily="34" charset="0"/>
                <a:ea typeface="Verdana" panose="020B0604030504040204" pitchFamily="34" charset="0"/>
              </a:rPr>
              <a:t> </a:t>
            </a:r>
            <a:r>
              <a:rPr lang="en-US" sz="2800" b="1" dirty="0">
                <a:solidFill>
                  <a:srgbClr val="0070C0"/>
                </a:solidFill>
                <a:latin typeface="Verdana" panose="020B0604030504040204" pitchFamily="34" charset="0"/>
                <a:ea typeface="Verdana" panose="020B0604030504040204" pitchFamily="34" charset="0"/>
              </a:rPr>
              <a:t>Defend: </a:t>
            </a:r>
            <a:r>
              <a:rPr lang="en-US" sz="2800" b="1" dirty="0">
                <a:latin typeface="Verdana" panose="020B0604030504040204" pitchFamily="34" charset="0"/>
                <a:ea typeface="Verdana" panose="020B0604030504040204" pitchFamily="34" charset="0"/>
              </a:rPr>
              <a:t>The four canonical Gospels</a:t>
            </a:r>
          </a:p>
          <a:p>
            <a:r>
              <a:rPr lang="en-US" sz="2800" b="1" dirty="0">
                <a:solidFill>
                  <a:srgbClr val="C00000"/>
                </a:solidFill>
                <a:latin typeface="Verdana" panose="020B0604030504040204" pitchFamily="34" charset="0"/>
                <a:ea typeface="Verdana" panose="020B0604030504040204" pitchFamily="34" charset="0"/>
              </a:rPr>
              <a:t>●</a:t>
            </a:r>
            <a:r>
              <a:rPr lang="en-US" sz="2800" b="1" dirty="0">
                <a:latin typeface="Verdana" panose="020B0604030504040204" pitchFamily="34" charset="0"/>
                <a:ea typeface="Verdana" panose="020B0604030504040204" pitchFamily="34" charset="0"/>
              </a:rPr>
              <a:t> </a:t>
            </a:r>
            <a:r>
              <a:rPr lang="en-US" sz="2800" b="1" dirty="0">
                <a:solidFill>
                  <a:srgbClr val="0070C0"/>
                </a:solidFill>
                <a:latin typeface="Verdana" panose="020B0604030504040204" pitchFamily="34" charset="0"/>
                <a:ea typeface="Verdana" panose="020B0604030504040204" pitchFamily="34" charset="0"/>
              </a:rPr>
              <a:t>Trace: </a:t>
            </a:r>
            <a:r>
              <a:rPr lang="en-US" sz="2800" b="1" dirty="0">
                <a:latin typeface="Verdana" panose="020B0604030504040204" pitchFamily="34" charset="0"/>
                <a:ea typeface="Verdana" panose="020B0604030504040204" pitchFamily="34" charset="0"/>
              </a:rPr>
              <a:t>traditional gospel lineages</a:t>
            </a:r>
          </a:p>
          <a:p>
            <a:r>
              <a:rPr lang="en-US" sz="2800" b="1" dirty="0">
                <a:solidFill>
                  <a:srgbClr val="C00000"/>
                </a:solidFill>
                <a:latin typeface="Verdana" panose="020B0604030504040204" pitchFamily="34" charset="0"/>
                <a:ea typeface="Verdana" panose="020B0604030504040204" pitchFamily="34" charset="0"/>
              </a:rPr>
              <a:t>●</a:t>
            </a:r>
            <a:r>
              <a:rPr lang="en-US" sz="2800" b="1" dirty="0">
                <a:latin typeface="Verdana" panose="020B0604030504040204" pitchFamily="34" charset="0"/>
                <a:ea typeface="Verdana" panose="020B0604030504040204" pitchFamily="34" charset="0"/>
              </a:rPr>
              <a:t> </a:t>
            </a:r>
            <a:r>
              <a:rPr lang="en-US" sz="2800" b="1" dirty="0">
                <a:solidFill>
                  <a:srgbClr val="0070C0"/>
                </a:solidFill>
                <a:latin typeface="Verdana" panose="020B0604030504040204" pitchFamily="34" charset="0"/>
                <a:ea typeface="Verdana" panose="020B0604030504040204" pitchFamily="34" charset="0"/>
              </a:rPr>
              <a:t>Introduce: </a:t>
            </a:r>
            <a:r>
              <a:rPr lang="en-US" sz="2800" b="1" dirty="0">
                <a:latin typeface="Verdana" panose="020B0604030504040204" pitchFamily="34" charset="0"/>
                <a:ea typeface="Verdana" panose="020B0604030504040204" pitchFamily="34" charset="0"/>
              </a:rPr>
              <a:t>The Gospel of Luke</a:t>
            </a:r>
          </a:p>
        </p:txBody>
      </p:sp>
      <p:pic>
        <p:nvPicPr>
          <p:cNvPr id="3074" name="Picture 2" descr="Objective GIFs - Get the best GIF on GIPHY">
            <a:extLst>
              <a:ext uri="{FF2B5EF4-FFF2-40B4-BE49-F238E27FC236}">
                <a16:creationId xmlns:a16="http://schemas.microsoft.com/office/drawing/2014/main" id="{D56E409D-1B82-EC30-58DC-24D3D9F957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2663" y="-1"/>
            <a:ext cx="2305337" cy="2305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081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2A74ED-A56A-F56C-0F37-D41198677779}"/>
              </a:ext>
            </a:extLst>
          </p:cNvPr>
          <p:cNvSpPr txBox="1"/>
          <p:nvPr/>
        </p:nvSpPr>
        <p:spPr>
          <a:xfrm>
            <a:off x="204520" y="0"/>
            <a:ext cx="7923480"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Earliest ‘witnesses’ to Luke’s Gospel</a:t>
            </a:r>
          </a:p>
        </p:txBody>
      </p:sp>
      <p:sp>
        <p:nvSpPr>
          <p:cNvPr id="3" name="TextBox 5">
            <a:extLst>
              <a:ext uri="{FF2B5EF4-FFF2-40B4-BE49-F238E27FC236}">
                <a16:creationId xmlns:a16="http://schemas.microsoft.com/office/drawing/2014/main" id="{7AB9805B-C112-F414-E934-144402FEA4B3}"/>
              </a:ext>
            </a:extLst>
          </p:cNvPr>
          <p:cNvSpPr txBox="1"/>
          <p:nvPr/>
        </p:nvSpPr>
        <p:spPr>
          <a:xfrm>
            <a:off x="204519" y="610530"/>
            <a:ext cx="3594749" cy="3600986"/>
          </a:xfrm>
          <a:prstGeom prst="rect">
            <a:avLst/>
          </a:prstGeom>
          <a:noFill/>
        </p:spPr>
        <p:txBody>
          <a:bodyPr wrap="square" rtlCol="0">
            <a:spAutoFit/>
          </a:bodyPr>
          <a:lstStyle/>
          <a:p>
            <a:r>
              <a:rPr lang="en-US" sz="2800" b="1" dirty="0"/>
              <a:t>Greek Codex </a:t>
            </a:r>
            <a:r>
              <a:rPr lang="he-IL" sz="3200" b="1" dirty="0">
                <a:solidFill>
                  <a:srgbClr val="C00000"/>
                </a:solidFill>
              </a:rPr>
              <a:t>א</a:t>
            </a:r>
            <a:r>
              <a:rPr lang="he-IL" sz="2800" b="1" dirty="0"/>
              <a:t>‎ </a:t>
            </a:r>
            <a:r>
              <a:rPr lang="en-US" sz="2800" dirty="0"/>
              <a:t>[Aleph] </a:t>
            </a:r>
            <a:r>
              <a:rPr lang="en-US" sz="2800" b="1" dirty="0"/>
              <a:t>Sinaiticus or 01.</a:t>
            </a:r>
            <a:br>
              <a:rPr lang="en-US" sz="2800" b="1" dirty="0"/>
            </a:br>
            <a:r>
              <a:rPr lang="en-US" sz="2800" b="1" dirty="0"/>
              <a:t>4</a:t>
            </a:r>
            <a:r>
              <a:rPr lang="en-US" sz="2800" b="1" baseline="30000" dirty="0"/>
              <a:t>th</a:t>
            </a:r>
            <a:r>
              <a:rPr lang="en-US" sz="2800" b="1" dirty="0"/>
              <a:t> century CE. </a:t>
            </a:r>
          </a:p>
          <a:p>
            <a:r>
              <a:rPr lang="en-GB" sz="2800" b="1" dirty="0"/>
              <a:t>Written in uncial letters on parchment.</a:t>
            </a:r>
            <a:br>
              <a:rPr lang="en-US" sz="2800" b="1" dirty="0"/>
            </a:br>
            <a:r>
              <a:rPr lang="en-US" sz="2800" b="1" dirty="0"/>
              <a:t>Includes</a:t>
            </a:r>
            <a:r>
              <a:rPr lang="en-GB" sz="2800" b="1" dirty="0"/>
              <a:t> </a:t>
            </a:r>
            <a:r>
              <a:rPr lang="en-GB" sz="2800" b="1" i="1" dirty="0"/>
              <a:t>Epistle of Barnabas </a:t>
            </a:r>
            <a:r>
              <a:rPr lang="en-GB" sz="2800" b="1" dirty="0"/>
              <a:t>and the </a:t>
            </a:r>
            <a:r>
              <a:rPr lang="en-GB" sz="2800" b="1" i="1" dirty="0"/>
              <a:t>Shepherd of </a:t>
            </a:r>
            <a:r>
              <a:rPr lang="en-GB" sz="2800" b="1" i="1" dirty="0" err="1"/>
              <a:t>Hermas</a:t>
            </a:r>
            <a:r>
              <a:rPr lang="en-GB" sz="2800" b="1" i="1" dirty="0"/>
              <a:t>.</a:t>
            </a:r>
            <a:endParaRPr lang="en-US" sz="2800" b="1" dirty="0"/>
          </a:p>
        </p:txBody>
      </p:sp>
      <p:pic>
        <p:nvPicPr>
          <p:cNvPr id="1026" name="Picture 2">
            <a:extLst>
              <a:ext uri="{FF2B5EF4-FFF2-40B4-BE49-F238E27FC236}">
                <a16:creationId xmlns:a16="http://schemas.microsoft.com/office/drawing/2014/main" id="{533B40BF-AEB3-E045-169C-75D478A218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9268" y="610530"/>
            <a:ext cx="4328732" cy="3961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71291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2A74ED-A56A-F56C-0F37-D41198677779}"/>
              </a:ext>
            </a:extLst>
          </p:cNvPr>
          <p:cNvSpPr txBox="1"/>
          <p:nvPr/>
        </p:nvSpPr>
        <p:spPr>
          <a:xfrm>
            <a:off x="204520" y="0"/>
            <a:ext cx="7923480"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Luke, a ‘synoptic’ gospel</a:t>
            </a:r>
          </a:p>
        </p:txBody>
      </p:sp>
      <p:sp>
        <p:nvSpPr>
          <p:cNvPr id="3" name="TextBox 5">
            <a:extLst>
              <a:ext uri="{FF2B5EF4-FFF2-40B4-BE49-F238E27FC236}">
                <a16:creationId xmlns:a16="http://schemas.microsoft.com/office/drawing/2014/main" id="{7AB9805B-C112-F414-E934-144402FEA4B3}"/>
              </a:ext>
            </a:extLst>
          </p:cNvPr>
          <p:cNvSpPr txBox="1"/>
          <p:nvPr/>
        </p:nvSpPr>
        <p:spPr>
          <a:xfrm>
            <a:off x="204519" y="610530"/>
            <a:ext cx="4232389" cy="353943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Scholars debate</a:t>
            </a:r>
          </a:p>
          <a:p>
            <a:r>
              <a:rPr lang="en-GB" sz="2800" b="1" dirty="0">
                <a:solidFill>
                  <a:srgbClr val="C00000"/>
                </a:solidFill>
                <a:latin typeface="Verdana" panose="020B0604030504040204" pitchFamily="34" charset="0"/>
                <a:ea typeface="Verdana" panose="020B0604030504040204" pitchFamily="34" charset="0"/>
              </a:rPr>
              <a:t>●</a:t>
            </a:r>
            <a:r>
              <a:rPr lang="en-GB" sz="2800" b="1" dirty="0">
                <a:latin typeface="Verdana" panose="020B0604030504040204" pitchFamily="34" charset="0"/>
                <a:ea typeface="Verdana" panose="020B0604030504040204" pitchFamily="34" charset="0"/>
              </a:rPr>
              <a:t> Priority</a:t>
            </a:r>
          </a:p>
          <a:p>
            <a:r>
              <a:rPr lang="en-GB" sz="2800" b="1" dirty="0">
                <a:solidFill>
                  <a:srgbClr val="C00000"/>
                </a:solidFill>
                <a:latin typeface="Verdana" panose="020B0604030504040204" pitchFamily="34" charset="0"/>
                <a:ea typeface="Verdana" panose="020B0604030504040204" pitchFamily="34" charset="0"/>
              </a:rPr>
              <a:t>●</a:t>
            </a:r>
            <a:r>
              <a:rPr lang="en-GB" sz="2800" b="1" dirty="0">
                <a:latin typeface="Verdana" panose="020B0604030504040204" pitchFamily="34" charset="0"/>
                <a:ea typeface="Verdana" panose="020B0604030504040204" pitchFamily="34" charset="0"/>
              </a:rPr>
              <a:t> Dependence</a:t>
            </a:r>
          </a:p>
          <a:p>
            <a:r>
              <a:rPr lang="en-GB" sz="2800" b="1" dirty="0">
                <a:solidFill>
                  <a:srgbClr val="C00000"/>
                </a:solidFill>
                <a:latin typeface="Verdana" panose="020B0604030504040204" pitchFamily="34" charset="0"/>
                <a:ea typeface="Verdana" panose="020B0604030504040204" pitchFamily="34" charset="0"/>
              </a:rPr>
              <a:t>●</a:t>
            </a:r>
            <a:r>
              <a:rPr lang="en-GB" sz="2800" b="1" dirty="0">
                <a:latin typeface="Verdana" panose="020B0604030504040204" pitchFamily="34" charset="0"/>
                <a:ea typeface="Verdana" panose="020B0604030504040204" pitchFamily="34" charset="0"/>
              </a:rPr>
              <a:t> Written sources</a:t>
            </a:r>
          </a:p>
          <a:p>
            <a:r>
              <a:rPr lang="en-GB" sz="2800" b="1" dirty="0">
                <a:solidFill>
                  <a:srgbClr val="C00000"/>
                </a:solidFill>
                <a:latin typeface="Verdana" panose="020B0604030504040204" pitchFamily="34" charset="0"/>
                <a:ea typeface="Verdana" panose="020B0604030504040204" pitchFamily="34" charset="0"/>
              </a:rPr>
              <a:t>●</a:t>
            </a:r>
            <a:r>
              <a:rPr lang="en-GB" sz="2800" b="1" dirty="0">
                <a:latin typeface="Verdana" panose="020B0604030504040204" pitchFamily="34" charset="0"/>
                <a:ea typeface="Verdana" panose="020B0604030504040204" pitchFamily="34" charset="0"/>
              </a:rPr>
              <a:t> Oral sources</a:t>
            </a:r>
          </a:p>
          <a:p>
            <a:r>
              <a:rPr lang="en-GB" sz="2800" b="1" dirty="0">
                <a:solidFill>
                  <a:srgbClr val="C00000"/>
                </a:solidFill>
                <a:latin typeface="Verdana" panose="020B0604030504040204" pitchFamily="34" charset="0"/>
                <a:ea typeface="Verdana" panose="020B0604030504040204" pitchFamily="34" charset="0"/>
              </a:rPr>
              <a:t>●</a:t>
            </a:r>
            <a:r>
              <a:rPr lang="en-GB" sz="2800" b="1" dirty="0">
                <a:latin typeface="Verdana" panose="020B0604030504040204" pitchFamily="34" charset="0"/>
                <a:ea typeface="Verdana" panose="020B0604030504040204" pitchFamily="34" charset="0"/>
              </a:rPr>
              <a:t> Translation</a:t>
            </a:r>
          </a:p>
          <a:p>
            <a:r>
              <a:rPr lang="en-GB" sz="2800" b="1" dirty="0">
                <a:solidFill>
                  <a:srgbClr val="C00000"/>
                </a:solidFill>
                <a:latin typeface="Verdana" panose="020B0604030504040204" pitchFamily="34" charset="0"/>
                <a:ea typeface="Verdana" panose="020B0604030504040204" pitchFamily="34" charset="0"/>
              </a:rPr>
              <a:t>●</a:t>
            </a:r>
            <a:r>
              <a:rPr lang="en-GB" sz="2800" b="1" dirty="0">
                <a:latin typeface="Verdana" panose="020B0604030504040204" pitchFamily="34" charset="0"/>
                <a:ea typeface="Verdana" panose="020B0604030504040204" pitchFamily="34" charset="0"/>
              </a:rPr>
              <a:t> Redaction</a:t>
            </a:r>
          </a:p>
          <a:p>
            <a:endParaRPr lang="en-US" sz="2800" b="1" dirty="0"/>
          </a:p>
        </p:txBody>
      </p:sp>
      <p:pic>
        <p:nvPicPr>
          <p:cNvPr id="5" name="Image 4">
            <a:extLst>
              <a:ext uri="{FF2B5EF4-FFF2-40B4-BE49-F238E27FC236}">
                <a16:creationId xmlns:a16="http://schemas.microsoft.com/office/drawing/2014/main" id="{D3C06E5F-2389-119A-F3C0-7EDFE60DA329}"/>
              </a:ext>
            </a:extLst>
          </p:cNvPr>
          <p:cNvPicPr>
            <a:picLocks noChangeAspect="1"/>
          </p:cNvPicPr>
          <p:nvPr/>
        </p:nvPicPr>
        <p:blipFill>
          <a:blip r:embed="rId2"/>
          <a:stretch>
            <a:fillRect/>
          </a:stretch>
        </p:blipFill>
        <p:spPr>
          <a:xfrm>
            <a:off x="4436908" y="0"/>
            <a:ext cx="3737693" cy="4572000"/>
          </a:xfrm>
          <a:prstGeom prst="rect">
            <a:avLst/>
          </a:prstGeom>
        </p:spPr>
      </p:pic>
    </p:spTree>
    <p:extLst>
      <p:ext uri="{BB962C8B-B14F-4D97-AF65-F5344CB8AC3E}">
        <p14:creationId xmlns:p14="http://schemas.microsoft.com/office/powerpoint/2010/main" val="1672361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2A74ED-A56A-F56C-0F37-D41198677779}"/>
              </a:ext>
            </a:extLst>
          </p:cNvPr>
          <p:cNvSpPr txBox="1"/>
          <p:nvPr/>
        </p:nvSpPr>
        <p:spPr>
          <a:xfrm>
            <a:off x="204520" y="0"/>
            <a:ext cx="7923480"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Origin of Luke’s Gospel</a:t>
            </a:r>
          </a:p>
        </p:txBody>
      </p:sp>
      <p:sp>
        <p:nvSpPr>
          <p:cNvPr id="3" name="TextBox 5">
            <a:extLst>
              <a:ext uri="{FF2B5EF4-FFF2-40B4-BE49-F238E27FC236}">
                <a16:creationId xmlns:a16="http://schemas.microsoft.com/office/drawing/2014/main" id="{7AB9805B-C112-F414-E934-144402FEA4B3}"/>
              </a:ext>
            </a:extLst>
          </p:cNvPr>
          <p:cNvSpPr txBox="1"/>
          <p:nvPr/>
        </p:nvSpPr>
        <p:spPr>
          <a:xfrm>
            <a:off x="204520" y="610530"/>
            <a:ext cx="3940768" cy="3108543"/>
          </a:xfrm>
          <a:prstGeom prst="rect">
            <a:avLst/>
          </a:prstGeom>
          <a:noFill/>
        </p:spPr>
        <p:txBody>
          <a:bodyPr wrap="square" rtlCol="0">
            <a:spAutoFit/>
          </a:bodyPr>
          <a:lstStyle/>
          <a:p>
            <a:r>
              <a:rPr lang="en-US" sz="2800" b="1" dirty="0">
                <a:solidFill>
                  <a:srgbClr val="0070C0"/>
                </a:solidFill>
              </a:rPr>
              <a:t>Conservative view</a:t>
            </a:r>
          </a:p>
          <a:p>
            <a:pPr marL="282575" indent="-282575"/>
            <a:r>
              <a:rPr lang="en-GB" sz="2800" b="1" dirty="0">
                <a:solidFill>
                  <a:srgbClr val="C00000"/>
                </a:solidFill>
              </a:rPr>
              <a:t>●</a:t>
            </a:r>
            <a:r>
              <a:rPr lang="en-GB" sz="2800" b="1" dirty="0"/>
              <a:t> </a:t>
            </a:r>
            <a:r>
              <a:rPr lang="en-US" sz="2800" b="1" dirty="0"/>
              <a:t>Composed between </a:t>
            </a:r>
            <a:br>
              <a:rPr lang="en-US" sz="2800" b="1" dirty="0"/>
            </a:br>
            <a:r>
              <a:rPr lang="en-US" sz="2800" b="1" dirty="0"/>
              <a:t>59 and 63 CE.</a:t>
            </a:r>
          </a:p>
          <a:p>
            <a:pPr marL="282575" indent="-282575"/>
            <a:r>
              <a:rPr lang="en-GB" sz="2800" b="1" dirty="0">
                <a:solidFill>
                  <a:srgbClr val="C00000"/>
                </a:solidFill>
              </a:rPr>
              <a:t>●</a:t>
            </a:r>
            <a:r>
              <a:rPr lang="en-GB" sz="2800" b="1" dirty="0"/>
              <a:t> </a:t>
            </a:r>
            <a:r>
              <a:rPr lang="en-US" sz="2800" b="1" dirty="0"/>
              <a:t>Author: Luke, Paul’s missionary companion.</a:t>
            </a:r>
          </a:p>
          <a:p>
            <a:pPr marL="282575" indent="-282575"/>
            <a:r>
              <a:rPr lang="en-GB" sz="2800" b="1" dirty="0">
                <a:solidFill>
                  <a:srgbClr val="C00000"/>
                </a:solidFill>
              </a:rPr>
              <a:t>●</a:t>
            </a:r>
            <a:r>
              <a:rPr lang="en-GB" sz="2800" b="1" dirty="0"/>
              <a:t> </a:t>
            </a:r>
            <a:r>
              <a:rPr lang="en-US" sz="2800" b="1" dirty="0"/>
              <a:t>Widely known and copied by 2</a:t>
            </a:r>
            <a:r>
              <a:rPr lang="en-US" sz="2800" b="1" baseline="30000" dirty="0"/>
              <a:t>nd</a:t>
            </a:r>
            <a:r>
              <a:rPr lang="en-US" sz="2800" b="1" dirty="0"/>
              <a:t> century.</a:t>
            </a:r>
          </a:p>
        </p:txBody>
      </p:sp>
      <p:sp>
        <p:nvSpPr>
          <p:cNvPr id="2" name="TextBox 5">
            <a:extLst>
              <a:ext uri="{FF2B5EF4-FFF2-40B4-BE49-F238E27FC236}">
                <a16:creationId xmlns:a16="http://schemas.microsoft.com/office/drawing/2014/main" id="{ED5DD802-6750-F18A-D97C-E1FA52FE9ECE}"/>
              </a:ext>
            </a:extLst>
          </p:cNvPr>
          <p:cNvSpPr txBox="1"/>
          <p:nvPr/>
        </p:nvSpPr>
        <p:spPr>
          <a:xfrm>
            <a:off x="4281622" y="610530"/>
            <a:ext cx="3788696" cy="3539430"/>
          </a:xfrm>
          <a:prstGeom prst="rect">
            <a:avLst/>
          </a:prstGeom>
          <a:noFill/>
        </p:spPr>
        <p:txBody>
          <a:bodyPr wrap="square" rtlCol="0">
            <a:spAutoFit/>
          </a:bodyPr>
          <a:lstStyle/>
          <a:p>
            <a:r>
              <a:rPr lang="en-US" sz="2800" b="1" dirty="0">
                <a:solidFill>
                  <a:srgbClr val="0070C0"/>
                </a:solidFill>
              </a:rPr>
              <a:t>Liberal view</a:t>
            </a:r>
          </a:p>
          <a:p>
            <a:pPr marL="282575" indent="-282575"/>
            <a:r>
              <a:rPr lang="en-GB" sz="2800" b="1" dirty="0">
                <a:solidFill>
                  <a:srgbClr val="C00000"/>
                </a:solidFill>
              </a:rPr>
              <a:t>●</a:t>
            </a:r>
            <a:r>
              <a:rPr lang="en-GB" sz="2800" b="1" dirty="0"/>
              <a:t> </a:t>
            </a:r>
            <a:r>
              <a:rPr lang="en-US" sz="2800" b="1" dirty="0"/>
              <a:t>Composed between 80 and 110 CE.</a:t>
            </a:r>
          </a:p>
          <a:p>
            <a:pPr marL="282575" indent="-282575"/>
            <a:r>
              <a:rPr lang="en-GB" sz="2800" b="1" dirty="0">
                <a:solidFill>
                  <a:srgbClr val="C00000"/>
                </a:solidFill>
              </a:rPr>
              <a:t>●</a:t>
            </a:r>
            <a:r>
              <a:rPr lang="en-GB" sz="2800" b="1" dirty="0"/>
              <a:t> </a:t>
            </a:r>
            <a:r>
              <a:rPr lang="en-US" sz="2800" b="1" dirty="0"/>
              <a:t>Author: Unknown, contradicts Paul. </a:t>
            </a:r>
          </a:p>
          <a:p>
            <a:pPr marL="282575" indent="-282575"/>
            <a:r>
              <a:rPr lang="en-GB" sz="2800" b="1" dirty="0">
                <a:solidFill>
                  <a:srgbClr val="C00000"/>
                </a:solidFill>
              </a:rPr>
              <a:t>●</a:t>
            </a:r>
            <a:r>
              <a:rPr lang="en-GB" sz="2800" b="1" dirty="0"/>
              <a:t> </a:t>
            </a:r>
            <a:r>
              <a:rPr lang="en-US" sz="2800" b="1" dirty="0"/>
              <a:t>Still being revised in 2</a:t>
            </a:r>
            <a:r>
              <a:rPr lang="en-US" sz="2800" b="1" baseline="30000" dirty="0"/>
              <a:t>nd</a:t>
            </a:r>
            <a:r>
              <a:rPr lang="en-US" sz="2800" b="1" dirty="0"/>
              <a:t> century.</a:t>
            </a:r>
          </a:p>
          <a:p>
            <a:endParaRPr lang="en-US" sz="2800" b="1" dirty="0"/>
          </a:p>
        </p:txBody>
      </p:sp>
      <p:pic>
        <p:nvPicPr>
          <p:cNvPr id="7" name="Image 6">
            <a:extLst>
              <a:ext uri="{FF2B5EF4-FFF2-40B4-BE49-F238E27FC236}">
                <a16:creationId xmlns:a16="http://schemas.microsoft.com/office/drawing/2014/main" id="{E98F9E31-FAE4-D7CA-7174-39C06B3D61F3}"/>
              </a:ext>
            </a:extLst>
          </p:cNvPr>
          <p:cNvPicPr>
            <a:picLocks noChangeAspect="1"/>
          </p:cNvPicPr>
          <p:nvPr/>
        </p:nvPicPr>
        <p:blipFill>
          <a:blip r:embed="rId2"/>
          <a:stretch>
            <a:fillRect/>
          </a:stretch>
        </p:blipFill>
        <p:spPr>
          <a:xfrm>
            <a:off x="4187232" y="1129456"/>
            <a:ext cx="3940768" cy="3442543"/>
          </a:xfrm>
          <a:prstGeom prst="rect">
            <a:avLst/>
          </a:prstGeom>
        </p:spPr>
      </p:pic>
    </p:spTree>
    <p:extLst>
      <p:ext uri="{BB962C8B-B14F-4D97-AF65-F5344CB8AC3E}">
        <p14:creationId xmlns:p14="http://schemas.microsoft.com/office/powerpoint/2010/main" val="94640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7"/>
                                        </p:tgtEl>
                                        <p:attrNameLst>
                                          <p:attrName>ppt_x</p:attrName>
                                        </p:attrNameLst>
                                      </p:cBhvr>
                                      <p:tavLst>
                                        <p:tav tm="0">
                                          <p:val>
                                            <p:strVal val="ppt_x"/>
                                          </p:val>
                                        </p:tav>
                                        <p:tav tm="100000">
                                          <p:val>
                                            <p:strVal val="ppt_x"/>
                                          </p:val>
                                        </p:tav>
                                      </p:tavLst>
                                    </p:anim>
                                    <p:anim calcmode="lin" valueType="num">
                                      <p:cBhvr additive="base">
                                        <p:cTn id="31" dur="500"/>
                                        <p:tgtEl>
                                          <p:spTgt spid="7"/>
                                        </p:tgtEl>
                                        <p:attrNameLst>
                                          <p:attrName>ppt_y</p:attrName>
                                        </p:attrNameLst>
                                      </p:cBhvr>
                                      <p:tavLst>
                                        <p:tav tm="0">
                                          <p:val>
                                            <p:strVal val="ppt_y"/>
                                          </p:val>
                                        </p:tav>
                                        <p:tav tm="100000">
                                          <p:val>
                                            <p:strVal val="1+ppt_h/2"/>
                                          </p:val>
                                        </p:tav>
                                      </p:tavLst>
                                    </p:anim>
                                    <p:set>
                                      <p:cBhvr>
                                        <p:cTn id="32" dur="1" fill="hold">
                                          <p:stCondLst>
                                            <p:cond delay="499"/>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xEl>
                                              <p:pRg st="0" end="0"/>
                                            </p:txEl>
                                          </p:spTgt>
                                        </p:tgtEl>
                                        <p:attrNameLst>
                                          <p:attrName>style.visibility</p:attrName>
                                        </p:attrNameLst>
                                      </p:cBhvr>
                                      <p:to>
                                        <p:strVal val="visible"/>
                                      </p:to>
                                    </p:set>
                                    <p:anim calcmode="lin" valueType="num">
                                      <p:cBhvr additive="base">
                                        <p:cTn id="3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
                                            <p:txEl>
                                              <p:pRg st="1" end="1"/>
                                            </p:txEl>
                                          </p:spTgt>
                                        </p:tgtEl>
                                        <p:attrNameLst>
                                          <p:attrName>style.visibility</p:attrName>
                                        </p:attrNameLst>
                                      </p:cBhvr>
                                      <p:to>
                                        <p:strVal val="visible"/>
                                      </p:to>
                                    </p:set>
                                    <p:anim calcmode="lin" valueType="num">
                                      <p:cBhvr additive="base">
                                        <p:cTn id="4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
                                            <p:txEl>
                                              <p:pRg st="2" end="2"/>
                                            </p:txEl>
                                          </p:spTgt>
                                        </p:tgtEl>
                                        <p:attrNameLst>
                                          <p:attrName>style.visibility</p:attrName>
                                        </p:attrNameLst>
                                      </p:cBhvr>
                                      <p:to>
                                        <p:strVal val="visible"/>
                                      </p:to>
                                    </p:set>
                                    <p:anim calcmode="lin" valueType="num">
                                      <p:cBhvr additive="base">
                                        <p:cTn id="4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
                                            <p:txEl>
                                              <p:pRg st="3" end="3"/>
                                            </p:txEl>
                                          </p:spTgt>
                                        </p:tgtEl>
                                        <p:attrNameLst>
                                          <p:attrName>style.visibility</p:attrName>
                                        </p:attrNameLst>
                                      </p:cBhvr>
                                      <p:to>
                                        <p:strVal val="visible"/>
                                      </p:to>
                                    </p:set>
                                    <p:anim calcmode="lin" valueType="num">
                                      <p:cBhvr additive="base">
                                        <p:cTn id="5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2A74ED-A56A-F56C-0F37-D41198677779}"/>
              </a:ext>
            </a:extLst>
          </p:cNvPr>
          <p:cNvSpPr txBox="1"/>
          <p:nvPr/>
        </p:nvSpPr>
        <p:spPr>
          <a:xfrm>
            <a:off x="204520" y="0"/>
            <a:ext cx="5872321"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Origin of Luke’s Gospel</a:t>
            </a:r>
          </a:p>
        </p:txBody>
      </p:sp>
      <p:sp>
        <p:nvSpPr>
          <p:cNvPr id="3" name="TextBox 5">
            <a:extLst>
              <a:ext uri="{FF2B5EF4-FFF2-40B4-BE49-F238E27FC236}">
                <a16:creationId xmlns:a16="http://schemas.microsoft.com/office/drawing/2014/main" id="{7AB9805B-C112-F414-E934-144402FEA4B3}"/>
              </a:ext>
            </a:extLst>
          </p:cNvPr>
          <p:cNvSpPr txBox="1"/>
          <p:nvPr/>
        </p:nvSpPr>
        <p:spPr>
          <a:xfrm>
            <a:off x="204520" y="523220"/>
            <a:ext cx="7868326" cy="4093428"/>
          </a:xfrm>
          <a:prstGeom prst="rect">
            <a:avLst/>
          </a:prstGeom>
          <a:noFill/>
        </p:spPr>
        <p:txBody>
          <a:bodyPr wrap="square" rtlCol="0">
            <a:spAutoFit/>
          </a:bodyPr>
          <a:lstStyle/>
          <a:p>
            <a:r>
              <a:rPr lang="en-GB" sz="2800" b="1" dirty="0">
                <a:solidFill>
                  <a:srgbClr val="0070C0"/>
                </a:solidFill>
              </a:rPr>
              <a:t>	</a:t>
            </a:r>
            <a:r>
              <a:rPr lang="en-GB" sz="2800" b="1" baseline="30000" dirty="0">
                <a:solidFill>
                  <a:srgbClr val="C00000"/>
                </a:solidFill>
                <a:latin typeface="Verdana" panose="020B0604030504040204" pitchFamily="34" charset="0"/>
                <a:ea typeface="Verdana" panose="020B0604030504040204" pitchFamily="34" charset="0"/>
              </a:rPr>
              <a:t>11</a:t>
            </a:r>
            <a:r>
              <a:rPr lang="en-GB" sz="2800" b="1" dirty="0">
                <a:latin typeface="Verdana" panose="020B0604030504040204" pitchFamily="34" charset="0"/>
                <a:ea typeface="Verdana" panose="020B0604030504040204" pitchFamily="34" charset="0"/>
              </a:rPr>
              <a:t> Only </a:t>
            </a:r>
            <a:r>
              <a:rPr lang="en-GB" sz="2800" b="1" dirty="0">
                <a:solidFill>
                  <a:srgbClr val="C00000"/>
                </a:solidFill>
                <a:latin typeface="Verdana" panose="020B0604030504040204" pitchFamily="34" charset="0"/>
                <a:ea typeface="Verdana" panose="020B0604030504040204" pitchFamily="34" charset="0"/>
              </a:rPr>
              <a:t>Luke</a:t>
            </a:r>
            <a:r>
              <a:rPr lang="en-GB" sz="2800" b="1" dirty="0">
                <a:latin typeface="Verdana" panose="020B0604030504040204" pitchFamily="34" charset="0"/>
                <a:ea typeface="Verdana" panose="020B0604030504040204" pitchFamily="34" charset="0"/>
              </a:rPr>
              <a:t> is with me. Get </a:t>
            </a:r>
            <a:r>
              <a:rPr lang="en-GB" sz="2800" b="1" dirty="0">
                <a:solidFill>
                  <a:srgbClr val="C00000"/>
                </a:solidFill>
                <a:latin typeface="Verdana" panose="020B0604030504040204" pitchFamily="34" charset="0"/>
                <a:ea typeface="Verdana" panose="020B0604030504040204" pitchFamily="34" charset="0"/>
              </a:rPr>
              <a:t>Mark</a:t>
            </a:r>
            <a:r>
              <a:rPr lang="en-GB" sz="2800" b="1" dirty="0">
                <a:latin typeface="Verdana" panose="020B0604030504040204" pitchFamily="34" charset="0"/>
                <a:ea typeface="Verdana" panose="020B0604030504040204" pitchFamily="34" charset="0"/>
              </a:rPr>
              <a:t> and bring him with you, because he is helpful to me in my ministry. </a:t>
            </a:r>
            <a:r>
              <a:rPr lang="en-GB" sz="2800" b="1" baseline="30000" dirty="0">
                <a:solidFill>
                  <a:srgbClr val="C00000"/>
                </a:solidFill>
                <a:latin typeface="Verdana" panose="020B0604030504040204" pitchFamily="34" charset="0"/>
                <a:ea typeface="Verdana" panose="020B0604030504040204" pitchFamily="34" charset="0"/>
              </a:rPr>
              <a:t>12</a:t>
            </a:r>
            <a:r>
              <a:rPr lang="en-GB" sz="2800" b="1" dirty="0">
                <a:latin typeface="Verdana" panose="020B0604030504040204" pitchFamily="34" charset="0"/>
                <a:ea typeface="Verdana" panose="020B0604030504040204" pitchFamily="34" charset="0"/>
              </a:rPr>
              <a:t> I sent Tychicus to Ephesus. </a:t>
            </a:r>
            <a:r>
              <a:rPr lang="en-GB" sz="2800" b="1" baseline="30000" dirty="0">
                <a:solidFill>
                  <a:srgbClr val="C00000"/>
                </a:solidFill>
                <a:latin typeface="Verdana" panose="020B0604030504040204" pitchFamily="34" charset="0"/>
                <a:ea typeface="Verdana" panose="020B0604030504040204" pitchFamily="34" charset="0"/>
              </a:rPr>
              <a:t>13</a:t>
            </a:r>
            <a:r>
              <a:rPr lang="en-GB" sz="2800" b="1" dirty="0">
                <a:latin typeface="Verdana" panose="020B0604030504040204" pitchFamily="34" charset="0"/>
                <a:ea typeface="Verdana" panose="020B0604030504040204" pitchFamily="34" charset="0"/>
              </a:rPr>
              <a:t> When you come, bring the cloak that I left with Carpus at Troas, and my </a:t>
            </a:r>
            <a:r>
              <a:rPr lang="en-GB" sz="2800" b="1" dirty="0">
                <a:solidFill>
                  <a:srgbClr val="C00000"/>
                </a:solidFill>
                <a:latin typeface="Verdana" panose="020B0604030504040204" pitchFamily="34" charset="0"/>
                <a:ea typeface="Verdana" panose="020B0604030504040204" pitchFamily="34" charset="0"/>
              </a:rPr>
              <a:t>scrolls</a:t>
            </a:r>
            <a:r>
              <a:rPr lang="en-GB" sz="2800" b="1" dirty="0">
                <a:latin typeface="Verdana" panose="020B0604030504040204" pitchFamily="34" charset="0"/>
                <a:ea typeface="Verdana" panose="020B0604030504040204" pitchFamily="34" charset="0"/>
              </a:rPr>
              <a:t>, especially the </a:t>
            </a:r>
            <a:r>
              <a:rPr lang="en-GB" sz="2800" b="1" dirty="0">
                <a:solidFill>
                  <a:srgbClr val="C00000"/>
                </a:solidFill>
                <a:latin typeface="Verdana" panose="020B0604030504040204" pitchFamily="34" charset="0"/>
                <a:ea typeface="Verdana" panose="020B0604030504040204" pitchFamily="34" charset="0"/>
              </a:rPr>
              <a:t>parchments</a:t>
            </a:r>
            <a:r>
              <a:rPr lang="en-GB" sz="2800" b="1" dirty="0">
                <a:latin typeface="Verdana" panose="020B0604030504040204" pitchFamily="34" charset="0"/>
                <a:ea typeface="Verdana" panose="020B0604030504040204" pitchFamily="34" charset="0"/>
              </a:rPr>
              <a:t>. </a:t>
            </a:r>
            <a:r>
              <a:rPr lang="en-GB" sz="2800" dirty="0">
                <a:latin typeface="Verdana" panose="020B0604030504040204" pitchFamily="34" charset="0"/>
                <a:ea typeface="Verdana" panose="020B0604030504040204" pitchFamily="34" charset="0"/>
              </a:rPr>
              <a:t>2 Tim. 4</a:t>
            </a:r>
            <a:br>
              <a:rPr lang="en-GB" sz="2800" dirty="0">
                <a:latin typeface="Verdana" panose="020B0604030504040204" pitchFamily="34" charset="0"/>
                <a:ea typeface="Verdana" panose="020B0604030504040204" pitchFamily="34" charset="0"/>
              </a:rPr>
            </a:br>
            <a:endParaRPr lang="en-GB" sz="800" dirty="0">
              <a:latin typeface="Verdana" panose="020B0604030504040204" pitchFamily="34" charset="0"/>
              <a:ea typeface="Verdana" panose="020B0604030504040204" pitchFamily="34" charset="0"/>
            </a:endParaRPr>
          </a:p>
          <a:p>
            <a:r>
              <a:rPr lang="en-GB" sz="2800" b="1" dirty="0">
                <a:ea typeface="Verdana" panose="020B0604030504040204" pitchFamily="34" charset="0"/>
              </a:rPr>
              <a:t>	</a:t>
            </a:r>
            <a:r>
              <a:rPr lang="en-GB" sz="2800" b="1" dirty="0">
                <a:solidFill>
                  <a:srgbClr val="0070C0"/>
                </a:solidFill>
                <a:ea typeface="Verdana" panose="020B0604030504040204" pitchFamily="34" charset="0"/>
              </a:rPr>
              <a:t>Luke</a:t>
            </a:r>
            <a:r>
              <a:rPr lang="en-GB" sz="2800" b="1" dirty="0">
                <a:ea typeface="Verdana" panose="020B0604030504040204" pitchFamily="34" charset="0"/>
              </a:rPr>
              <a:t> was either a literate Gentile or a Hellenized Jew, maybe a physician.</a:t>
            </a:r>
            <a:endParaRPr lang="en-US" sz="2800" b="1" dirty="0">
              <a:ea typeface="Verdana" panose="020B0604030504040204" pitchFamily="34" charset="0"/>
            </a:endParaRPr>
          </a:p>
        </p:txBody>
      </p:sp>
    </p:spTree>
    <p:extLst>
      <p:ext uri="{BB962C8B-B14F-4D97-AF65-F5344CB8AC3E}">
        <p14:creationId xmlns:p14="http://schemas.microsoft.com/office/powerpoint/2010/main" val="318750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2A74ED-A56A-F56C-0F37-D41198677779}"/>
              </a:ext>
            </a:extLst>
          </p:cNvPr>
          <p:cNvSpPr txBox="1"/>
          <p:nvPr/>
        </p:nvSpPr>
        <p:spPr>
          <a:xfrm>
            <a:off x="204520" y="0"/>
            <a:ext cx="7923480"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Theology of Luke’s Gospel</a:t>
            </a:r>
          </a:p>
        </p:txBody>
      </p:sp>
      <p:sp>
        <p:nvSpPr>
          <p:cNvPr id="3" name="TextBox 5">
            <a:extLst>
              <a:ext uri="{FF2B5EF4-FFF2-40B4-BE49-F238E27FC236}">
                <a16:creationId xmlns:a16="http://schemas.microsoft.com/office/drawing/2014/main" id="{7AB9805B-C112-F414-E934-144402FEA4B3}"/>
              </a:ext>
            </a:extLst>
          </p:cNvPr>
          <p:cNvSpPr txBox="1"/>
          <p:nvPr/>
        </p:nvSpPr>
        <p:spPr>
          <a:xfrm>
            <a:off x="274657" y="523220"/>
            <a:ext cx="7783206" cy="3970318"/>
          </a:xfrm>
          <a:prstGeom prst="rect">
            <a:avLst/>
          </a:prstGeom>
          <a:noFill/>
        </p:spPr>
        <p:txBody>
          <a:bodyPr wrap="square" rtlCol="0">
            <a:spAutoFit/>
          </a:bodyPr>
          <a:lstStyle/>
          <a:p>
            <a:r>
              <a:rPr lang="en-US" sz="2800" b="1" dirty="0">
                <a:solidFill>
                  <a:srgbClr val="0070C0"/>
                </a:solidFill>
              </a:rPr>
              <a:t>‘Salvation History’</a:t>
            </a:r>
          </a:p>
          <a:p>
            <a:pPr marL="282575" indent="-282575"/>
            <a:r>
              <a:rPr lang="en-GB" sz="2800" b="1" dirty="0">
                <a:solidFill>
                  <a:srgbClr val="C00000"/>
                </a:solidFill>
              </a:rPr>
              <a:t>●</a:t>
            </a:r>
            <a:r>
              <a:rPr lang="en-GB" sz="2800" b="1" dirty="0"/>
              <a:t> </a:t>
            </a:r>
            <a:r>
              <a:rPr lang="en-US" sz="2800" b="1" dirty="0"/>
              <a:t>The Law, the Prophets and the Psalms.</a:t>
            </a:r>
          </a:p>
          <a:p>
            <a:pPr marL="282575" indent="-282575"/>
            <a:r>
              <a:rPr lang="en-GB" sz="2800" b="1" dirty="0">
                <a:solidFill>
                  <a:srgbClr val="C00000"/>
                </a:solidFill>
              </a:rPr>
              <a:t>●</a:t>
            </a:r>
            <a:r>
              <a:rPr lang="en-GB" sz="2800" b="1" dirty="0"/>
              <a:t> </a:t>
            </a:r>
            <a:r>
              <a:rPr lang="en-US" sz="2800" b="1" dirty="0"/>
              <a:t>The Kingdom of God came with John and Jesus.</a:t>
            </a:r>
          </a:p>
          <a:p>
            <a:pPr marL="282575" indent="-282575"/>
            <a:r>
              <a:rPr lang="en-GB" sz="2800" b="1" dirty="0">
                <a:solidFill>
                  <a:srgbClr val="C00000"/>
                </a:solidFill>
              </a:rPr>
              <a:t>●</a:t>
            </a:r>
            <a:r>
              <a:rPr lang="en-GB" sz="2800" b="1" dirty="0"/>
              <a:t> </a:t>
            </a:r>
            <a:r>
              <a:rPr lang="en-US" sz="2800" b="1" dirty="0"/>
              <a:t>The Holy Spirit abides in believing communities.</a:t>
            </a:r>
          </a:p>
          <a:p>
            <a:pPr marL="282575" indent="-282575"/>
            <a:r>
              <a:rPr lang="en-GB" sz="2800" b="1" dirty="0">
                <a:solidFill>
                  <a:srgbClr val="C00000"/>
                </a:solidFill>
              </a:rPr>
              <a:t>●</a:t>
            </a:r>
            <a:r>
              <a:rPr lang="en-GB" sz="2800" b="1" dirty="0"/>
              <a:t> </a:t>
            </a:r>
            <a:r>
              <a:rPr lang="en-US" sz="2800" b="1" dirty="0"/>
              <a:t>We await Jesus’ return as ‘the Son of Man’.</a:t>
            </a:r>
          </a:p>
          <a:p>
            <a:pPr marL="282575" indent="-282575"/>
            <a:r>
              <a:rPr lang="en-US" sz="2800" b="1" dirty="0">
                <a:solidFill>
                  <a:srgbClr val="0070C0"/>
                </a:solidFill>
              </a:rPr>
              <a:t>‘Personal salvation’</a:t>
            </a:r>
          </a:p>
          <a:p>
            <a:pPr marL="282575" indent="-282575"/>
            <a:r>
              <a:rPr lang="en-GB" sz="2800" b="1" dirty="0">
                <a:solidFill>
                  <a:srgbClr val="C00000"/>
                </a:solidFill>
              </a:rPr>
              <a:t>●</a:t>
            </a:r>
            <a:r>
              <a:rPr lang="en-GB" sz="2800" b="1" dirty="0"/>
              <a:t> </a:t>
            </a:r>
            <a:r>
              <a:rPr lang="en-US" sz="2800" b="1" dirty="0"/>
              <a:t>Repent of disbelief and of disobedience.</a:t>
            </a:r>
          </a:p>
          <a:p>
            <a:pPr marL="282575" indent="-282575"/>
            <a:r>
              <a:rPr lang="en-GB" sz="2800" b="1" dirty="0">
                <a:solidFill>
                  <a:srgbClr val="C00000"/>
                </a:solidFill>
              </a:rPr>
              <a:t>●</a:t>
            </a:r>
            <a:r>
              <a:rPr lang="en-GB" sz="2800" b="1" dirty="0"/>
              <a:t> </a:t>
            </a:r>
            <a:r>
              <a:rPr lang="en-US" sz="2800" b="1" dirty="0"/>
              <a:t>Alive with Jesus when our body dies.</a:t>
            </a:r>
          </a:p>
          <a:p>
            <a:pPr marL="282575" indent="-282575"/>
            <a:r>
              <a:rPr lang="en-GB" sz="2800" b="1" dirty="0">
                <a:solidFill>
                  <a:srgbClr val="C00000"/>
                </a:solidFill>
              </a:rPr>
              <a:t>●</a:t>
            </a:r>
            <a:r>
              <a:rPr lang="en-GB" sz="2800" b="1" dirty="0"/>
              <a:t> </a:t>
            </a:r>
            <a:r>
              <a:rPr lang="en-US" sz="2800" b="1" dirty="0"/>
              <a:t>Hope of resurrection and Jesus’ reign as King.</a:t>
            </a:r>
          </a:p>
        </p:txBody>
      </p:sp>
    </p:spTree>
    <p:extLst>
      <p:ext uri="{BB962C8B-B14F-4D97-AF65-F5344CB8AC3E}">
        <p14:creationId xmlns:p14="http://schemas.microsoft.com/office/powerpoint/2010/main" val="2633687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2A74ED-A56A-F56C-0F37-D41198677779}"/>
              </a:ext>
            </a:extLst>
          </p:cNvPr>
          <p:cNvSpPr txBox="1"/>
          <p:nvPr/>
        </p:nvSpPr>
        <p:spPr>
          <a:xfrm>
            <a:off x="204520" y="0"/>
            <a:ext cx="7923480"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Structure of Luke’s Gospel</a:t>
            </a:r>
          </a:p>
        </p:txBody>
      </p:sp>
      <p:sp>
        <p:nvSpPr>
          <p:cNvPr id="3" name="TextBox 5">
            <a:extLst>
              <a:ext uri="{FF2B5EF4-FFF2-40B4-BE49-F238E27FC236}">
                <a16:creationId xmlns:a16="http://schemas.microsoft.com/office/drawing/2014/main" id="{7AB9805B-C112-F414-E934-144402FEA4B3}"/>
              </a:ext>
            </a:extLst>
          </p:cNvPr>
          <p:cNvSpPr txBox="1"/>
          <p:nvPr/>
        </p:nvSpPr>
        <p:spPr>
          <a:xfrm>
            <a:off x="274657" y="523220"/>
            <a:ext cx="7783206" cy="3970318"/>
          </a:xfrm>
          <a:prstGeom prst="rect">
            <a:avLst/>
          </a:prstGeom>
          <a:noFill/>
        </p:spPr>
        <p:txBody>
          <a:bodyPr wrap="square" rtlCol="0">
            <a:spAutoFit/>
          </a:bodyPr>
          <a:lstStyle/>
          <a:p>
            <a:pPr marL="282575" indent="-282575"/>
            <a:r>
              <a:rPr lang="en-GB" sz="2800" b="1" dirty="0">
                <a:solidFill>
                  <a:srgbClr val="C00000"/>
                </a:solidFill>
              </a:rPr>
              <a:t>1</a:t>
            </a:r>
            <a:r>
              <a:rPr lang="en-GB" sz="2800" b="1" dirty="0"/>
              <a:t> </a:t>
            </a:r>
            <a:r>
              <a:rPr lang="en-US" sz="2800" b="1" dirty="0">
                <a:solidFill>
                  <a:srgbClr val="0070C0"/>
                </a:solidFill>
              </a:rPr>
              <a:t>Preface: </a:t>
            </a:r>
            <a:r>
              <a:rPr lang="en-US" sz="2800" b="1" dirty="0"/>
              <a:t>Sponsor, method and purpose.</a:t>
            </a:r>
          </a:p>
          <a:p>
            <a:pPr marL="282575" indent="-282575"/>
            <a:r>
              <a:rPr lang="en-GB" sz="2800" b="1" dirty="0">
                <a:solidFill>
                  <a:srgbClr val="C00000"/>
                </a:solidFill>
              </a:rPr>
              <a:t>2</a:t>
            </a:r>
            <a:r>
              <a:rPr lang="en-GB" sz="2800" b="1" dirty="0"/>
              <a:t> </a:t>
            </a:r>
            <a:r>
              <a:rPr lang="en-US" sz="2800" b="1" dirty="0">
                <a:solidFill>
                  <a:srgbClr val="0070C0"/>
                </a:solidFill>
              </a:rPr>
              <a:t>Birth narratives: </a:t>
            </a:r>
            <a:r>
              <a:rPr lang="en-US" sz="2800" b="1" dirty="0"/>
              <a:t>Dawn of the promised new era.</a:t>
            </a:r>
          </a:p>
          <a:p>
            <a:pPr marL="282575" indent="-282575"/>
            <a:r>
              <a:rPr lang="en-GB" sz="2800" b="1" dirty="0">
                <a:solidFill>
                  <a:srgbClr val="C00000"/>
                </a:solidFill>
              </a:rPr>
              <a:t>3</a:t>
            </a:r>
            <a:r>
              <a:rPr lang="en-GB" sz="2800" b="1" dirty="0"/>
              <a:t> </a:t>
            </a:r>
            <a:r>
              <a:rPr lang="en-US" sz="2800" b="1" dirty="0">
                <a:solidFill>
                  <a:srgbClr val="0070C0"/>
                </a:solidFill>
              </a:rPr>
              <a:t>John’s mission: </a:t>
            </a:r>
            <a:r>
              <a:rPr lang="en-US" sz="2800" b="1" dirty="0"/>
              <a:t>Introduce the Messiah.</a:t>
            </a:r>
          </a:p>
          <a:p>
            <a:pPr marL="282575" indent="-282575"/>
            <a:r>
              <a:rPr lang="en-GB" sz="2800" b="1" dirty="0">
                <a:solidFill>
                  <a:srgbClr val="C00000"/>
                </a:solidFill>
              </a:rPr>
              <a:t>4</a:t>
            </a:r>
            <a:r>
              <a:rPr lang="en-GB" sz="2800" b="1" dirty="0"/>
              <a:t> </a:t>
            </a:r>
            <a:r>
              <a:rPr lang="en-US" sz="2800" b="1" dirty="0">
                <a:solidFill>
                  <a:srgbClr val="0070C0"/>
                </a:solidFill>
              </a:rPr>
              <a:t>Jesus’ mission: </a:t>
            </a:r>
            <a:r>
              <a:rPr lang="en-US" sz="2800" b="1" dirty="0"/>
              <a:t>Resist temptation and hostility.</a:t>
            </a:r>
          </a:p>
          <a:p>
            <a:pPr marL="282575" indent="-282575"/>
            <a:r>
              <a:rPr lang="en-GB" sz="2800" b="1" dirty="0">
                <a:solidFill>
                  <a:srgbClr val="C00000"/>
                </a:solidFill>
              </a:rPr>
              <a:t>5</a:t>
            </a:r>
            <a:r>
              <a:rPr lang="en-GB" sz="2800" b="1" dirty="0"/>
              <a:t> </a:t>
            </a:r>
            <a:r>
              <a:rPr lang="en-US" sz="2800" b="1" dirty="0">
                <a:solidFill>
                  <a:srgbClr val="0070C0"/>
                </a:solidFill>
              </a:rPr>
              <a:t>Journey: </a:t>
            </a:r>
            <a:r>
              <a:rPr lang="en-US" sz="2800" b="1" dirty="0"/>
              <a:t>Messianic signs and teaching.</a:t>
            </a:r>
          </a:p>
          <a:p>
            <a:pPr marL="282575" indent="-282575"/>
            <a:r>
              <a:rPr lang="en-GB" sz="2800" b="1" dirty="0">
                <a:solidFill>
                  <a:srgbClr val="C00000"/>
                </a:solidFill>
              </a:rPr>
              <a:t>6</a:t>
            </a:r>
            <a:r>
              <a:rPr lang="en-GB" sz="2800" b="1" dirty="0"/>
              <a:t> </a:t>
            </a:r>
            <a:r>
              <a:rPr lang="en-US" sz="2800" b="1" dirty="0">
                <a:solidFill>
                  <a:srgbClr val="0070C0"/>
                </a:solidFill>
              </a:rPr>
              <a:t>Jerusalem: </a:t>
            </a:r>
            <a:r>
              <a:rPr lang="en-US" sz="2800" b="1" dirty="0"/>
              <a:t>Confront Israelite and Roman rulers.</a:t>
            </a:r>
          </a:p>
          <a:p>
            <a:pPr marL="282575" indent="-282575"/>
            <a:r>
              <a:rPr lang="en-GB" sz="2800" b="1" dirty="0">
                <a:solidFill>
                  <a:srgbClr val="C00000"/>
                </a:solidFill>
              </a:rPr>
              <a:t>7</a:t>
            </a:r>
            <a:r>
              <a:rPr lang="en-GB" sz="2800" b="1" dirty="0"/>
              <a:t> </a:t>
            </a:r>
            <a:r>
              <a:rPr lang="en-US" sz="2800" b="1" dirty="0">
                <a:solidFill>
                  <a:srgbClr val="0070C0"/>
                </a:solidFill>
              </a:rPr>
              <a:t>Crucifixion: </a:t>
            </a:r>
            <a:r>
              <a:rPr lang="en-US" sz="2800" b="1" dirty="0"/>
              <a:t>Last supper, arrest, trials, death.</a:t>
            </a:r>
          </a:p>
          <a:p>
            <a:pPr marL="282575" indent="-282575"/>
            <a:r>
              <a:rPr lang="en-GB" sz="2800" b="1" dirty="0">
                <a:solidFill>
                  <a:srgbClr val="C00000"/>
                </a:solidFill>
              </a:rPr>
              <a:t>8</a:t>
            </a:r>
            <a:r>
              <a:rPr lang="en-GB" sz="2800" b="1" dirty="0"/>
              <a:t> </a:t>
            </a:r>
            <a:r>
              <a:rPr lang="en-US" sz="2800" b="1" dirty="0">
                <a:solidFill>
                  <a:srgbClr val="0070C0"/>
                </a:solidFill>
              </a:rPr>
              <a:t>Resurrection: </a:t>
            </a:r>
            <a:r>
              <a:rPr lang="en-US" sz="2800" b="1" dirty="0"/>
              <a:t>Alive, appearance, and proofs.</a:t>
            </a:r>
          </a:p>
          <a:p>
            <a:pPr marL="282575" indent="-282575"/>
            <a:r>
              <a:rPr lang="en-GB" sz="2800" b="1" dirty="0">
                <a:solidFill>
                  <a:srgbClr val="C00000"/>
                </a:solidFill>
              </a:rPr>
              <a:t>9</a:t>
            </a:r>
            <a:r>
              <a:rPr lang="en-GB" sz="2800" b="1" dirty="0"/>
              <a:t> </a:t>
            </a:r>
            <a:r>
              <a:rPr lang="en-US" sz="2800" b="1" dirty="0">
                <a:solidFill>
                  <a:srgbClr val="0070C0"/>
                </a:solidFill>
              </a:rPr>
              <a:t>Ascension: </a:t>
            </a:r>
            <a:r>
              <a:rPr lang="en-US" sz="2800" b="1" dirty="0"/>
              <a:t>Gives Holy Spirit, mission to nations.</a:t>
            </a:r>
          </a:p>
        </p:txBody>
      </p:sp>
    </p:spTree>
    <p:extLst>
      <p:ext uri="{BB962C8B-B14F-4D97-AF65-F5344CB8AC3E}">
        <p14:creationId xmlns:p14="http://schemas.microsoft.com/office/powerpoint/2010/main" val="3236809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2A74ED-A56A-F56C-0F37-D41198677779}"/>
              </a:ext>
            </a:extLst>
          </p:cNvPr>
          <p:cNvSpPr txBox="1"/>
          <p:nvPr/>
        </p:nvSpPr>
        <p:spPr>
          <a:xfrm>
            <a:off x="204520" y="0"/>
            <a:ext cx="7923480"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In this course, we shall seek …</a:t>
            </a:r>
          </a:p>
        </p:txBody>
      </p:sp>
      <p:sp>
        <p:nvSpPr>
          <p:cNvPr id="3" name="TextBox 5">
            <a:extLst>
              <a:ext uri="{FF2B5EF4-FFF2-40B4-BE49-F238E27FC236}">
                <a16:creationId xmlns:a16="http://schemas.microsoft.com/office/drawing/2014/main" id="{7AB9805B-C112-F414-E934-144402FEA4B3}"/>
              </a:ext>
            </a:extLst>
          </p:cNvPr>
          <p:cNvSpPr txBox="1"/>
          <p:nvPr/>
        </p:nvSpPr>
        <p:spPr>
          <a:xfrm>
            <a:off x="274657" y="523220"/>
            <a:ext cx="7783206" cy="3108543"/>
          </a:xfrm>
          <a:prstGeom prst="rect">
            <a:avLst/>
          </a:prstGeom>
          <a:noFill/>
        </p:spPr>
        <p:txBody>
          <a:bodyPr wrap="square" rtlCol="0">
            <a:spAutoFit/>
          </a:bodyPr>
          <a:lstStyle/>
          <a:p>
            <a:pPr marL="282575" indent="-282575"/>
            <a:r>
              <a:rPr lang="en-GB" sz="2800" b="1" dirty="0">
                <a:solidFill>
                  <a:srgbClr val="C00000"/>
                </a:solidFill>
                <a:latin typeface="Verdana" panose="020B0604030504040204" pitchFamily="34" charset="0"/>
                <a:ea typeface="Verdana" panose="020B0604030504040204" pitchFamily="34" charset="0"/>
              </a:rPr>
              <a:t>● </a:t>
            </a:r>
            <a:r>
              <a:rPr lang="en-GB" sz="2800" b="1" dirty="0">
                <a:latin typeface="Verdana" panose="020B0604030504040204" pitchFamily="34" charset="0"/>
                <a:ea typeface="Verdana" panose="020B0604030504040204" pitchFamily="34" charset="0"/>
              </a:rPr>
              <a:t>To </a:t>
            </a:r>
            <a:r>
              <a:rPr lang="en-GB" sz="2800" b="1" dirty="0">
                <a:solidFill>
                  <a:srgbClr val="0070C0"/>
                </a:solidFill>
                <a:latin typeface="Verdana" panose="020B0604030504040204" pitchFamily="34" charset="0"/>
                <a:ea typeface="Verdana" panose="020B0604030504040204" pitchFamily="34" charset="0"/>
              </a:rPr>
              <a:t>believe</a:t>
            </a:r>
            <a:r>
              <a:rPr lang="en-GB" sz="2800" b="1" dirty="0">
                <a:latin typeface="Verdana" panose="020B0604030504040204" pitchFamily="34" charset="0"/>
                <a:ea typeface="Verdana" panose="020B0604030504040204" pitchFamily="34" charset="0"/>
              </a:rPr>
              <a:t> Jesus’ teaching </a:t>
            </a:r>
          </a:p>
          <a:p>
            <a:pPr marL="282575" indent="-282575"/>
            <a:r>
              <a:rPr lang="en-GB" sz="2800" b="1" dirty="0">
                <a:solidFill>
                  <a:srgbClr val="C00000"/>
                </a:solidFill>
                <a:latin typeface="Verdana" panose="020B0604030504040204" pitchFamily="34" charset="0"/>
                <a:ea typeface="Verdana" panose="020B0604030504040204" pitchFamily="34" charset="0"/>
              </a:rPr>
              <a:t>● </a:t>
            </a:r>
            <a:r>
              <a:rPr lang="en-GB" sz="2800" b="1" dirty="0">
                <a:latin typeface="Verdana" panose="020B0604030504040204" pitchFamily="34" charset="0"/>
                <a:ea typeface="Verdana" panose="020B0604030504040204" pitchFamily="34" charset="0"/>
              </a:rPr>
              <a:t>To </a:t>
            </a:r>
            <a:r>
              <a:rPr lang="en-GB" sz="2800" b="1" dirty="0">
                <a:solidFill>
                  <a:srgbClr val="0070C0"/>
                </a:solidFill>
                <a:latin typeface="Verdana" panose="020B0604030504040204" pitchFamily="34" charset="0"/>
                <a:ea typeface="Verdana" panose="020B0604030504040204" pitchFamily="34" charset="0"/>
              </a:rPr>
              <a:t>claim</a:t>
            </a:r>
            <a:r>
              <a:rPr lang="en-GB" sz="2800" b="1" dirty="0">
                <a:latin typeface="Verdana" panose="020B0604030504040204" pitchFamily="34" charset="0"/>
                <a:ea typeface="Verdana" panose="020B0604030504040204" pitchFamily="34" charset="0"/>
              </a:rPr>
              <a:t> Jesus’ promises</a:t>
            </a:r>
          </a:p>
          <a:p>
            <a:pPr marL="282575" indent="-282575"/>
            <a:r>
              <a:rPr lang="en-GB" sz="2800" b="1" dirty="0">
                <a:solidFill>
                  <a:srgbClr val="C00000"/>
                </a:solidFill>
                <a:latin typeface="Verdana" panose="020B0604030504040204" pitchFamily="34" charset="0"/>
                <a:ea typeface="Verdana" panose="020B0604030504040204" pitchFamily="34" charset="0"/>
              </a:rPr>
              <a:t>● </a:t>
            </a:r>
            <a:r>
              <a:rPr lang="en-GB" sz="2800" b="1" dirty="0">
                <a:latin typeface="Verdana" panose="020B0604030504040204" pitchFamily="34" charset="0"/>
                <a:ea typeface="Verdana" panose="020B0604030504040204" pitchFamily="34" charset="0"/>
              </a:rPr>
              <a:t>To </a:t>
            </a:r>
            <a:r>
              <a:rPr lang="en-GB" sz="2800" b="1" dirty="0">
                <a:solidFill>
                  <a:srgbClr val="0070C0"/>
                </a:solidFill>
                <a:latin typeface="Verdana" panose="020B0604030504040204" pitchFamily="34" charset="0"/>
                <a:ea typeface="Verdana" panose="020B0604030504040204" pitchFamily="34" charset="0"/>
              </a:rPr>
              <a:t>obey</a:t>
            </a:r>
            <a:r>
              <a:rPr lang="en-GB" sz="2800" b="1" dirty="0">
                <a:latin typeface="Verdana" panose="020B0604030504040204" pitchFamily="34" charset="0"/>
                <a:ea typeface="Verdana" panose="020B0604030504040204" pitchFamily="34" charset="0"/>
              </a:rPr>
              <a:t> Jesus’ commands</a:t>
            </a:r>
          </a:p>
          <a:p>
            <a:pPr marL="282575" indent="-282575"/>
            <a:r>
              <a:rPr lang="en-GB" sz="2800" b="1" dirty="0">
                <a:solidFill>
                  <a:srgbClr val="C00000"/>
                </a:solidFill>
                <a:latin typeface="Verdana" panose="020B0604030504040204" pitchFamily="34" charset="0"/>
                <a:ea typeface="Verdana" panose="020B0604030504040204" pitchFamily="34" charset="0"/>
              </a:rPr>
              <a:t>● </a:t>
            </a:r>
            <a:r>
              <a:rPr lang="en-GB" sz="2800" b="1" dirty="0">
                <a:latin typeface="Verdana" panose="020B0604030504040204" pitchFamily="34" charset="0"/>
                <a:ea typeface="Verdana" panose="020B0604030504040204" pitchFamily="34" charset="0"/>
              </a:rPr>
              <a:t>To </a:t>
            </a:r>
            <a:r>
              <a:rPr lang="en-GB" sz="2800" b="1" dirty="0">
                <a:solidFill>
                  <a:srgbClr val="0070C0"/>
                </a:solidFill>
                <a:latin typeface="Verdana" panose="020B0604030504040204" pitchFamily="34" charset="0"/>
                <a:ea typeface="Verdana" panose="020B0604030504040204" pitchFamily="34" charset="0"/>
              </a:rPr>
              <a:t>defend</a:t>
            </a:r>
            <a:r>
              <a:rPr lang="en-GB" sz="2800" b="1" dirty="0">
                <a:latin typeface="Verdana" panose="020B0604030504040204" pitchFamily="34" charset="0"/>
                <a:ea typeface="Verdana" panose="020B0604030504040204" pitchFamily="34" charset="0"/>
              </a:rPr>
              <a:t> Jesus’ deity</a:t>
            </a:r>
          </a:p>
          <a:p>
            <a:pPr marL="282575" indent="-282575"/>
            <a:r>
              <a:rPr lang="en-GB" sz="2800" b="1" dirty="0">
                <a:solidFill>
                  <a:srgbClr val="C00000"/>
                </a:solidFill>
                <a:latin typeface="Verdana" panose="020B0604030504040204" pitchFamily="34" charset="0"/>
                <a:ea typeface="Verdana" panose="020B0604030504040204" pitchFamily="34" charset="0"/>
              </a:rPr>
              <a:t>● </a:t>
            </a:r>
            <a:r>
              <a:rPr lang="en-GB" sz="2800" b="1" dirty="0">
                <a:latin typeface="Verdana" panose="020B0604030504040204" pitchFamily="34" charset="0"/>
                <a:ea typeface="Verdana" panose="020B0604030504040204" pitchFamily="34" charset="0"/>
              </a:rPr>
              <a:t>To </a:t>
            </a:r>
            <a:r>
              <a:rPr lang="en-GB" sz="2800" b="1" dirty="0">
                <a:solidFill>
                  <a:srgbClr val="0070C0"/>
                </a:solidFill>
                <a:latin typeface="Verdana" panose="020B0604030504040204" pitchFamily="34" charset="0"/>
                <a:ea typeface="Verdana" panose="020B0604030504040204" pitchFamily="34" charset="0"/>
              </a:rPr>
              <a:t>hope</a:t>
            </a:r>
            <a:r>
              <a:rPr lang="en-GB" sz="2800" b="1" dirty="0">
                <a:latin typeface="Verdana" panose="020B0604030504040204" pitchFamily="34" charset="0"/>
                <a:ea typeface="Verdana" panose="020B0604030504040204" pitchFamily="34" charset="0"/>
              </a:rPr>
              <a:t> for Jesus’ return</a:t>
            </a:r>
          </a:p>
          <a:p>
            <a:pPr marL="282575" indent="-282575"/>
            <a:r>
              <a:rPr lang="en-GB" sz="2800" b="1" dirty="0">
                <a:solidFill>
                  <a:srgbClr val="C00000"/>
                </a:solidFill>
                <a:latin typeface="Verdana" panose="020B0604030504040204" pitchFamily="34" charset="0"/>
                <a:ea typeface="Verdana" panose="020B0604030504040204" pitchFamily="34" charset="0"/>
              </a:rPr>
              <a:t>● </a:t>
            </a:r>
            <a:r>
              <a:rPr lang="en-GB" sz="2800" b="1" dirty="0">
                <a:latin typeface="Verdana" panose="020B0604030504040204" pitchFamily="34" charset="0"/>
                <a:ea typeface="Verdana" panose="020B0604030504040204" pitchFamily="34" charset="0"/>
              </a:rPr>
              <a:t>To </a:t>
            </a:r>
            <a:r>
              <a:rPr lang="en-GB" sz="2800" b="1" dirty="0">
                <a:solidFill>
                  <a:srgbClr val="0070C0"/>
                </a:solidFill>
                <a:latin typeface="Verdana" panose="020B0604030504040204" pitchFamily="34" charset="0"/>
                <a:ea typeface="Verdana" panose="020B0604030504040204" pitchFamily="34" charset="0"/>
              </a:rPr>
              <a:t>experience</a:t>
            </a:r>
            <a:r>
              <a:rPr lang="en-GB" sz="2800" b="1" dirty="0">
                <a:latin typeface="Verdana" panose="020B0604030504040204" pitchFamily="34" charset="0"/>
                <a:ea typeface="Verdana" panose="020B0604030504040204" pitchFamily="34" charset="0"/>
              </a:rPr>
              <a:t> Jesus’ power</a:t>
            </a:r>
          </a:p>
          <a:p>
            <a:pPr marL="282575" indent="-282575"/>
            <a:r>
              <a:rPr lang="en-GB" sz="2800" b="1" dirty="0">
                <a:solidFill>
                  <a:srgbClr val="C00000"/>
                </a:solidFill>
                <a:latin typeface="Verdana" panose="020B0604030504040204" pitchFamily="34" charset="0"/>
                <a:ea typeface="Verdana" panose="020B0604030504040204" pitchFamily="34" charset="0"/>
              </a:rPr>
              <a:t>● </a:t>
            </a:r>
            <a:r>
              <a:rPr lang="en-GB" sz="2800" b="1" dirty="0">
                <a:latin typeface="Verdana" panose="020B0604030504040204" pitchFamily="34" charset="0"/>
                <a:ea typeface="Verdana" panose="020B0604030504040204" pitchFamily="34" charset="0"/>
              </a:rPr>
              <a:t>To </a:t>
            </a:r>
            <a:r>
              <a:rPr lang="en-GB" sz="2800" b="1" dirty="0">
                <a:solidFill>
                  <a:srgbClr val="0070C0"/>
                </a:solidFill>
                <a:latin typeface="Verdana" panose="020B0604030504040204" pitchFamily="34" charset="0"/>
                <a:ea typeface="Verdana" panose="020B0604030504040204" pitchFamily="34" charset="0"/>
              </a:rPr>
              <a:t>proclaim</a:t>
            </a:r>
            <a:r>
              <a:rPr lang="en-GB" sz="2800" b="1" dirty="0">
                <a:latin typeface="Verdana" panose="020B0604030504040204" pitchFamily="34" charset="0"/>
                <a:ea typeface="Verdana" panose="020B0604030504040204" pitchFamily="34" charset="0"/>
              </a:rPr>
              <a:t> Jesus’ Good News</a:t>
            </a:r>
            <a:endParaRPr lang="en-US" sz="2800" b="1" dirty="0"/>
          </a:p>
        </p:txBody>
      </p:sp>
    </p:spTree>
    <p:extLst>
      <p:ext uri="{BB962C8B-B14F-4D97-AF65-F5344CB8AC3E}">
        <p14:creationId xmlns:p14="http://schemas.microsoft.com/office/powerpoint/2010/main" val="1955070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2A74ED-A56A-F56C-0F37-D41198677779}"/>
              </a:ext>
            </a:extLst>
          </p:cNvPr>
          <p:cNvSpPr txBox="1"/>
          <p:nvPr/>
        </p:nvSpPr>
        <p:spPr>
          <a:xfrm>
            <a:off x="204520" y="0"/>
            <a:ext cx="7923480"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Traditional criteria for NT canonicity</a:t>
            </a:r>
          </a:p>
        </p:txBody>
      </p:sp>
      <p:sp>
        <p:nvSpPr>
          <p:cNvPr id="2" name="TextBox 5">
            <a:extLst>
              <a:ext uri="{FF2B5EF4-FFF2-40B4-BE49-F238E27FC236}">
                <a16:creationId xmlns:a16="http://schemas.microsoft.com/office/drawing/2014/main" id="{322C4B29-3FD5-E59E-7CC7-DEC1629B77B0}"/>
              </a:ext>
            </a:extLst>
          </p:cNvPr>
          <p:cNvSpPr txBox="1"/>
          <p:nvPr/>
        </p:nvSpPr>
        <p:spPr>
          <a:xfrm>
            <a:off x="204521" y="523220"/>
            <a:ext cx="7923479" cy="3539430"/>
          </a:xfrm>
          <a:prstGeom prst="rect">
            <a:avLst/>
          </a:prstGeom>
          <a:noFill/>
        </p:spPr>
        <p:txBody>
          <a:bodyPr wrap="square" rtlCol="0">
            <a:spAutoFit/>
          </a:bodyPr>
          <a:lstStyle/>
          <a:p>
            <a:pPr marL="357188" indent="-357188"/>
            <a:r>
              <a:rPr lang="en-US" sz="2800" b="1" dirty="0">
                <a:solidFill>
                  <a:srgbClr val="C00000"/>
                </a:solidFill>
                <a:latin typeface="Arial" panose="020B0604020202020204" pitchFamily="34" charset="0"/>
                <a:ea typeface="Verdana" panose="020B0604030504040204" pitchFamily="34" charset="0"/>
                <a:cs typeface="Arial" panose="020B0604020202020204" pitchFamily="34" charset="0"/>
              </a:rPr>
              <a:t>1.</a:t>
            </a:r>
            <a:r>
              <a:rPr lang="en-US" sz="2800" b="1" dirty="0">
                <a:latin typeface="Arial" panose="020B0604020202020204" pitchFamily="34" charset="0"/>
                <a:ea typeface="Verdana" panose="020B0604030504040204" pitchFamily="34" charset="0"/>
                <a:cs typeface="Arial" panose="020B0604020202020204" pitchFamily="34" charset="0"/>
              </a:rPr>
              <a:t> </a:t>
            </a:r>
            <a:r>
              <a:rPr lang="en-GB" sz="2800" b="1" dirty="0">
                <a:solidFill>
                  <a:srgbClr val="0070C0"/>
                </a:solidFill>
                <a:latin typeface="Arial" panose="020B0604020202020204" pitchFamily="34" charset="0"/>
                <a:ea typeface="Verdana" panose="020B0604030504040204" pitchFamily="34" charset="0"/>
                <a:cs typeface="Arial" panose="020B0604020202020204" pitchFamily="34" charset="0"/>
              </a:rPr>
              <a:t>Apostolicity: </a:t>
            </a:r>
            <a:r>
              <a:rPr lang="en-GB" sz="2800" b="1" dirty="0">
                <a:latin typeface="Arial" panose="020B0604020202020204" pitchFamily="34" charset="0"/>
                <a:ea typeface="Verdana" panose="020B0604030504040204" pitchFamily="34" charset="0"/>
                <a:cs typeface="Arial" panose="020B0604020202020204" pitchFamily="34" charset="0"/>
              </a:rPr>
              <a:t>‘historical succession’. </a:t>
            </a:r>
          </a:p>
          <a:p>
            <a:pPr indent="357188"/>
            <a:r>
              <a:rPr lang="en-GB" sz="2800" b="1" dirty="0">
                <a:latin typeface="Arial" panose="020B0604020202020204" pitchFamily="34" charset="0"/>
                <a:ea typeface="Verdana" panose="020B0604030504040204" pitchFamily="34" charset="0"/>
                <a:cs typeface="Arial" panose="020B0604020202020204" pitchFamily="34" charset="0"/>
              </a:rPr>
              <a:t>Jesus remains our sole authority, and his apostles’ writings remain our best access to the historical Jesus.</a:t>
            </a:r>
          </a:p>
          <a:p>
            <a:pPr indent="357188"/>
            <a:r>
              <a:rPr lang="en-GB" sz="2800" b="1" dirty="0">
                <a:solidFill>
                  <a:srgbClr val="00B050"/>
                </a:solidFill>
                <a:latin typeface="Arial" panose="020B0604020202020204" pitchFamily="34" charset="0"/>
                <a:ea typeface="Verdana" panose="020B0604030504040204" pitchFamily="34" charset="0"/>
                <a:cs typeface="Arial" panose="020B0604020202020204" pitchFamily="34" charset="0"/>
              </a:rPr>
              <a:t>“The Advocate, the Holy Spirit, whom the Father will send in my name, will teach you everything and remind you of all that I have said to you.” </a:t>
            </a:r>
            <a:r>
              <a:rPr lang="en-GB" sz="2800" dirty="0">
                <a:solidFill>
                  <a:srgbClr val="00B050"/>
                </a:solidFill>
                <a:latin typeface="Arial" panose="020B0604020202020204" pitchFamily="34" charset="0"/>
                <a:ea typeface="Verdana" panose="020B0604030504040204" pitchFamily="34" charset="0"/>
                <a:cs typeface="Arial" panose="020B0604020202020204" pitchFamily="34" charset="0"/>
              </a:rPr>
              <a:t>John 12:26</a:t>
            </a:r>
            <a:endParaRPr lang="en-US" sz="2800" dirty="0">
              <a:solidFill>
                <a:srgbClr val="00B050"/>
              </a:solidFill>
              <a:latin typeface="Arial" panose="020B0604020202020204" pitchFamily="34" charset="0"/>
              <a:ea typeface="Verdana" panose="020B0604030504040204" pitchFamily="34" charset="0"/>
              <a:cs typeface="Arial" panose="020B0604020202020204" pitchFamily="34" charset="0"/>
            </a:endParaRPr>
          </a:p>
        </p:txBody>
      </p:sp>
      <p:pic>
        <p:nvPicPr>
          <p:cNvPr id="9" name="Image 8">
            <a:extLst>
              <a:ext uri="{FF2B5EF4-FFF2-40B4-BE49-F238E27FC236}">
                <a16:creationId xmlns:a16="http://schemas.microsoft.com/office/drawing/2014/main" id="{E0D710BE-5D43-63AE-EBA1-615A86C04ADB}"/>
              </a:ext>
            </a:extLst>
          </p:cNvPr>
          <p:cNvPicPr>
            <a:picLocks noChangeAspect="1"/>
          </p:cNvPicPr>
          <p:nvPr/>
        </p:nvPicPr>
        <p:blipFill>
          <a:blip r:embed="rId2"/>
          <a:stretch>
            <a:fillRect/>
          </a:stretch>
        </p:blipFill>
        <p:spPr>
          <a:xfrm>
            <a:off x="1574435" y="2286001"/>
            <a:ext cx="4803101" cy="2286000"/>
          </a:xfrm>
          <a:prstGeom prst="rect">
            <a:avLst/>
          </a:prstGeom>
        </p:spPr>
      </p:pic>
      <p:pic>
        <p:nvPicPr>
          <p:cNvPr id="10" name="Image 9">
            <a:extLst>
              <a:ext uri="{FF2B5EF4-FFF2-40B4-BE49-F238E27FC236}">
                <a16:creationId xmlns:a16="http://schemas.microsoft.com/office/drawing/2014/main" id="{B22E08A8-57D7-9521-7D51-AF2A60031C90}"/>
              </a:ext>
            </a:extLst>
          </p:cNvPr>
          <p:cNvPicPr>
            <a:picLocks noChangeAspect="1"/>
          </p:cNvPicPr>
          <p:nvPr/>
        </p:nvPicPr>
        <p:blipFill>
          <a:blip r:embed="rId2"/>
          <a:stretch>
            <a:fillRect/>
          </a:stretch>
        </p:blipFill>
        <p:spPr>
          <a:xfrm>
            <a:off x="1574435" y="-1"/>
            <a:ext cx="4803101" cy="2286000"/>
          </a:xfrm>
          <a:prstGeom prst="rect">
            <a:avLst/>
          </a:prstGeom>
        </p:spPr>
      </p:pic>
    </p:spTree>
    <p:extLst>
      <p:ext uri="{BB962C8B-B14F-4D97-AF65-F5344CB8AC3E}">
        <p14:creationId xmlns:p14="http://schemas.microsoft.com/office/powerpoint/2010/main" val="1261915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9"/>
                                        </p:tgtEl>
                                        <p:attrNameLst>
                                          <p:attrName>ppt_x</p:attrName>
                                        </p:attrNameLst>
                                      </p:cBhvr>
                                      <p:tavLst>
                                        <p:tav tm="0">
                                          <p:val>
                                            <p:strVal val="ppt_x"/>
                                          </p:val>
                                        </p:tav>
                                        <p:tav tm="100000">
                                          <p:val>
                                            <p:strVal val="ppt_x"/>
                                          </p:val>
                                        </p:tav>
                                      </p:tavLst>
                                    </p:anim>
                                    <p:anim calcmode="lin" valueType="num">
                                      <p:cBhvr additive="base">
                                        <p:cTn id="19" dur="500"/>
                                        <p:tgtEl>
                                          <p:spTgt spid="9"/>
                                        </p:tgtEl>
                                        <p:attrNameLst>
                                          <p:attrName>ppt_y</p:attrName>
                                        </p:attrNameLst>
                                      </p:cBhvr>
                                      <p:tavLst>
                                        <p:tav tm="0">
                                          <p:val>
                                            <p:strVal val="ppt_y"/>
                                          </p:val>
                                        </p:tav>
                                        <p:tav tm="100000">
                                          <p:val>
                                            <p:strVal val="1+ppt_h/2"/>
                                          </p:val>
                                        </p:tav>
                                      </p:tavLst>
                                    </p:anim>
                                    <p:set>
                                      <p:cBhvr>
                                        <p:cTn id="20" dur="1" fill="hold">
                                          <p:stCondLst>
                                            <p:cond delay="499"/>
                                          </p:stCondLst>
                                        </p:cTn>
                                        <p:tgtEl>
                                          <p:spTgt spid="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2" end="2"/>
                                            </p:txEl>
                                          </p:spTgt>
                                        </p:tgtEl>
                                        <p:attrNameLst>
                                          <p:attrName>style.visibility</p:attrName>
                                        </p:attrNameLst>
                                      </p:cBhvr>
                                      <p:to>
                                        <p:strVal val="visible"/>
                                      </p:to>
                                    </p:set>
                                    <p:anim calcmode="lin" valueType="num">
                                      <p:cBhvr additive="base">
                                        <p:cTn id="3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2A74ED-A56A-F56C-0F37-D41198677779}"/>
              </a:ext>
            </a:extLst>
          </p:cNvPr>
          <p:cNvSpPr txBox="1"/>
          <p:nvPr/>
        </p:nvSpPr>
        <p:spPr>
          <a:xfrm>
            <a:off x="204520" y="0"/>
            <a:ext cx="7923480"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Traditional criteria for NT canonicity</a:t>
            </a:r>
          </a:p>
        </p:txBody>
      </p:sp>
      <p:sp>
        <p:nvSpPr>
          <p:cNvPr id="2" name="TextBox 5">
            <a:extLst>
              <a:ext uri="{FF2B5EF4-FFF2-40B4-BE49-F238E27FC236}">
                <a16:creationId xmlns:a16="http://schemas.microsoft.com/office/drawing/2014/main" id="{322C4B29-3FD5-E59E-7CC7-DEC1629B77B0}"/>
              </a:ext>
            </a:extLst>
          </p:cNvPr>
          <p:cNvSpPr txBox="1"/>
          <p:nvPr/>
        </p:nvSpPr>
        <p:spPr>
          <a:xfrm>
            <a:off x="204521" y="523220"/>
            <a:ext cx="7923479" cy="4031873"/>
          </a:xfrm>
          <a:prstGeom prst="rect">
            <a:avLst/>
          </a:prstGeom>
          <a:noFill/>
        </p:spPr>
        <p:txBody>
          <a:bodyPr wrap="square" rtlCol="0">
            <a:spAutoFit/>
          </a:bodyPr>
          <a:lstStyle/>
          <a:p>
            <a:r>
              <a:rPr lang="en-GB" sz="2800" b="1" dirty="0">
                <a:solidFill>
                  <a:srgbClr val="C00000"/>
                </a:solidFill>
                <a:latin typeface="Arial" panose="020B0604020202020204" pitchFamily="34" charset="0"/>
                <a:ea typeface="Verdana" panose="020B0604030504040204" pitchFamily="34" charset="0"/>
                <a:cs typeface="Arial" panose="020B0604020202020204" pitchFamily="34" charset="0"/>
              </a:rPr>
              <a:t>1. </a:t>
            </a:r>
            <a:r>
              <a:rPr lang="en-GB" sz="2800" b="1" dirty="0">
                <a:solidFill>
                  <a:srgbClr val="0070C0"/>
                </a:solidFill>
                <a:latin typeface="Arial" panose="020B0604020202020204" pitchFamily="34" charset="0"/>
                <a:ea typeface="Verdana" panose="020B0604030504040204" pitchFamily="34" charset="0"/>
                <a:cs typeface="Arial" panose="020B0604020202020204" pitchFamily="34" charset="0"/>
              </a:rPr>
              <a:t>Apostolicity </a:t>
            </a:r>
          </a:p>
          <a:p>
            <a:r>
              <a:rPr lang="en-GB" sz="2800" b="1" dirty="0">
                <a:latin typeface="Arial" panose="020B0604020202020204" pitchFamily="34" charset="0"/>
                <a:ea typeface="Verdana" panose="020B0604030504040204" pitchFamily="34" charset="0"/>
                <a:cs typeface="Arial" panose="020B0604020202020204" pitchFamily="34" charset="0"/>
              </a:rPr>
              <a:t>	</a:t>
            </a:r>
            <a:r>
              <a:rPr lang="en-GB" sz="2800" b="1" dirty="0">
                <a:solidFill>
                  <a:srgbClr val="C00000"/>
                </a:solidFill>
                <a:latin typeface="Arial" panose="020B0604020202020204" pitchFamily="34" charset="0"/>
                <a:ea typeface="Verdana" panose="020B0604030504040204" pitchFamily="34" charset="0"/>
                <a:cs typeface="Arial" panose="020B0604020202020204" pitchFamily="34" charset="0"/>
              </a:rPr>
              <a:t>Critique: </a:t>
            </a:r>
            <a:r>
              <a:rPr lang="en-GB" sz="2800" b="1" dirty="0">
                <a:latin typeface="Arial" panose="020B0604020202020204" pitchFamily="34" charset="0"/>
                <a:ea typeface="Verdana" panose="020B0604030504040204" pitchFamily="34" charset="0"/>
                <a:cs typeface="Arial" panose="020B0604020202020204" pitchFamily="34" charset="0"/>
              </a:rPr>
              <a:t>There are books in the NT canons of all denominations that were certainly not written by an apostle. For examples: </a:t>
            </a:r>
            <a:r>
              <a:rPr lang="en-GB" sz="2800" b="1" i="1" dirty="0">
                <a:latin typeface="Arial" panose="020B0604020202020204" pitchFamily="34" charset="0"/>
                <a:ea typeface="Verdana" panose="020B0604030504040204" pitchFamily="34" charset="0"/>
                <a:cs typeface="Arial" panose="020B0604020202020204" pitchFamily="34" charset="0"/>
              </a:rPr>
              <a:t>Gospel of Luke </a:t>
            </a:r>
            <a:r>
              <a:rPr lang="en-GB" sz="2800" b="1" dirty="0">
                <a:latin typeface="Arial" panose="020B0604020202020204" pitchFamily="34" charset="0"/>
                <a:ea typeface="Verdana" panose="020B0604030504040204" pitchFamily="34" charset="0"/>
                <a:cs typeface="Arial" panose="020B0604020202020204" pitchFamily="34" charset="0"/>
              </a:rPr>
              <a:t>and </a:t>
            </a:r>
            <a:r>
              <a:rPr lang="en-GB" sz="2800" b="1" i="1" dirty="0">
                <a:latin typeface="Arial" panose="020B0604020202020204" pitchFamily="34" charset="0"/>
                <a:ea typeface="Verdana" panose="020B0604030504040204" pitchFamily="34" charset="0"/>
                <a:cs typeface="Arial" panose="020B0604020202020204" pitchFamily="34" charset="0"/>
              </a:rPr>
              <a:t>Epistle to the Hebrews</a:t>
            </a:r>
            <a:r>
              <a:rPr lang="en-GB" sz="2800" b="1" dirty="0">
                <a:latin typeface="Arial" panose="020B0604020202020204" pitchFamily="34" charset="0"/>
                <a:ea typeface="Verdana" panose="020B0604030504040204" pitchFamily="34" charset="0"/>
                <a:cs typeface="Arial" panose="020B0604020202020204" pitchFamily="34" charset="0"/>
              </a:rPr>
              <a:t>.</a:t>
            </a:r>
          </a:p>
          <a:p>
            <a:r>
              <a:rPr lang="en-GB" sz="2800" b="1" dirty="0">
                <a:latin typeface="Arial" panose="020B0604020202020204" pitchFamily="34" charset="0"/>
                <a:ea typeface="Verdana" panose="020B0604030504040204" pitchFamily="34" charset="0"/>
                <a:cs typeface="Arial" panose="020B0604020202020204" pitchFamily="34" charset="0"/>
              </a:rPr>
              <a:t>	</a:t>
            </a:r>
            <a:r>
              <a:rPr lang="en-GB" sz="2800" b="1" dirty="0">
                <a:solidFill>
                  <a:srgbClr val="C00000"/>
                </a:solidFill>
                <a:latin typeface="Arial" panose="020B0604020202020204" pitchFamily="34" charset="0"/>
                <a:ea typeface="Verdana" panose="020B0604030504040204" pitchFamily="34" charset="0"/>
                <a:cs typeface="Arial" panose="020B0604020202020204" pitchFamily="34" charset="0"/>
              </a:rPr>
              <a:t>Reply: </a:t>
            </a:r>
            <a:r>
              <a:rPr lang="en-GB" sz="2800" b="1" dirty="0">
                <a:latin typeface="Arial" panose="020B0604020202020204" pitchFamily="34" charset="0"/>
                <a:ea typeface="Verdana" panose="020B0604030504040204" pitchFamily="34" charset="0"/>
                <a:cs typeface="Arial" panose="020B0604020202020204" pitchFamily="34" charset="0"/>
              </a:rPr>
              <a:t>Associates to apostles wrote with apostolic oversight and approval. “Apollos and myself … learn through us what ‘Not beyond what is written’ means.” </a:t>
            </a:r>
            <a:r>
              <a:rPr lang="en-GB" sz="2800" dirty="0">
                <a:solidFill>
                  <a:srgbClr val="00B050"/>
                </a:solidFill>
                <a:latin typeface="Arial" panose="020B0604020202020204" pitchFamily="34" charset="0"/>
                <a:ea typeface="Verdana" panose="020B0604030504040204" pitchFamily="34" charset="0"/>
                <a:cs typeface="Arial" panose="020B0604020202020204" pitchFamily="34" charset="0"/>
              </a:rPr>
              <a:t>1 Cor. 4:6</a:t>
            </a:r>
            <a:r>
              <a:rPr lang="en-GB" sz="3200" b="1" dirty="0">
                <a:solidFill>
                  <a:srgbClr val="00B050"/>
                </a:solidFill>
                <a:latin typeface="Arial" panose="020B0604020202020204" pitchFamily="34" charset="0"/>
                <a:ea typeface="Verdana" panose="020B0604030504040204" pitchFamily="34" charset="0"/>
                <a:cs typeface="Arial" panose="020B0604020202020204" pitchFamily="34" charset="0"/>
              </a:rPr>
              <a:t> </a:t>
            </a:r>
            <a:endParaRPr lang="en-GB" sz="2800" b="1" dirty="0">
              <a:solidFill>
                <a:srgbClr val="00B050"/>
              </a:solidFill>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274968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2A74ED-A56A-F56C-0F37-D41198677779}"/>
              </a:ext>
            </a:extLst>
          </p:cNvPr>
          <p:cNvSpPr txBox="1"/>
          <p:nvPr/>
        </p:nvSpPr>
        <p:spPr>
          <a:xfrm>
            <a:off x="204520" y="0"/>
            <a:ext cx="7923480"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Traditional criteria for NT canonicity</a:t>
            </a:r>
          </a:p>
        </p:txBody>
      </p:sp>
      <p:sp>
        <p:nvSpPr>
          <p:cNvPr id="2" name="TextBox 5">
            <a:extLst>
              <a:ext uri="{FF2B5EF4-FFF2-40B4-BE49-F238E27FC236}">
                <a16:creationId xmlns:a16="http://schemas.microsoft.com/office/drawing/2014/main" id="{322C4B29-3FD5-E59E-7CC7-DEC1629B77B0}"/>
              </a:ext>
            </a:extLst>
          </p:cNvPr>
          <p:cNvSpPr txBox="1"/>
          <p:nvPr/>
        </p:nvSpPr>
        <p:spPr>
          <a:xfrm>
            <a:off x="184537" y="606347"/>
            <a:ext cx="7923479" cy="3693319"/>
          </a:xfrm>
          <a:prstGeom prst="rect">
            <a:avLst/>
          </a:prstGeom>
          <a:noFill/>
        </p:spPr>
        <p:txBody>
          <a:bodyPr wrap="square" rtlCol="0">
            <a:spAutoFit/>
          </a:bodyPr>
          <a:lstStyle/>
          <a:p>
            <a:pPr marL="357188" indent="-357188">
              <a:spcAft>
                <a:spcPts val="600"/>
              </a:spcAft>
            </a:pPr>
            <a:r>
              <a:rPr lang="en-US" sz="2800" b="1" dirty="0">
                <a:solidFill>
                  <a:srgbClr val="C00000"/>
                </a:solidFill>
                <a:latin typeface="Arial" panose="020B0604020202020204" pitchFamily="34" charset="0"/>
                <a:ea typeface="Verdana" panose="020B0604030504040204" pitchFamily="34" charset="0"/>
                <a:cs typeface="Arial" panose="020B0604020202020204" pitchFamily="34" charset="0"/>
              </a:rPr>
              <a:t>2.</a:t>
            </a:r>
            <a:r>
              <a:rPr lang="en-US" sz="2800" b="1" dirty="0">
                <a:latin typeface="Arial" panose="020B0604020202020204" pitchFamily="34" charset="0"/>
                <a:ea typeface="Verdana" panose="020B0604030504040204" pitchFamily="34" charset="0"/>
                <a:cs typeface="Arial" panose="020B0604020202020204" pitchFamily="34" charset="0"/>
              </a:rPr>
              <a:t> </a:t>
            </a:r>
            <a:r>
              <a:rPr lang="en-GB" sz="2800" b="1" dirty="0">
                <a:solidFill>
                  <a:srgbClr val="0070C0"/>
                </a:solidFill>
                <a:latin typeface="Arial" panose="020B0604020202020204" pitchFamily="34" charset="0"/>
                <a:ea typeface="Verdana" panose="020B0604030504040204" pitchFamily="34" charset="0"/>
                <a:cs typeface="Arial" panose="020B0604020202020204" pitchFamily="34" charset="0"/>
              </a:rPr>
              <a:t>Orthodoxy: </a:t>
            </a:r>
            <a:r>
              <a:rPr lang="en-GB" sz="2800" b="1" dirty="0">
                <a:latin typeface="Arial" panose="020B0604020202020204" pitchFamily="34" charset="0"/>
                <a:ea typeface="Verdana" panose="020B0604030504040204" pitchFamily="34" charset="0"/>
                <a:cs typeface="Arial" panose="020B0604020202020204" pitchFamily="34" charset="0"/>
              </a:rPr>
              <a:t>‘normative doctrine/teaching’. </a:t>
            </a:r>
          </a:p>
          <a:p>
            <a:pPr indent="357188">
              <a:spcAft>
                <a:spcPts val="600"/>
              </a:spcAft>
            </a:pPr>
            <a:r>
              <a:rPr lang="en-GB" sz="2800" b="1" dirty="0">
                <a:latin typeface="Arial" panose="020B0604020202020204" pitchFamily="34" charset="0"/>
                <a:ea typeface="Verdana" panose="020B0604030504040204" pitchFamily="34" charset="0"/>
                <a:cs typeface="Arial" panose="020B0604020202020204" pitchFamily="34" charset="0"/>
              </a:rPr>
              <a:t>The apostles’ teaching is true doctrine. Many later doctrines diverge from the truth.</a:t>
            </a:r>
          </a:p>
          <a:p>
            <a:pPr indent="357188">
              <a:spcAft>
                <a:spcPts val="600"/>
              </a:spcAft>
            </a:pPr>
            <a:r>
              <a:rPr lang="en-GB" sz="2800" b="1" dirty="0">
                <a:solidFill>
                  <a:srgbClr val="00B050"/>
                </a:solidFill>
                <a:latin typeface="Arial" panose="020B0604020202020204" pitchFamily="34" charset="0"/>
                <a:ea typeface="Verdana" panose="020B0604030504040204" pitchFamily="34" charset="0"/>
                <a:cs typeface="Arial" panose="020B0604020202020204" pitchFamily="34" charset="0"/>
              </a:rPr>
              <a:t>“Concerning the word of life—this life was revealed, and we have seen it and testify to it and declare to you the eternal life that was with the Father and was revealed to us.” </a:t>
            </a:r>
            <a:br>
              <a:rPr lang="en-GB" sz="2800" b="1" dirty="0">
                <a:solidFill>
                  <a:srgbClr val="00B050"/>
                </a:solidFill>
                <a:latin typeface="Arial" panose="020B0604020202020204" pitchFamily="34" charset="0"/>
                <a:ea typeface="Verdana" panose="020B0604030504040204" pitchFamily="34" charset="0"/>
                <a:cs typeface="Arial" panose="020B0604020202020204" pitchFamily="34" charset="0"/>
              </a:rPr>
            </a:br>
            <a:r>
              <a:rPr lang="en-GB" sz="2800" dirty="0">
                <a:solidFill>
                  <a:srgbClr val="00B050"/>
                </a:solidFill>
                <a:latin typeface="Arial" panose="020B0604020202020204" pitchFamily="34" charset="0"/>
                <a:ea typeface="Verdana" panose="020B0604030504040204" pitchFamily="34" charset="0"/>
                <a:cs typeface="Arial" panose="020B0604020202020204" pitchFamily="34" charset="0"/>
              </a:rPr>
              <a:t>1 John 1:2-3</a:t>
            </a:r>
          </a:p>
        </p:txBody>
      </p:sp>
      <p:pic>
        <p:nvPicPr>
          <p:cNvPr id="3" name="Image 2">
            <a:extLst>
              <a:ext uri="{FF2B5EF4-FFF2-40B4-BE49-F238E27FC236}">
                <a16:creationId xmlns:a16="http://schemas.microsoft.com/office/drawing/2014/main" id="{875C9402-B5AA-5ACF-8F20-265FC307B6AE}"/>
              </a:ext>
            </a:extLst>
          </p:cNvPr>
          <p:cNvPicPr>
            <a:picLocks noChangeAspect="1"/>
          </p:cNvPicPr>
          <p:nvPr/>
        </p:nvPicPr>
        <p:blipFill>
          <a:blip r:embed="rId2"/>
          <a:stretch>
            <a:fillRect/>
          </a:stretch>
        </p:blipFill>
        <p:spPr>
          <a:xfrm>
            <a:off x="913050" y="2112048"/>
            <a:ext cx="6301900" cy="2459952"/>
          </a:xfrm>
          <a:prstGeom prst="rect">
            <a:avLst/>
          </a:prstGeom>
        </p:spPr>
      </p:pic>
      <p:pic>
        <p:nvPicPr>
          <p:cNvPr id="5" name="Image 4">
            <a:extLst>
              <a:ext uri="{FF2B5EF4-FFF2-40B4-BE49-F238E27FC236}">
                <a16:creationId xmlns:a16="http://schemas.microsoft.com/office/drawing/2014/main" id="{11CD37DD-320A-8C5E-828E-CC6F09FB9CF9}"/>
              </a:ext>
            </a:extLst>
          </p:cNvPr>
          <p:cNvPicPr>
            <a:picLocks noChangeAspect="1"/>
          </p:cNvPicPr>
          <p:nvPr/>
        </p:nvPicPr>
        <p:blipFill>
          <a:blip r:embed="rId2"/>
          <a:stretch>
            <a:fillRect/>
          </a:stretch>
        </p:blipFill>
        <p:spPr>
          <a:xfrm>
            <a:off x="1463041" y="0"/>
            <a:ext cx="5366472" cy="2094807"/>
          </a:xfrm>
          <a:prstGeom prst="rect">
            <a:avLst/>
          </a:prstGeom>
        </p:spPr>
      </p:pic>
    </p:spTree>
    <p:extLst>
      <p:ext uri="{BB962C8B-B14F-4D97-AF65-F5344CB8AC3E}">
        <p14:creationId xmlns:p14="http://schemas.microsoft.com/office/powerpoint/2010/main" val="48063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3"/>
                                        </p:tgtEl>
                                        <p:attrNameLst>
                                          <p:attrName>ppt_x</p:attrName>
                                        </p:attrNameLst>
                                      </p:cBhvr>
                                      <p:tavLst>
                                        <p:tav tm="0">
                                          <p:val>
                                            <p:strVal val="ppt_x"/>
                                          </p:val>
                                        </p:tav>
                                        <p:tav tm="100000">
                                          <p:val>
                                            <p:strVal val="ppt_x"/>
                                          </p:val>
                                        </p:tav>
                                      </p:tavLst>
                                    </p:anim>
                                    <p:anim calcmode="lin" valueType="num">
                                      <p:cBhvr additive="base">
                                        <p:cTn id="25" dur="500"/>
                                        <p:tgtEl>
                                          <p:spTgt spid="3"/>
                                        </p:tgtEl>
                                        <p:attrNameLst>
                                          <p:attrName>ppt_y</p:attrName>
                                        </p:attrNameLst>
                                      </p:cBhvr>
                                      <p:tavLst>
                                        <p:tav tm="0">
                                          <p:val>
                                            <p:strVal val="ppt_y"/>
                                          </p:val>
                                        </p:tav>
                                        <p:tav tm="100000">
                                          <p:val>
                                            <p:strVal val="1+ppt_h/2"/>
                                          </p:val>
                                        </p:tav>
                                      </p:tavLst>
                                    </p:anim>
                                    <p:set>
                                      <p:cBhvr>
                                        <p:cTn id="26" dur="1" fill="hold">
                                          <p:stCondLst>
                                            <p:cond delay="499"/>
                                          </p:stCondLst>
                                        </p:cTn>
                                        <p:tgtEl>
                                          <p:spTgt spid="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2" end="2"/>
                                            </p:txEl>
                                          </p:spTgt>
                                        </p:tgtEl>
                                        <p:attrNameLst>
                                          <p:attrName>style.visibility</p:attrName>
                                        </p:attrNameLst>
                                      </p:cBhvr>
                                      <p:to>
                                        <p:strVal val="visible"/>
                                      </p:to>
                                    </p:set>
                                    <p:anim calcmode="lin" valueType="num">
                                      <p:cBhvr additive="base">
                                        <p:cTn id="3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2A74ED-A56A-F56C-0F37-D41198677779}"/>
              </a:ext>
            </a:extLst>
          </p:cNvPr>
          <p:cNvSpPr txBox="1"/>
          <p:nvPr/>
        </p:nvSpPr>
        <p:spPr>
          <a:xfrm>
            <a:off x="204520" y="0"/>
            <a:ext cx="7923480"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Traditional criteria for NT canonicity</a:t>
            </a:r>
          </a:p>
        </p:txBody>
      </p:sp>
      <p:sp>
        <p:nvSpPr>
          <p:cNvPr id="2" name="TextBox 5">
            <a:extLst>
              <a:ext uri="{FF2B5EF4-FFF2-40B4-BE49-F238E27FC236}">
                <a16:creationId xmlns:a16="http://schemas.microsoft.com/office/drawing/2014/main" id="{322C4B29-3FD5-E59E-7CC7-DEC1629B77B0}"/>
              </a:ext>
            </a:extLst>
          </p:cNvPr>
          <p:cNvSpPr txBox="1"/>
          <p:nvPr/>
        </p:nvSpPr>
        <p:spPr>
          <a:xfrm>
            <a:off x="204521" y="523220"/>
            <a:ext cx="7923479" cy="3970318"/>
          </a:xfrm>
          <a:prstGeom prst="rect">
            <a:avLst/>
          </a:prstGeom>
          <a:noFill/>
        </p:spPr>
        <p:txBody>
          <a:bodyPr wrap="square" rtlCol="0">
            <a:spAutoFit/>
          </a:bodyPr>
          <a:lstStyle/>
          <a:p>
            <a:r>
              <a:rPr lang="en-US" sz="2800" b="1" dirty="0">
                <a:solidFill>
                  <a:srgbClr val="C00000"/>
                </a:solidFill>
                <a:latin typeface="Arial" panose="020B0604020202020204" pitchFamily="34" charset="0"/>
                <a:ea typeface="Verdana" panose="020B0604030504040204" pitchFamily="34" charset="0"/>
                <a:cs typeface="Arial" panose="020B0604020202020204" pitchFamily="34" charset="0"/>
              </a:rPr>
              <a:t>2.</a:t>
            </a:r>
            <a:r>
              <a:rPr lang="en-US" sz="2800" b="1" dirty="0">
                <a:latin typeface="Arial" panose="020B0604020202020204" pitchFamily="34" charset="0"/>
                <a:ea typeface="Verdana" panose="020B0604030504040204" pitchFamily="34" charset="0"/>
                <a:cs typeface="Arial" panose="020B0604020202020204" pitchFamily="34" charset="0"/>
              </a:rPr>
              <a:t> </a:t>
            </a:r>
            <a:r>
              <a:rPr lang="en-GB" sz="2800" b="1" dirty="0">
                <a:solidFill>
                  <a:srgbClr val="0070C0"/>
                </a:solidFill>
                <a:latin typeface="Arial" panose="020B0604020202020204" pitchFamily="34" charset="0"/>
                <a:ea typeface="Verdana" panose="020B0604030504040204" pitchFamily="34" charset="0"/>
                <a:cs typeface="Arial" panose="020B0604020202020204" pitchFamily="34" charset="0"/>
              </a:rPr>
              <a:t>Orthodoxy </a:t>
            </a:r>
          </a:p>
          <a:p>
            <a:r>
              <a:rPr lang="en-GB" sz="2800" b="1" dirty="0">
                <a:latin typeface="Arial" panose="020B0604020202020204" pitchFamily="34" charset="0"/>
                <a:ea typeface="Verdana" panose="020B0604030504040204" pitchFamily="34" charset="0"/>
                <a:cs typeface="Arial" panose="020B0604020202020204" pitchFamily="34" charset="0"/>
              </a:rPr>
              <a:t>	</a:t>
            </a:r>
            <a:r>
              <a:rPr lang="en-GB" sz="2800" b="1" dirty="0">
                <a:solidFill>
                  <a:srgbClr val="C00000"/>
                </a:solidFill>
                <a:latin typeface="Arial" panose="020B0604020202020204" pitchFamily="34" charset="0"/>
                <a:ea typeface="Verdana" panose="020B0604030504040204" pitchFamily="34" charset="0"/>
                <a:cs typeface="Arial" panose="020B0604020202020204" pitchFamily="34" charset="0"/>
              </a:rPr>
              <a:t>Critique: </a:t>
            </a:r>
            <a:r>
              <a:rPr lang="en-GB" sz="2800" b="1" dirty="0">
                <a:latin typeface="Arial" panose="020B0604020202020204" pitchFamily="34" charset="0"/>
                <a:ea typeface="Verdana" panose="020B0604030504040204" pitchFamily="34" charset="0"/>
                <a:cs typeface="Arial" panose="020B0604020202020204" pitchFamily="34" charset="0"/>
              </a:rPr>
              <a:t>There was no doctrinal standard common to all apostles and to NT writings. Even the Gospels have distinctive features and apply the OT differently. </a:t>
            </a:r>
          </a:p>
          <a:p>
            <a:r>
              <a:rPr lang="en-GB" sz="2800" b="1" dirty="0">
                <a:latin typeface="Arial" panose="020B0604020202020204" pitchFamily="34" charset="0"/>
                <a:ea typeface="Verdana" panose="020B0604030504040204" pitchFamily="34" charset="0"/>
                <a:cs typeface="Arial" panose="020B0604020202020204" pitchFamily="34" charset="0"/>
              </a:rPr>
              <a:t>	</a:t>
            </a:r>
            <a:r>
              <a:rPr lang="en-GB" sz="2800" b="1" dirty="0">
                <a:solidFill>
                  <a:srgbClr val="C00000"/>
                </a:solidFill>
                <a:latin typeface="Arial" panose="020B0604020202020204" pitchFamily="34" charset="0"/>
                <a:ea typeface="Verdana" panose="020B0604030504040204" pitchFamily="34" charset="0"/>
                <a:cs typeface="Arial" panose="020B0604020202020204" pitchFamily="34" charset="0"/>
              </a:rPr>
              <a:t>Reply: </a:t>
            </a:r>
            <a:r>
              <a:rPr lang="en-GB" sz="2800" b="1" dirty="0">
                <a:latin typeface="Arial" panose="020B0604020202020204" pitchFamily="34" charset="0"/>
                <a:ea typeface="Verdana" panose="020B0604030504040204" pitchFamily="34" charset="0"/>
                <a:cs typeface="Arial" panose="020B0604020202020204" pitchFamily="34" charset="0"/>
              </a:rPr>
              <a:t>Apostles themselves recognized unique teachings in each other’s writings. “Our brother Paul wrote to you according to the wisdom given to him.” </a:t>
            </a:r>
            <a:r>
              <a:rPr lang="en-GB" sz="2800" dirty="0">
                <a:solidFill>
                  <a:srgbClr val="00B050"/>
                </a:solidFill>
                <a:latin typeface="Arial" panose="020B0604020202020204" pitchFamily="34" charset="0"/>
                <a:ea typeface="Verdana" panose="020B0604030504040204" pitchFamily="34" charset="0"/>
                <a:cs typeface="Arial" panose="020B0604020202020204" pitchFamily="34" charset="0"/>
              </a:rPr>
              <a:t>2 Peter 3:15-16</a:t>
            </a:r>
          </a:p>
        </p:txBody>
      </p:sp>
    </p:spTree>
    <p:extLst>
      <p:ext uri="{BB962C8B-B14F-4D97-AF65-F5344CB8AC3E}">
        <p14:creationId xmlns:p14="http://schemas.microsoft.com/office/powerpoint/2010/main" val="1061513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2A74ED-A56A-F56C-0F37-D41198677779}"/>
              </a:ext>
            </a:extLst>
          </p:cNvPr>
          <p:cNvSpPr txBox="1"/>
          <p:nvPr/>
        </p:nvSpPr>
        <p:spPr>
          <a:xfrm>
            <a:off x="204520" y="0"/>
            <a:ext cx="7454273"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Traditional criteria for NT canonicity</a:t>
            </a:r>
          </a:p>
        </p:txBody>
      </p:sp>
      <p:sp>
        <p:nvSpPr>
          <p:cNvPr id="2" name="TextBox 5">
            <a:extLst>
              <a:ext uri="{FF2B5EF4-FFF2-40B4-BE49-F238E27FC236}">
                <a16:creationId xmlns:a16="http://schemas.microsoft.com/office/drawing/2014/main" id="{322C4B29-3FD5-E59E-7CC7-DEC1629B77B0}"/>
              </a:ext>
            </a:extLst>
          </p:cNvPr>
          <p:cNvSpPr txBox="1"/>
          <p:nvPr/>
        </p:nvSpPr>
        <p:spPr>
          <a:xfrm>
            <a:off x="204521" y="523220"/>
            <a:ext cx="7923479" cy="3847207"/>
          </a:xfrm>
          <a:prstGeom prst="rect">
            <a:avLst/>
          </a:prstGeom>
          <a:noFill/>
        </p:spPr>
        <p:txBody>
          <a:bodyPr wrap="square" rtlCol="0">
            <a:spAutoFit/>
          </a:bodyPr>
          <a:lstStyle/>
          <a:p>
            <a:pPr marL="357188" indent="-357188">
              <a:spcAft>
                <a:spcPts val="600"/>
              </a:spcAft>
            </a:pPr>
            <a:r>
              <a:rPr lang="en-US" sz="2800" b="1" dirty="0">
                <a:solidFill>
                  <a:srgbClr val="C00000"/>
                </a:solidFill>
                <a:latin typeface="Arial" panose="020B0604020202020204" pitchFamily="34" charset="0"/>
                <a:ea typeface="Verdana" panose="020B0604030504040204" pitchFamily="34" charset="0"/>
                <a:cs typeface="Arial" panose="020B0604020202020204" pitchFamily="34" charset="0"/>
              </a:rPr>
              <a:t>3.</a:t>
            </a:r>
            <a:r>
              <a:rPr lang="en-US" sz="2800" b="1" dirty="0">
                <a:latin typeface="Arial" panose="020B0604020202020204" pitchFamily="34" charset="0"/>
                <a:ea typeface="Verdana" panose="020B0604030504040204" pitchFamily="34" charset="0"/>
                <a:cs typeface="Arial" panose="020B0604020202020204" pitchFamily="34" charset="0"/>
              </a:rPr>
              <a:t> </a:t>
            </a:r>
            <a:r>
              <a:rPr lang="en-GB" sz="2800" b="1" dirty="0">
                <a:solidFill>
                  <a:srgbClr val="0070C0"/>
                </a:solidFill>
                <a:latin typeface="Arial" panose="020B0604020202020204" pitchFamily="34" charset="0"/>
                <a:ea typeface="Verdana" panose="020B0604030504040204" pitchFamily="34" charset="0"/>
                <a:cs typeface="Arial" panose="020B0604020202020204" pitchFamily="34" charset="0"/>
              </a:rPr>
              <a:t>Antiquity: </a:t>
            </a:r>
            <a:r>
              <a:rPr lang="en-GB" sz="2800" b="1" dirty="0">
                <a:latin typeface="Arial" panose="020B0604020202020204" pitchFamily="34" charset="0"/>
                <a:ea typeface="Verdana" panose="020B0604030504040204" pitchFamily="34" charset="0"/>
                <a:cs typeface="Arial" panose="020B0604020202020204" pitchFamily="34" charset="0"/>
              </a:rPr>
              <a:t>‘The period of the incarnation’. </a:t>
            </a:r>
          </a:p>
          <a:p>
            <a:pPr indent="357188">
              <a:spcAft>
                <a:spcPts val="600"/>
              </a:spcAft>
            </a:pPr>
            <a:r>
              <a:rPr lang="en-GB" sz="2800" b="1" dirty="0">
                <a:latin typeface="Arial" panose="020B0604020202020204" pitchFamily="34" charset="0"/>
                <a:ea typeface="Verdana" panose="020B0604030504040204" pitchFamily="34" charset="0"/>
                <a:cs typeface="Arial" panose="020B0604020202020204" pitchFamily="34" charset="0"/>
              </a:rPr>
              <a:t>The apostles’ “rule of faith” was a criterion by which the early churches judged truth.</a:t>
            </a:r>
          </a:p>
          <a:p>
            <a:pPr indent="357188">
              <a:spcAft>
                <a:spcPts val="600"/>
              </a:spcAft>
            </a:pPr>
            <a:endParaRPr lang="en-GB" sz="2800" b="1" dirty="0">
              <a:solidFill>
                <a:srgbClr val="00B050"/>
              </a:solidFill>
              <a:latin typeface="Arial" panose="020B0604020202020204" pitchFamily="34" charset="0"/>
              <a:ea typeface="Verdana" panose="020B0604030504040204" pitchFamily="34" charset="0"/>
              <a:cs typeface="Arial" panose="020B0604020202020204" pitchFamily="34" charset="0"/>
            </a:endParaRPr>
          </a:p>
          <a:p>
            <a:pPr indent="357188">
              <a:spcAft>
                <a:spcPts val="600"/>
              </a:spcAft>
            </a:pPr>
            <a:endParaRPr lang="en-GB" sz="2800" b="1" dirty="0">
              <a:solidFill>
                <a:srgbClr val="00B050"/>
              </a:solidFill>
              <a:latin typeface="Arial" panose="020B0604020202020204" pitchFamily="34" charset="0"/>
              <a:ea typeface="Verdana" panose="020B0604030504040204" pitchFamily="34" charset="0"/>
              <a:cs typeface="Arial" panose="020B0604020202020204" pitchFamily="34" charset="0"/>
            </a:endParaRPr>
          </a:p>
          <a:p>
            <a:pPr indent="357188">
              <a:spcAft>
                <a:spcPts val="600"/>
              </a:spcAft>
            </a:pPr>
            <a:r>
              <a:rPr lang="en-GB" sz="2800" b="1" dirty="0">
                <a:solidFill>
                  <a:srgbClr val="00B050"/>
                </a:solidFill>
                <a:latin typeface="Arial" panose="020B0604020202020204" pitchFamily="34" charset="0"/>
                <a:ea typeface="Verdana" panose="020B0604030504040204" pitchFamily="34" charset="0"/>
                <a:cs typeface="Arial" panose="020B0604020202020204" pitchFamily="34" charset="0"/>
              </a:rPr>
              <a:t>“I find it necessary to write and appeal to you to contend for the faith that was once and for all handed on to the saints.” </a:t>
            </a:r>
            <a:r>
              <a:rPr lang="en-GB" sz="2800" dirty="0">
                <a:solidFill>
                  <a:srgbClr val="00B050"/>
                </a:solidFill>
                <a:latin typeface="Arial" panose="020B0604020202020204" pitchFamily="34" charset="0"/>
                <a:ea typeface="Verdana" panose="020B0604030504040204" pitchFamily="34" charset="0"/>
                <a:cs typeface="Arial" panose="020B0604020202020204" pitchFamily="34" charset="0"/>
              </a:rPr>
              <a:t>Jude 1:3</a:t>
            </a:r>
            <a:endParaRPr lang="en-US" sz="2800" dirty="0">
              <a:solidFill>
                <a:srgbClr val="00B050"/>
              </a:solidFill>
              <a:latin typeface="Arial" panose="020B0604020202020204" pitchFamily="34" charset="0"/>
              <a:ea typeface="Verdana" panose="020B0604030504040204" pitchFamily="34" charset="0"/>
              <a:cs typeface="Arial" panose="020B0604020202020204" pitchFamily="34" charset="0"/>
            </a:endParaRPr>
          </a:p>
        </p:txBody>
      </p:sp>
      <p:pic>
        <p:nvPicPr>
          <p:cNvPr id="5" name="Image 4">
            <a:extLst>
              <a:ext uri="{FF2B5EF4-FFF2-40B4-BE49-F238E27FC236}">
                <a16:creationId xmlns:a16="http://schemas.microsoft.com/office/drawing/2014/main" id="{6CCBA1E2-1D45-1A93-40F0-5537BDB5F1E8}"/>
              </a:ext>
            </a:extLst>
          </p:cNvPr>
          <p:cNvPicPr>
            <a:picLocks noChangeAspect="1"/>
          </p:cNvPicPr>
          <p:nvPr/>
        </p:nvPicPr>
        <p:blipFill>
          <a:blip r:embed="rId2"/>
          <a:stretch>
            <a:fillRect/>
          </a:stretch>
        </p:blipFill>
        <p:spPr>
          <a:xfrm>
            <a:off x="1383907" y="0"/>
            <a:ext cx="5360185" cy="2938540"/>
          </a:xfrm>
          <a:prstGeom prst="rect">
            <a:avLst/>
          </a:prstGeom>
        </p:spPr>
      </p:pic>
    </p:spTree>
    <p:extLst>
      <p:ext uri="{BB962C8B-B14F-4D97-AF65-F5344CB8AC3E}">
        <p14:creationId xmlns:p14="http://schemas.microsoft.com/office/powerpoint/2010/main" val="361420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2A74ED-A56A-F56C-0F37-D41198677779}"/>
              </a:ext>
            </a:extLst>
          </p:cNvPr>
          <p:cNvSpPr txBox="1"/>
          <p:nvPr/>
        </p:nvSpPr>
        <p:spPr>
          <a:xfrm>
            <a:off x="204520" y="0"/>
            <a:ext cx="7923480"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Traditional criteria for NT canonicity</a:t>
            </a:r>
          </a:p>
        </p:txBody>
      </p:sp>
      <p:sp>
        <p:nvSpPr>
          <p:cNvPr id="2" name="TextBox 5">
            <a:extLst>
              <a:ext uri="{FF2B5EF4-FFF2-40B4-BE49-F238E27FC236}">
                <a16:creationId xmlns:a16="http://schemas.microsoft.com/office/drawing/2014/main" id="{322C4B29-3FD5-E59E-7CC7-DEC1629B77B0}"/>
              </a:ext>
            </a:extLst>
          </p:cNvPr>
          <p:cNvSpPr txBox="1"/>
          <p:nvPr/>
        </p:nvSpPr>
        <p:spPr>
          <a:xfrm>
            <a:off x="204521" y="523220"/>
            <a:ext cx="7923479" cy="3539430"/>
          </a:xfrm>
          <a:prstGeom prst="rect">
            <a:avLst/>
          </a:prstGeom>
          <a:noFill/>
        </p:spPr>
        <p:txBody>
          <a:bodyPr wrap="square" rtlCol="0">
            <a:spAutoFit/>
          </a:bodyPr>
          <a:lstStyle/>
          <a:p>
            <a:r>
              <a:rPr lang="en-US" sz="2800" b="1" dirty="0">
                <a:solidFill>
                  <a:srgbClr val="C00000"/>
                </a:solidFill>
                <a:latin typeface="Arial" panose="020B0604020202020204" pitchFamily="34" charset="0"/>
                <a:ea typeface="Verdana" panose="020B0604030504040204" pitchFamily="34" charset="0"/>
                <a:cs typeface="Arial" panose="020B0604020202020204" pitchFamily="34" charset="0"/>
              </a:rPr>
              <a:t>3.</a:t>
            </a:r>
            <a:r>
              <a:rPr lang="en-US" sz="2800" b="1" dirty="0">
                <a:latin typeface="Arial" panose="020B0604020202020204" pitchFamily="34" charset="0"/>
                <a:ea typeface="Verdana" panose="020B0604030504040204" pitchFamily="34" charset="0"/>
                <a:cs typeface="Arial" panose="020B0604020202020204" pitchFamily="34" charset="0"/>
              </a:rPr>
              <a:t> </a:t>
            </a:r>
            <a:r>
              <a:rPr lang="en-GB" sz="2800" b="1" dirty="0">
                <a:solidFill>
                  <a:srgbClr val="0070C0"/>
                </a:solidFill>
                <a:latin typeface="Arial" panose="020B0604020202020204" pitchFamily="34" charset="0"/>
                <a:ea typeface="Verdana" panose="020B0604030504040204" pitchFamily="34" charset="0"/>
                <a:cs typeface="Arial" panose="020B0604020202020204" pitchFamily="34" charset="0"/>
              </a:rPr>
              <a:t>Antiquity </a:t>
            </a:r>
          </a:p>
          <a:p>
            <a:r>
              <a:rPr lang="en-GB" sz="2800" b="1" dirty="0">
                <a:latin typeface="Arial" panose="020B0604020202020204" pitchFamily="34" charset="0"/>
                <a:ea typeface="Verdana" panose="020B0604030504040204" pitchFamily="34" charset="0"/>
                <a:cs typeface="Arial" panose="020B0604020202020204" pitchFamily="34" charset="0"/>
              </a:rPr>
              <a:t>	</a:t>
            </a:r>
            <a:r>
              <a:rPr lang="en-GB" sz="2800" b="1" dirty="0">
                <a:solidFill>
                  <a:srgbClr val="C00000"/>
                </a:solidFill>
                <a:latin typeface="Arial" panose="020B0604020202020204" pitchFamily="34" charset="0"/>
                <a:ea typeface="Verdana" panose="020B0604030504040204" pitchFamily="34" charset="0"/>
                <a:cs typeface="Arial" panose="020B0604020202020204" pitchFamily="34" charset="0"/>
              </a:rPr>
              <a:t>Critique: </a:t>
            </a:r>
            <a:r>
              <a:rPr lang="en-GB" sz="2800" b="1" dirty="0">
                <a:latin typeface="Arial" panose="020B0604020202020204" pitchFamily="34" charset="0"/>
                <a:ea typeface="Verdana" panose="020B0604030504040204" pitchFamily="34" charset="0"/>
                <a:cs typeface="Arial" panose="020B0604020202020204" pitchFamily="34" charset="0"/>
              </a:rPr>
              <a:t>There were non-canonical gospels or ‘sayings of Jesus’ circulating before the appearance of the canonical Gospels. </a:t>
            </a:r>
            <a:r>
              <a:rPr lang="en-GB" sz="2800" dirty="0">
                <a:solidFill>
                  <a:srgbClr val="00B050"/>
                </a:solidFill>
                <a:latin typeface="Arial" panose="020B0604020202020204" pitchFamily="34" charset="0"/>
                <a:ea typeface="Verdana" panose="020B0604030504040204" pitchFamily="34" charset="0"/>
                <a:cs typeface="Arial" panose="020B0604020202020204" pitchFamily="34" charset="0"/>
              </a:rPr>
              <a:t>Luke 1:1</a:t>
            </a:r>
          </a:p>
          <a:p>
            <a:r>
              <a:rPr lang="en-GB" sz="2800" b="1" dirty="0">
                <a:latin typeface="Arial" panose="020B0604020202020204" pitchFamily="34" charset="0"/>
                <a:ea typeface="Verdana" panose="020B0604030504040204" pitchFamily="34" charset="0"/>
                <a:cs typeface="Arial" panose="020B0604020202020204" pitchFamily="34" charset="0"/>
              </a:rPr>
              <a:t>	</a:t>
            </a:r>
            <a:r>
              <a:rPr lang="en-GB" sz="2800" b="1" dirty="0">
                <a:solidFill>
                  <a:srgbClr val="C00000"/>
                </a:solidFill>
                <a:latin typeface="Arial" panose="020B0604020202020204" pitchFamily="34" charset="0"/>
                <a:ea typeface="Verdana" panose="020B0604030504040204" pitchFamily="34" charset="0"/>
                <a:cs typeface="Arial" panose="020B0604020202020204" pitchFamily="34" charset="0"/>
              </a:rPr>
              <a:t>Reply: </a:t>
            </a:r>
            <a:r>
              <a:rPr lang="en-GB" sz="2800" b="1" dirty="0">
                <a:latin typeface="Arial" panose="020B0604020202020204" pitchFamily="34" charset="0"/>
                <a:ea typeface="Verdana" panose="020B0604030504040204" pitchFamily="34" charset="0"/>
                <a:cs typeface="Arial" panose="020B0604020202020204" pitchFamily="34" charset="0"/>
              </a:rPr>
              <a:t>Canonicity allows for both the period of the incarnation and the lifetimes of Jesus’ apostles. </a:t>
            </a:r>
            <a:endParaRPr lang="en-GB" sz="2800" dirty="0">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174417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2A74ED-A56A-F56C-0F37-D41198677779}"/>
              </a:ext>
            </a:extLst>
          </p:cNvPr>
          <p:cNvSpPr txBox="1"/>
          <p:nvPr/>
        </p:nvSpPr>
        <p:spPr>
          <a:xfrm>
            <a:off x="204520" y="0"/>
            <a:ext cx="7923480"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Sample 1</a:t>
            </a:r>
            <a:r>
              <a:rPr lang="en-US" sz="2800" b="1" baseline="30000" dirty="0">
                <a:solidFill>
                  <a:srgbClr val="0070C0"/>
                </a:solidFill>
                <a:latin typeface="Verdana" panose="020B0604030504040204" pitchFamily="34" charset="0"/>
                <a:ea typeface="Verdana" panose="020B0604030504040204" pitchFamily="34" charset="0"/>
              </a:rPr>
              <a:t>st</a:t>
            </a:r>
            <a:r>
              <a:rPr lang="en-US" sz="2800" b="1" dirty="0">
                <a:solidFill>
                  <a:srgbClr val="0070C0"/>
                </a:solidFill>
                <a:latin typeface="Verdana" panose="020B0604030504040204" pitchFamily="34" charset="0"/>
                <a:ea typeface="Verdana" panose="020B0604030504040204" pitchFamily="34" charset="0"/>
              </a:rPr>
              <a:t> &amp; 2</a:t>
            </a:r>
            <a:r>
              <a:rPr lang="en-US" sz="2800" b="1" baseline="30000" dirty="0">
                <a:solidFill>
                  <a:srgbClr val="0070C0"/>
                </a:solidFill>
                <a:latin typeface="Verdana" panose="020B0604030504040204" pitchFamily="34" charset="0"/>
                <a:ea typeface="Verdana" panose="020B0604030504040204" pitchFamily="34" charset="0"/>
              </a:rPr>
              <a:t>nd</a:t>
            </a:r>
            <a:r>
              <a:rPr lang="en-US" sz="2800" b="1" dirty="0">
                <a:solidFill>
                  <a:srgbClr val="0070C0"/>
                </a:solidFill>
                <a:latin typeface="Verdana" panose="020B0604030504040204" pitchFamily="34" charset="0"/>
                <a:ea typeface="Verdana" panose="020B0604030504040204" pitchFamily="34" charset="0"/>
              </a:rPr>
              <a:t> century gospels</a:t>
            </a:r>
          </a:p>
        </p:txBody>
      </p:sp>
      <p:sp>
        <p:nvSpPr>
          <p:cNvPr id="3" name="TextBox 5">
            <a:extLst>
              <a:ext uri="{FF2B5EF4-FFF2-40B4-BE49-F238E27FC236}">
                <a16:creationId xmlns:a16="http://schemas.microsoft.com/office/drawing/2014/main" id="{C4917FED-7713-C8A3-0E70-E562A90D302E}"/>
              </a:ext>
            </a:extLst>
          </p:cNvPr>
          <p:cNvSpPr txBox="1"/>
          <p:nvPr/>
        </p:nvSpPr>
        <p:spPr>
          <a:xfrm>
            <a:off x="204521" y="399837"/>
            <a:ext cx="7923479" cy="3970318"/>
          </a:xfrm>
          <a:prstGeom prst="rect">
            <a:avLst/>
          </a:prstGeom>
          <a:noFill/>
        </p:spPr>
        <p:txBody>
          <a:bodyPr wrap="square" rtlCol="0">
            <a:spAutoFit/>
          </a:bodyPr>
          <a:lstStyle/>
          <a:p>
            <a:pPr marL="357188" indent="-357188"/>
            <a:r>
              <a:rPr lang="en-US" sz="2800" b="1" dirty="0">
                <a:solidFill>
                  <a:srgbClr val="C00000"/>
                </a:solidFill>
                <a:latin typeface="Arial" panose="020B0604020202020204" pitchFamily="34" charset="0"/>
                <a:ea typeface="Verdana" panose="020B0604030504040204" pitchFamily="34" charset="0"/>
                <a:cs typeface="Arial" panose="020B0604020202020204" pitchFamily="34" charset="0"/>
              </a:rPr>
              <a:t>●</a:t>
            </a:r>
            <a:r>
              <a:rPr lang="en-US" sz="2800" b="1" dirty="0">
                <a:latin typeface="Arial" panose="020B0604020202020204" pitchFamily="34" charset="0"/>
                <a:ea typeface="Verdana" panose="020B0604030504040204" pitchFamily="34" charset="0"/>
                <a:cs typeface="Arial" panose="020B0604020202020204" pitchFamily="34" charset="0"/>
              </a:rPr>
              <a:t> </a:t>
            </a:r>
            <a:r>
              <a:rPr lang="en-US" sz="2800" b="1" dirty="0">
                <a:solidFill>
                  <a:srgbClr val="0070C0"/>
                </a:solidFill>
                <a:latin typeface="Arial" panose="020B0604020202020204" pitchFamily="34" charset="0"/>
                <a:ea typeface="Verdana" panose="020B0604030504040204" pitchFamily="34" charset="0"/>
                <a:cs typeface="Arial" panose="020B0604020202020204" pitchFamily="34" charset="0"/>
              </a:rPr>
              <a:t>Egerton papyrus: </a:t>
            </a:r>
            <a:r>
              <a:rPr lang="en-US" sz="2800" b="1" dirty="0">
                <a:latin typeface="Arial" panose="020B0604020202020204" pitchFamily="34" charset="0"/>
                <a:ea typeface="Verdana" panose="020B0604030504040204" pitchFamily="34" charset="0"/>
                <a:cs typeface="Arial" panose="020B0604020202020204" pitchFamily="34" charset="0"/>
              </a:rPr>
              <a:t>Miracles and sayings of Jesus, some extra-canonical.</a:t>
            </a:r>
          </a:p>
          <a:p>
            <a:pPr marL="357188" indent="-357188"/>
            <a:r>
              <a:rPr lang="en-US" sz="2800" b="1" dirty="0">
                <a:solidFill>
                  <a:srgbClr val="C00000"/>
                </a:solidFill>
                <a:latin typeface="Arial" panose="020B0604020202020204" pitchFamily="34" charset="0"/>
                <a:ea typeface="Verdana" panose="020B0604030504040204" pitchFamily="34" charset="0"/>
                <a:cs typeface="Arial" panose="020B0604020202020204" pitchFamily="34" charset="0"/>
              </a:rPr>
              <a:t>●</a:t>
            </a:r>
            <a:r>
              <a:rPr lang="en-US" sz="2800" b="1" dirty="0">
                <a:latin typeface="Arial" panose="020B0604020202020204" pitchFamily="34" charset="0"/>
                <a:ea typeface="Verdana" panose="020B0604030504040204" pitchFamily="34" charset="0"/>
                <a:cs typeface="Arial" panose="020B0604020202020204" pitchFamily="34" charset="0"/>
              </a:rPr>
              <a:t> </a:t>
            </a:r>
            <a:r>
              <a:rPr lang="en-US" sz="2800" b="1" dirty="0">
                <a:solidFill>
                  <a:srgbClr val="0070C0"/>
                </a:solidFill>
                <a:latin typeface="Arial" panose="020B0604020202020204" pitchFamily="34" charset="0"/>
                <a:ea typeface="Verdana" panose="020B0604030504040204" pitchFamily="34" charset="0"/>
                <a:cs typeface="Arial" panose="020B0604020202020204" pitchFamily="34" charset="0"/>
              </a:rPr>
              <a:t>Ebionite Gospel: </a:t>
            </a:r>
            <a:r>
              <a:rPr lang="en-US" sz="2800" b="1" dirty="0">
                <a:latin typeface="Arial" panose="020B0604020202020204" pitchFamily="34" charset="0"/>
                <a:ea typeface="Verdana" panose="020B0604030504040204" pitchFamily="34" charset="0"/>
                <a:cs typeface="Arial" panose="020B0604020202020204" pitchFamily="34" charset="0"/>
              </a:rPr>
              <a:t>Denies the virginal conception of Jesus.</a:t>
            </a:r>
          </a:p>
          <a:p>
            <a:pPr marL="357188" indent="-357188"/>
            <a:r>
              <a:rPr lang="en-US" sz="2800" b="1" dirty="0">
                <a:solidFill>
                  <a:srgbClr val="C00000"/>
                </a:solidFill>
                <a:latin typeface="Arial" panose="020B0604020202020204" pitchFamily="34" charset="0"/>
                <a:ea typeface="Verdana" panose="020B0604030504040204" pitchFamily="34" charset="0"/>
                <a:cs typeface="Arial" panose="020B0604020202020204" pitchFamily="34" charset="0"/>
              </a:rPr>
              <a:t>●</a:t>
            </a:r>
            <a:r>
              <a:rPr lang="en-US" sz="2800" b="1" dirty="0">
                <a:latin typeface="Arial" panose="020B0604020202020204" pitchFamily="34" charset="0"/>
                <a:ea typeface="Verdana" panose="020B0604030504040204" pitchFamily="34" charset="0"/>
                <a:cs typeface="Arial" panose="020B0604020202020204" pitchFamily="34" charset="0"/>
              </a:rPr>
              <a:t> </a:t>
            </a:r>
            <a:r>
              <a:rPr lang="en-US" sz="2800" b="1" dirty="0">
                <a:solidFill>
                  <a:srgbClr val="0070C0"/>
                </a:solidFill>
                <a:latin typeface="Arial" panose="020B0604020202020204" pitchFamily="34" charset="0"/>
                <a:ea typeface="Verdana" panose="020B0604030504040204" pitchFamily="34" charset="0"/>
                <a:cs typeface="Arial" panose="020B0604020202020204" pitchFamily="34" charset="0"/>
              </a:rPr>
              <a:t>Shepherd of </a:t>
            </a:r>
            <a:r>
              <a:rPr lang="en-US" sz="2800" b="1" dirty="0" err="1">
                <a:solidFill>
                  <a:srgbClr val="0070C0"/>
                </a:solidFill>
                <a:latin typeface="Arial" panose="020B0604020202020204" pitchFamily="34" charset="0"/>
                <a:ea typeface="Verdana" panose="020B0604030504040204" pitchFamily="34" charset="0"/>
                <a:cs typeface="Arial" panose="020B0604020202020204" pitchFamily="34" charset="0"/>
              </a:rPr>
              <a:t>Hermas</a:t>
            </a:r>
            <a:r>
              <a:rPr lang="en-US" sz="2800" b="1" dirty="0">
                <a:solidFill>
                  <a:srgbClr val="0070C0"/>
                </a:solidFill>
                <a:latin typeface="Arial" panose="020B0604020202020204" pitchFamily="34" charset="0"/>
                <a:ea typeface="Verdana" panose="020B0604030504040204" pitchFamily="34" charset="0"/>
                <a:cs typeface="Arial" panose="020B0604020202020204" pitchFamily="34" charset="0"/>
              </a:rPr>
              <a:t>: </a:t>
            </a:r>
            <a:r>
              <a:rPr lang="en-US" sz="2800" b="1" dirty="0">
                <a:latin typeface="Arial" panose="020B0604020202020204" pitchFamily="34" charset="0"/>
                <a:ea typeface="Verdana" panose="020B0604030504040204" pitchFamily="34" charset="0"/>
                <a:cs typeface="Arial" panose="020B0604020202020204" pitchFamily="34" charset="0"/>
              </a:rPr>
              <a:t>Visions &amp; commands supposedly given by Jesus. </a:t>
            </a:r>
          </a:p>
          <a:p>
            <a:pPr marL="357188" indent="-357188"/>
            <a:r>
              <a:rPr lang="en-US" sz="2800" b="1" dirty="0">
                <a:solidFill>
                  <a:srgbClr val="C00000"/>
                </a:solidFill>
                <a:latin typeface="Arial" panose="020B0604020202020204" pitchFamily="34" charset="0"/>
                <a:ea typeface="Verdana" panose="020B0604030504040204" pitchFamily="34" charset="0"/>
                <a:cs typeface="Arial" panose="020B0604020202020204" pitchFamily="34" charset="0"/>
              </a:rPr>
              <a:t>●</a:t>
            </a:r>
            <a:r>
              <a:rPr lang="en-US" sz="2800" b="1" dirty="0">
                <a:latin typeface="Arial" panose="020B0604020202020204" pitchFamily="34" charset="0"/>
                <a:ea typeface="Verdana" panose="020B0604030504040204" pitchFamily="34" charset="0"/>
                <a:cs typeface="Arial" panose="020B0604020202020204" pitchFamily="34" charset="0"/>
              </a:rPr>
              <a:t> </a:t>
            </a:r>
            <a:r>
              <a:rPr lang="en-US" sz="2800" b="1" dirty="0">
                <a:solidFill>
                  <a:srgbClr val="0070C0"/>
                </a:solidFill>
                <a:latin typeface="Arial" panose="020B0604020202020204" pitchFamily="34" charset="0"/>
                <a:ea typeface="Verdana" panose="020B0604030504040204" pitchFamily="34" charset="0"/>
                <a:cs typeface="Arial" panose="020B0604020202020204" pitchFamily="34" charset="0"/>
              </a:rPr>
              <a:t>Gospel of Judas: </a:t>
            </a:r>
            <a:r>
              <a:rPr lang="en-US" sz="2800" b="1" dirty="0">
                <a:latin typeface="Arial" panose="020B0604020202020204" pitchFamily="34" charset="0"/>
                <a:ea typeface="Verdana" panose="020B0604030504040204" pitchFamily="34" charset="0"/>
                <a:cs typeface="Arial" panose="020B0604020202020204" pitchFamily="34" charset="0"/>
              </a:rPr>
              <a:t>Written in Coptic translated from Greek, teaching Gnostic doctrines.</a:t>
            </a:r>
          </a:p>
        </p:txBody>
      </p:sp>
      <p:pic>
        <p:nvPicPr>
          <p:cNvPr id="6" name="Image 5">
            <a:extLst>
              <a:ext uri="{FF2B5EF4-FFF2-40B4-BE49-F238E27FC236}">
                <a16:creationId xmlns:a16="http://schemas.microsoft.com/office/drawing/2014/main" id="{17A5FA2A-5C5E-428A-3C9E-902483BC40E6}"/>
              </a:ext>
            </a:extLst>
          </p:cNvPr>
          <p:cNvPicPr>
            <a:picLocks noChangeAspect="1"/>
          </p:cNvPicPr>
          <p:nvPr/>
        </p:nvPicPr>
        <p:blipFill>
          <a:blip r:embed="rId2"/>
          <a:stretch>
            <a:fillRect/>
          </a:stretch>
        </p:blipFill>
        <p:spPr>
          <a:xfrm>
            <a:off x="6543472" y="0"/>
            <a:ext cx="1584527" cy="2231880"/>
          </a:xfrm>
          <a:prstGeom prst="rect">
            <a:avLst/>
          </a:prstGeom>
        </p:spPr>
      </p:pic>
      <p:pic>
        <p:nvPicPr>
          <p:cNvPr id="8" name="Image 7">
            <a:extLst>
              <a:ext uri="{FF2B5EF4-FFF2-40B4-BE49-F238E27FC236}">
                <a16:creationId xmlns:a16="http://schemas.microsoft.com/office/drawing/2014/main" id="{C989F23F-9204-DE23-8EF6-5525B1B0E00D}"/>
              </a:ext>
            </a:extLst>
          </p:cNvPr>
          <p:cNvPicPr>
            <a:picLocks noChangeAspect="1"/>
          </p:cNvPicPr>
          <p:nvPr/>
        </p:nvPicPr>
        <p:blipFill>
          <a:blip r:embed="rId3"/>
          <a:stretch>
            <a:fillRect/>
          </a:stretch>
        </p:blipFill>
        <p:spPr>
          <a:xfrm>
            <a:off x="0" y="0"/>
            <a:ext cx="1830788" cy="3112851"/>
          </a:xfrm>
          <a:prstGeom prst="rect">
            <a:avLst/>
          </a:prstGeom>
        </p:spPr>
      </p:pic>
      <p:pic>
        <p:nvPicPr>
          <p:cNvPr id="10" name="Image 9">
            <a:extLst>
              <a:ext uri="{FF2B5EF4-FFF2-40B4-BE49-F238E27FC236}">
                <a16:creationId xmlns:a16="http://schemas.microsoft.com/office/drawing/2014/main" id="{FEBB11C4-1F94-DC6B-86BB-1DDFD47FF90F}"/>
              </a:ext>
            </a:extLst>
          </p:cNvPr>
          <p:cNvPicPr>
            <a:picLocks noChangeAspect="1"/>
          </p:cNvPicPr>
          <p:nvPr/>
        </p:nvPicPr>
        <p:blipFill>
          <a:blip r:embed="rId4"/>
          <a:stretch>
            <a:fillRect/>
          </a:stretch>
        </p:blipFill>
        <p:spPr>
          <a:xfrm>
            <a:off x="2841067" y="1341901"/>
            <a:ext cx="2692125" cy="3230099"/>
          </a:xfrm>
          <a:prstGeom prst="rect">
            <a:avLst/>
          </a:prstGeom>
        </p:spPr>
      </p:pic>
    </p:spTree>
    <p:extLst>
      <p:ext uri="{BB962C8B-B14F-4D97-AF65-F5344CB8AC3E}">
        <p14:creationId xmlns:p14="http://schemas.microsoft.com/office/powerpoint/2010/main" val="1203152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0"/>
                                        </p:tgtEl>
                                        <p:attrNameLst>
                                          <p:attrName>ppt_x</p:attrName>
                                        </p:attrNameLst>
                                      </p:cBhvr>
                                      <p:tavLst>
                                        <p:tav tm="0">
                                          <p:val>
                                            <p:strVal val="ppt_x"/>
                                          </p:val>
                                        </p:tav>
                                        <p:tav tm="100000">
                                          <p:val>
                                            <p:strVal val="ppt_x"/>
                                          </p:val>
                                        </p:tav>
                                      </p:tavLst>
                                    </p:anim>
                                    <p:anim calcmode="lin" valueType="num">
                                      <p:cBhvr additive="base">
                                        <p:cTn id="13" dur="500"/>
                                        <p:tgtEl>
                                          <p:spTgt spid="10"/>
                                        </p:tgtEl>
                                        <p:attrNameLst>
                                          <p:attrName>ppt_y</p:attrName>
                                        </p:attrNameLst>
                                      </p:cBhvr>
                                      <p:tavLst>
                                        <p:tav tm="0">
                                          <p:val>
                                            <p:strVal val="ppt_y"/>
                                          </p:val>
                                        </p:tav>
                                        <p:tav tm="100000">
                                          <p:val>
                                            <p:strVal val="1+ppt_h/2"/>
                                          </p:val>
                                        </p:tav>
                                      </p:tavLst>
                                    </p:anim>
                                    <p:set>
                                      <p:cBhvr>
                                        <p:cTn id="14" dur="1" fill="hold">
                                          <p:stCondLst>
                                            <p:cond delay="499"/>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additive="base">
                                        <p:cTn id="3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3">
                                            <p:txEl>
                                              <p:pRg st="3" end="3"/>
                                            </p:txEl>
                                          </p:spTgt>
                                        </p:tgtEl>
                                        <p:attrNameLst>
                                          <p:attrName>style.visibility</p:attrName>
                                        </p:attrNameLst>
                                      </p:cBhvr>
                                      <p:to>
                                        <p:strVal val="visible"/>
                                      </p:to>
                                    </p:set>
                                    <p:anim calcmode="lin" valueType="num">
                                      <p:cBhvr additive="base">
                                        <p:cTn id="4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2615</TotalTime>
  <Words>1577</Words>
  <Application>Microsoft Office PowerPoint</Application>
  <PresentationFormat>Personnalisé</PresentationFormat>
  <Paragraphs>143</Paragraphs>
  <Slides>26</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26</vt:i4>
      </vt:variant>
    </vt:vector>
  </HeadingPairs>
  <TitlesOfParts>
    <vt:vector size="32" baseType="lpstr">
      <vt:lpstr>Arial</vt:lpstr>
      <vt:lpstr>Arial Narrow</vt:lpstr>
      <vt:lpstr>Calibri</vt:lpstr>
      <vt:lpstr>Calibri Light</vt:lpstr>
      <vt:lpstr>Verdana</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Galen Currah</dc:creator>
  <cp:lastModifiedBy>Galen Currah</cp:lastModifiedBy>
  <cp:revision>75</cp:revision>
  <dcterms:created xsi:type="dcterms:W3CDTF">2023-05-03T23:33:27Z</dcterms:created>
  <dcterms:modified xsi:type="dcterms:W3CDTF">2023-09-17T04:17:00Z</dcterms:modified>
</cp:coreProperties>
</file>