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318" r:id="rId5"/>
    <p:sldId id="319" r:id="rId6"/>
    <p:sldId id="262" r:id="rId7"/>
    <p:sldId id="260" r:id="rId8"/>
    <p:sldId id="320" r:id="rId9"/>
    <p:sldId id="261" r:id="rId10"/>
    <p:sldId id="263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64" r:id="rId21"/>
    <p:sldId id="300" r:id="rId22"/>
    <p:sldId id="299" r:id="rId23"/>
    <p:sldId id="265" r:id="rId24"/>
    <p:sldId id="266" r:id="rId25"/>
    <p:sldId id="306" r:id="rId26"/>
    <p:sldId id="308" r:id="rId27"/>
    <p:sldId id="295" r:id="rId28"/>
    <p:sldId id="296" r:id="rId29"/>
    <p:sldId id="297" r:id="rId30"/>
    <p:sldId id="301" r:id="rId31"/>
    <p:sldId id="302" r:id="rId32"/>
    <p:sldId id="303" r:id="rId33"/>
    <p:sldId id="305" r:id="rId34"/>
    <p:sldId id="304" r:id="rId35"/>
    <p:sldId id="307" r:id="rId36"/>
  </p:sldIdLst>
  <p:sldSz cx="81280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CD8"/>
    <a:srgbClr val="FFFF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60" y="1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748242"/>
            <a:ext cx="6096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2401359"/>
            <a:ext cx="6096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2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6600" y="243417"/>
            <a:ext cx="1752600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800" y="243417"/>
            <a:ext cx="5156200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567" y="1139826"/>
            <a:ext cx="701040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567" y="3059642"/>
            <a:ext cx="701040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243417"/>
            <a:ext cx="701040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859" y="1120775"/>
            <a:ext cx="3438525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859" y="1670050"/>
            <a:ext cx="3438525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4800" y="1120775"/>
            <a:ext cx="3455459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670050"/>
            <a:ext cx="3455459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4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459" y="658284"/>
            <a:ext cx="4114800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5459" y="658284"/>
            <a:ext cx="4114800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243417"/>
            <a:ext cx="701040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217083"/>
            <a:ext cx="701040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8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771A-6BB2-443A-AF2E-32C2C7329DE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400" y="4237567"/>
            <a:ext cx="27432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09C5-AF5C-4CBE-94DB-B5BEA58F8A4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8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0B1B76-0291-6CA5-E82B-24ED766FC593}"/>
              </a:ext>
            </a:extLst>
          </p:cNvPr>
          <p:cNvSpPr txBox="1"/>
          <p:nvPr/>
        </p:nvSpPr>
        <p:spPr>
          <a:xfrm>
            <a:off x="0" y="26908"/>
            <a:ext cx="812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15"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Gospel of Luke</a:t>
            </a:r>
          </a:p>
          <a:p>
            <a:pPr indent="304815"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Origin and Introduction </a:t>
            </a:r>
          </a:p>
          <a:p>
            <a:pPr indent="304815" algn="ctr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September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3B437B-375C-4C59-03A2-772D5F66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35" y="1476428"/>
            <a:ext cx="4825450" cy="30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85751" y="2759242"/>
            <a:ext cx="7521818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past God spoke to our ancestors through the prophets at many times and in various ways, but in these last days he has spoken to us by his Son.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Hebrews 1:1-2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3310304" y="30773"/>
            <a:ext cx="1670538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0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85751" y="2759242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Prophecy never had its origin in the human will, but prophets, though human, spoke from God as they were carried along by the Holy Spirit.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Peter 1:21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92320" y="914400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37393" y="584529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Scripture is God-breathed and is useful for teaching, rebuking, correcting and training in righteousness.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Timothy 3:16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92320" y="2927848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85751" y="2759242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… saw heaven being torn open and the Spirit descending on him like a dove. And a voice came from heaven: “You are my Son!”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1:10-11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2712428" y="918796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85751" y="2759242"/>
            <a:ext cx="7521818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said, “Peace be with you! As the Father has sent me, I am sending you.” And with that he breathed on them and said, “Receive the Holy Spirit!” </a:t>
            </a:r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20:21-22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2712428" y="1896232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37393" y="584529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Lord’s patience means salvation, just as our </a:t>
            </a:r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brother Paul also wrote you with the wisdom </a:t>
            </a:r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God gave him.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Peter 3:15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2769577" y="2927848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85751" y="2759242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 is with me. Get Mark and bring him with you… When you come, bring … my scrolls, especially</a:t>
            </a:r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parchments.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Timothy 4:11-13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5301274" y="1927005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37393" y="584529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help of Silas, whom I regard as a faithful brother, I have written to you briefly, … testifying that this is the true grace of God.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Peter 5:12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5301274" y="2883886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E1E8399-F2C4-4E2C-0B4C-02269508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9F8091-85CD-EB71-A3DE-7431E0C60BBF}"/>
              </a:ext>
            </a:extLst>
          </p:cNvPr>
          <p:cNvSpPr txBox="1"/>
          <p:nvPr/>
        </p:nvSpPr>
        <p:spPr>
          <a:xfrm>
            <a:off x="237393" y="584529"/>
            <a:ext cx="7521818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able to understand my insight into </a:t>
            </a:r>
            <a:b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mystery of Christ … as it has now been revealed by the Spirit to God’s holy apostles and prophets.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Ephesians 3:4-5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0D494DE-7F6A-2FC2-7228-6440033AF721}"/>
              </a:ext>
            </a:extLst>
          </p:cNvPr>
          <p:cNvSpPr/>
          <p:nvPr/>
        </p:nvSpPr>
        <p:spPr>
          <a:xfrm>
            <a:off x="2733920" y="3873020"/>
            <a:ext cx="2826726" cy="5011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1679599"/>
            <a:ext cx="7718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Define: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Gospel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Identify: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Luke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Introduce: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Gospel of Luke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Defend: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Luke’s place in our ‘canon’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Suggest: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Luke’s themes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Some study goals</a:t>
            </a:r>
          </a:p>
        </p:txBody>
      </p:sp>
      <p:pic>
        <p:nvPicPr>
          <p:cNvPr id="3074" name="Picture 2" descr="Objective GIFs - Get the best GIF on GIPHY">
            <a:extLst>
              <a:ext uri="{FF2B5EF4-FFF2-40B4-BE49-F238E27FC236}">
                <a16:creationId xmlns:a16="http://schemas.microsoft.com/office/drawing/2014/main" id="{D56E409D-1B82-EC30-58DC-24D3D9F9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19" y="-1"/>
            <a:ext cx="2357582" cy="23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‘gospels’?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638769"/>
            <a:ext cx="7923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biographies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that: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Preserve truth (scripture)</a:t>
            </a:r>
            <a:endParaRPr lang="en-US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Inform seekers (evangelism)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Teach newcomers (catechism)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Train disciples (life style)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Defend beliefs (apologetics)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Build communities (theology)</a:t>
            </a:r>
          </a:p>
        </p:txBody>
      </p:sp>
    </p:spTree>
    <p:extLst>
      <p:ext uri="{BB962C8B-B14F-4D97-AF65-F5344CB8AC3E}">
        <p14:creationId xmlns:p14="http://schemas.microsoft.com/office/powerpoint/2010/main" val="420421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C6AFDC3-A4E6-6E71-510C-B17292AD64EB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Sample 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2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nd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century gospels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CD56CDC-D517-9E31-9600-184FD241D4C5}"/>
              </a:ext>
            </a:extLst>
          </p:cNvPr>
          <p:cNvSpPr txBox="1"/>
          <p:nvPr/>
        </p:nvSpPr>
        <p:spPr>
          <a:xfrm>
            <a:off x="204521" y="453177"/>
            <a:ext cx="79234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Egerton papyrus: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Miracles and sayings of Jesus, some extra-canonical.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Ebionite Gospel: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Denies the virginal conception of Jesus.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Shepherd of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Hermas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Visions &amp; commands supposedly given by Jesus. </a:t>
            </a:r>
          </a:p>
          <a:p>
            <a:pPr marL="357188" indent="-3571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Gospel of Judas: 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Written in Coptic translated from Greek, teaching Gnostic doctrines.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73E3F2-0331-1DD9-3FDF-2C254F4F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72" y="0"/>
            <a:ext cx="1584527" cy="22318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BD9B0E-808B-40B7-D787-714790AA9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0788" cy="31128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D6875F-7DCB-8990-8D39-4E2F4C9E1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067" y="1341901"/>
            <a:ext cx="2692125" cy="32300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A8FC3A-25E2-119C-1B65-1719D06363E8}"/>
              </a:ext>
            </a:extLst>
          </p:cNvPr>
          <p:cNvSpPr txBox="1"/>
          <p:nvPr/>
        </p:nvSpPr>
        <p:spPr>
          <a:xfrm>
            <a:off x="303091" y="1617444"/>
            <a:ext cx="7521818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or download </a:t>
            </a:r>
            <a:b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“Early Christian Gospels” (4 pages)</a:t>
            </a:r>
            <a:b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Luke.Currah.Download</a:t>
            </a:r>
            <a:endParaRPr lang="en-US" sz="2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EAC4824-7AE7-E28B-A9BC-25E9C453C8F9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Luke, a ‘synoptic’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DA04004-94C1-FD33-937D-448030A8B97C}"/>
              </a:ext>
            </a:extLst>
          </p:cNvPr>
          <p:cNvSpPr txBox="1"/>
          <p:nvPr/>
        </p:nvSpPr>
        <p:spPr>
          <a:xfrm>
            <a:off x="204519" y="610530"/>
            <a:ext cx="4232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Scholars debate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Priority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Dependence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Written sources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Oral sources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Translation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Redaction</a:t>
            </a:r>
          </a:p>
          <a:p>
            <a:endParaRPr lang="en-US" sz="2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3D0CB4-9608-DFFB-A0F0-DCBBD6C84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908" y="66040"/>
            <a:ext cx="37376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was Luke?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638769"/>
            <a:ext cx="7923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Paul’s companion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(Col 4:14;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Phlm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24)</a:t>
            </a:r>
            <a:endParaRPr lang="en-US" sz="28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Gentile believer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(Col 4:10-11)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Trained physician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(Col 4:14)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Author of the Acts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(Acts 1:1-2)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Itinerate church planter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(Acts 20:6)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Author of a Gospel? 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(2 Tim 4:11-13)</a:t>
            </a:r>
          </a:p>
          <a:p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FB24FA6-2994-BD96-6F5F-ADA5F942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71" y="562569"/>
            <a:ext cx="4589699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9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623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wrote Luke’s gospel?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784242"/>
            <a:ext cx="7923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Tim 4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Only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is with me. Get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and bring him with you, because he is helpful to me in my ministry. </a:t>
            </a:r>
            <a:b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 sent Tychicus to Ephesus.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When you come, bring the cloak that I left with Carpus at Troas, and my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scrolls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, especially the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parchments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746FFA-075F-AE44-2D05-93DB5A706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4" y="663813"/>
            <a:ext cx="6819892" cy="39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24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was Luke’s Gospel written?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711752A-A9E3-FA42-4DA9-B2C74774CFEF}"/>
              </a:ext>
            </a:extLst>
          </p:cNvPr>
          <p:cNvSpPr txBox="1"/>
          <p:nvPr/>
        </p:nvSpPr>
        <p:spPr>
          <a:xfrm>
            <a:off x="204520" y="638769"/>
            <a:ext cx="79234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Gospel of Luke was widely known and quoted early in the 2nd century.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It was written before “the Acts,” which tracks Paul’s mission until his imprisonment in Rome in </a:t>
            </a: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CE.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Therefore, it was likely written sometime before </a:t>
            </a: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70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CE.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2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90D08D0-FA9B-687E-0F63-C3A3BF6FA5CF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Origin of Luke’s Gospel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8FA034E-869C-B236-8676-B2FABE670692}"/>
              </a:ext>
            </a:extLst>
          </p:cNvPr>
          <p:cNvSpPr txBox="1"/>
          <p:nvPr/>
        </p:nvSpPr>
        <p:spPr>
          <a:xfrm>
            <a:off x="204520" y="610530"/>
            <a:ext cx="39407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Conservative view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Composed between </a:t>
            </a:r>
            <a:br>
              <a:rPr lang="en-US" sz="2800" b="1" dirty="0"/>
            </a:br>
            <a:r>
              <a:rPr lang="en-US" sz="2800" b="1" dirty="0"/>
              <a:t>59 and 63 CE.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Author: Luke, Paul’s missionary companion.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Widely known and copied by 2</a:t>
            </a:r>
            <a:r>
              <a:rPr lang="en-US" sz="2800" b="1" baseline="30000" dirty="0"/>
              <a:t>nd</a:t>
            </a:r>
            <a:r>
              <a:rPr lang="en-US" sz="2800" b="1" dirty="0"/>
              <a:t> century.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945BA-3D67-8CEF-5D01-7BBB4C80B942}"/>
              </a:ext>
            </a:extLst>
          </p:cNvPr>
          <p:cNvSpPr txBox="1"/>
          <p:nvPr/>
        </p:nvSpPr>
        <p:spPr>
          <a:xfrm>
            <a:off x="4281622" y="610530"/>
            <a:ext cx="3788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Liberal view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Composed between 80 and 110 CE.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Author: Unknown, contradicts Paul. 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Still being revised in 2</a:t>
            </a:r>
            <a:r>
              <a:rPr lang="en-US" sz="2800" b="1" baseline="30000" dirty="0"/>
              <a:t>nd</a:t>
            </a:r>
            <a:r>
              <a:rPr lang="en-US" sz="2800" b="1" dirty="0"/>
              <a:t> century.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522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Earliest ‘witnesses’ to Luke’s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04520" y="588617"/>
            <a:ext cx="359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Papyrus </a:t>
            </a:r>
            <a:r>
              <a:rPr lang="en-US" sz="2400" b="1" dirty="0">
                <a:solidFill>
                  <a:srgbClr val="C00000"/>
                </a:solidFill>
              </a:rPr>
              <a:t>𝔓4</a:t>
            </a:r>
            <a:r>
              <a:rPr lang="en-US" sz="2400" b="1" dirty="0"/>
              <a:t> 2nd century. Luke 1:58-59; 1:62-2:1; 2:6-7; 3:8-4:2; 4:29-32, </a:t>
            </a:r>
            <a:br>
              <a:rPr lang="en-US" sz="2400" b="1" dirty="0"/>
            </a:br>
            <a:r>
              <a:rPr lang="en-US" sz="2400" b="1" dirty="0"/>
              <a:t>34-35; 5:3-8; 5:30-6:16. </a:t>
            </a:r>
            <a:br>
              <a:rPr lang="en-US" sz="2400" b="1" dirty="0"/>
            </a:br>
            <a:r>
              <a:rPr lang="en-US" sz="2400" b="1" dirty="0"/>
              <a:t>Possibly from 𝔓64+67. 93% Agreement with 𝔓75.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3F050-1E3A-59D8-7258-9AFEA3A35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38" y="389368"/>
            <a:ext cx="4468862" cy="40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65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Earliest ‘witnesses’ to Luke’s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04520" y="588617"/>
            <a:ext cx="3643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Papyrus </a:t>
            </a:r>
            <a:r>
              <a:rPr lang="en-US" sz="2400" b="1" dirty="0">
                <a:solidFill>
                  <a:srgbClr val="C00000"/>
                </a:solidFill>
              </a:rPr>
              <a:t>𝔓75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/>
              <a:t>2/3</a:t>
            </a:r>
            <a:r>
              <a:rPr lang="en-US" sz="2400" b="1" baseline="30000" dirty="0"/>
              <a:t>rd</a:t>
            </a:r>
            <a:r>
              <a:rPr lang="en-US" sz="2400" b="1" dirty="0"/>
              <a:t> century. </a:t>
            </a:r>
            <a:br>
              <a:rPr lang="en-US" sz="2400" b="1" dirty="0"/>
            </a:br>
            <a:r>
              <a:rPr lang="en-US" sz="2400" b="1" dirty="0"/>
              <a:t>Luke 3:18–24:53. </a:t>
            </a:r>
            <a:br>
              <a:rPr lang="en-US" sz="2400" b="1" dirty="0"/>
            </a:br>
            <a:r>
              <a:rPr lang="en-US" sz="2400" b="1" dirty="0"/>
              <a:t>94% agreement with 4</a:t>
            </a:r>
            <a:r>
              <a:rPr lang="en-US" sz="2400" b="1" baseline="30000" dirty="0"/>
              <a:t>th</a:t>
            </a:r>
            <a:r>
              <a:rPr lang="en-US" sz="2400" b="1" dirty="0"/>
              <a:t> century Codex B </a:t>
            </a:r>
            <a:r>
              <a:rPr lang="en-US" sz="2400" b="1" dirty="0" err="1"/>
              <a:t>Vaticanus</a:t>
            </a:r>
            <a:r>
              <a:rPr lang="en-US" sz="2400" b="1" dirty="0"/>
              <a:t>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2C7A43-7AFC-4260-41DA-B1DBABB63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331" y="418713"/>
            <a:ext cx="4399669" cy="41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43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792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Earliest ‘witnesses’ to Luke’s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04519" y="610530"/>
            <a:ext cx="3594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Greek Codex </a:t>
            </a:r>
            <a:r>
              <a:rPr lang="he-IL" sz="3200" b="1" dirty="0">
                <a:solidFill>
                  <a:srgbClr val="C00000"/>
                </a:solidFill>
              </a:rPr>
              <a:t>א</a:t>
            </a:r>
            <a:r>
              <a:rPr lang="he-IL" sz="2800" b="1" dirty="0"/>
              <a:t>‎ </a:t>
            </a:r>
            <a:r>
              <a:rPr lang="en-US" sz="2800" dirty="0"/>
              <a:t>[Aleph] </a:t>
            </a:r>
            <a:r>
              <a:rPr lang="en-US" sz="2800" b="1" dirty="0"/>
              <a:t>Sinaiticus or 01.</a:t>
            </a:r>
            <a:br>
              <a:rPr lang="en-US" sz="2800" b="1" dirty="0"/>
            </a:br>
            <a:r>
              <a:rPr lang="en-US" sz="2800" b="1" dirty="0"/>
              <a:t>4</a:t>
            </a:r>
            <a:r>
              <a:rPr lang="en-US" sz="2800" b="1" baseline="30000" dirty="0"/>
              <a:t>th</a:t>
            </a:r>
            <a:r>
              <a:rPr lang="en-US" sz="2800" b="1" dirty="0"/>
              <a:t> century CE. </a:t>
            </a:r>
          </a:p>
          <a:p>
            <a:r>
              <a:rPr lang="en-GB" sz="2800" b="1" dirty="0"/>
              <a:t>Written in uncial letters on parchment</a:t>
            </a:r>
            <a:r>
              <a:rPr lang="en-GB" sz="2800" b="1" i="1" dirty="0"/>
              <a:t>.</a:t>
            </a:r>
            <a:endParaRPr lang="en-US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3B40BF-AEB3-E045-169C-75D478A2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68" y="610530"/>
            <a:ext cx="4328732" cy="39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2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prologue (introduction)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2BD8C2-CCE7-6C0A-DA35-4BF5451FEBC4}"/>
              </a:ext>
            </a:extLst>
          </p:cNvPr>
          <p:cNvSpPr txBox="1"/>
          <p:nvPr/>
        </p:nvSpPr>
        <p:spPr>
          <a:xfrm>
            <a:off x="360218" y="734291"/>
            <a:ext cx="7767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Many have undertaken to draw up an account of the things that have been fulfilled among us, …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Many: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other ‘gospels’ or ‘sayings’ were circulating. See  </a:t>
            </a:r>
            <a:r>
              <a:rPr lang="en-GB" sz="2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luke.currah.download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Session 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, “Early Christian Gospels”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‘the things’: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Foretold and fulfilled</a:t>
            </a:r>
          </a:p>
          <a:p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C1A953-C0DF-0355-9352-F525C69FA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53" y="594312"/>
            <a:ext cx="7255693" cy="39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615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Theology of Luke’s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523220"/>
            <a:ext cx="7783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‘Salvation History’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The Law, the Prophets and the Psalms.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The Kingdom of God came with John and Jesus.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The Holy Spirit abides in believing communities.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We await Jesus’ return as ‘the Son of Man’.</a:t>
            </a:r>
          </a:p>
          <a:p>
            <a:pPr marL="282575" indent="-282575"/>
            <a:r>
              <a:rPr lang="en-US" sz="2800" b="1" dirty="0">
                <a:solidFill>
                  <a:srgbClr val="0070C0"/>
                </a:solidFill>
              </a:rPr>
              <a:t>‘Personal salvation’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Repent of disbelief and of disobedience.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Alive with Jesus when our body dies.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●</a:t>
            </a:r>
            <a:r>
              <a:rPr lang="en-GB" sz="2800" b="1" dirty="0"/>
              <a:t> </a:t>
            </a:r>
            <a:r>
              <a:rPr lang="en-US" sz="2800" b="1" dirty="0"/>
              <a:t>Hope of resurrection and Jesus’ reign as King.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83D290-6931-819F-5A96-DBFD1929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1150"/>
            <a:ext cx="8128000" cy="17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5646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 of Luke’s Gospel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523220"/>
            <a:ext cx="77832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1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Preface: </a:t>
            </a:r>
            <a:r>
              <a:rPr lang="en-US" sz="2800" b="1" dirty="0"/>
              <a:t>Sponsor, method and purpose.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2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Birth narratives: </a:t>
            </a:r>
            <a:r>
              <a:rPr lang="en-US" sz="2800" b="1" dirty="0"/>
              <a:t>Dawn of the promised new era.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3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John’s mission: </a:t>
            </a:r>
            <a:r>
              <a:rPr lang="en-US" sz="2800" b="1" dirty="0"/>
              <a:t>Introduce the Messiah.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4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Jesus’ mission: </a:t>
            </a:r>
            <a:r>
              <a:rPr lang="en-US" sz="2800" b="1" dirty="0"/>
              <a:t>Resist temptation and hostility.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5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Journey: </a:t>
            </a:r>
            <a:r>
              <a:rPr lang="en-US" sz="2800" b="1" dirty="0"/>
              <a:t>Messianic signs and teaching. </a:t>
            </a:r>
            <a:r>
              <a:rPr lang="en-US" sz="2800" b="1" dirty="0">
                <a:solidFill>
                  <a:srgbClr val="C00000"/>
                </a:solidFill>
              </a:rPr>
              <a:t>Luke 9:51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6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Jerusalem: </a:t>
            </a:r>
            <a:r>
              <a:rPr lang="en-US" sz="2800" b="1" dirty="0"/>
              <a:t>Confront Israelite and Roman rulers.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7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Crucifixion: </a:t>
            </a:r>
            <a:r>
              <a:rPr lang="en-US" sz="2800" b="1" dirty="0"/>
              <a:t>Last supper, arrest, trials, death.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8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Resurrection: </a:t>
            </a:r>
            <a:r>
              <a:rPr lang="en-US" sz="2800" b="1" dirty="0"/>
              <a:t>Alive, appearance, and proofs.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</a:rPr>
              <a:t>9</a:t>
            </a:r>
            <a:r>
              <a:rPr lang="en-GB" sz="2800" b="1" dirty="0"/>
              <a:t> </a:t>
            </a:r>
            <a:r>
              <a:rPr lang="en-US" sz="2800" b="1" dirty="0">
                <a:solidFill>
                  <a:srgbClr val="0070C0"/>
                </a:solidFill>
              </a:rPr>
              <a:t>Ascension: </a:t>
            </a:r>
            <a:r>
              <a:rPr lang="en-US" sz="2800" b="1" dirty="0"/>
              <a:t>Gives Holy Spirit, mission to nations.</a:t>
            </a:r>
          </a:p>
        </p:txBody>
      </p:sp>
      <p:pic>
        <p:nvPicPr>
          <p:cNvPr id="1026" name="Picture 2" descr="Gospel of Luke Chart - Gospel of Luke Overview">
            <a:extLst>
              <a:ext uri="{FF2B5EF4-FFF2-40B4-BE49-F238E27FC236}">
                <a16:creationId xmlns:a16="http://schemas.microsoft.com/office/drawing/2014/main" id="{6C0B043E-E9E1-5C59-5924-F03DAE2C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2" y="480994"/>
            <a:ext cx="6213215" cy="40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667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inclusivism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637520"/>
            <a:ext cx="77832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Angel: “to people of good will.”</a:t>
            </a:r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2:14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Simeon: “a light … to Gentiles.”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2:32</a:t>
            </a:r>
            <a:endParaRPr lang="en-GB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Isaiah: “all flesh shall see.”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3:6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Samaritans portrayed as good.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10:33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Story: the widow of </a:t>
            </a:r>
            <a:r>
              <a:rPr lang="en-GB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Zaraphath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4:26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“Compel them to come in.”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14:23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Commission to ‘all nations’. </a:t>
            </a:r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</a:rPr>
              <a:t>24:47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096D28-A2D1-5500-C7F4-CE17B75A5753}"/>
              </a:ext>
            </a:extLst>
          </p:cNvPr>
          <p:cNvSpPr txBox="1"/>
          <p:nvPr/>
        </p:nvSpPr>
        <p:spPr>
          <a:xfrm>
            <a:off x="5750118" y="3911620"/>
            <a:ext cx="225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Donald </a:t>
            </a:r>
            <a:r>
              <a:rPr lang="en-US" sz="2400" dirty="0" err="1"/>
              <a:t>Gutherie</a:t>
            </a:r>
            <a:endParaRPr lang="en-US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68B6E7-3BF9-56DD-D74A-61842094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26" y="448409"/>
            <a:ext cx="5563574" cy="41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667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humanism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637520"/>
            <a:ext cx="77832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interaction with individuals.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interest in outcasts.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Luke’s portrayal of 13 women.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Luke’s interest in children.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social relations.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warnings to the rich.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hope for the poor.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096D28-A2D1-5500-C7F4-CE17B75A5753}"/>
              </a:ext>
            </a:extLst>
          </p:cNvPr>
          <p:cNvSpPr txBox="1"/>
          <p:nvPr/>
        </p:nvSpPr>
        <p:spPr>
          <a:xfrm>
            <a:off x="5750118" y="3911620"/>
            <a:ext cx="225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Donald </a:t>
            </a:r>
            <a:r>
              <a:rPr lang="en-US" sz="2400" dirty="0" err="1"/>
              <a:t>Gutherie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E7353F-84EE-560B-F871-E3B224BF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" y="523220"/>
            <a:ext cx="6082674" cy="404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667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this course, we shall seek …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599420"/>
            <a:ext cx="77832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believe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teaching 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claim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promises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obey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commands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defend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deity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experience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power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proclaim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Jesus’ Good News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hope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for Jesus’ return</a:t>
            </a:r>
          </a:p>
        </p:txBody>
      </p:sp>
      <p:pic>
        <p:nvPicPr>
          <p:cNvPr id="2050" name="Picture 2" descr="Arizona sheriff buys scanners from China firm sanctioned by feds |  Biometric Update">
            <a:extLst>
              <a:ext uri="{FF2B5EF4-FFF2-40B4-BE49-F238E27FC236}">
                <a16:creationId xmlns:a16="http://schemas.microsoft.com/office/drawing/2014/main" id="{D65D62D9-AA43-2123-341A-B3D0689BF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1" y="733425"/>
            <a:ext cx="7300357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73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0"/>
            <a:ext cx="667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Assignment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AB9805B-C112-F414-E934-144402FEA4B3}"/>
              </a:ext>
            </a:extLst>
          </p:cNvPr>
          <p:cNvSpPr txBox="1"/>
          <p:nvPr/>
        </p:nvSpPr>
        <p:spPr>
          <a:xfrm>
            <a:off x="274657" y="599420"/>
            <a:ext cx="77832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VISIT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LUKE.CURRAH.DOWNLOAD</a:t>
            </a:r>
            <a:endParaRPr lang="en-GB" sz="2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View Bible Project videos (8 min)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View videos overviews on ‘canon’.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Read Luke chapter 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in different translations on separate days.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Read the notes in a study Bible.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Consult a Bible dictionary.</a:t>
            </a:r>
          </a:p>
          <a:p>
            <a:pPr marL="282575" indent="-2825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Compile queries and comments.</a:t>
            </a:r>
          </a:p>
        </p:txBody>
      </p:sp>
    </p:spTree>
    <p:extLst>
      <p:ext uri="{BB962C8B-B14F-4D97-AF65-F5344CB8AC3E}">
        <p14:creationId xmlns:p14="http://schemas.microsoft.com/office/powerpoint/2010/main" val="11151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prologue (introduction)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2BD8C2-CCE7-6C0A-DA35-4BF5451FEBC4}"/>
              </a:ext>
            </a:extLst>
          </p:cNvPr>
          <p:cNvSpPr txBox="1"/>
          <p:nvPr/>
        </p:nvSpPr>
        <p:spPr>
          <a:xfrm>
            <a:off x="360218" y="734291"/>
            <a:ext cx="77677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just as they were handed down to us by those who from the first were eyewitnesses and servants of the word.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Eyewitnesses: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disciples.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Servants: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Jesus’ apostles.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Word: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not from angels, dreams, myths or imagination.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prologue (introduction)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2BD8C2-CCE7-6C0A-DA35-4BF5451FEBC4}"/>
              </a:ext>
            </a:extLst>
          </p:cNvPr>
          <p:cNvSpPr txBox="1"/>
          <p:nvPr/>
        </p:nvSpPr>
        <p:spPr>
          <a:xfrm>
            <a:off x="360218" y="734291"/>
            <a:ext cx="77677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With this in mind, since I myself have carefully investigated everything from the beginning, …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Investigated: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Visited Judea.</a:t>
            </a:r>
          </a:p>
          <a:p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Everything: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See Acts 1:1-3.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Beginning: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Interviewed witnesses? John’s and Jesus’ birth narratives? 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prologue (introduction)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2BD8C2-CCE7-6C0A-DA35-4BF5451FEBC4}"/>
              </a:ext>
            </a:extLst>
          </p:cNvPr>
          <p:cNvSpPr txBox="1"/>
          <p:nvPr/>
        </p:nvSpPr>
        <p:spPr>
          <a:xfrm>
            <a:off x="360218" y="734291"/>
            <a:ext cx="77677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I too decided to write an orderly account for you, …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so that you may know the certainty of the things you have been taught.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Orderly: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Chronology, travels, words and deeds of the historical Jesus.</a:t>
            </a:r>
          </a:p>
          <a:p>
            <a:pPr marL="346075" indent="-346075"/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Certainty: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The best documentary evidence that we possess.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epilogue (summary)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4B0B6B9-EF72-6106-1D1A-2A33C9D549EF}"/>
              </a:ext>
            </a:extLst>
          </p:cNvPr>
          <p:cNvSpPr txBox="1"/>
          <p:nvPr/>
        </p:nvSpPr>
        <p:spPr>
          <a:xfrm>
            <a:off x="156028" y="731728"/>
            <a:ext cx="79234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 my former book, Theophilus, I wrote about all that Jesus began to do and to teach …</a:t>
            </a:r>
          </a:p>
          <a:p>
            <a:pPr marL="346075" indent="-346075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All: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The Greek term often relates to all </a:t>
            </a: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kinds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of something, thus a wide sample of Jesus’ deeds and ideas.</a:t>
            </a:r>
          </a:p>
          <a:p>
            <a:pPr marL="346075" indent="-346075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Began: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“until” (verse 2).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84912C-3030-C270-A76C-198B72E3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369" y="617757"/>
            <a:ext cx="5731585" cy="39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epilogue (summary)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4B0B6B9-EF72-6106-1D1A-2A33C9D549EF}"/>
              </a:ext>
            </a:extLst>
          </p:cNvPr>
          <p:cNvSpPr txBox="1"/>
          <p:nvPr/>
        </p:nvSpPr>
        <p:spPr>
          <a:xfrm>
            <a:off x="156028" y="599648"/>
            <a:ext cx="79234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Acts 1 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until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 the day he was taken up to heaven, after giving instructions through the Holy Spirit to the apostles he had chosen.</a:t>
            </a:r>
          </a:p>
          <a:p>
            <a:pPr marL="346075" indent="-346075"/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Heaven: </a:t>
            </a: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(1)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Through the physical sky </a:t>
            </a:r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(2)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into the invisible realm.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Holy Spirit: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Still present with us.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Apostles: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Delegated authority.</a:t>
            </a:r>
          </a:p>
        </p:txBody>
      </p:sp>
    </p:spTree>
    <p:extLst>
      <p:ext uri="{BB962C8B-B14F-4D97-AF65-F5344CB8AC3E}">
        <p14:creationId xmlns:p14="http://schemas.microsoft.com/office/powerpoint/2010/main" val="11488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Luke’s epilogue (summary)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601682"/>
            <a:ext cx="7923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GB" sz="2800" b="1" baseline="300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GB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800" b="1" dirty="0">
                <a:latin typeface="Verdana" panose="020B0604030504040204" pitchFamily="34" charset="0"/>
                <a:ea typeface="Verdana" panose="020B0604030504040204" pitchFamily="34" charset="0"/>
              </a:rPr>
              <a:t>After his suffering, he presented himself to them and gave many convincing proofs that he was alive. He appeared to them over a period of forty days and spoke about the kingdom of God.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Suffering: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death by crucifixion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Appeared: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resurrection from death</a:t>
            </a:r>
          </a:p>
          <a:p>
            <a:r>
              <a:rPr lang="en-US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Proofs: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visible, audible, tactile</a:t>
            </a:r>
          </a:p>
        </p:txBody>
      </p:sp>
    </p:spTree>
    <p:extLst>
      <p:ext uri="{BB962C8B-B14F-4D97-AF65-F5344CB8AC3E}">
        <p14:creationId xmlns:p14="http://schemas.microsoft.com/office/powerpoint/2010/main" val="32648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2394</TotalTime>
  <Words>1675</Words>
  <Application>Microsoft Office PowerPoint</Application>
  <PresentationFormat>Personnalisé</PresentationFormat>
  <Paragraphs>156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82</cp:revision>
  <dcterms:created xsi:type="dcterms:W3CDTF">2023-05-03T23:33:27Z</dcterms:created>
  <dcterms:modified xsi:type="dcterms:W3CDTF">2023-09-18T23:23:13Z</dcterms:modified>
</cp:coreProperties>
</file>