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5" r:id="rId2"/>
    <p:sldId id="366" r:id="rId3"/>
    <p:sldId id="367" r:id="rId4"/>
    <p:sldId id="369" r:id="rId5"/>
    <p:sldId id="370" r:id="rId6"/>
    <p:sldId id="371" r:id="rId7"/>
    <p:sldId id="372" r:id="rId8"/>
    <p:sldId id="373" r:id="rId9"/>
    <p:sldId id="311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90" r:id="rId27"/>
    <p:sldId id="391" r:id="rId28"/>
    <p:sldId id="392" r:id="rId29"/>
    <p:sldId id="393" r:id="rId30"/>
    <p:sldId id="318" r:id="rId31"/>
    <p:sldId id="31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196CF0-3332-427D-A33C-8420EA610114}" v="76" dt="2025-05-11T17:21:43.9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55" d="100"/>
          <a:sy n="55" d="100"/>
        </p:scale>
        <p:origin x="63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DF89B-A57C-6A6A-3220-53AF7086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D187E-7B59-B71B-1043-869B3F96C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4C7A9-90E2-EF5E-46EA-E41927F3E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503596-8528-4EF7-8780-BB262C45AC5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4875B-3F19-8A89-9172-F563D3A3E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0122D-9FF6-40C0-FD46-3ADF9A07A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4E71C-F169-452E-9595-2A88E8465D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78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69B355-6FCF-C79B-1878-8C8B341C1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BA0E9-B7CB-436B-AE66-381A765D18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F07B47-FE0F-BAF4-259D-EA49D914A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70DCB-B979-F39A-0EF0-468714D43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5AFDDA-B944-46FB-B92C-D1D081D00B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33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CAD0F0-1C20-F702-5E0E-90C3E1C6C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9E4DF-9F46-C894-AE61-B2649A9D5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C9D67-1ACF-8D3A-8902-0A76734DD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503596-8528-4EF7-8780-BB262C45AC5A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F53B4-37F9-37A0-B6C0-F29E0DEE5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9D439-9698-3296-F0FD-327CDAAE4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14E71C-F169-452E-9595-2A88E8465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1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siales.blogspot.com/2019/04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brunnen-alt-steinmauer-mauer-rund-788430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brunnen-alt-steinmauer-mauer-rund-788430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brunnen-alt-steinmauer-mauer-rund-788430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wallpaperflare.com/figure-art-muscle-rod-muscles-press-athlete-biceps-bodybuilding-wallpaper-yspjs" TargetMode="Externa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brunnen-alt-steinmauer-mauer-rund-788430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brunnen-alt-steinmauer-mauer-rund-788430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ustria-forum.org/af/Geography/Asia/Syria/Pictures/Palmyra/758_Beduinenzelt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ustria-forum.org/af/Geography/Asia/Syria/Pictures/Palmyra/758_Beduinenzelt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ustria-forum.org/af/Geography/Asia/Syria/Pictures/Palmyra/758_Beduinenzelt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id/photo/1158351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id/photo/1158351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siales.blogspot.com/2019/04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id/photo/1158351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id/photo/1158351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ppopx.com/en/baby-birth-healthy-baby-child-newborn-infant-born-114649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ppopx.com/en/baby-birth-healthy-baby-child-newborn-infant-born-114649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ppopx.com/en/baby-birth-healthy-baby-child-newborn-infant-born-114649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ppopx.com/en/baby-birth-healthy-baby-child-newborn-infant-born-114649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ppopx.com/en/baby-birth-healthy-baby-child-newborn-infant-born-114649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ppopx.com/en/baby-birth-healthy-baby-child-newborn-infant-born-114649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ppopx.com/en/baby-birth-healthy-baby-child-newborn-infant-born-114649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ppopx.com/en/baby-birth-healthy-baby-child-newborn-infant-born-114649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istory_of_Palestin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vistachurchofchrist.org/cms/bible-studies/genesis-a-study-of-the-beginning/jacobs-wives/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vistachurchofchrist.org/cms/bible-studies/genesis-a-study-of-the-beginning/jacobs-wives/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vistachurchofchrist.org/cms/bible-studies/genesis-a-study-of-the-beginning/jacobs-wives/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vistachurchofchrist.org/cms/bible-studies/genesis-a-study-of-the-beginning/jacobs-wives/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vistachurchofchrist.org/cms/bible-studies/genesis-a-study-of-the-beginning/jacobs-wives/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rtinhumanities.com/2015/09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983210-4B12-70B2-D1ED-0DA1715E5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3AC162-C2D5-3212-8B4E-4553B31D0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28:1-5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E890FE-FEB6-A858-F14C-431A13EF7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Isaac finally “buys in” to God’s PLAN</a:t>
            </a:r>
          </a:p>
          <a:p>
            <a:pPr lvl="1">
              <a:lnSpc>
                <a:spcPct val="100000"/>
              </a:lnSpc>
            </a:pPr>
            <a:r>
              <a:rPr lang="en-US" sz="3400" b="1" dirty="0">
                <a:latin typeface="Comic Sans MS" panose="030F0702030302020204" pitchFamily="66" charset="0"/>
              </a:rPr>
              <a:t>Restates the Tri-partite blessing over Jacob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God Almighty bless you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Fruitful and multiply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Blessing of Abraham to offspring (all nations)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Possess the LAND as PROMISED</a:t>
            </a:r>
          </a:p>
        </p:txBody>
      </p:sp>
    </p:spTree>
    <p:extLst>
      <p:ext uri="{BB962C8B-B14F-4D97-AF65-F5344CB8AC3E}">
        <p14:creationId xmlns:p14="http://schemas.microsoft.com/office/powerpoint/2010/main" val="64922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C26D3E-DE5C-E8FA-4984-FBF855D67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509BE7-5992-F056-A5FB-61C594118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29:1-14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B8EEC7-C1D1-EB3A-B826-05DF1426C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Jacob finally reaches family region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At the communal well, conversation ensues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Where are you from?</a:t>
            </a:r>
          </a:p>
          <a:p>
            <a:pPr lvl="2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Haran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Really? Do you know Laban?</a:t>
            </a:r>
          </a:p>
          <a:p>
            <a:pPr lvl="2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Yep – quite well</a:t>
            </a:r>
          </a:p>
        </p:txBody>
      </p:sp>
    </p:spTree>
    <p:extLst>
      <p:ext uri="{BB962C8B-B14F-4D97-AF65-F5344CB8AC3E}">
        <p14:creationId xmlns:p14="http://schemas.microsoft.com/office/powerpoint/2010/main" val="215786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1CBA36-4649-2035-A0D4-BADC0CBC5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2F5B1F-91DC-3680-A35C-DCE668A2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29:1-14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B2CA7C-C94F-F365-6647-20C78F2A5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So, how’s Laben doing?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latin typeface="Comic Sans MS" panose="030F0702030302020204" pitchFamily="66" charset="0"/>
              </a:rPr>
              <a:t>Quite well – and that’s his daughter approaching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What’s the deal with this gathering?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Shouldn’t you be watering the sheep and heading out to the pastures?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We need to wait for everyone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Jacob - </a:t>
            </a:r>
            <a:r>
              <a:rPr lang="en-US" sz="3600" b="1" dirty="0">
                <a:latin typeface="Comic Sans MS" panose="030F0702030302020204" pitchFamily="66" charset="0"/>
              </a:rPr>
              <a:t>👀</a:t>
            </a:r>
            <a:r>
              <a:rPr lang="en-US" sz="3200" b="1" dirty="0">
                <a:latin typeface="Comic Sans MS" panose="030F0702030302020204" pitchFamily="66" charset="0"/>
              </a:rPr>
              <a:t> – Rachel the shepherdess – Yowza!</a:t>
            </a:r>
          </a:p>
        </p:txBody>
      </p:sp>
    </p:spTree>
    <p:extLst>
      <p:ext uri="{BB962C8B-B14F-4D97-AF65-F5344CB8AC3E}">
        <p14:creationId xmlns:p14="http://schemas.microsoft.com/office/powerpoint/2010/main" val="381338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BCD736-9AA3-0A77-8D6F-1973E28AB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09682D-0034-7175-D302-E3686777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29:1-14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F4F3C6-8C84-8B03-C7D1-917234C21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Jacob is “inspired” – Allow me</a:t>
            </a:r>
          </a:p>
          <a:p>
            <a:pPr lvl="1">
              <a:lnSpc>
                <a:spcPct val="100000"/>
              </a:lnSpc>
            </a:pPr>
            <a:endParaRPr lang="en-US" sz="28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 descr="A person posing for a picture">
            <a:extLst>
              <a:ext uri="{FF2B5EF4-FFF2-40B4-BE49-F238E27FC236}">
                <a16:creationId xmlns:a16="http://schemas.microsoft.com/office/drawing/2014/main" id="{451CE8DE-8BA5-D3C9-5D80-DCC40E2F42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100262" y="2542502"/>
            <a:ext cx="7395431" cy="416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94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ABBD26-7799-E3BE-84BE-204F40B7F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C62417-A1A0-444F-BA1A-C19A2DE2F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29:1-14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B1FF5E-CFC2-E32B-11B5-2C570B282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Oh yeah! I’ll take care of that stone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Jus’ fer you, li’l lady!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Moves the stone cover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Waters her flock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Greets her with a kiss … and tears?</a:t>
            </a:r>
          </a:p>
          <a:p>
            <a:pPr lvl="2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Was the kiss </a:t>
            </a:r>
            <a:r>
              <a:rPr lang="en-US" sz="3200" b="1" i="1" dirty="0">
                <a:latin typeface="Comic Sans MS" panose="030F0702030302020204" pitchFamily="66" charset="0"/>
              </a:rPr>
              <a:t>that</a:t>
            </a:r>
            <a:r>
              <a:rPr lang="en-US" sz="3200" b="1" dirty="0">
                <a:latin typeface="Comic Sans MS" panose="030F0702030302020204" pitchFamily="66" charset="0"/>
              </a:rPr>
              <a:t> bad?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Nope – just great emotion – Success nears</a:t>
            </a:r>
          </a:p>
        </p:txBody>
      </p:sp>
    </p:spTree>
    <p:extLst>
      <p:ext uri="{BB962C8B-B14F-4D97-AF65-F5344CB8AC3E}">
        <p14:creationId xmlns:p14="http://schemas.microsoft.com/office/powerpoint/2010/main" val="361640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86B755-1164-2A41-9C2F-CA37E4310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4A4CED-9BB8-C8DF-E188-00B8FEE2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29:1-14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F0666F-CC76-B229-7360-3C7349736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Jacob confirms the family ties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Rachel runs home with the news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Parallels Abe’s steward meeting Rebekah</a:t>
            </a:r>
            <a:endParaRPr lang="en-US" sz="3600" b="1" dirty="0">
              <a:latin typeface="Comic Sans MS" panose="030F0702030302020204" pitchFamily="66" charset="0"/>
            </a:endParaRP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This time, it’s Rebekah’s SON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Laban runs out to greet his kinsman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The family kiss and hospitality extended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Remains there a month</a:t>
            </a:r>
          </a:p>
        </p:txBody>
      </p:sp>
    </p:spTree>
    <p:extLst>
      <p:ext uri="{BB962C8B-B14F-4D97-AF65-F5344CB8AC3E}">
        <p14:creationId xmlns:p14="http://schemas.microsoft.com/office/powerpoint/2010/main" val="284718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22E9FD-BBE7-5BA8-F409-2B57660BE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AFE12F-81D9-6859-C3D7-23D5118C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29:15-30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845A83-42EA-6CC2-D032-68A1BFA1D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Precise arrangement unknown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Jacob is assisting with Laban’s flocks’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Laban – as kin you shouldn’t work for free</a:t>
            </a:r>
            <a:endParaRPr lang="en-US" sz="3600" b="1" dirty="0">
              <a:latin typeface="Comic Sans MS" panose="030F0702030302020204" pitchFamily="66" charset="0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What wages can I offer?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Our text gives us details on Laban’s girls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latin typeface="Comic Sans MS" panose="030F0702030302020204" pitchFamily="66" charset="0"/>
              </a:rPr>
              <a:t>Leah – oldest, “weak eyes” - ???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latin typeface="Comic Sans MS" panose="030F0702030302020204" pitchFamily="66" charset="0"/>
              </a:rPr>
              <a:t>Rachel – youngest, BEAUTIFUL, form and appearance</a:t>
            </a:r>
          </a:p>
        </p:txBody>
      </p:sp>
    </p:spTree>
    <p:extLst>
      <p:ext uri="{BB962C8B-B14F-4D97-AF65-F5344CB8AC3E}">
        <p14:creationId xmlns:p14="http://schemas.microsoft.com/office/powerpoint/2010/main" val="151419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84EF9B-4239-D414-583F-C2F8425F1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D467EA-3C21-8015-48D4-202F793AF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29:15-30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35A435-5C53-66B8-F6DE-190AE0BA7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Jacob makes a deal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I’ll give you 7 years for Rachel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Laban agrees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Better you than anyone else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Jacob serves the 7 years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They “fly by” because his love for her</a:t>
            </a:r>
          </a:p>
        </p:txBody>
      </p:sp>
    </p:spTree>
    <p:extLst>
      <p:ext uri="{BB962C8B-B14F-4D97-AF65-F5344CB8AC3E}">
        <p14:creationId xmlns:p14="http://schemas.microsoft.com/office/powerpoint/2010/main" val="348505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BAD636-C19F-EBD8-82D4-436C353C5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676DEC-D906-A4FA-BC06-B86E18BDA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29:15-30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E82E96-2ADA-9C8D-7100-40AFCFFE3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A GREAT romance story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An all-clan wedding feast is set up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Now, God’s “poetic justice” arrives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Laban uses the darkness to his advantage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Jacob had already done this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Used the darkness of Isaac’s blindness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Pulled the deception of the blessing</a:t>
            </a:r>
          </a:p>
        </p:txBody>
      </p:sp>
    </p:spTree>
    <p:extLst>
      <p:ext uri="{BB962C8B-B14F-4D97-AF65-F5344CB8AC3E}">
        <p14:creationId xmlns:p14="http://schemas.microsoft.com/office/powerpoint/2010/main" val="306780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FA2700-1A02-2DB4-E3B5-07177CE3D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42685C-9647-251B-9868-7D4ECB081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29:15-30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8228D1-A67E-0990-2C4D-453A9EBDD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A veil + dark = deception complete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Leah is substituted for Rachel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Morning arrives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WHAT?! I’ve got the wrong girl!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Jacob plays the “injured party” tile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Laban – Plays the primogeniture tile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Not the way we do things in these parts</a:t>
            </a:r>
          </a:p>
        </p:txBody>
      </p:sp>
    </p:spTree>
    <p:extLst>
      <p:ext uri="{BB962C8B-B14F-4D97-AF65-F5344CB8AC3E}">
        <p14:creationId xmlns:p14="http://schemas.microsoft.com/office/powerpoint/2010/main" val="159760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E52227-57AF-2A78-F99F-EAABA2EAF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6A3727-46CC-C468-9062-EEC6CC259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29:15-30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E956EF-98A4-4FA0-C546-A369676A8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A sublime irony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Jacob used similar deception to AVOID the provisions of primogeniture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Prophecy or no, the </a:t>
            </a:r>
            <a:r>
              <a:rPr lang="en-US" sz="3200" b="1" i="1" dirty="0">
                <a:latin typeface="Comic Sans MS" panose="030F0702030302020204" pitchFamily="66" charset="0"/>
              </a:rPr>
              <a:t>method</a:t>
            </a:r>
            <a:r>
              <a:rPr lang="en-US" sz="3200" b="1" dirty="0">
                <a:latin typeface="Comic Sans MS" panose="030F0702030302020204" pitchFamily="66" charset="0"/>
              </a:rPr>
              <a:t> was deceitful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Ever wonder if Jacob ever “caught on”?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I worked for RACHEL, not Leah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A new deal is made</a:t>
            </a:r>
          </a:p>
        </p:txBody>
      </p:sp>
    </p:spTree>
    <p:extLst>
      <p:ext uri="{BB962C8B-B14F-4D97-AF65-F5344CB8AC3E}">
        <p14:creationId xmlns:p14="http://schemas.microsoft.com/office/powerpoint/2010/main" val="353691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346BBC-1FC7-D88C-71B3-D15E3375C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76ECF1-1317-2FED-2A59-56EF3C6E3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28:1-5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C13AE5-A15C-4FF7-E712-96D66F7C2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Isaac SENDS Jacob north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latin typeface="Comic Sans MS" panose="030F0702030302020204" pitchFamily="66" charset="0"/>
              </a:rPr>
              <a:t>Isaac had been forbidden such a trip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latin typeface="Comic Sans MS" panose="030F0702030302020204" pitchFamily="66" charset="0"/>
              </a:rPr>
              <a:t>Jacob is now commanded to go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The chosen family will remain in the chosen LAND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latin typeface="Comic Sans MS" panose="030F0702030302020204" pitchFamily="66" charset="0"/>
              </a:rPr>
              <a:t>Nothing will be lost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latin typeface="Comic Sans MS" panose="030F0702030302020204" pitchFamily="66" charset="0"/>
              </a:rPr>
              <a:t>A “proper” wife will be gained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The LINE of PROMISE will endure</a:t>
            </a:r>
          </a:p>
        </p:txBody>
      </p:sp>
    </p:spTree>
    <p:extLst>
      <p:ext uri="{BB962C8B-B14F-4D97-AF65-F5344CB8AC3E}">
        <p14:creationId xmlns:p14="http://schemas.microsoft.com/office/powerpoint/2010/main" val="90796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364949-CFA9-890A-C068-58064562A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45F60F-E0B1-3712-1CE4-BA491F83F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29:15-30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271157-B036-548F-0E8B-386213701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Laban – Fulfill the bridal week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After that, you may have Rachel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For another 7 years!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The Deceiver was himself outmaneuvered!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So, it was done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Jacob gets Rachel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Leah gets the short straw</a:t>
            </a:r>
          </a:p>
          <a:p>
            <a:pPr>
              <a:lnSpc>
                <a:spcPct val="100000"/>
              </a:lnSpc>
            </a:pPr>
            <a:endParaRPr lang="en-US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10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B19580-1290-5AE6-25C1-94B25F77D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B5760E-BEA7-31F6-CA6C-13F54F95F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29:15-30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CC7E04-2666-30F6-EF2D-683E737B1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As Jacob’s parents played favorites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So too, does he 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Text states flat out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[Jacob] loved Rachel more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Now, God steps in – Directly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Opens Leah’s womb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Closes Rachel’s</a:t>
            </a:r>
          </a:p>
        </p:txBody>
      </p:sp>
    </p:spTree>
    <p:extLst>
      <p:ext uri="{BB962C8B-B14F-4D97-AF65-F5344CB8AC3E}">
        <p14:creationId xmlns:p14="http://schemas.microsoft.com/office/powerpoint/2010/main" val="379650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39341-0EC8-C069-19DB-BC967B8E7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990DCD-FAA0-A685-F22A-9F786C4FB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29:31-35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9BAB3D-ADF6-EB92-40A4-C48E78A0A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Leah begins having sons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Still bitter about her sister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First three names are direct shots at Rachel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Reuben – See? A son! Rubs it in Rachel’s face</a:t>
            </a:r>
          </a:p>
          <a:p>
            <a:pPr lvl="2">
              <a:lnSpc>
                <a:spcPct val="100000"/>
              </a:lnSpc>
            </a:pPr>
            <a:r>
              <a:rPr lang="en-US" sz="2800" b="1" dirty="0">
                <a:latin typeface="Comic Sans MS" panose="030F0702030302020204" pitchFamily="66" charset="0"/>
              </a:rPr>
              <a:t>Also, hopes this will make Jacob love </a:t>
            </a:r>
            <a:r>
              <a:rPr lang="en-US" sz="2800" b="1" u="sng" dirty="0">
                <a:latin typeface="Comic Sans MS" panose="030F0702030302020204" pitchFamily="66" charset="0"/>
              </a:rPr>
              <a:t>her</a:t>
            </a:r>
            <a:r>
              <a:rPr lang="en-US" sz="2800" b="1" dirty="0">
                <a:latin typeface="Comic Sans MS" panose="030F0702030302020204" pitchFamily="66" charset="0"/>
              </a:rPr>
              <a:t> more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Simeon – Heard – Mocking Rachel</a:t>
            </a:r>
          </a:p>
          <a:p>
            <a:pPr lvl="2">
              <a:lnSpc>
                <a:spcPct val="100000"/>
              </a:lnSpc>
            </a:pPr>
            <a:r>
              <a:rPr lang="en-US" sz="2800" b="1" dirty="0">
                <a:latin typeface="Comic Sans MS" panose="030F0702030302020204" pitchFamily="66" charset="0"/>
              </a:rPr>
              <a:t>See? God hears ME, not you (still barren)</a:t>
            </a:r>
          </a:p>
        </p:txBody>
      </p:sp>
    </p:spTree>
    <p:extLst>
      <p:ext uri="{BB962C8B-B14F-4D97-AF65-F5344CB8AC3E}">
        <p14:creationId xmlns:p14="http://schemas.microsoft.com/office/powerpoint/2010/main" val="42219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31F3E1-2A33-E659-38D8-5D5266A7D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81A0EA-42EF-1774-A317-67DB58F8D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29:31-35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0A0876-8D1D-B6CA-DF6E-42364F8EF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Leah still bearing sons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Levi – Attached – NOW, my husband will be attached to ME (instead of Rachel)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Fourth son changes the pattern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Judah – Praise, finally acknowledges God’s Hand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THIS time, I will praise the LORD</a:t>
            </a:r>
          </a:p>
          <a:p>
            <a:pPr lvl="2">
              <a:lnSpc>
                <a:spcPct val="100000"/>
              </a:lnSpc>
            </a:pPr>
            <a:r>
              <a:rPr lang="en-US" sz="2800" b="1" dirty="0">
                <a:latin typeface="Comic Sans MS" panose="030F0702030302020204" pitchFamily="66" charset="0"/>
              </a:rPr>
              <a:t>Note: This son’s line will bring the Messiah</a:t>
            </a:r>
          </a:p>
        </p:txBody>
      </p:sp>
    </p:spTree>
    <p:extLst>
      <p:ext uri="{BB962C8B-B14F-4D97-AF65-F5344CB8AC3E}">
        <p14:creationId xmlns:p14="http://schemas.microsoft.com/office/powerpoint/2010/main" val="92290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D260E9-27C3-5189-1A4E-31655D1E1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A13E04-96AD-4F9D-865F-00D908C95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30:1-4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C8D25C-583C-7906-625F-FA732209C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Rachel pitches a fit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Give me children or I’ll die!</a:t>
            </a:r>
          </a:p>
          <a:p>
            <a:pPr lvl="2">
              <a:lnSpc>
                <a:spcPct val="100000"/>
              </a:lnSpc>
            </a:pPr>
            <a:r>
              <a:rPr lang="en-US" sz="2800" b="1" dirty="0">
                <a:latin typeface="Comic Sans MS" panose="030F0702030302020204" pitchFamily="66" charset="0"/>
              </a:rPr>
              <a:t>Ironically prophetic – She dies in childbirth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Jacob – Who am I, God?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Isaac prayed, but Jacob gets angry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Rachel – Take my maid - Kids through her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Sarai and Hagar?</a:t>
            </a:r>
          </a:p>
        </p:txBody>
      </p:sp>
    </p:spTree>
    <p:extLst>
      <p:ext uri="{BB962C8B-B14F-4D97-AF65-F5344CB8AC3E}">
        <p14:creationId xmlns:p14="http://schemas.microsoft.com/office/powerpoint/2010/main" val="98795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9F2479-6383-9899-BAF2-06B9B60B1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BF4E29-9C6D-757D-633D-2226F7939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30:5-8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C330B0-E886-E6E5-B79F-66AF70EA2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Bilhah &amp; Jacob – Two boys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Rachel names them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Dan – Judge – God heard and judged in my favor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Naphtali – My wrestling  - I wrestled with my sister and prevailed</a:t>
            </a:r>
          </a:p>
          <a:p>
            <a:pPr lvl="2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Really? The “score” is 4-2, Leah</a:t>
            </a:r>
          </a:p>
          <a:p>
            <a:pPr lvl="1">
              <a:lnSpc>
                <a:spcPct val="100000"/>
              </a:lnSpc>
            </a:pPr>
            <a:endParaRPr 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52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38B465-B41A-8817-6720-0D100C53B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D59FD3-5A3E-0B40-47AD-E68FBB55A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30:9-13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F1F89D-7A80-70DB-9847-F91216842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Leah sizes up the competition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Oh yeah?! I’ve got a maid, too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Zilpah &amp; Jacob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Gad – Troop/Fortune – I have a troop (5)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Asher – Happy – I’m happy with the renown I will earn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Essentially, “I’m still winning!”</a:t>
            </a:r>
          </a:p>
        </p:txBody>
      </p:sp>
    </p:spTree>
    <p:extLst>
      <p:ext uri="{BB962C8B-B14F-4D97-AF65-F5344CB8AC3E}">
        <p14:creationId xmlns:p14="http://schemas.microsoft.com/office/powerpoint/2010/main" val="147234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261659-C7DD-C5AC-CF36-E8A9C670D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B043F1-F761-4A54-22B0-FABCFD0D3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30:14-21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3DA8D2-AED0-C73E-D6A0-76A410285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Leah’s son, Reuben finds mandrakes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Believed to be a powerful aphrodisiac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Also, a conception aid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Rachel negotiates a deal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Some mandrakes for bed-mate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Jacob comes back in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Leah – You’re mine tonight, I </a:t>
            </a:r>
            <a:r>
              <a:rPr lang="en-US" sz="3600" b="1" i="1" dirty="0">
                <a:latin typeface="Comic Sans MS" panose="030F0702030302020204" pitchFamily="66" charset="0"/>
              </a:rPr>
              <a:t>hired</a:t>
            </a:r>
            <a:r>
              <a:rPr lang="en-US" sz="3600" b="1" dirty="0">
                <a:latin typeface="Comic Sans MS" panose="030F0702030302020204" pitchFamily="66" charset="0"/>
              </a:rPr>
              <a:t> you</a:t>
            </a:r>
          </a:p>
        </p:txBody>
      </p:sp>
    </p:spTree>
    <p:extLst>
      <p:ext uri="{BB962C8B-B14F-4D97-AF65-F5344CB8AC3E}">
        <p14:creationId xmlns:p14="http://schemas.microsoft.com/office/powerpoint/2010/main" val="390267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87A1E6-A0ED-63D0-BBAA-72FF714D4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8E55B8-BCBC-B219-0DC7-116B6C5DE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30:14-21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6181F5-99D3-612C-1436-871B6F40A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More sons for Leah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Issachar – Wages – Earned with Zilpah’s “service”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Zebulun – Dwelling – Now, my husband MUST dwell with me (6 boys!)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Daughter – Dinah – judgment (prophetic)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Shares the root for Dan - Judge</a:t>
            </a:r>
          </a:p>
        </p:txBody>
      </p:sp>
    </p:spTree>
    <p:extLst>
      <p:ext uri="{BB962C8B-B14F-4D97-AF65-F5344CB8AC3E}">
        <p14:creationId xmlns:p14="http://schemas.microsoft.com/office/powerpoint/2010/main" val="204501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8C2A00-063C-7A86-E01C-A6D3E5496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CE6E46-7E52-8C3D-F612-DCFCFFBD2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30:22-24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3CD2AF-F772-805C-033E-8F86A3597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Finally, God ‘remembers’ Rachel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A son of her own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Joseph – He will add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Expresses her hope that God will grant her more children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Family nearly complete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12 children, 7 years, 11 boys, 1 girl</a:t>
            </a:r>
          </a:p>
        </p:txBody>
      </p:sp>
    </p:spTree>
    <p:extLst>
      <p:ext uri="{BB962C8B-B14F-4D97-AF65-F5344CB8AC3E}">
        <p14:creationId xmlns:p14="http://schemas.microsoft.com/office/powerpoint/2010/main" val="126287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13000" b="-1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A5025C-9C29-E915-72A6-A856F25FE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5AFC9C-E858-58BE-3450-A2208EAED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28:6-9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AA2669-A313-1662-6E2F-9DE39CD5B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Esau looks at the “situation”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Jacob is ordered north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Jacob obeys and is now out of reach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Esau attempts to return to favor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Takes a daughter of Ishmael – “direct line”/family – That should work, right?</a:t>
            </a:r>
            <a:endParaRPr lang="en-US" sz="2800" b="1" dirty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latin typeface="Comic Sans MS" panose="030F0702030302020204" pitchFamily="66" charset="0"/>
              </a:rPr>
              <a:t>Problem: This wife is from outside the LINE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latin typeface="Comic Sans MS" panose="030F0702030302020204" pitchFamily="66" charset="0"/>
              </a:rPr>
              <a:t>He remains spiritually blind</a:t>
            </a:r>
          </a:p>
        </p:txBody>
      </p:sp>
    </p:spTree>
    <p:extLst>
      <p:ext uri="{BB962C8B-B14F-4D97-AF65-F5344CB8AC3E}">
        <p14:creationId xmlns:p14="http://schemas.microsoft.com/office/powerpoint/2010/main" val="152227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260139-F031-CAA0-F587-6B0B8BDF0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E3B4E3-95B7-380E-0777-FAA2CBF23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mic Sans MS" panose="030F0702030302020204" pitchFamily="66" charset="0"/>
              </a:rPr>
              <a:t>Patterns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98F96-022B-4BB0-085F-AF167F843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n-US" b="1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God uses ALL circumstances to HIS purposes</a:t>
            </a:r>
          </a:p>
          <a:p>
            <a:endParaRPr lang="en-US" b="1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Human motives never circumvent God’s purpose</a:t>
            </a:r>
          </a:p>
          <a:p>
            <a:endParaRPr lang="en-US" b="1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God’s purpose WILL be carried out</a:t>
            </a:r>
          </a:p>
        </p:txBody>
      </p:sp>
    </p:spTree>
    <p:extLst>
      <p:ext uri="{BB962C8B-B14F-4D97-AF65-F5344CB8AC3E}">
        <p14:creationId xmlns:p14="http://schemas.microsoft.com/office/powerpoint/2010/main" val="402849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95D058-CEDC-FED2-6B86-FF3723B54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A7EF8E1-E972-D5FB-31A4-1571FE801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3CA491-9531-F619-A670-19F2B793F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8813BB-B728-CB92-77FD-749F5B0D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mic Sans MS" panose="030F0702030302020204" pitchFamily="66" charset="0"/>
              </a:rPr>
              <a:t>Points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215F3118-FC1D-6436-BE05-99E14FFDE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EC8D0EA-D84C-B2D1-003A-CBA2C206E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1B9EB-69E2-6B43-8FF5-A1423FC79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n-US" b="1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What is God’s purpose for US – Collectively and individually?</a:t>
            </a:r>
          </a:p>
          <a:p>
            <a:endParaRPr lang="en-US" b="1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What can we do to align ourselves with HIS purpose?</a:t>
            </a:r>
          </a:p>
          <a:p>
            <a:endParaRPr lang="en-US" b="1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Why should we so align?</a:t>
            </a:r>
          </a:p>
        </p:txBody>
      </p:sp>
    </p:spTree>
    <p:extLst>
      <p:ext uri="{BB962C8B-B14F-4D97-AF65-F5344CB8AC3E}">
        <p14:creationId xmlns:p14="http://schemas.microsoft.com/office/powerpoint/2010/main" val="1199618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ABE0FA-5969-1E71-51E7-B6513EE74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6C4EFA-4794-BB1D-8F4A-B3A1299BF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28:10-22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A459EE-5BE8-8B5E-7106-D748B9865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Jacob heads north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During an overnight stop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Dreams the “Stairway/Ladder to Heaven”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At the top? The LORD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I AM the God of Abraham and Isaac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A formal ratification of PROMISE follows</a:t>
            </a:r>
          </a:p>
          <a:p>
            <a:pPr lvl="1">
              <a:lnSpc>
                <a:spcPct val="100000"/>
              </a:lnSpc>
            </a:pPr>
            <a:endParaRPr lang="en-US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91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DDD745-F13D-8861-7527-F4900BD62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F824A4-7C9A-CF17-63E5-3808142B2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4E9669-CC88-67FC-AB05-C3CABE590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lnSpc>
                <a:spcPct val="100000"/>
              </a:lnSpc>
            </a:pPr>
            <a:endParaRPr lang="en-US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8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B0ED0C-005E-C02E-F129-233F7DACB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00B933-5EB6-9D16-270C-34912A7B1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28:10-22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706F2A-EF63-D5A8-29D2-51E9CFC19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I will give you the land on which you lie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Descendants as numerous as the dust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They will spread in all directions</a:t>
            </a:r>
            <a:endParaRPr lang="en-US" sz="3200" b="1" dirty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Through them, ALL families of earth will be blessed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A restating of the main PROMISE</a:t>
            </a:r>
          </a:p>
        </p:txBody>
      </p:sp>
    </p:spTree>
    <p:extLst>
      <p:ext uri="{BB962C8B-B14F-4D97-AF65-F5344CB8AC3E}">
        <p14:creationId xmlns:p14="http://schemas.microsoft.com/office/powerpoint/2010/main" val="197789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BF4AC9-6A7E-ECA5-90BF-76A23A97B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E34EDC-621D-A2B9-8293-DE14AD0A6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28:10-22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DE4125-7B7D-4A78-83FA-DC36BE1FB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Guarantee given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I will be </a:t>
            </a:r>
            <a:r>
              <a:rPr lang="en-US" sz="3200" b="1" u="sng" dirty="0">
                <a:latin typeface="Comic Sans MS" panose="030F0702030302020204" pitchFamily="66" charset="0"/>
              </a:rPr>
              <a:t>with</a:t>
            </a:r>
            <a:r>
              <a:rPr lang="en-US" sz="3200" b="1" dirty="0">
                <a:latin typeface="Comic Sans MS" panose="030F0702030302020204" pitchFamily="66" charset="0"/>
              </a:rPr>
              <a:t> you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I will </a:t>
            </a:r>
            <a:r>
              <a:rPr lang="en-US" sz="3200" b="1" u="sng" dirty="0">
                <a:latin typeface="Comic Sans MS" panose="030F0702030302020204" pitchFamily="66" charset="0"/>
              </a:rPr>
              <a:t>protect</a:t>
            </a:r>
            <a:r>
              <a:rPr lang="en-US" sz="3200" b="1" dirty="0">
                <a:latin typeface="Comic Sans MS" panose="030F0702030302020204" pitchFamily="66" charset="0"/>
              </a:rPr>
              <a:t> you</a:t>
            </a:r>
          </a:p>
          <a:p>
            <a:pPr lvl="2">
              <a:lnSpc>
                <a:spcPct val="100000"/>
              </a:lnSpc>
            </a:pPr>
            <a:r>
              <a:rPr lang="en-US" sz="2800" b="1" dirty="0">
                <a:latin typeface="Comic Sans MS" panose="030F0702030302020204" pitchFamily="66" charset="0"/>
              </a:rPr>
              <a:t>Anywhere you go</a:t>
            </a:r>
          </a:p>
          <a:p>
            <a:pPr lvl="2">
              <a:lnSpc>
                <a:spcPct val="100000"/>
              </a:lnSpc>
            </a:pPr>
            <a:r>
              <a:rPr lang="en-US" sz="2800" b="1" dirty="0">
                <a:latin typeface="Comic Sans MS" panose="030F0702030302020204" pitchFamily="66" charset="0"/>
              </a:rPr>
              <a:t>Direct contrast to the gods of area</a:t>
            </a:r>
          </a:p>
          <a:p>
            <a:pPr lvl="2">
              <a:lnSpc>
                <a:spcPct val="100000"/>
              </a:lnSpc>
            </a:pPr>
            <a:r>
              <a:rPr lang="en-US" sz="2800" b="1" dirty="0">
                <a:latin typeface="Comic Sans MS" panose="030F0702030302020204" pitchFamily="66" charset="0"/>
              </a:rPr>
              <a:t>They were restricted to the local region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I will not leave you until ALL is done</a:t>
            </a:r>
          </a:p>
        </p:txBody>
      </p:sp>
    </p:spTree>
    <p:extLst>
      <p:ext uri="{BB962C8B-B14F-4D97-AF65-F5344CB8AC3E}">
        <p14:creationId xmlns:p14="http://schemas.microsoft.com/office/powerpoint/2010/main" val="282716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EA7C5E-CE89-4F3E-EA5D-79A4A96A6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3CCEC4-5CBB-4410-B009-D711113D7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28:10-22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FA70A7-133A-9A25-FB2B-FDDE0F536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Ever the negotiator, Jacob offers God a “deal” 🤣😂</a:t>
            </a:r>
            <a:r>
              <a:rPr lang="en-US" sz="3200" b="1" dirty="0">
                <a:latin typeface="Comic Sans MS" panose="030F0702030302020204" pitchFamily="66" charset="0"/>
              </a:rPr>
              <a:t>🤪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You uphold your end?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I will be “yours”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I will tithe of everything you provide for/to me</a:t>
            </a:r>
          </a:p>
        </p:txBody>
      </p:sp>
    </p:spTree>
    <p:extLst>
      <p:ext uri="{BB962C8B-B14F-4D97-AF65-F5344CB8AC3E}">
        <p14:creationId xmlns:p14="http://schemas.microsoft.com/office/powerpoint/2010/main" val="391522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6E09F46-6860-25E5-AE59-4ADFAD61968C}"/>
              </a:ext>
            </a:extLst>
          </p:cNvPr>
          <p:cNvSpPr/>
          <p:nvPr/>
        </p:nvSpPr>
        <p:spPr>
          <a:xfrm>
            <a:off x="5607170" y="1811548"/>
            <a:ext cx="1431985" cy="75912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02EC7A2-0DCF-E1CB-452F-E0F55E0F663A}"/>
              </a:ext>
            </a:extLst>
          </p:cNvPr>
          <p:cNvSpPr/>
          <p:nvPr/>
        </p:nvSpPr>
        <p:spPr>
          <a:xfrm>
            <a:off x="2866292" y="4624754"/>
            <a:ext cx="422031" cy="246184"/>
          </a:xfrm>
          <a:prstGeom prst="ellipse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CA6E58A-60CF-F521-0F8D-4D339041ACD2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3077308" y="2303585"/>
            <a:ext cx="3018692" cy="2321169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31299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1211</Words>
  <Application>Microsoft Office PowerPoint</Application>
  <PresentationFormat>Widescreen</PresentationFormat>
  <Paragraphs>206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2_Office Theme</vt:lpstr>
      <vt:lpstr>Genesis 28:1-5</vt:lpstr>
      <vt:lpstr>Genesis 28:1-5</vt:lpstr>
      <vt:lpstr>Genesis 28:6-9</vt:lpstr>
      <vt:lpstr>Genesis 28:10-22</vt:lpstr>
      <vt:lpstr>PowerPoint Presentation</vt:lpstr>
      <vt:lpstr>Genesis 28:10-22</vt:lpstr>
      <vt:lpstr>Genesis 28:10-22</vt:lpstr>
      <vt:lpstr>Genesis 28:10-22</vt:lpstr>
      <vt:lpstr>PowerPoint Presentation</vt:lpstr>
      <vt:lpstr>Genesis 29:1-14</vt:lpstr>
      <vt:lpstr>Genesis 29:1-14</vt:lpstr>
      <vt:lpstr>Genesis 29:1-14</vt:lpstr>
      <vt:lpstr>Genesis 29:1-14</vt:lpstr>
      <vt:lpstr>Genesis 29:1-14</vt:lpstr>
      <vt:lpstr>Genesis 29:15-30</vt:lpstr>
      <vt:lpstr>Genesis 29:15-30</vt:lpstr>
      <vt:lpstr>Genesis 29:15-30</vt:lpstr>
      <vt:lpstr>Genesis 29:15-30</vt:lpstr>
      <vt:lpstr>Genesis 29:15-30</vt:lpstr>
      <vt:lpstr>Genesis 29:15-30</vt:lpstr>
      <vt:lpstr>Genesis 29:15-30</vt:lpstr>
      <vt:lpstr>Genesis 29:31-35</vt:lpstr>
      <vt:lpstr>Genesis 29:31-35</vt:lpstr>
      <vt:lpstr>Genesis 30:1-4</vt:lpstr>
      <vt:lpstr>Genesis 30:5-8</vt:lpstr>
      <vt:lpstr>Genesis 30:9-13</vt:lpstr>
      <vt:lpstr>Genesis 30:14-21</vt:lpstr>
      <vt:lpstr>Genesis 30:14-21</vt:lpstr>
      <vt:lpstr>Genesis 30:22-24</vt:lpstr>
      <vt:lpstr>Patterns</vt:lpstr>
      <vt:lpstr>Points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 WALTER</dc:creator>
  <cp:lastModifiedBy>JEFF WALTER</cp:lastModifiedBy>
  <cp:revision>2</cp:revision>
  <dcterms:created xsi:type="dcterms:W3CDTF">2025-05-10T18:13:22Z</dcterms:created>
  <dcterms:modified xsi:type="dcterms:W3CDTF">2025-05-12T19:12:02Z</dcterms:modified>
</cp:coreProperties>
</file>