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408" r:id="rId3"/>
    <p:sldId id="380" r:id="rId4"/>
    <p:sldId id="383" r:id="rId5"/>
    <p:sldId id="390" r:id="rId6"/>
    <p:sldId id="400" r:id="rId7"/>
    <p:sldId id="398" r:id="rId8"/>
    <p:sldId id="399" r:id="rId9"/>
    <p:sldId id="261" r:id="rId10"/>
    <p:sldId id="409" r:id="rId11"/>
    <p:sldId id="384" r:id="rId12"/>
    <p:sldId id="385" r:id="rId13"/>
    <p:sldId id="386" r:id="rId14"/>
    <p:sldId id="387" r:id="rId15"/>
    <p:sldId id="388" r:id="rId16"/>
    <p:sldId id="389" r:id="rId17"/>
    <p:sldId id="391" r:id="rId18"/>
    <p:sldId id="382" r:id="rId19"/>
    <p:sldId id="321" r:id="rId20"/>
    <p:sldId id="415" r:id="rId21"/>
    <p:sldId id="414" r:id="rId22"/>
    <p:sldId id="416" r:id="rId23"/>
    <p:sldId id="410" r:id="rId24"/>
    <p:sldId id="302" r:id="rId25"/>
    <p:sldId id="407" r:id="rId26"/>
    <p:sldId id="413" r:id="rId27"/>
    <p:sldId id="329" r:id="rId28"/>
    <p:sldId id="411" r:id="rId29"/>
  </p:sldIdLst>
  <p:sldSz cx="7315200" cy="4114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4195FF-8F86-54BB-EB87-7D403376B1B0}" name="Galen Currah" initials="GC" userId="b9acc8d0659c365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DE7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96" y="3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73418"/>
            <a:ext cx="5486400" cy="1432560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161223"/>
            <a:ext cx="5486400" cy="993457"/>
          </a:xfrm>
        </p:spPr>
        <p:txBody>
          <a:bodyPr/>
          <a:lstStyle>
            <a:lvl1pPr marL="0" indent="0" algn="ctr">
              <a:buNone/>
              <a:defRPr sz="1440"/>
            </a:lvl1pPr>
            <a:lvl2pPr marL="274320" indent="0" algn="ctr">
              <a:buNone/>
              <a:defRPr sz="1200"/>
            </a:lvl2pPr>
            <a:lvl3pPr marL="548640" indent="0" algn="ctr">
              <a:buNone/>
              <a:defRPr sz="1080"/>
            </a:lvl3pPr>
            <a:lvl4pPr marL="822960" indent="0" algn="ctr">
              <a:buNone/>
              <a:defRPr sz="960"/>
            </a:lvl4pPr>
            <a:lvl5pPr marL="1097280" indent="0" algn="ctr">
              <a:buNone/>
              <a:defRPr sz="960"/>
            </a:lvl5pPr>
            <a:lvl6pPr marL="1371600" indent="0" algn="ctr">
              <a:buNone/>
              <a:defRPr sz="960"/>
            </a:lvl6pPr>
            <a:lvl7pPr marL="1645920" indent="0" algn="ctr">
              <a:buNone/>
              <a:defRPr sz="960"/>
            </a:lvl7pPr>
            <a:lvl8pPr marL="1920240" indent="0" algn="ctr">
              <a:buNone/>
              <a:defRPr sz="960"/>
            </a:lvl8pPr>
            <a:lvl9pPr marL="2194560" indent="0" algn="ctr">
              <a:buNone/>
              <a:defRPr sz="9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1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78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34940" y="219075"/>
            <a:ext cx="1577340" cy="34871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219075"/>
            <a:ext cx="4640580" cy="34871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3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96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10" y="1025843"/>
            <a:ext cx="6309360" cy="1711642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110" y="2753678"/>
            <a:ext cx="6309360" cy="900112"/>
          </a:xfrm>
        </p:spPr>
        <p:txBody>
          <a:bodyPr/>
          <a:lstStyle>
            <a:lvl1pPr marL="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78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33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34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19075"/>
            <a:ext cx="6309360" cy="7953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3" y="1008698"/>
            <a:ext cx="3094672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873" y="1503045"/>
            <a:ext cx="3094672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03320" y="1008698"/>
            <a:ext cx="3109913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03320" y="1503045"/>
            <a:ext cx="3109913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4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5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22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9913" y="592455"/>
            <a:ext cx="3703320" cy="29241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87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9913" y="592455"/>
            <a:ext cx="3703320" cy="2924175"/>
          </a:xfrm>
        </p:spPr>
        <p:txBody>
          <a:bodyPr anchor="t"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3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219075"/>
            <a:ext cx="6309360" cy="79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095375"/>
            <a:ext cx="6309360" cy="2610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CF0BF-C3A9-4D6C-BDB3-FC19FEA1CBB9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3160" y="3813810"/>
            <a:ext cx="246888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6636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3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48640" rtl="0" eaLnBrk="1" latinLnBrk="0" hangingPunct="1">
        <a:lnSpc>
          <a:spcPct val="90000"/>
        </a:lnSpc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54864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16CAE0-FBA9-66C6-B905-EDF726AD7B18}"/>
              </a:ext>
            </a:extLst>
          </p:cNvPr>
          <p:cNvSpPr txBox="1"/>
          <p:nvPr/>
        </p:nvSpPr>
        <p:spPr>
          <a:xfrm>
            <a:off x="0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Messiah in the Tanach, 01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063A28-9CAA-B692-40CB-2306E587832C}"/>
              </a:ext>
            </a:extLst>
          </p:cNvPr>
          <p:cNvSpPr txBox="1"/>
          <p:nvPr/>
        </p:nvSpPr>
        <p:spPr>
          <a:xfrm>
            <a:off x="0" y="359158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A Short Course for Men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F0CD23-B4C1-560E-A8E4-967797E3D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198" y="523219"/>
            <a:ext cx="4191002" cy="309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1902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02F92A-CBB4-9728-53CE-8AB8F2678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1D3A72-34F2-08A9-13EA-04E9D6EA1BC9}"/>
              </a:ext>
            </a:extLst>
          </p:cNvPr>
          <p:cNvSpPr txBox="1"/>
          <p:nvPr/>
        </p:nvSpPr>
        <p:spPr>
          <a:xfrm>
            <a:off x="49429" y="1737106"/>
            <a:ext cx="71080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 the boy knows how to refuse the evil and choose the good, the land whose two kings you dread will be deserted.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2FFBA3-63B0-D0B5-7DA8-FABBFD7D043D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Isaiah 7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9D1E8F-CEC6-A5E8-A970-CBB4EF2C1AD4}"/>
              </a:ext>
            </a:extLst>
          </p:cNvPr>
          <p:cNvSpPr txBox="1"/>
          <p:nvPr/>
        </p:nvSpPr>
        <p:spPr>
          <a:xfrm>
            <a:off x="111211" y="3487880"/>
            <a:ext cx="1331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0B5ACC-AD6D-9913-A109-5CAB3C862C3F}"/>
              </a:ext>
            </a:extLst>
          </p:cNvPr>
          <p:cNvSpPr txBox="1"/>
          <p:nvPr/>
        </p:nvSpPr>
        <p:spPr>
          <a:xfrm>
            <a:off x="1345738" y="3487880"/>
            <a:ext cx="5811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Born to Ahaz &amp;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young woman.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3B12C3-4F69-A134-F93F-AD1E10C5D71B}"/>
              </a:ext>
            </a:extLst>
          </p:cNvPr>
          <p:cNvSpPr txBox="1"/>
          <p:nvPr/>
        </p:nvSpPr>
        <p:spPr>
          <a:xfrm>
            <a:off x="54143" y="417218"/>
            <a:ext cx="73151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LORD spoke to Ahaz … “Behold, the virgin shall conceive and bear a son, and shall call his name Immanuel…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0288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build="p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03E6E8-9EA9-7DB5-553C-836A88959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paper scroll&#10;&#10;AI-generated content may be incorrect.">
            <a:extLst>
              <a:ext uri="{FF2B5EF4-FFF2-40B4-BE49-F238E27FC236}">
                <a16:creationId xmlns:a16="http://schemas.microsoft.com/office/drawing/2014/main" id="{A9B31CEA-D5F2-C2E0-FFFD-3F4D5891C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5200" cy="2051893"/>
          </a:xfrm>
          <a:prstGeom prst="rect">
            <a:avLst/>
          </a:prstGeom>
        </p:spPr>
      </p:pic>
      <p:pic>
        <p:nvPicPr>
          <p:cNvPr id="5" name="Picture 4" descr="A close-up of a text&#10;&#10;AI-generated content may be incorrect.">
            <a:extLst>
              <a:ext uri="{FF2B5EF4-FFF2-40B4-BE49-F238E27FC236}">
                <a16:creationId xmlns:a16="http://schemas.microsoft.com/office/drawing/2014/main" id="{23DE51B4-8FB8-896B-4F0A-09BC28C5E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7400"/>
            <a:ext cx="7315200" cy="210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0427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15EF8C-5B20-D61D-80EF-627E71A6C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aper&#10;&#10;AI-generated content may be incorrect.">
            <a:extLst>
              <a:ext uri="{FF2B5EF4-FFF2-40B4-BE49-F238E27FC236}">
                <a16:creationId xmlns:a16="http://schemas.microsoft.com/office/drawing/2014/main" id="{E52ABF0F-7305-D29D-4AC2-B9F01F510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0254"/>
            <a:ext cx="7315200" cy="21245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B2F743-0A25-2B0D-A283-A3CCCFEF0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15200" cy="202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039139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D55831-FB44-8FC6-EFD7-3F3FB654E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E02B1B-D638-0AE9-6406-7DAC0FAAB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570"/>
            <a:ext cx="7315200" cy="19903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9A5A7F-137C-D57A-BA0D-3E56E00AD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05192"/>
            <a:ext cx="7315200" cy="169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620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F722D0-36A7-4411-8586-9B744BDAF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structure&#10;&#10;AI-generated content may be incorrect.">
            <a:extLst>
              <a:ext uri="{FF2B5EF4-FFF2-40B4-BE49-F238E27FC236}">
                <a16:creationId xmlns:a16="http://schemas.microsoft.com/office/drawing/2014/main" id="{09BE808A-3872-AD45-9C24-915FFD070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5200" cy="2218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BDFBE1-7DA1-F0EA-EE6B-451466A64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2061"/>
            <a:ext cx="7315200" cy="173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205588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B95894-6BBA-6BF4-F7F3-52E595FF1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A1C710-AC81-585B-FB43-9153E4272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6" y="0"/>
            <a:ext cx="7315200" cy="1864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DB7AF4-8F97-3A17-CB8D-789664F89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6" y="1937796"/>
            <a:ext cx="7315200" cy="217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56492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851516-80F5-06E4-01D8-57A7C2F0A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B824CA-EC10-E6D3-D431-69197C6D7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15200" cy="17746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94241D-9B73-866A-7E5C-3203FBAC6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0437"/>
            <a:ext cx="7315200" cy="221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52967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4F2F7E-4F03-0EC0-6915-C7B5552E8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9B6880-7408-413B-65DD-988BA6C68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985"/>
            <a:ext cx="7315200" cy="1774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A93B1F-8D50-9B72-8911-E1529D4A6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54643"/>
            <a:ext cx="7315200" cy="176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82358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D1902A-682D-4779-6D51-7F859831C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4C510B-945E-CC07-B512-C6313A09E21F}"/>
              </a:ext>
            </a:extLst>
          </p:cNvPr>
          <p:cNvSpPr txBox="1"/>
          <p:nvPr/>
        </p:nvSpPr>
        <p:spPr>
          <a:xfrm>
            <a:off x="207142" y="1676524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increase of his government and of peace there will be no end, on the throne of David and over his kingdom…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774DB9-10B5-35A3-E675-06BEED18DC11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Isaiah 9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4A75F8-8891-EEF4-0A79-9C1C3D09B6DC}"/>
              </a:ext>
            </a:extLst>
          </p:cNvPr>
          <p:cNvSpPr txBox="1"/>
          <p:nvPr/>
        </p:nvSpPr>
        <p:spPr>
          <a:xfrm>
            <a:off x="243576" y="3038303"/>
            <a:ext cx="18993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Peace: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end: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D3DB0F-1FE9-7AC4-495B-E78C1951DC41}"/>
              </a:ext>
            </a:extLst>
          </p:cNvPr>
          <p:cNvSpPr txBox="1"/>
          <p:nvPr/>
        </p:nvSpPr>
        <p:spPr>
          <a:xfrm>
            <a:off x="2014819" y="3038303"/>
            <a:ext cx="53003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things ought to be.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borders.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FECF14-69A8-3BBD-6DA0-81EC8BB4E80B}"/>
              </a:ext>
            </a:extLst>
          </p:cNvPr>
          <p:cNvSpPr txBox="1"/>
          <p:nvPr/>
        </p:nvSpPr>
        <p:spPr>
          <a:xfrm>
            <a:off x="207142" y="383999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to us a child is born, to us a son is given; and the government shall be upon his shoulder…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ECF2F9-88D8-549F-D25B-EF24CA0D4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845" y="0"/>
            <a:ext cx="273750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02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build="p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520217-6B2C-5D47-9889-3504753DC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F5D88D-1EF1-FE11-C580-C7EEFE37196C}"/>
              </a:ext>
            </a:extLst>
          </p:cNvPr>
          <p:cNvSpPr txBox="1"/>
          <p:nvPr/>
        </p:nvSpPr>
        <p:spPr>
          <a:xfrm>
            <a:off x="88082" y="523220"/>
            <a:ext cx="722711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Anointed: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Specially chosen.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Branch: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Descended from Jesse/David.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Cornerstone: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political leader.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Counselor: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Wise &amp; understanding.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Returned from death.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Spiritual being.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Holy One: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heaven, incorruptible.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B52FA2-F580-1C45-833F-C02B5E406321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21 Names and titles of Messiah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194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D350AF-EC85-919C-BE57-EC546F36D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9EC92D-C1EB-0A94-8C7E-3FC4F152FE00}"/>
              </a:ext>
            </a:extLst>
          </p:cNvPr>
          <p:cNvSpPr txBox="1"/>
          <p:nvPr/>
        </p:nvSpPr>
        <p:spPr>
          <a:xfrm>
            <a:off x="207142" y="523220"/>
            <a:ext cx="70324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LORD! His adversaries will be shattered; the Most High will thunder in heaven. The LORD will judge the ends of the earth;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B9C9C8-E95E-4810-7007-CD489CEF3F34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What is a ‘messiah’?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26ACF4-BCB9-1F35-8E5B-BFF014814BEC}"/>
              </a:ext>
            </a:extLst>
          </p:cNvPr>
          <p:cNvSpPr txBox="1"/>
          <p:nvPr/>
        </p:nvSpPr>
        <p:spPr>
          <a:xfrm>
            <a:off x="207142" y="3123243"/>
            <a:ext cx="2286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Anointed: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Whom: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010AA3-90A0-441F-27A4-FBDD4F399D4B}"/>
              </a:ext>
            </a:extLst>
          </p:cNvPr>
          <p:cNvSpPr txBox="1"/>
          <p:nvPr/>
        </p:nvSpPr>
        <p:spPr>
          <a:xfrm>
            <a:off x="2263545" y="3123243"/>
            <a:ext cx="5116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Mašîaḥ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e-IL" sz="2800" dirty="0"/>
              <a:t>מָשִׁיחַ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Christ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χριστός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Kings, priests, prophets.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82C059-BD76-E926-F4DF-25EEA22824DF}"/>
              </a:ext>
            </a:extLst>
          </p:cNvPr>
          <p:cNvSpPr txBox="1"/>
          <p:nvPr/>
        </p:nvSpPr>
        <p:spPr>
          <a:xfrm>
            <a:off x="207142" y="1784415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   he will give strength to his king and exalt the power of his anointed.”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Samuel 2:10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867CA8-AB7C-2009-E434-C92389B38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426" y="453421"/>
            <a:ext cx="5691164" cy="368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80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build="p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61ACBF-6836-FA64-97D8-81949C242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B8F64F-43CD-C775-8090-C4B72A6DF0BD}"/>
              </a:ext>
            </a:extLst>
          </p:cNvPr>
          <p:cNvSpPr txBox="1"/>
          <p:nvPr/>
        </p:nvSpPr>
        <p:spPr>
          <a:xfrm>
            <a:off x="88082" y="523220"/>
            <a:ext cx="722711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King: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David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’s lineage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57188" indent="-357188">
              <a:defRPr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Truth bearer.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Lord: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Superior status.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Messenger: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Enforces the covenant.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Prince: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Right to rule.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Righteous One: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Completely obedient.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Root: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Source of divine authority.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DBA917-3249-D053-9A91-61F0A95D76C8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21 Names and titles of Messiah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1450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D0CC63-0BC5-2517-A060-C945B7EC2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AF28D07-7B67-161B-8F4E-4C2A02743C5F}"/>
              </a:ext>
            </a:extLst>
          </p:cNvPr>
          <p:cNvSpPr txBox="1"/>
          <p:nvPr/>
        </p:nvSpPr>
        <p:spPr>
          <a:xfrm>
            <a:off x="88082" y="523220"/>
            <a:ext cx="722711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lang="en-US" sz="2800" b="1" noProof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Ruler: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Sovereign over Israel.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Scepter: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Right to rule.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Descended from Eve, Abraham.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Servant: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Accomplishes God’s will.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Shepherd: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Provider of needs.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Inherits all things.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divine being.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6759B7-CB49-A21E-507C-B38FD36A9EDC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21 Names and titles of Messiah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8036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46E6C5-DF57-3BE3-F7C9-46EB0D5D8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5A47E0-0D1D-797F-27DD-CE166A1CF63C}"/>
              </a:ext>
            </a:extLst>
          </p:cNvPr>
          <p:cNvSpPr txBox="1"/>
          <p:nvPr/>
        </p:nvSpPr>
        <p:spPr>
          <a:xfrm>
            <a:off x="81506" y="99796"/>
            <a:ext cx="71521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6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http://tanach.site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793C36-A224-E486-CFEE-E29EDDA43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487" y="1207792"/>
            <a:ext cx="2864225" cy="290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05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DC839B-22DE-0844-DFD9-F17C74B6C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2F664B-0620-D756-B90D-88079FF2D225}"/>
              </a:ext>
            </a:extLst>
          </p:cNvPr>
          <p:cNvSpPr txBox="1"/>
          <p:nvPr/>
        </p:nvSpPr>
        <p:spPr>
          <a:xfrm>
            <a:off x="207142" y="1592437"/>
            <a:ext cx="710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3BA141-1EF6-2502-885F-9203F4F7145C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…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8B77DA-C8D7-2A80-8DFE-42BAADDF19E9}"/>
              </a:ext>
            </a:extLst>
          </p:cNvPr>
          <p:cNvSpPr txBox="1"/>
          <p:nvPr/>
        </p:nvSpPr>
        <p:spPr>
          <a:xfrm>
            <a:off x="207142" y="2419020"/>
            <a:ext cx="22862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212087-62B2-D448-D6A7-DFB668B9BE95}"/>
              </a:ext>
            </a:extLst>
          </p:cNvPr>
          <p:cNvSpPr txBox="1"/>
          <p:nvPr/>
        </p:nvSpPr>
        <p:spPr>
          <a:xfrm>
            <a:off x="2745308" y="2419020"/>
            <a:ext cx="44004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2E3ADD-1B63-D877-2552-42F1CCF6F9FA}"/>
              </a:ext>
            </a:extLst>
          </p:cNvPr>
          <p:cNvSpPr txBox="1"/>
          <p:nvPr/>
        </p:nvSpPr>
        <p:spPr>
          <a:xfrm>
            <a:off x="207142" y="534608"/>
            <a:ext cx="710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405026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build="p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9DFDC9-EC8B-40F8-FE0B-D55126993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152B7D-B0E5-64BB-3731-1018BB7B7031}"/>
              </a:ext>
            </a:extLst>
          </p:cNvPr>
          <p:cNvSpPr txBox="1"/>
          <p:nvPr/>
        </p:nvSpPr>
        <p:spPr>
          <a:xfrm>
            <a:off x="163012" y="92941"/>
            <a:ext cx="715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5F782C-097D-9CB7-07AF-CB7477F2EEC4}"/>
              </a:ext>
            </a:extLst>
          </p:cNvPr>
          <p:cNvSpPr txBox="1"/>
          <p:nvPr/>
        </p:nvSpPr>
        <p:spPr>
          <a:xfrm>
            <a:off x="252077" y="3619150"/>
            <a:ext cx="659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Text: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121FA3-66B3-8F28-C233-3B7D14FB24C8}"/>
              </a:ext>
            </a:extLst>
          </p:cNvPr>
          <p:cNvSpPr txBox="1"/>
          <p:nvPr/>
        </p:nvSpPr>
        <p:spPr>
          <a:xfrm>
            <a:off x="185077" y="1594435"/>
            <a:ext cx="710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Verse</a:t>
            </a:r>
          </a:p>
        </p:txBody>
      </p:sp>
    </p:spTree>
    <p:extLst>
      <p:ext uri="{BB962C8B-B14F-4D97-AF65-F5344CB8AC3E}">
        <p14:creationId xmlns:p14="http://schemas.microsoft.com/office/powerpoint/2010/main" val="1595917054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AAA2B9-BCE5-3605-FB95-567566DD6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DF92A7-3326-391A-058F-CA99DA6CDD4B}"/>
              </a:ext>
            </a:extLst>
          </p:cNvPr>
          <p:cNvSpPr txBox="1"/>
          <p:nvPr/>
        </p:nvSpPr>
        <p:spPr>
          <a:xfrm>
            <a:off x="88082" y="523220"/>
            <a:ext cx="72271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...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...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...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337D39-1757-7CE4-E6C5-2F4FBD67C334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Titre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678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F20E79-3DC6-AD72-F355-23024CB08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8E063F-AFDC-E465-DFE3-D3B15ECA8606}"/>
              </a:ext>
            </a:extLst>
          </p:cNvPr>
          <p:cNvSpPr txBox="1"/>
          <p:nvPr/>
        </p:nvSpPr>
        <p:spPr>
          <a:xfrm>
            <a:off x="88082" y="523220"/>
            <a:ext cx="72271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439743-0C77-A62E-B4B1-998D549D17DC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Titre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635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8A57B2-37C5-EDE4-3A6A-2F89AC41D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88FCF9-221E-0A05-6093-66D1A94B3B6D}"/>
              </a:ext>
            </a:extLst>
          </p:cNvPr>
          <p:cNvSpPr txBox="1"/>
          <p:nvPr/>
        </p:nvSpPr>
        <p:spPr>
          <a:xfrm>
            <a:off x="88082" y="1437144"/>
            <a:ext cx="72271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C75E51-64FD-BCE6-9C67-28EF66EFF56A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Discuss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076E18-5698-C881-B8AC-53B4CA2202E4}"/>
              </a:ext>
            </a:extLst>
          </p:cNvPr>
          <p:cNvSpPr txBox="1"/>
          <p:nvPr/>
        </p:nvSpPr>
        <p:spPr>
          <a:xfrm>
            <a:off x="252077" y="483037"/>
            <a:ext cx="715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31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021797-4244-03F0-D50F-BD8A00F82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3BB4DA-52FD-C839-A257-028488A3355F}"/>
              </a:ext>
            </a:extLst>
          </p:cNvPr>
          <p:cNvSpPr txBox="1"/>
          <p:nvPr/>
        </p:nvSpPr>
        <p:spPr>
          <a:xfrm>
            <a:off x="252077" y="483037"/>
            <a:ext cx="715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858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65892A-0DF4-2993-A249-667A6F8B2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00A583-AF74-7DDE-C98F-4F8905D37B41}"/>
              </a:ext>
            </a:extLst>
          </p:cNvPr>
          <p:cNvSpPr txBox="1"/>
          <p:nvPr/>
        </p:nvSpPr>
        <p:spPr>
          <a:xfrm>
            <a:off x="2" y="523220"/>
            <a:ext cx="731519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origin of Jewish messianic (hope) speculation in the 2</a:t>
            </a:r>
            <a:r>
              <a:rPr lang="en-US" sz="28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temple period.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biblical apologetic for Messiah Jesus.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assure Christians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that the Tanakh (OT) is the inspired Word of God.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identify Jesus as the true Messiah.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affect how we understand inspiration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interpretation of the Bible.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41436E-BAB8-2311-AD22-5AB59A3E58CA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Messiah in the Tanakh (</a:t>
            </a:r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Rydelnik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2B78DC-21C3-2940-D4F5-8152995EA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9" y="0"/>
            <a:ext cx="7236681" cy="41148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8D482BE-257E-C2B5-35EF-046F53CA7ED4}"/>
              </a:ext>
            </a:extLst>
          </p:cNvPr>
          <p:cNvSpPr/>
          <p:nvPr/>
        </p:nvSpPr>
        <p:spPr>
          <a:xfrm>
            <a:off x="1447332" y="2855396"/>
            <a:ext cx="2608564" cy="1263038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081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/>
      <p:bldP spid="3" grpId="0" animBg="1"/>
      <p:bldP spid="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E7D11E-6042-CA37-7A9A-C07F6E446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44253E-6322-2D1E-614B-A532AE168B5F}"/>
              </a:ext>
            </a:extLst>
          </p:cNvPr>
          <p:cNvSpPr txBox="1"/>
          <p:nvPr/>
        </p:nvSpPr>
        <p:spPr>
          <a:xfrm>
            <a:off x="166831" y="1070150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  Jesus answered them, “Go and tell John what you hear and see…”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711524-0736-3AB6-2F9E-F3946D94904A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Matthew (</a:t>
            </a:r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NRSVue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915BA1-CB12-68AA-17BE-A3164856F6E8}"/>
              </a:ext>
            </a:extLst>
          </p:cNvPr>
          <p:cNvSpPr txBox="1"/>
          <p:nvPr/>
        </p:nvSpPr>
        <p:spPr>
          <a:xfrm>
            <a:off x="209745" y="2455145"/>
            <a:ext cx="28555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One to come: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Another: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&amp; hear: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25992E-145F-513E-8559-52155AB1CB2D}"/>
              </a:ext>
            </a:extLst>
          </p:cNvPr>
          <p:cNvSpPr txBox="1"/>
          <p:nvPr/>
        </p:nvSpPr>
        <p:spPr>
          <a:xfrm>
            <a:off x="2969842" y="2455144"/>
            <a:ext cx="44004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Malachi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3:1.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Popular expectation.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Eye-witness evidence.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5D8CE7-F14B-A697-D946-8093AD642BDF}"/>
              </a:ext>
            </a:extLst>
          </p:cNvPr>
          <p:cNvSpPr txBox="1"/>
          <p:nvPr/>
        </p:nvSpPr>
        <p:spPr>
          <a:xfrm>
            <a:off x="166831" y="613125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3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“Are you the one who is to come, or are we to wait for another?”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165D74-44F9-0306-BA5F-FEAB98422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261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476F50-FFE4-37EC-8B20-A8CAECCA9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094BC1-CAB7-3ABA-590E-D48F33778447}"/>
              </a:ext>
            </a:extLst>
          </p:cNvPr>
          <p:cNvSpPr txBox="1"/>
          <p:nvPr/>
        </p:nvSpPr>
        <p:spPr>
          <a:xfrm>
            <a:off x="277382" y="437553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11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written, ‘See, I am sending my messenger ahead of you, who will prepare your way before you.’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37E8BA-03C2-CE5F-03C2-88CC635BE08A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Matthew (</a:t>
            </a:r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NRSVue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2F1077-C19C-632A-1FE4-C2A16C21F3FE}"/>
              </a:ext>
            </a:extLst>
          </p:cNvPr>
          <p:cNvSpPr txBox="1"/>
          <p:nvPr/>
        </p:nvSpPr>
        <p:spPr>
          <a:xfrm>
            <a:off x="254376" y="2669700"/>
            <a:ext cx="26396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Written: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Messenger: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Prophesied: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7DE7A8-A485-5053-2457-F6ACADFB3590}"/>
              </a:ext>
            </a:extLst>
          </p:cNvPr>
          <p:cNvSpPr txBox="1"/>
          <p:nvPr/>
        </p:nvSpPr>
        <p:spPr>
          <a:xfrm>
            <a:off x="2711976" y="2664230"/>
            <a:ext cx="46734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Malachi 3:1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Referring to John B.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Fulfillment time has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come.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4710A9-8A14-6D44-0230-BD38DD837A5E}"/>
              </a:ext>
            </a:extLst>
          </p:cNvPr>
          <p:cNvSpPr txBox="1"/>
          <p:nvPr/>
        </p:nvSpPr>
        <p:spPr>
          <a:xfrm>
            <a:off x="277382" y="1296889"/>
            <a:ext cx="67604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 … </a:t>
            </a:r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 the Prophets and the Law prophesied until John came.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6005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build="p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E7D10B-A84D-AA51-A1CD-61FF01AD1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3743F0-914D-F8E8-5CC2-371E13C9BA13}"/>
              </a:ext>
            </a:extLst>
          </p:cNvPr>
          <p:cNvSpPr txBox="1"/>
          <p:nvPr/>
        </p:nvSpPr>
        <p:spPr>
          <a:xfrm>
            <a:off x="37708" y="1718556"/>
            <a:ext cx="71080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  The messenger of the covenant in whom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[/which]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 delight—indeed, he is coming, says the LORD of hosts.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25E4E0-92A3-F9AF-6481-4E504888B81F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Malachi 3 (</a:t>
            </a:r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NRSVue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0CEA35-1DD4-9241-E832-88A6572B7E82}"/>
              </a:ext>
            </a:extLst>
          </p:cNvPr>
          <p:cNvSpPr txBox="1"/>
          <p:nvPr/>
        </p:nvSpPr>
        <p:spPr>
          <a:xfrm>
            <a:off x="108900" y="3463386"/>
            <a:ext cx="1651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sz="2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adôn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8DAC0E-327E-527B-C3EC-8D6939DBAF43}"/>
              </a:ext>
            </a:extLst>
          </p:cNvPr>
          <p:cNvSpPr txBox="1"/>
          <p:nvPr/>
        </p:nvSpPr>
        <p:spPr>
          <a:xfrm>
            <a:off x="1662545" y="3463386"/>
            <a:ext cx="5614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‘YHWH said to my lord’ Ps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110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1224F5-FDDF-AAE3-1C2B-F401093B068D}"/>
              </a:ext>
            </a:extLst>
          </p:cNvPr>
          <p:cNvSpPr txBox="1"/>
          <p:nvPr/>
        </p:nvSpPr>
        <p:spPr>
          <a:xfrm>
            <a:off x="37708" y="452169"/>
            <a:ext cx="71080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am sending my messenger to prepare the way before me, and the Lord 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28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sz="2800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adôn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whom you seek will suddenly come to his temple.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988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80D8FA-16EB-F9D0-AD66-E2CA7C0A1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5513B3-8FF7-C0E3-E85A-BADB69EDDBF6}"/>
              </a:ext>
            </a:extLst>
          </p:cNvPr>
          <p:cNvSpPr txBox="1"/>
          <p:nvPr/>
        </p:nvSpPr>
        <p:spPr>
          <a:xfrm>
            <a:off x="207142" y="919576"/>
            <a:ext cx="70447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	  that everything written about me in the law of Moses, the prophets, and the psalms must be fulfilled.”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BDB9A8-A4CF-3388-7ED8-33D3052FF264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Luke (</a:t>
            </a:r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NRSVue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 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644F41-9816-9F9F-243A-BCAA1FD93365}"/>
              </a:ext>
            </a:extLst>
          </p:cNvPr>
          <p:cNvSpPr txBox="1"/>
          <p:nvPr/>
        </p:nvSpPr>
        <p:spPr>
          <a:xfrm>
            <a:off x="207142" y="2683563"/>
            <a:ext cx="22862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Written: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me: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Fulfilled: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DB9429-4D8B-4733-C436-F5477627A6EF}"/>
              </a:ext>
            </a:extLst>
          </p:cNvPr>
          <p:cNvSpPr txBox="1"/>
          <p:nvPr/>
        </p:nvSpPr>
        <p:spPr>
          <a:xfrm>
            <a:off x="2745308" y="2683563"/>
            <a:ext cx="44004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Formula = Scripture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Messianic claim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Past, present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future?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F775A1-712B-FF17-60D1-A5D332A1C3D5}"/>
              </a:ext>
            </a:extLst>
          </p:cNvPr>
          <p:cNvSpPr txBox="1"/>
          <p:nvPr/>
        </p:nvSpPr>
        <p:spPr>
          <a:xfrm>
            <a:off x="207142" y="482849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24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“These are my words that I spoke to you while I was still with you—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0940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build="p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EBC452-033C-BCFA-2643-87B4B3337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3E31D5-1CA6-BC2B-5009-72921366A9FE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Dr. Michael </a:t>
            </a:r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Rydelnik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BF6FC9-B26E-687B-939A-1FA4884C40B4}"/>
              </a:ext>
            </a:extLst>
          </p:cNvPr>
          <p:cNvSpPr txBox="1"/>
          <p:nvPr/>
        </p:nvSpPr>
        <p:spPr>
          <a:xfrm>
            <a:off x="166777" y="483787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Professor of Jewish Studies and Bible at Moody Bible Institute.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 descr="A person wearing glasses and a suit&#10;&#10;AI-generated content may be incorrect.">
            <a:extLst>
              <a:ext uri="{FF2B5EF4-FFF2-40B4-BE49-F238E27FC236}">
                <a16:creationId xmlns:a16="http://schemas.microsoft.com/office/drawing/2014/main" id="{28327B78-B3B9-C6ED-CDC2-DD2405342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699" y="1043158"/>
            <a:ext cx="3059502" cy="30716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A4F6FC-9F34-1558-44BC-EAF7B44DEFD7}"/>
              </a:ext>
            </a:extLst>
          </p:cNvPr>
          <p:cNvSpPr txBox="1"/>
          <p:nvPr/>
        </p:nvSpPr>
        <p:spPr>
          <a:xfrm>
            <a:off x="166777" y="2783456"/>
            <a:ext cx="4048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The Messianic Hope: Is the Hebrew Bible Really Messianic? </a:t>
            </a:r>
            <a:r>
              <a:rPr lang="en-US" dirty="0"/>
              <a:t>(NAC Studies in Bible &amp; Theology, 2010 ). by Michael </a:t>
            </a:r>
            <a:r>
              <a:rPr lang="en-US" dirty="0" err="1"/>
              <a:t>Rydelnik</a:t>
            </a:r>
            <a:r>
              <a:rPr lang="en-US" dirty="0"/>
              <a:t> (Author), E. Ray Clendenen (Series Editor)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60F9CA-4427-EC92-CAC2-2BB3E5D444B1}"/>
              </a:ext>
            </a:extLst>
          </p:cNvPr>
          <p:cNvSpPr txBox="1"/>
          <p:nvPr/>
        </p:nvSpPr>
        <p:spPr>
          <a:xfrm>
            <a:off x="166777" y="1398461"/>
            <a:ext cx="40486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approaches to messianic prophecies. Pages 27-33</a:t>
            </a:r>
          </a:p>
        </p:txBody>
      </p:sp>
    </p:spTree>
    <p:extLst>
      <p:ext uri="{BB962C8B-B14F-4D97-AF65-F5344CB8AC3E}">
        <p14:creationId xmlns:p14="http://schemas.microsoft.com/office/powerpoint/2010/main" val="8416968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15B7D7-948D-FA09-66D9-AA4B496C2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wire with white text&#10;&#10;AI-generated content may be incorrect.">
            <a:extLst>
              <a:ext uri="{FF2B5EF4-FFF2-40B4-BE49-F238E27FC236}">
                <a16:creationId xmlns:a16="http://schemas.microsoft.com/office/drawing/2014/main" id="{9639BD81-9603-2482-A679-49E7DEE529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815"/>
            <a:ext cx="7315200" cy="1681585"/>
          </a:xfrm>
          <a:prstGeom prst="rect">
            <a:avLst/>
          </a:prstGeom>
        </p:spPr>
      </p:pic>
      <p:pic>
        <p:nvPicPr>
          <p:cNvPr id="7" name="Picture 6" descr="A close-up of a paper&#10;&#10;AI-generated content may be incorrect.">
            <a:extLst>
              <a:ext uri="{FF2B5EF4-FFF2-40B4-BE49-F238E27FC236}">
                <a16:creationId xmlns:a16="http://schemas.microsoft.com/office/drawing/2014/main" id="{50DB5E50-B70F-207F-61D2-721105C1C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6595"/>
            <a:ext cx="7315200" cy="20182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EC50A2-0CEC-BBC1-5750-9185EB137E5A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Historical Fulfilment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52229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8637</TotalTime>
  <Words>915</Words>
  <Application>Microsoft Office PowerPoint</Application>
  <PresentationFormat>Custom</PresentationFormat>
  <Paragraphs>123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Galen Currah</dc:creator>
  <cp:lastModifiedBy>Galen Currah</cp:lastModifiedBy>
  <cp:revision>361</cp:revision>
  <dcterms:created xsi:type="dcterms:W3CDTF">2023-02-25T21:04:15Z</dcterms:created>
  <dcterms:modified xsi:type="dcterms:W3CDTF">2025-07-17T23:15:43Z</dcterms:modified>
</cp:coreProperties>
</file>