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5" r:id="rId4"/>
    <p:sldId id="267" r:id="rId5"/>
    <p:sldId id="266" r:id="rId6"/>
    <p:sldId id="407" r:id="rId7"/>
    <p:sldId id="410" r:id="rId8"/>
    <p:sldId id="417" r:id="rId9"/>
    <p:sldId id="418" r:id="rId10"/>
    <p:sldId id="420" r:id="rId11"/>
    <p:sldId id="421" r:id="rId12"/>
    <p:sldId id="422" r:id="rId13"/>
    <p:sldId id="424" r:id="rId14"/>
    <p:sldId id="426" r:id="rId15"/>
    <p:sldId id="427" r:id="rId16"/>
    <p:sldId id="425" r:id="rId17"/>
    <p:sldId id="419" r:id="rId18"/>
    <p:sldId id="429" r:id="rId19"/>
    <p:sldId id="416" r:id="rId20"/>
    <p:sldId id="428" r:id="rId21"/>
    <p:sldId id="423" r:id="rId22"/>
    <p:sldId id="302" r:id="rId23"/>
    <p:sldId id="413" r:id="rId24"/>
    <p:sldId id="329" r:id="rId25"/>
    <p:sldId id="411" r:id="rId26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6" y="2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Messiah in the Tanach, 02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CD23-B4C1-560E-A8E4-967797E3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523219"/>
            <a:ext cx="4191002" cy="30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F21AD4-5C55-AEB3-E08C-32AB63247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6DBDCE-CD49-C948-5307-D1A50167AF9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Samuel 23:1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8DBA8-E30A-D635-772E-7BE4F708304A}"/>
              </a:ext>
            </a:extLst>
          </p:cNvPr>
          <p:cNvSpPr txBox="1"/>
          <p:nvPr/>
        </p:nvSpPr>
        <p:spPr>
          <a:xfrm>
            <a:off x="269350" y="2251659"/>
            <a:ext cx="69836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‘Set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high” (MT,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</a:t>
            </a:r>
            <a:r>
              <a:rPr kumimoji="0" lang="fr-CA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= David.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‘God raised up’ (4QSam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David?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‘utterance …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man whom the Lord anointed’ (LXX,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’al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messiah.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1E43A-913A-9FDF-7FE6-10D94022F586}"/>
              </a:ext>
            </a:extLst>
          </p:cNvPr>
          <p:cNvSpPr txBox="1"/>
          <p:nvPr/>
        </p:nvSpPr>
        <p:spPr>
          <a:xfrm>
            <a:off x="207141" y="478146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utterance of David son of Jesse,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utterance of the man set on high,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anointed of the God of Jacob,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favorite of the songs of Israel.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25A71B-F28B-6508-F1F2-7F8A71246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700" y="454107"/>
            <a:ext cx="4892223" cy="36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69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DF3E3-7694-071B-AD54-714FD988A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23D92-21F1-4EE8-3665-D0350077F455}"/>
              </a:ext>
            </a:extLst>
          </p:cNvPr>
          <p:cNvSpPr txBox="1"/>
          <p:nvPr/>
        </p:nvSpPr>
        <p:spPr>
          <a:xfrm>
            <a:off x="207141" y="1778656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fear You as long as the sun shines,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like rain…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C0140-DF68-C2AE-A700-3DBC0A0D275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Psalm 72:5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D4B06-5F73-E525-3364-129C60A3395B}"/>
              </a:ext>
            </a:extLst>
          </p:cNvPr>
          <p:cNvSpPr txBox="1"/>
          <p:nvPr/>
        </p:nvSpPr>
        <p:spPr>
          <a:xfrm>
            <a:off x="257600" y="2657670"/>
            <a:ext cx="7108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them: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LXX reads, ‘Let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fear…’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Singular ‘he/him’.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Future: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‘nations serve him.’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F6B6E-7AFC-9187-990E-A0DA9BB06651}"/>
              </a:ext>
            </a:extLst>
          </p:cNvPr>
          <p:cNvSpPr txBox="1"/>
          <p:nvPr/>
        </p:nvSpPr>
        <p:spPr>
          <a:xfrm>
            <a:off x="207141" y="47409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God, endow … the king's son with Your righteousness;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judge Your people rightly…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2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685DA-D429-3416-D42E-C476F059D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CF8631-AD33-1EC0-BC36-240857E5031B}"/>
              </a:ext>
            </a:extLst>
          </p:cNvPr>
          <p:cNvSpPr txBox="1"/>
          <p:nvPr/>
        </p:nvSpPr>
        <p:spPr>
          <a:xfrm>
            <a:off x="207142" y="236187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He has been named “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Mighty God is planning grace,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Eternal Father, a peaceable ruler.”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AEB71-5EAD-7037-6FC1-31841F077A5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9:6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[Heb. 9:5]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9EC9A-6146-B2E8-4CA1-EF0BA169C4ED}"/>
              </a:ext>
            </a:extLst>
          </p:cNvPr>
          <p:cNvSpPr txBox="1"/>
          <p:nvPr/>
        </p:nvSpPr>
        <p:spPr>
          <a:xfrm>
            <a:off x="103571" y="5269796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0D918-F0E4-136D-F7FA-99E2B6DE5757}"/>
              </a:ext>
            </a:extLst>
          </p:cNvPr>
          <p:cNvSpPr txBox="1"/>
          <p:nvPr/>
        </p:nvSpPr>
        <p:spPr>
          <a:xfrm>
            <a:off x="2641737" y="5269796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867F03-D356-6388-B41D-8CE6B6EB4BF6}"/>
              </a:ext>
            </a:extLst>
          </p:cNvPr>
          <p:cNvSpPr txBox="1"/>
          <p:nvPr/>
        </p:nvSpPr>
        <p:spPr>
          <a:xfrm>
            <a:off x="207142" y="534608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child has been born for us, a son given to us; … and he is named Wonderful Counselor, Mighty God, Everlasting Father, Prince of Peace.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1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727D76-6E53-E713-65C5-93F0CD894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2414CC-5163-E320-2AEC-11D5C6CE4B7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9:6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[Heb. 9:5]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9603F-8B81-3022-18B0-F3BE00ABDF4D}"/>
              </a:ext>
            </a:extLst>
          </p:cNvPr>
          <p:cNvSpPr txBox="1"/>
          <p:nvPr/>
        </p:nvSpPr>
        <p:spPr>
          <a:xfrm>
            <a:off x="113013" y="2154393"/>
            <a:ext cx="1690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Paštâ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BC21E-8084-15B0-D73B-547FD74D5034}"/>
              </a:ext>
            </a:extLst>
          </p:cNvPr>
          <p:cNvSpPr txBox="1"/>
          <p:nvPr/>
        </p:nvSpPr>
        <p:spPr>
          <a:xfrm>
            <a:off x="1633676" y="2154393"/>
            <a:ext cx="56250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Disjunctive accent (= comma).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Assumed ‘theophoric’ names.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 take no definite article.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human child a divine Being.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4E5B41-509F-D487-D678-0D82CBABA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7315200" cy="168273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CF0EE11-FD55-4D08-72F4-C6D1D34D47D8}"/>
              </a:ext>
            </a:extLst>
          </p:cNvPr>
          <p:cNvSpPr/>
          <p:nvPr/>
        </p:nvSpPr>
        <p:spPr>
          <a:xfrm>
            <a:off x="2372367" y="683352"/>
            <a:ext cx="205875" cy="30792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04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F0BBC-2AB8-D623-DA4A-81B29DAD4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447B6F-781C-395C-A7FF-62DB50B04E60}"/>
              </a:ext>
            </a:extLst>
          </p:cNvPr>
          <p:cNvSpPr txBox="1"/>
          <p:nvPr/>
        </p:nvSpPr>
        <p:spPr>
          <a:xfrm>
            <a:off x="207142" y="1740355"/>
            <a:ext cx="70139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… bear a son…. He will be great and will be called the Son of the Most High, and the Lord God will give to him the throne of his ancestor David…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forever…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Gospel of Luke,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3B55D-614E-C37F-8E25-56BF7E4AB4D5}"/>
              </a:ext>
            </a:extLst>
          </p:cNvPr>
          <p:cNvSpPr txBox="1"/>
          <p:nvPr/>
        </p:nvSpPr>
        <p:spPr>
          <a:xfrm>
            <a:off x="267654" y="0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Upon David’s throne and kingdom,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it may be firmly established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justice and in equity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and evermore.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1985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4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D08BE-59A5-1459-C21F-966BBE7EC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E304C9-8A6C-EDB7-E208-ADB92A2DF57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9:6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[Septuagint]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9EDC1-ACCF-F864-FBBF-98CE448B6F58}"/>
              </a:ext>
            </a:extLst>
          </p:cNvPr>
          <p:cNvSpPr txBox="1"/>
          <p:nvPr/>
        </p:nvSpPr>
        <p:spPr>
          <a:xfrm>
            <a:off x="207141" y="2729805"/>
            <a:ext cx="2811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Forevermore: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C32FD0-290E-2670-FA67-43E81B0B6F62}"/>
              </a:ext>
            </a:extLst>
          </p:cNvPr>
          <p:cNvSpPr txBox="1"/>
          <p:nvPr/>
        </p:nvSpPr>
        <p:spPr>
          <a:xfrm>
            <a:off x="3018865" y="2743304"/>
            <a:ext cx="4249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 not identified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 not certain.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Messianic future.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0C49E-BB30-A878-E6C9-FC8DF5E61121}"/>
              </a:ext>
            </a:extLst>
          </p:cNvPr>
          <p:cNvSpPr txBox="1"/>
          <p:nvPr/>
        </p:nvSpPr>
        <p:spPr>
          <a:xfrm>
            <a:off x="207142" y="534608"/>
            <a:ext cx="6973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child was born for us, a son also given to us… He is named Messenger of Great Counsel, for I will bring peace upon the rulers, … upon the throne of Dauid and his kingdom … forevermore.</a:t>
            </a:r>
          </a:p>
        </p:txBody>
      </p:sp>
    </p:spTree>
    <p:extLst>
      <p:ext uri="{BB962C8B-B14F-4D97-AF65-F5344CB8AC3E}">
        <p14:creationId xmlns:p14="http://schemas.microsoft.com/office/powerpoint/2010/main" val="2988982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85AE3A-8332-899C-C308-6BC2FCB81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6BDB00-C8E5-8E77-3032-5C6A0164F20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Psalm 22:16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[Hebrew 22:17]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684EC-8946-47F7-E42D-96A42B1CF9B7}"/>
              </a:ext>
            </a:extLst>
          </p:cNvPr>
          <p:cNvSpPr txBox="1"/>
          <p:nvPr/>
        </p:nvSpPr>
        <p:spPr>
          <a:xfrm>
            <a:off x="207141" y="1854243"/>
            <a:ext cx="27512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[Maul]: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Nahal Hever: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E3118-1BA2-54F9-9093-5D54A67DA9EA}"/>
              </a:ext>
            </a:extLst>
          </p:cNvPr>
          <p:cNvSpPr txBox="1"/>
          <p:nvPr/>
        </p:nvSpPr>
        <p:spPr>
          <a:xfrm>
            <a:off x="2745308" y="1854243"/>
            <a:ext cx="44004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 ‘as a lion’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ka-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arî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 have ‘pierced’.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Discovered 1999,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AD 50-68,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reads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k’rû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‘pierced’.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F6438-CB51-1813-2AE8-E5992777FB61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surround me;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pack of evil ones closes in on me,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lions [they maul] my hands and feet.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0ACA71-7938-788E-A5A8-4D40789F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88"/>
            <a:ext cx="731520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8F5A0-191F-1BF3-7171-767D8E8D0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788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A0ED2-EA5B-4875-E312-18987D2DA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21307C-E6E1-D293-97AE-92931A44C912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Probable original reading of Isa. 9:6.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not cited as messianic in the NT.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John 19:34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‘soldiers pierced his side.’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John 19:37 ‘Scripture says “They will look on him whom they have pierced”’.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Same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verb used in LXX Zech. 12:10.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‘My Hands and feet’ (Psa. 22:16) ≈ “my hands and my feet’ (Luke 24:39).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4F78F-D5A1-BED3-672E-D28498A14B6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‘Pierced my hands and feet’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65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BB936-8F34-DDD6-AE32-366BF091F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39250E-7FDC-4E81-38A8-89B15D22FA70}"/>
              </a:ext>
            </a:extLst>
          </p:cNvPr>
          <p:cNvSpPr txBox="1"/>
          <p:nvPr/>
        </p:nvSpPr>
        <p:spPr>
          <a:xfrm>
            <a:off x="61187" y="603427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Bible interpreters’ first task remains to ascertain the original text.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Post-Christian Masoretes rendered some possible predictions as historical.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Masoretic Hebrew manuscripts date from circa the 10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CE.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Samaritan, Greek, Syriac, and Latin versions may preserve older texts.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96BAA-B2DB-BFE7-987C-834B3530812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448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http://tanach.site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93C36-A224-E486-CFEE-E29EDDA4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87" y="1207792"/>
            <a:ext cx="2864225" cy="29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97891" y="86587"/>
            <a:ext cx="69194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 of the Tanach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97891" y="497073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Hebrew versions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7891" y="970189"/>
            <a:ext cx="73152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Judean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before 12th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Samaritan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8th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Babylonian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6th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Essene (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Qumran, from 1st cent BCE)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5385B-D1C3-A6C6-3180-04D916BA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951" y="2206751"/>
            <a:ext cx="6097" cy="6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B360C9-CED2-A7D4-F5F4-9C3DE2E5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51" y="2359151"/>
            <a:ext cx="6097" cy="6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5D808-D110-6162-7DC0-45EF33F27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12" y="609807"/>
            <a:ext cx="5671951" cy="35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B67-EE2E-E900-CD21-FB80662F3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7CB433-61A4-63BB-9A4A-D321D076F582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27031-1414-F4F5-21A1-27FC46801A0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A547F-3D6E-0071-9BD0-42D2E6855414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7A75E-23B4-962F-A781-92FC58BABC20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07A7A-6958-8172-E6A2-1CCCE2D09CB5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2441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BED23-A104-584F-0162-178054D8A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C20AA2-1C75-4613-2729-A001E861C7DD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41861-F9D6-3427-5EAA-EA6FF28E4B4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EF8DB-8F26-70B8-2ED6-6A0A412F7934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60C41-5378-FD2A-819D-2FF99267F3A1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3B000-BFC8-3AA3-5775-4B3A7ECFC3FA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097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DFDC9-EC8B-40F8-FE0B-D5512699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52B7D-B0E5-64BB-3731-1018BB7B7031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F782C-097D-9CB7-07AF-CB7477F2EEC4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1FA3-66B3-8F28-C233-3B7D14FB24C8}"/>
              </a:ext>
            </a:extLst>
          </p:cNvPr>
          <p:cNvSpPr txBox="1"/>
          <p:nvPr/>
        </p:nvSpPr>
        <p:spPr>
          <a:xfrm>
            <a:off x="185077" y="159443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159591705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20E79-3DC6-AD72-F355-23024CB0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8E063F-AFDC-E465-DFE3-D3B15ECA8606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39743-0C77-A62E-B4B1-998D549D17D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5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88082" y="1437144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76E18-5698-C881-B8AC-53B4CA2202E4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21797-4244-03F0-D50F-BD8A00F8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3BB4DA-52FD-C839-A257-028488A3355F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5" y="42746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 of the Hebrew Bible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453232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Hebrew scribes (copyists)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976452"/>
            <a:ext cx="73152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Kings and priests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Scribes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(51x, from 10th cent BCE)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Sons of the prophets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8th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Synagogues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6th century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Masoretes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7th century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528F8C-A6D1-3F6B-2714-47928CD6DF9A}"/>
              </a:ext>
            </a:extLst>
          </p:cNvPr>
          <p:cNvSpPr txBox="1"/>
          <p:nvPr/>
        </p:nvSpPr>
        <p:spPr>
          <a:xfrm>
            <a:off x="0" y="3172299"/>
            <a:ext cx="3890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Codex Sassoon, </a:t>
            </a:r>
            <a:r>
              <a:rPr lang="en-GB" dirty="0"/>
              <a:t>a Masoretic codex comprising all 24 books of the Hebrew Bible, dated to the 10th century CE</a:t>
            </a:r>
            <a:endParaRPr lang="en-US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6F29219-DA98-C6C5-A541-56811C6B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207" y="0"/>
            <a:ext cx="357808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5" y="42746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versions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453232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language translations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976452"/>
            <a:ext cx="73152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Syrian Aramaic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7th cent BCE)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Judean Aramaic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5th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Common Greek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3rd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Classical Latin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5th cent 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2A4D9-CC05-AA55-D4DE-FA09CBAF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40042"/>
            <a:ext cx="6323603" cy="2574758"/>
          </a:xfrm>
          <a:prstGeom prst="rect">
            <a:avLst/>
          </a:prstGeom>
        </p:spPr>
      </p:pic>
      <p:pic>
        <p:nvPicPr>
          <p:cNvPr id="7170" name="Picture 2" descr="Targum Jonathan and Messianic Expectations in Jeremiah | The Dustin Martyr  Blog">
            <a:extLst>
              <a:ext uri="{FF2B5EF4-FFF2-40B4-BE49-F238E27FC236}">
                <a16:creationId xmlns:a16="http://schemas.microsoft.com/office/drawing/2014/main" id="{63B6B85F-EAF2-E276-FA76-A4F5A9EC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60" y="1948172"/>
            <a:ext cx="2759278" cy="22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44E5D-1DAB-942B-8109-4F10A9D62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292" y="2400899"/>
            <a:ext cx="3762081" cy="1713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156FA2-9079-00CD-E34E-8ED3D6787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273" y="891579"/>
            <a:ext cx="3134928" cy="32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0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97890" y="86587"/>
            <a:ext cx="67683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Oldest extant copies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7890" y="609807"/>
            <a:ext cx="731520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Inscriptions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century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Dead Sea Scrolls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1st century BCE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2nd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Greek codices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4th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Aramaic Targums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medieval 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Masoretic scrolls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Critical editions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(20th century 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E3DD0-E3FD-35D1-2589-95BB1D1C9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47" y="0"/>
            <a:ext cx="3266181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07863-1099-2F2B-A187-9C69126E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774" y="1601319"/>
            <a:ext cx="3591426" cy="2019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DD879-67E8-D032-6CB3-C40B0E152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003" y="1058779"/>
            <a:ext cx="3504197" cy="30560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17DD84-F4FD-DA9A-8A9D-8A5C781D414B}"/>
              </a:ext>
            </a:extLst>
          </p:cNvPr>
          <p:cNvSpPr txBox="1"/>
          <p:nvPr/>
        </p:nvSpPr>
        <p:spPr>
          <a:xfrm>
            <a:off x="339226" y="3731909"/>
            <a:ext cx="372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Biblia Hebraica Quinta</a:t>
            </a:r>
            <a:r>
              <a:rPr lang="en-US" dirty="0"/>
              <a:t>, Genesis, 2015.</a:t>
            </a:r>
          </a:p>
        </p:txBody>
      </p:sp>
    </p:spTree>
    <p:extLst>
      <p:ext uri="{BB962C8B-B14F-4D97-AF65-F5344CB8AC3E}">
        <p14:creationId xmlns:p14="http://schemas.microsoft.com/office/powerpoint/2010/main" val="21204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AA2B9-BCE5-3605-FB95-567566DD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F92A7-3326-391A-058F-CA99DA6CDD4B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Christian=Jewish, not Gentile ‘church’.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(Masoretic text) from 10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cent. CE.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task = establish the (original) text.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Greek LXX 1000 years before the MT.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versions have variant ‘readings’.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still overall the best Tanakh text.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post-Christian, anti-Christian bias.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treats prophetic texts as historic.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37D39-1757-7CE4-E6C5-2F4FBD67C33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this module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7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C839B-22DE-0844-DFD9-F17C74B6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BA141-1EF6-2502-885F-9203F4F7145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Sample MT variant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12087-62B2-D448-D6A7-DFB668B9BE95}"/>
              </a:ext>
            </a:extLst>
          </p:cNvPr>
          <p:cNvSpPr txBox="1"/>
          <p:nvPr/>
        </p:nvSpPr>
        <p:spPr>
          <a:xfrm>
            <a:off x="255970" y="1706048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Manasseh: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some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Moses.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inserts a raised nun (‘n’).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Rabbis commented that it were unseemly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Moses to have an ungodly ‘son’.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E3ADD-1B63-D877-2552-42F1CCF6F9FA}"/>
              </a:ext>
            </a:extLst>
          </p:cNvPr>
          <p:cNvSpPr txBox="1"/>
          <p:nvPr/>
        </p:nvSpPr>
        <p:spPr>
          <a:xfrm>
            <a:off x="207141" y="45663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Jonathan, the son of Gershom son of Manasseh, and his descendants served as priests.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Jud. 18:30 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(JPS 1985)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F07BBC-F78E-C307-12CA-446BF6045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258" y="3476295"/>
            <a:ext cx="3855823" cy="638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826D22-FA35-320E-5769-68C82C58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66" y="716536"/>
            <a:ext cx="5353806" cy="280539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D5CD63D-3B84-A89B-6352-7A4DD57D75F5}"/>
              </a:ext>
            </a:extLst>
          </p:cNvPr>
          <p:cNvSpPr/>
          <p:nvPr/>
        </p:nvSpPr>
        <p:spPr>
          <a:xfrm>
            <a:off x="3183201" y="1193019"/>
            <a:ext cx="815163" cy="129722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2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E047B7-7BD3-2F10-9FB8-C38287662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C0AEC9-8E8B-5FD6-7F7E-AB71FF6002F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Numbers 24:7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B1C44-C26E-B3FE-4A6F-28830B7A8439}"/>
              </a:ext>
            </a:extLst>
          </p:cNvPr>
          <p:cNvSpPr txBox="1"/>
          <p:nvPr/>
        </p:nvSpPr>
        <p:spPr>
          <a:xfrm>
            <a:off x="277773" y="2214118"/>
            <a:ext cx="70374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Agag: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versons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read ‘Gog’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Ezekiel 38:3, an end-time (messianic) scenario. </a:t>
            </a:r>
          </a:p>
          <a:p>
            <a:pPr>
              <a:defRPr/>
            </a:pP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Agag, then the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king = David.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Gog, then the king = Messiah.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A46B7-DFC2-DB86-B909-FAC04038831F}"/>
              </a:ext>
            </a:extLst>
          </p:cNvPr>
          <p:cNvSpPr txBox="1"/>
          <p:nvPr/>
        </p:nvSpPr>
        <p:spPr>
          <a:xfrm>
            <a:off x="207141" y="474096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boughs drip with moisture.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roots have abundant water.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king shall rise above Agag.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kingdom shall be exalted.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725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54096-1D67-B039-2F6C-B4FF6C4F5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81B412-0BCB-1D89-D398-6C58286E4D41}"/>
              </a:ext>
            </a:extLst>
          </p:cNvPr>
          <p:cNvSpPr txBox="1"/>
          <p:nvPr/>
        </p:nvSpPr>
        <p:spPr>
          <a:xfrm>
            <a:off x="207142" y="1291836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allusion to Genesis 49:9-10, an apparent messianic prophecy.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1B424-9B3C-EC38-997B-255A21A603D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Numbers 24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C6DC0-59E0-10C0-F511-0BBE3B0BCA8F}"/>
              </a:ext>
            </a:extLst>
          </p:cNvPr>
          <p:cNvSpPr txBox="1"/>
          <p:nvPr/>
        </p:nvSpPr>
        <p:spPr>
          <a:xfrm>
            <a:off x="207142" y="3160693"/>
            <a:ext cx="6987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Literally, ‘in the end of days’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(1917)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messianic age to come.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B11F0-ACC4-FF61-AAA1-3CFF2D557E57}"/>
              </a:ext>
            </a:extLst>
          </p:cNvPr>
          <p:cNvSpPr txBox="1"/>
          <p:nvPr/>
        </p:nvSpPr>
        <p:spPr>
          <a:xfrm>
            <a:off x="207142" y="451517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crouch, they lie down like a lion, like the king of beasts…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CECBC-0EC1-3F6F-2951-4CB0517B6CAC}"/>
              </a:ext>
            </a:extLst>
          </p:cNvPr>
          <p:cNvSpPr txBox="1"/>
          <p:nvPr/>
        </p:nvSpPr>
        <p:spPr>
          <a:xfrm>
            <a:off x="207142" y="2245943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this people will do … in days to come. 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(1985)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23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9250</TotalTime>
  <Words>1229</Words>
  <Application>Microsoft Office PowerPoint</Application>
  <PresentationFormat>Custom</PresentationFormat>
  <Paragraphs>161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375</cp:revision>
  <dcterms:created xsi:type="dcterms:W3CDTF">2023-02-25T21:04:15Z</dcterms:created>
  <dcterms:modified xsi:type="dcterms:W3CDTF">2025-07-24T02:37:16Z</dcterms:modified>
</cp:coreProperties>
</file>