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420" r:id="rId3"/>
    <p:sldId id="407" r:id="rId4"/>
    <p:sldId id="417" r:id="rId5"/>
    <p:sldId id="421" r:id="rId6"/>
    <p:sldId id="410" r:id="rId7"/>
    <p:sldId id="422" r:id="rId8"/>
    <p:sldId id="425" r:id="rId9"/>
    <p:sldId id="430" r:id="rId10"/>
    <p:sldId id="426" r:id="rId11"/>
    <p:sldId id="427" r:id="rId12"/>
    <p:sldId id="428" r:id="rId13"/>
    <p:sldId id="431" r:id="rId14"/>
    <p:sldId id="429" r:id="rId15"/>
    <p:sldId id="432" r:id="rId16"/>
    <p:sldId id="433" r:id="rId17"/>
    <p:sldId id="434" r:id="rId18"/>
    <p:sldId id="435" r:id="rId19"/>
    <p:sldId id="437" r:id="rId20"/>
    <p:sldId id="438" r:id="rId21"/>
    <p:sldId id="439" r:id="rId22"/>
    <p:sldId id="418" r:id="rId23"/>
    <p:sldId id="416" r:id="rId24"/>
  </p:sldIdLst>
  <p:sldSz cx="7315200" cy="41148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4195FF-8F86-54BB-EB87-7D403376B1B0}" name="Galen Currah" initials="GC" userId="b9acc8d0659c3654"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DE7"/>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8" autoAdjust="0"/>
    <p:restoredTop sz="94660"/>
  </p:normalViewPr>
  <p:slideViewPr>
    <p:cSldViewPr snapToGrid="0">
      <p:cViewPr varScale="1">
        <p:scale>
          <a:sx n="137" d="100"/>
          <a:sy n="137" d="100"/>
        </p:scale>
        <p:origin x="106" y="216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73418"/>
            <a:ext cx="5486400" cy="1432560"/>
          </a:xfrm>
        </p:spPr>
        <p:txBody>
          <a:bodyPr anchor="b"/>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914400" y="2161223"/>
            <a:ext cx="5486400" cy="993457"/>
          </a:xfrm>
        </p:spPr>
        <p:txBody>
          <a:bodyPr/>
          <a:lstStyle>
            <a:lvl1pPr marL="0" indent="0" algn="ctr">
              <a:buNone/>
              <a:defRPr sz="1440"/>
            </a:lvl1pPr>
            <a:lvl2pPr marL="274320" indent="0" algn="ctr">
              <a:buNone/>
              <a:defRPr sz="1200"/>
            </a:lvl2pPr>
            <a:lvl3pPr marL="548640" indent="0" algn="ctr">
              <a:buNone/>
              <a:defRPr sz="1080"/>
            </a:lvl3pPr>
            <a:lvl4pPr marL="822960" indent="0" algn="ctr">
              <a:buNone/>
              <a:defRPr sz="960"/>
            </a:lvl4pPr>
            <a:lvl5pPr marL="1097280" indent="0" algn="ctr">
              <a:buNone/>
              <a:defRPr sz="960"/>
            </a:lvl5pPr>
            <a:lvl6pPr marL="1371600" indent="0" algn="ctr">
              <a:buNone/>
              <a:defRPr sz="960"/>
            </a:lvl6pPr>
            <a:lvl7pPr marL="1645920" indent="0" algn="ctr">
              <a:buNone/>
              <a:defRPr sz="960"/>
            </a:lvl7pPr>
            <a:lvl8pPr marL="1920240" indent="0" algn="ctr">
              <a:buNone/>
              <a:defRPr sz="960"/>
            </a:lvl8pPr>
            <a:lvl9pPr marL="2194560" indent="0" algn="ctr">
              <a:buNone/>
              <a:defRPr sz="9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3CCF0BF-C3A9-4D6C-BDB3-FC19FEA1CBB9}" type="datetimeFigureOut">
              <a:rPr lang="en-US" smtClean="0"/>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3856212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CCF0BF-C3A9-4D6C-BDB3-FC19FEA1CBB9}" type="datetimeFigureOut">
              <a:rPr lang="en-US" smtClean="0"/>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2281278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234940" y="219075"/>
            <a:ext cx="1577340" cy="348710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02920" y="219075"/>
            <a:ext cx="4640580" cy="34871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CCF0BF-C3A9-4D6C-BDB3-FC19FEA1CBB9}" type="datetimeFigureOut">
              <a:rPr lang="en-US" smtClean="0"/>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432736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CCF0BF-C3A9-4D6C-BDB3-FC19FEA1CBB9}" type="datetimeFigureOut">
              <a:rPr lang="en-US" smtClean="0"/>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2167196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9110" y="1025843"/>
            <a:ext cx="6309360" cy="1711642"/>
          </a:xfrm>
        </p:spPr>
        <p:txBody>
          <a:bodyPr anchor="b"/>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499110" y="2753678"/>
            <a:ext cx="6309360" cy="900112"/>
          </a:xfrm>
        </p:spPr>
        <p:txBody>
          <a:bodyPr/>
          <a:lstStyle>
            <a:lvl1pPr marL="0" indent="0">
              <a:buNone/>
              <a:defRPr sz="1440">
                <a:solidFill>
                  <a:schemeClr val="tx1">
                    <a:tint val="75000"/>
                  </a:schemeClr>
                </a:solidFill>
              </a:defRPr>
            </a:lvl1pPr>
            <a:lvl2pPr marL="274320" indent="0">
              <a:buNone/>
              <a:defRPr sz="1200">
                <a:solidFill>
                  <a:schemeClr val="tx1">
                    <a:tint val="75000"/>
                  </a:schemeClr>
                </a:solidFill>
              </a:defRPr>
            </a:lvl2pPr>
            <a:lvl3pPr marL="548640" indent="0">
              <a:buNone/>
              <a:defRPr sz="1080">
                <a:solidFill>
                  <a:schemeClr val="tx1">
                    <a:tint val="75000"/>
                  </a:schemeClr>
                </a:solidFill>
              </a:defRPr>
            </a:lvl3pPr>
            <a:lvl4pPr marL="822960" indent="0">
              <a:buNone/>
              <a:defRPr sz="960">
                <a:solidFill>
                  <a:schemeClr val="tx1">
                    <a:tint val="75000"/>
                  </a:schemeClr>
                </a:solidFill>
              </a:defRPr>
            </a:lvl4pPr>
            <a:lvl5pPr marL="1097280" indent="0">
              <a:buNone/>
              <a:defRPr sz="960">
                <a:solidFill>
                  <a:schemeClr val="tx1">
                    <a:tint val="75000"/>
                  </a:schemeClr>
                </a:solidFill>
              </a:defRPr>
            </a:lvl5pPr>
            <a:lvl6pPr marL="1371600" indent="0">
              <a:buNone/>
              <a:defRPr sz="960">
                <a:solidFill>
                  <a:schemeClr val="tx1">
                    <a:tint val="75000"/>
                  </a:schemeClr>
                </a:solidFill>
              </a:defRPr>
            </a:lvl6pPr>
            <a:lvl7pPr marL="1645920" indent="0">
              <a:buNone/>
              <a:defRPr sz="960">
                <a:solidFill>
                  <a:schemeClr val="tx1">
                    <a:tint val="75000"/>
                  </a:schemeClr>
                </a:solidFill>
              </a:defRPr>
            </a:lvl7pPr>
            <a:lvl8pPr marL="1920240" indent="0">
              <a:buNone/>
              <a:defRPr sz="960">
                <a:solidFill>
                  <a:schemeClr val="tx1">
                    <a:tint val="75000"/>
                  </a:schemeClr>
                </a:solidFill>
              </a:defRPr>
            </a:lvl8pPr>
            <a:lvl9pPr marL="2194560" indent="0">
              <a:buNone/>
              <a:defRPr sz="9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CCF0BF-C3A9-4D6C-BDB3-FC19FEA1CBB9}" type="datetimeFigureOut">
              <a:rPr lang="en-US" smtClean="0"/>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501278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2920" y="1095375"/>
            <a:ext cx="3108960" cy="26108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703320" y="1095375"/>
            <a:ext cx="3108960" cy="26108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CCF0BF-C3A9-4D6C-BDB3-FC19FEA1CBB9}" type="datetimeFigureOut">
              <a:rPr lang="en-US" smtClean="0"/>
              <a:t>8/7/2025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3304734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873" y="219075"/>
            <a:ext cx="6309360" cy="795338"/>
          </a:xfrm>
        </p:spPr>
        <p:txBody>
          <a:bodyPr/>
          <a:lstStyle/>
          <a:p>
            <a:r>
              <a:rPr lang="en-US"/>
              <a:t>Click to edit Master title style</a:t>
            </a:r>
            <a:endParaRPr lang="en-US" dirty="0"/>
          </a:p>
        </p:txBody>
      </p:sp>
      <p:sp>
        <p:nvSpPr>
          <p:cNvPr id="3" name="Text Placeholder 2"/>
          <p:cNvSpPr>
            <a:spLocks noGrp="1"/>
          </p:cNvSpPr>
          <p:nvPr>
            <p:ph type="body" idx="1"/>
          </p:nvPr>
        </p:nvSpPr>
        <p:spPr>
          <a:xfrm>
            <a:off x="503873" y="1008698"/>
            <a:ext cx="3094672" cy="494347"/>
          </a:xfrm>
        </p:spPr>
        <p:txBody>
          <a:bodyPr anchor="b"/>
          <a:lstStyle>
            <a:lvl1pPr marL="0" indent="0">
              <a:buNone/>
              <a:defRPr sz="1440" b="1"/>
            </a:lvl1pPr>
            <a:lvl2pPr marL="274320" indent="0">
              <a:buNone/>
              <a:defRPr sz="1200" b="1"/>
            </a:lvl2pPr>
            <a:lvl3pPr marL="548640" indent="0">
              <a:buNone/>
              <a:defRPr sz="1080" b="1"/>
            </a:lvl3pPr>
            <a:lvl4pPr marL="822960" indent="0">
              <a:buNone/>
              <a:defRPr sz="960" b="1"/>
            </a:lvl4pPr>
            <a:lvl5pPr marL="1097280" indent="0">
              <a:buNone/>
              <a:defRPr sz="960" b="1"/>
            </a:lvl5pPr>
            <a:lvl6pPr marL="1371600" indent="0">
              <a:buNone/>
              <a:defRPr sz="960" b="1"/>
            </a:lvl6pPr>
            <a:lvl7pPr marL="1645920" indent="0">
              <a:buNone/>
              <a:defRPr sz="960" b="1"/>
            </a:lvl7pPr>
            <a:lvl8pPr marL="1920240" indent="0">
              <a:buNone/>
              <a:defRPr sz="960" b="1"/>
            </a:lvl8pPr>
            <a:lvl9pPr marL="2194560" indent="0">
              <a:buNone/>
              <a:defRPr sz="960" b="1"/>
            </a:lvl9pPr>
          </a:lstStyle>
          <a:p>
            <a:pPr lvl="0"/>
            <a:r>
              <a:rPr lang="en-US"/>
              <a:t>Click to edit Master text styles</a:t>
            </a:r>
          </a:p>
        </p:txBody>
      </p:sp>
      <p:sp>
        <p:nvSpPr>
          <p:cNvPr id="4" name="Content Placeholder 3"/>
          <p:cNvSpPr>
            <a:spLocks noGrp="1"/>
          </p:cNvSpPr>
          <p:nvPr>
            <p:ph sz="half" idx="2"/>
          </p:nvPr>
        </p:nvSpPr>
        <p:spPr>
          <a:xfrm>
            <a:off x="503873" y="1503045"/>
            <a:ext cx="3094672" cy="22107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703320" y="1008698"/>
            <a:ext cx="3109913" cy="494347"/>
          </a:xfrm>
        </p:spPr>
        <p:txBody>
          <a:bodyPr anchor="b"/>
          <a:lstStyle>
            <a:lvl1pPr marL="0" indent="0">
              <a:buNone/>
              <a:defRPr sz="1440" b="1"/>
            </a:lvl1pPr>
            <a:lvl2pPr marL="274320" indent="0">
              <a:buNone/>
              <a:defRPr sz="1200" b="1"/>
            </a:lvl2pPr>
            <a:lvl3pPr marL="548640" indent="0">
              <a:buNone/>
              <a:defRPr sz="1080" b="1"/>
            </a:lvl3pPr>
            <a:lvl4pPr marL="822960" indent="0">
              <a:buNone/>
              <a:defRPr sz="960" b="1"/>
            </a:lvl4pPr>
            <a:lvl5pPr marL="1097280" indent="0">
              <a:buNone/>
              <a:defRPr sz="960" b="1"/>
            </a:lvl5pPr>
            <a:lvl6pPr marL="1371600" indent="0">
              <a:buNone/>
              <a:defRPr sz="960" b="1"/>
            </a:lvl6pPr>
            <a:lvl7pPr marL="1645920" indent="0">
              <a:buNone/>
              <a:defRPr sz="960" b="1"/>
            </a:lvl7pPr>
            <a:lvl8pPr marL="1920240" indent="0">
              <a:buNone/>
              <a:defRPr sz="960" b="1"/>
            </a:lvl8pPr>
            <a:lvl9pPr marL="2194560" indent="0">
              <a:buNone/>
              <a:defRPr sz="960" b="1"/>
            </a:lvl9pPr>
          </a:lstStyle>
          <a:p>
            <a:pPr lvl="0"/>
            <a:r>
              <a:rPr lang="en-US"/>
              <a:t>Click to edit Master text styles</a:t>
            </a:r>
          </a:p>
        </p:txBody>
      </p:sp>
      <p:sp>
        <p:nvSpPr>
          <p:cNvPr id="6" name="Content Placeholder 5"/>
          <p:cNvSpPr>
            <a:spLocks noGrp="1"/>
          </p:cNvSpPr>
          <p:nvPr>
            <p:ph sz="quarter" idx="4"/>
          </p:nvPr>
        </p:nvSpPr>
        <p:spPr>
          <a:xfrm>
            <a:off x="3703320" y="1503045"/>
            <a:ext cx="3109913" cy="22107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CCF0BF-C3A9-4D6C-BDB3-FC19FEA1CBB9}" type="datetimeFigureOut">
              <a:rPr lang="en-US" smtClean="0"/>
              <a:t>8/7/2025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1289143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CCF0BF-C3A9-4D6C-BDB3-FC19FEA1CBB9}" type="datetimeFigureOut">
              <a:rPr lang="en-US" smtClean="0"/>
              <a:t>8/7/2025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2434150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CCF0BF-C3A9-4D6C-BDB3-FC19FEA1CBB9}" type="datetimeFigureOut">
              <a:rPr lang="en-US" smtClean="0"/>
              <a:t>8/7/2025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1038222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274320"/>
            <a:ext cx="2359342" cy="960120"/>
          </a:xfrm>
        </p:spPr>
        <p:txBody>
          <a:bodyPr anchor="b"/>
          <a:lstStyle>
            <a:lvl1pPr>
              <a:defRPr sz="1920"/>
            </a:lvl1pPr>
          </a:lstStyle>
          <a:p>
            <a:r>
              <a:rPr lang="en-US"/>
              <a:t>Click to edit Master title style</a:t>
            </a:r>
            <a:endParaRPr lang="en-US" dirty="0"/>
          </a:p>
        </p:txBody>
      </p:sp>
      <p:sp>
        <p:nvSpPr>
          <p:cNvPr id="3" name="Content Placeholder 2"/>
          <p:cNvSpPr>
            <a:spLocks noGrp="1"/>
          </p:cNvSpPr>
          <p:nvPr>
            <p:ph idx="1"/>
          </p:nvPr>
        </p:nvSpPr>
        <p:spPr>
          <a:xfrm>
            <a:off x="3109913" y="592455"/>
            <a:ext cx="3703320" cy="2924175"/>
          </a:xfrm>
        </p:spPr>
        <p:txBody>
          <a:bodyPr/>
          <a:lstStyle>
            <a:lvl1pPr>
              <a:defRPr sz="1920"/>
            </a:lvl1pPr>
            <a:lvl2pPr>
              <a:defRPr sz="1680"/>
            </a:lvl2pPr>
            <a:lvl3pPr>
              <a:defRPr sz="144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873" y="1234440"/>
            <a:ext cx="2359342" cy="2286953"/>
          </a:xfrm>
        </p:spPr>
        <p:txBody>
          <a:bodyPr/>
          <a:lstStyle>
            <a:lvl1pPr marL="0" indent="0">
              <a:buNone/>
              <a:defRPr sz="960"/>
            </a:lvl1pPr>
            <a:lvl2pPr marL="274320" indent="0">
              <a:buNone/>
              <a:defRPr sz="840"/>
            </a:lvl2pPr>
            <a:lvl3pPr marL="548640" indent="0">
              <a:buNone/>
              <a:defRPr sz="720"/>
            </a:lvl3pPr>
            <a:lvl4pPr marL="822960" indent="0">
              <a:buNone/>
              <a:defRPr sz="600"/>
            </a:lvl4pPr>
            <a:lvl5pPr marL="1097280" indent="0">
              <a:buNone/>
              <a:defRPr sz="600"/>
            </a:lvl5pPr>
            <a:lvl6pPr marL="1371600" indent="0">
              <a:buNone/>
              <a:defRPr sz="600"/>
            </a:lvl6pPr>
            <a:lvl7pPr marL="1645920" indent="0">
              <a:buNone/>
              <a:defRPr sz="600"/>
            </a:lvl7pPr>
            <a:lvl8pPr marL="1920240" indent="0">
              <a:buNone/>
              <a:defRPr sz="600"/>
            </a:lvl8pPr>
            <a:lvl9pPr marL="219456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93CCF0BF-C3A9-4D6C-BDB3-FC19FEA1CBB9}" type="datetimeFigureOut">
              <a:rPr lang="en-US" smtClean="0"/>
              <a:t>8/7/2025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1384587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274320"/>
            <a:ext cx="2359342" cy="960120"/>
          </a:xfrm>
        </p:spPr>
        <p:txBody>
          <a:bodyPr anchor="b"/>
          <a:lstStyle>
            <a:lvl1pPr>
              <a:defRPr sz="19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109913" y="592455"/>
            <a:ext cx="3703320" cy="2924175"/>
          </a:xfrm>
        </p:spPr>
        <p:txBody>
          <a:bodyPr anchor="t"/>
          <a:lstStyle>
            <a:lvl1pPr marL="0" indent="0">
              <a:buNone/>
              <a:defRPr sz="1920"/>
            </a:lvl1pPr>
            <a:lvl2pPr marL="274320" indent="0">
              <a:buNone/>
              <a:defRPr sz="1680"/>
            </a:lvl2pPr>
            <a:lvl3pPr marL="548640" indent="0">
              <a:buNone/>
              <a:defRPr sz="1440"/>
            </a:lvl3pPr>
            <a:lvl4pPr marL="822960" indent="0">
              <a:buNone/>
              <a:defRPr sz="1200"/>
            </a:lvl4pPr>
            <a:lvl5pPr marL="1097280" indent="0">
              <a:buNone/>
              <a:defRPr sz="1200"/>
            </a:lvl5pPr>
            <a:lvl6pPr marL="1371600" indent="0">
              <a:buNone/>
              <a:defRPr sz="1200"/>
            </a:lvl6pPr>
            <a:lvl7pPr marL="1645920" indent="0">
              <a:buNone/>
              <a:defRPr sz="1200"/>
            </a:lvl7pPr>
            <a:lvl8pPr marL="1920240" indent="0">
              <a:buNone/>
              <a:defRPr sz="1200"/>
            </a:lvl8pPr>
            <a:lvl9pPr marL="219456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503873" y="1234440"/>
            <a:ext cx="2359342" cy="2286953"/>
          </a:xfrm>
        </p:spPr>
        <p:txBody>
          <a:bodyPr/>
          <a:lstStyle>
            <a:lvl1pPr marL="0" indent="0">
              <a:buNone/>
              <a:defRPr sz="960"/>
            </a:lvl1pPr>
            <a:lvl2pPr marL="274320" indent="0">
              <a:buNone/>
              <a:defRPr sz="840"/>
            </a:lvl2pPr>
            <a:lvl3pPr marL="548640" indent="0">
              <a:buNone/>
              <a:defRPr sz="720"/>
            </a:lvl3pPr>
            <a:lvl4pPr marL="822960" indent="0">
              <a:buNone/>
              <a:defRPr sz="600"/>
            </a:lvl4pPr>
            <a:lvl5pPr marL="1097280" indent="0">
              <a:buNone/>
              <a:defRPr sz="600"/>
            </a:lvl5pPr>
            <a:lvl6pPr marL="1371600" indent="0">
              <a:buNone/>
              <a:defRPr sz="600"/>
            </a:lvl6pPr>
            <a:lvl7pPr marL="1645920" indent="0">
              <a:buNone/>
              <a:defRPr sz="600"/>
            </a:lvl7pPr>
            <a:lvl8pPr marL="1920240" indent="0">
              <a:buNone/>
              <a:defRPr sz="600"/>
            </a:lvl8pPr>
            <a:lvl9pPr marL="219456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93CCF0BF-C3A9-4D6C-BDB3-FC19FEA1CBB9}" type="datetimeFigureOut">
              <a:rPr lang="en-US" smtClean="0"/>
              <a:t>8/7/2025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7056DE-DC01-4506-95B8-19EE7E39E1AE}" type="slidenum">
              <a:rPr lang="en-US" smtClean="0"/>
              <a:t>‹#›</a:t>
            </a:fld>
            <a:endParaRPr lang="en-US"/>
          </a:p>
        </p:txBody>
      </p:sp>
    </p:spTree>
    <p:extLst>
      <p:ext uri="{BB962C8B-B14F-4D97-AF65-F5344CB8AC3E}">
        <p14:creationId xmlns:p14="http://schemas.microsoft.com/office/powerpoint/2010/main" val="3739230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219075"/>
            <a:ext cx="6309360" cy="7953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2920" y="1095375"/>
            <a:ext cx="6309360" cy="261080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02920" y="3813810"/>
            <a:ext cx="1645920" cy="219075"/>
          </a:xfrm>
          <a:prstGeom prst="rect">
            <a:avLst/>
          </a:prstGeom>
        </p:spPr>
        <p:txBody>
          <a:bodyPr vert="horz" lIns="91440" tIns="45720" rIns="91440" bIns="45720" rtlCol="0" anchor="ctr"/>
          <a:lstStyle>
            <a:lvl1pPr algn="l">
              <a:defRPr sz="720">
                <a:solidFill>
                  <a:schemeClr val="tx1">
                    <a:tint val="75000"/>
                  </a:schemeClr>
                </a:solidFill>
              </a:defRPr>
            </a:lvl1pPr>
          </a:lstStyle>
          <a:p>
            <a:fld id="{93CCF0BF-C3A9-4D6C-BDB3-FC19FEA1CBB9}" type="datetimeFigureOut">
              <a:rPr lang="en-US" smtClean="0"/>
              <a:t>8/7/2025</a:t>
            </a:fld>
            <a:endParaRPr lang="en-US"/>
          </a:p>
        </p:txBody>
      </p:sp>
      <p:sp>
        <p:nvSpPr>
          <p:cNvPr id="5" name="Footer Placeholder 4"/>
          <p:cNvSpPr>
            <a:spLocks noGrp="1"/>
          </p:cNvSpPr>
          <p:nvPr>
            <p:ph type="ftr" sz="quarter" idx="3"/>
          </p:nvPr>
        </p:nvSpPr>
        <p:spPr>
          <a:xfrm>
            <a:off x="2423160" y="3813810"/>
            <a:ext cx="2468880" cy="219075"/>
          </a:xfrm>
          <a:prstGeom prst="rect">
            <a:avLst/>
          </a:prstGeom>
        </p:spPr>
        <p:txBody>
          <a:bodyPr vert="horz" lIns="91440" tIns="45720" rIns="91440" bIns="45720" rtlCol="0" anchor="ctr"/>
          <a:lstStyle>
            <a:lvl1pPr algn="ctr">
              <a:defRPr sz="7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166360" y="3813810"/>
            <a:ext cx="1645920" cy="219075"/>
          </a:xfrm>
          <a:prstGeom prst="rect">
            <a:avLst/>
          </a:prstGeom>
        </p:spPr>
        <p:txBody>
          <a:bodyPr vert="horz" lIns="91440" tIns="45720" rIns="91440" bIns="45720" rtlCol="0" anchor="ctr"/>
          <a:lstStyle>
            <a:lvl1pPr algn="r">
              <a:defRPr sz="720">
                <a:solidFill>
                  <a:schemeClr val="tx1">
                    <a:tint val="75000"/>
                  </a:schemeClr>
                </a:solidFill>
              </a:defRPr>
            </a:lvl1pPr>
          </a:lstStyle>
          <a:p>
            <a:fld id="{BC7056DE-DC01-4506-95B8-19EE7E39E1AE}" type="slidenum">
              <a:rPr lang="en-US" smtClean="0"/>
              <a:t>‹#›</a:t>
            </a:fld>
            <a:endParaRPr lang="en-US"/>
          </a:p>
        </p:txBody>
      </p:sp>
    </p:spTree>
    <p:extLst>
      <p:ext uri="{BB962C8B-B14F-4D97-AF65-F5344CB8AC3E}">
        <p14:creationId xmlns:p14="http://schemas.microsoft.com/office/powerpoint/2010/main" val="12530326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548640" rtl="0" eaLnBrk="1" latinLnBrk="0" hangingPunct="1">
        <a:lnSpc>
          <a:spcPct val="90000"/>
        </a:lnSpc>
        <a:spcBef>
          <a:spcPct val="0"/>
        </a:spcBef>
        <a:buNone/>
        <a:defRPr sz="2640" kern="1200">
          <a:solidFill>
            <a:schemeClr val="tx1"/>
          </a:solidFill>
          <a:latin typeface="+mj-lt"/>
          <a:ea typeface="+mj-ea"/>
          <a:cs typeface="+mj-cs"/>
        </a:defRPr>
      </a:lvl1pPr>
    </p:titleStyle>
    <p:bodyStyle>
      <a:lvl1pPr marL="137160" indent="-137160" algn="l" defTabSz="548640" rtl="0" eaLnBrk="1" latinLnBrk="0" hangingPunct="1">
        <a:lnSpc>
          <a:spcPct val="90000"/>
        </a:lnSpc>
        <a:spcBef>
          <a:spcPts val="600"/>
        </a:spcBef>
        <a:buFont typeface="Arial" panose="020B0604020202020204" pitchFamily="34" charset="0"/>
        <a:buChar char="•"/>
        <a:defRPr sz="1680" kern="1200">
          <a:solidFill>
            <a:schemeClr val="tx1"/>
          </a:solidFill>
          <a:latin typeface="+mn-lt"/>
          <a:ea typeface="+mn-ea"/>
          <a:cs typeface="+mn-cs"/>
        </a:defRPr>
      </a:lvl1pPr>
      <a:lvl2pPr marL="411480" indent="-137160" algn="l" defTabSz="548640" rtl="0" eaLnBrk="1" latinLnBrk="0" hangingPunct="1">
        <a:lnSpc>
          <a:spcPct val="90000"/>
        </a:lnSpc>
        <a:spcBef>
          <a:spcPts val="300"/>
        </a:spcBef>
        <a:buFont typeface="Arial" panose="020B0604020202020204" pitchFamily="34" charset="0"/>
        <a:buChar char="•"/>
        <a:defRPr sz="1440" kern="1200">
          <a:solidFill>
            <a:schemeClr val="tx1"/>
          </a:solidFill>
          <a:latin typeface="+mn-lt"/>
          <a:ea typeface="+mn-ea"/>
          <a:cs typeface="+mn-cs"/>
        </a:defRPr>
      </a:lvl2pPr>
      <a:lvl3pPr marL="685800" indent="-137160" algn="l" defTabSz="54864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96012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4pPr>
      <a:lvl5pPr marL="123444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5pPr>
      <a:lvl6pPr marL="150876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6pPr>
      <a:lvl7pPr marL="178308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7pPr>
      <a:lvl8pPr marL="205740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8pPr>
      <a:lvl9pPr marL="233172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9pPr>
    </p:bodyStyle>
    <p:otherStyle>
      <a:defPPr>
        <a:defRPr lang="en-US"/>
      </a:defPPr>
      <a:lvl1pPr marL="0" algn="l" defTabSz="548640" rtl="0" eaLnBrk="1" latinLnBrk="0" hangingPunct="1">
        <a:defRPr sz="1080" kern="1200">
          <a:solidFill>
            <a:schemeClr val="tx1"/>
          </a:solidFill>
          <a:latin typeface="+mn-lt"/>
          <a:ea typeface="+mn-ea"/>
          <a:cs typeface="+mn-cs"/>
        </a:defRPr>
      </a:lvl1pPr>
      <a:lvl2pPr marL="274320" algn="l" defTabSz="548640" rtl="0" eaLnBrk="1" latinLnBrk="0" hangingPunct="1">
        <a:defRPr sz="1080" kern="1200">
          <a:solidFill>
            <a:schemeClr val="tx1"/>
          </a:solidFill>
          <a:latin typeface="+mn-lt"/>
          <a:ea typeface="+mn-ea"/>
          <a:cs typeface="+mn-cs"/>
        </a:defRPr>
      </a:lvl2pPr>
      <a:lvl3pPr marL="548640" algn="l" defTabSz="548640" rtl="0" eaLnBrk="1" latinLnBrk="0" hangingPunct="1">
        <a:defRPr sz="1080" kern="1200">
          <a:solidFill>
            <a:schemeClr val="tx1"/>
          </a:solidFill>
          <a:latin typeface="+mn-lt"/>
          <a:ea typeface="+mn-ea"/>
          <a:cs typeface="+mn-cs"/>
        </a:defRPr>
      </a:lvl3pPr>
      <a:lvl4pPr marL="822960" algn="l" defTabSz="548640" rtl="0" eaLnBrk="1" latinLnBrk="0" hangingPunct="1">
        <a:defRPr sz="1080" kern="1200">
          <a:solidFill>
            <a:schemeClr val="tx1"/>
          </a:solidFill>
          <a:latin typeface="+mn-lt"/>
          <a:ea typeface="+mn-ea"/>
          <a:cs typeface="+mn-cs"/>
        </a:defRPr>
      </a:lvl4pPr>
      <a:lvl5pPr marL="1097280" algn="l" defTabSz="548640" rtl="0" eaLnBrk="1" latinLnBrk="0" hangingPunct="1">
        <a:defRPr sz="1080" kern="1200">
          <a:solidFill>
            <a:schemeClr val="tx1"/>
          </a:solidFill>
          <a:latin typeface="+mn-lt"/>
          <a:ea typeface="+mn-ea"/>
          <a:cs typeface="+mn-cs"/>
        </a:defRPr>
      </a:lvl5pPr>
      <a:lvl6pPr marL="1371600" algn="l" defTabSz="548640" rtl="0" eaLnBrk="1" latinLnBrk="0" hangingPunct="1">
        <a:defRPr sz="1080" kern="1200">
          <a:solidFill>
            <a:schemeClr val="tx1"/>
          </a:solidFill>
          <a:latin typeface="+mn-lt"/>
          <a:ea typeface="+mn-ea"/>
          <a:cs typeface="+mn-cs"/>
        </a:defRPr>
      </a:lvl6pPr>
      <a:lvl7pPr marL="1645920" algn="l" defTabSz="548640" rtl="0" eaLnBrk="1" latinLnBrk="0" hangingPunct="1">
        <a:defRPr sz="1080" kern="1200">
          <a:solidFill>
            <a:schemeClr val="tx1"/>
          </a:solidFill>
          <a:latin typeface="+mn-lt"/>
          <a:ea typeface="+mn-ea"/>
          <a:cs typeface="+mn-cs"/>
        </a:defRPr>
      </a:lvl7pPr>
      <a:lvl8pPr marL="1920240" algn="l" defTabSz="548640" rtl="0" eaLnBrk="1" latinLnBrk="0" hangingPunct="1">
        <a:defRPr sz="1080" kern="1200">
          <a:solidFill>
            <a:schemeClr val="tx1"/>
          </a:solidFill>
          <a:latin typeface="+mn-lt"/>
          <a:ea typeface="+mn-ea"/>
          <a:cs typeface="+mn-cs"/>
        </a:defRPr>
      </a:lvl8pPr>
      <a:lvl9pPr marL="2194560" algn="l" defTabSz="548640" rtl="0" eaLnBrk="1" latinLnBrk="0" hangingPunct="1">
        <a:defRPr sz="1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16CAE0-FBA9-66C6-B905-EDF726AD7B18}"/>
              </a:ext>
            </a:extLst>
          </p:cNvPr>
          <p:cNvSpPr txBox="1"/>
          <p:nvPr/>
        </p:nvSpPr>
        <p:spPr>
          <a:xfrm>
            <a:off x="0" y="0"/>
            <a:ext cx="7315199" cy="523220"/>
          </a:xfrm>
          <a:prstGeom prst="rect">
            <a:avLst/>
          </a:prstGeom>
          <a:noFill/>
        </p:spPr>
        <p:txBody>
          <a:bodyPr wrap="square" rtlCol="0">
            <a:spAutoFit/>
          </a:bodyPr>
          <a:lstStyle/>
          <a:p>
            <a:pPr algn="ctr"/>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Messiah in the Tanach, 04</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9B063A28-9CAA-B692-40CB-2306E587832C}"/>
              </a:ext>
            </a:extLst>
          </p:cNvPr>
          <p:cNvSpPr txBox="1"/>
          <p:nvPr/>
        </p:nvSpPr>
        <p:spPr>
          <a:xfrm>
            <a:off x="0" y="3591580"/>
            <a:ext cx="7315200" cy="523220"/>
          </a:xfrm>
          <a:prstGeom prst="rect">
            <a:avLst/>
          </a:prstGeom>
          <a:noFill/>
        </p:spPr>
        <p:txBody>
          <a:bodyPr wrap="square" rtlCol="0">
            <a:spAutoFit/>
          </a:bodyPr>
          <a:lstStyle/>
          <a:p>
            <a:pPr algn="ctr"/>
            <a:r>
              <a:rPr lang="en-US" sz="2800" b="1">
                <a:latin typeface="Arial" panose="020B0604020202020204" pitchFamily="34" charset="0"/>
                <a:cs typeface="Arial" panose="020B0604020202020204" pitchFamily="34" charset="0"/>
              </a:rPr>
              <a:t>A Short Course for Men</a:t>
            </a:r>
            <a:endParaRPr lang="en-US" sz="28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DF0CD23-B4C1-560E-A8E4-967797E3D8FF}"/>
              </a:ext>
            </a:extLst>
          </p:cNvPr>
          <p:cNvPicPr>
            <a:picLocks noChangeAspect="1"/>
          </p:cNvPicPr>
          <p:nvPr/>
        </p:nvPicPr>
        <p:blipFill>
          <a:blip r:embed="rId2"/>
          <a:stretch>
            <a:fillRect/>
          </a:stretch>
        </p:blipFill>
        <p:spPr>
          <a:xfrm>
            <a:off x="1600198" y="523219"/>
            <a:ext cx="4191002" cy="3099759"/>
          </a:xfrm>
          <a:prstGeom prst="rect">
            <a:avLst/>
          </a:prstGeom>
        </p:spPr>
      </p:pic>
    </p:spTree>
    <p:extLst>
      <p:ext uri="{BB962C8B-B14F-4D97-AF65-F5344CB8AC3E}">
        <p14:creationId xmlns:p14="http://schemas.microsoft.com/office/powerpoint/2010/main" val="3658119026"/>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1AC90D09-C727-93F2-A05C-85B850E846D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E32C28E-559F-FA3C-1336-39F411200314}"/>
              </a:ext>
            </a:extLst>
          </p:cNvPr>
          <p:cNvSpPr txBox="1"/>
          <p:nvPr/>
        </p:nvSpPr>
        <p:spPr>
          <a:xfrm>
            <a:off x="117089" y="2398163"/>
            <a:ext cx="7108058" cy="1384995"/>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7</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“His </a:t>
            </a:r>
            <a:r>
              <a:rPr lang="en-US" sz="2800" b="1" dirty="0">
                <a:solidFill>
                  <a:srgbClr val="0070C0"/>
                </a:solidFill>
                <a:latin typeface="Arial" panose="020B0604020202020204" pitchFamily="34" charset="0"/>
                <a:cs typeface="Arial" panose="020B0604020202020204" pitchFamily="34" charset="0"/>
              </a:rPr>
              <a:t>king</a:t>
            </a:r>
            <a:r>
              <a:rPr lang="en-US" sz="2800" b="1" dirty="0">
                <a:solidFill>
                  <a:prstClr val="black"/>
                </a:solidFill>
                <a:latin typeface="Arial" panose="020B0604020202020204" pitchFamily="34" charset="0"/>
                <a:cs typeface="Arial" panose="020B0604020202020204" pitchFamily="34" charset="0"/>
              </a:rPr>
              <a:t> shall be higher than [Gog], and his kingdom shall be exalted.” </a:t>
            </a:r>
            <a:br>
              <a:rPr lang="en-US" sz="2800" b="1" dirty="0">
                <a:solidFill>
                  <a:prstClr val="black"/>
                </a:solidFill>
                <a:latin typeface="Arial" panose="020B0604020202020204" pitchFamily="34" charset="0"/>
                <a:cs typeface="Arial" panose="020B0604020202020204" pitchFamily="34" charset="0"/>
              </a:rPr>
            </a:br>
            <a:r>
              <a:rPr lang="en-US" sz="2800" dirty="0">
                <a:solidFill>
                  <a:prstClr val="black"/>
                </a:solidFill>
                <a:latin typeface="Arial" panose="020B0604020202020204" pitchFamily="34" charset="0"/>
                <a:cs typeface="Arial" panose="020B0604020202020204" pitchFamily="34" charset="0"/>
              </a:rPr>
              <a:t>Numbers 24</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1DE6F66-FA6C-6BC8-6327-9AE88368282D}"/>
              </a:ext>
            </a:extLst>
          </p:cNvPr>
          <p:cNvSpPr txBox="1"/>
          <p:nvPr/>
        </p:nvSpPr>
        <p:spPr>
          <a:xfrm>
            <a:off x="1" y="0"/>
            <a:ext cx="7315199" cy="523220"/>
          </a:xfrm>
          <a:prstGeom prst="rect">
            <a:avLst/>
          </a:prstGeom>
          <a:noFill/>
        </p:spPr>
        <p:txBody>
          <a:bodyPr wrap="square" rtlCol="0">
            <a:spAutoFit/>
          </a:bodyPr>
          <a:lstStyle/>
          <a:p>
            <a:pPr algn="ctr"/>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Messianic theme in the Torah</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FCFC1545-5603-9D4A-DF85-AA81C21E3BA8}"/>
              </a:ext>
            </a:extLst>
          </p:cNvPr>
          <p:cNvSpPr txBox="1"/>
          <p:nvPr/>
        </p:nvSpPr>
        <p:spPr>
          <a:xfrm>
            <a:off x="117089" y="523220"/>
            <a:ext cx="7315199" cy="1815882"/>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10</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The </a:t>
            </a:r>
            <a:r>
              <a:rPr lang="en-US" sz="2800" b="1" dirty="0">
                <a:solidFill>
                  <a:srgbClr val="0070C0"/>
                </a:solidFill>
                <a:latin typeface="Arial" panose="020B0604020202020204" pitchFamily="34" charset="0"/>
                <a:cs typeface="Arial" panose="020B0604020202020204" pitchFamily="34" charset="0"/>
              </a:rPr>
              <a:t>scepter</a:t>
            </a:r>
            <a:r>
              <a:rPr lang="en-US" sz="2800" b="1" dirty="0">
                <a:solidFill>
                  <a:prstClr val="black"/>
                </a:solidFill>
                <a:latin typeface="Arial" panose="020B0604020202020204" pitchFamily="34" charset="0"/>
                <a:cs typeface="Arial" panose="020B0604020202020204" pitchFamily="34" charset="0"/>
              </a:rPr>
              <a:t> will not depart from Judah, nor the ruler's staff from between his feet, until he comes to whom it belongs; the nations will obey him. </a:t>
            </a:r>
            <a:r>
              <a:rPr lang="en-US" sz="2800" dirty="0">
                <a:solidFill>
                  <a:prstClr val="black"/>
                </a:solidFill>
                <a:latin typeface="Arial" panose="020B0604020202020204" pitchFamily="34" charset="0"/>
                <a:cs typeface="Arial" panose="020B0604020202020204" pitchFamily="34" charset="0"/>
              </a:rPr>
              <a:t>Genesis 49</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750FB9D-B094-54ED-33DD-4A24254D2C48}"/>
              </a:ext>
            </a:extLst>
          </p:cNvPr>
          <p:cNvPicPr>
            <a:picLocks noChangeAspect="1"/>
          </p:cNvPicPr>
          <p:nvPr/>
        </p:nvPicPr>
        <p:blipFill>
          <a:blip r:embed="rId2"/>
          <a:stretch>
            <a:fillRect/>
          </a:stretch>
        </p:blipFill>
        <p:spPr>
          <a:xfrm>
            <a:off x="2172201" y="391730"/>
            <a:ext cx="2558825" cy="3769452"/>
          </a:xfrm>
          <a:prstGeom prst="rect">
            <a:avLst/>
          </a:prstGeom>
        </p:spPr>
      </p:pic>
    </p:spTree>
    <p:extLst>
      <p:ext uri="{BB962C8B-B14F-4D97-AF65-F5344CB8AC3E}">
        <p14:creationId xmlns:p14="http://schemas.microsoft.com/office/powerpoint/2010/main" val="13851593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DC52CA10-EF48-6662-6703-1C342EF56AE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9F217F2-6CA0-959D-EA55-B2F00D7A6597}"/>
              </a:ext>
            </a:extLst>
          </p:cNvPr>
          <p:cNvSpPr txBox="1"/>
          <p:nvPr/>
        </p:nvSpPr>
        <p:spPr>
          <a:xfrm>
            <a:off x="1" y="0"/>
            <a:ext cx="7315199" cy="523220"/>
          </a:xfrm>
          <a:prstGeom prst="rect">
            <a:avLst/>
          </a:prstGeom>
          <a:noFill/>
        </p:spPr>
        <p:txBody>
          <a:bodyPr wrap="square" rtlCol="0">
            <a:spAutoFit/>
          </a:bodyPr>
          <a:lstStyle/>
          <a:p>
            <a:pPr algn="ctr"/>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Messianic theme in the Torah</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AC62186F-0DC4-1105-3CBE-7F521B69D900}"/>
              </a:ext>
            </a:extLst>
          </p:cNvPr>
          <p:cNvSpPr txBox="1"/>
          <p:nvPr/>
        </p:nvSpPr>
        <p:spPr>
          <a:xfrm>
            <a:off x="207142" y="450974"/>
            <a:ext cx="7108058" cy="954107"/>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15</a:t>
            </a:r>
            <a:r>
              <a:rPr lang="en-US" sz="2800" b="1" dirty="0">
                <a:solidFill>
                  <a:prstClr val="black"/>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He</a:t>
            </a:r>
            <a:r>
              <a:rPr lang="en-US" sz="2800" b="1" dirty="0">
                <a:solidFill>
                  <a:prstClr val="black"/>
                </a:solidFill>
                <a:latin typeface="Arial" panose="020B0604020202020204" pitchFamily="34" charset="0"/>
                <a:cs typeface="Arial" panose="020B0604020202020204" pitchFamily="34" charset="0"/>
              </a:rPr>
              <a:t> shall bruise your head, and you shall bruise his heel.” </a:t>
            </a:r>
            <a:r>
              <a:rPr lang="en-US" sz="2800" dirty="0">
                <a:solidFill>
                  <a:prstClr val="black"/>
                </a:solidFill>
                <a:latin typeface="Arial" panose="020B0604020202020204" pitchFamily="34" charset="0"/>
                <a:cs typeface="Arial" panose="020B0604020202020204" pitchFamily="34" charset="0"/>
              </a:rPr>
              <a:t>Gen 3</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997C2CA-44FE-288F-5CC0-3AEDE2CA3EF1}"/>
              </a:ext>
            </a:extLst>
          </p:cNvPr>
          <p:cNvSpPr txBox="1"/>
          <p:nvPr/>
        </p:nvSpPr>
        <p:spPr>
          <a:xfrm>
            <a:off x="207142" y="1405081"/>
            <a:ext cx="7108058" cy="1384995"/>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8</a:t>
            </a:r>
            <a:r>
              <a:rPr lang="en-US" sz="2800" b="1" dirty="0">
                <a:solidFill>
                  <a:prstClr val="black"/>
                </a:solidFill>
                <a:latin typeface="Arial" panose="020B0604020202020204" pitchFamily="34" charset="0"/>
                <a:cs typeface="Arial" panose="020B0604020202020204" pitchFamily="34" charset="0"/>
              </a:rPr>
              <a:t>  “I will give … to your </a:t>
            </a:r>
            <a:r>
              <a:rPr lang="en-US" sz="2800" b="1" dirty="0">
                <a:solidFill>
                  <a:srgbClr val="0070C0"/>
                </a:solidFill>
                <a:latin typeface="Arial" panose="020B0604020202020204" pitchFamily="34" charset="0"/>
                <a:cs typeface="Arial" panose="020B0604020202020204" pitchFamily="34" charset="0"/>
              </a:rPr>
              <a:t>offspring</a:t>
            </a:r>
            <a:r>
              <a:rPr lang="en-US" sz="2800" b="1" dirty="0">
                <a:solidFill>
                  <a:prstClr val="black"/>
                </a:solidFill>
                <a:latin typeface="Arial" panose="020B0604020202020204" pitchFamily="34" charset="0"/>
                <a:cs typeface="Arial" panose="020B0604020202020204" pitchFamily="34" charset="0"/>
              </a:rPr>
              <a:t> after you … all the land of Canaan, for an everlasting possession...” </a:t>
            </a:r>
            <a:r>
              <a:rPr lang="en-US" sz="2800" dirty="0">
                <a:solidFill>
                  <a:prstClr val="black"/>
                </a:solidFill>
                <a:latin typeface="Arial" panose="020B0604020202020204" pitchFamily="34" charset="0"/>
                <a:cs typeface="Arial" panose="020B0604020202020204" pitchFamily="34" charset="0"/>
              </a:rPr>
              <a:t>Gen 17</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850990A-75CB-9081-07FE-1BFB2E521A81}"/>
              </a:ext>
            </a:extLst>
          </p:cNvPr>
          <p:cNvSpPr txBox="1"/>
          <p:nvPr/>
        </p:nvSpPr>
        <p:spPr>
          <a:xfrm>
            <a:off x="207142" y="2878222"/>
            <a:ext cx="7108058" cy="954107"/>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15</a:t>
            </a:r>
            <a:r>
              <a:rPr lang="en-US" sz="2800" b="1" dirty="0">
                <a:solidFill>
                  <a:prstClr val="black"/>
                </a:solidFill>
                <a:latin typeface="Arial" panose="020B0604020202020204" pitchFamily="34" charset="0"/>
                <a:cs typeface="Arial" panose="020B0604020202020204" pitchFamily="34" charset="0"/>
              </a:rPr>
              <a:t> “God will raise up for you a </a:t>
            </a:r>
            <a:r>
              <a:rPr lang="en-US" sz="2800" b="1" dirty="0">
                <a:solidFill>
                  <a:srgbClr val="0070C0"/>
                </a:solidFill>
                <a:latin typeface="Arial" panose="020B0604020202020204" pitchFamily="34" charset="0"/>
                <a:cs typeface="Arial" panose="020B0604020202020204" pitchFamily="34" charset="0"/>
              </a:rPr>
              <a:t>prophet</a:t>
            </a:r>
            <a:r>
              <a:rPr lang="en-US" sz="2800" b="1" dirty="0">
                <a:solidFill>
                  <a:prstClr val="black"/>
                </a:solidFill>
                <a:latin typeface="Arial" panose="020B0604020202020204" pitchFamily="34" charset="0"/>
                <a:cs typeface="Arial" panose="020B0604020202020204" pitchFamily="34" charset="0"/>
              </a:rPr>
              <a:t> like me from among you.” </a:t>
            </a:r>
            <a:r>
              <a:rPr lang="en-US" sz="2800" dirty="0" err="1">
                <a:solidFill>
                  <a:prstClr val="black"/>
                </a:solidFill>
                <a:latin typeface="Arial" panose="020B0604020202020204" pitchFamily="34" charset="0"/>
                <a:cs typeface="Arial" panose="020B0604020202020204" pitchFamily="34" charset="0"/>
              </a:rPr>
              <a:t>Deut</a:t>
            </a:r>
            <a:r>
              <a:rPr lang="en-US" sz="2800" dirty="0">
                <a:solidFill>
                  <a:prstClr val="black"/>
                </a:solidFill>
                <a:latin typeface="Arial" panose="020B0604020202020204" pitchFamily="34" charset="0"/>
                <a:cs typeface="Arial" panose="020B0604020202020204" pitchFamily="34" charset="0"/>
              </a:rPr>
              <a:t> 18</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6BF4E474-4208-23D2-A8FC-E4FF4A52537A}"/>
              </a:ext>
            </a:extLst>
          </p:cNvPr>
          <p:cNvPicPr>
            <a:picLocks noChangeAspect="1"/>
          </p:cNvPicPr>
          <p:nvPr/>
        </p:nvPicPr>
        <p:blipFill>
          <a:blip r:embed="rId2"/>
          <a:stretch>
            <a:fillRect/>
          </a:stretch>
        </p:blipFill>
        <p:spPr>
          <a:xfrm>
            <a:off x="413592" y="523220"/>
            <a:ext cx="6488015" cy="3591580"/>
          </a:xfrm>
          <a:prstGeom prst="rect">
            <a:avLst/>
          </a:prstGeom>
        </p:spPr>
      </p:pic>
    </p:spTree>
    <p:extLst>
      <p:ext uri="{BB962C8B-B14F-4D97-AF65-F5344CB8AC3E}">
        <p14:creationId xmlns:p14="http://schemas.microsoft.com/office/powerpoint/2010/main" val="5507165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BD1CD002-FEE7-529E-DDFE-58FA617BD0F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939094C-8BD7-E96C-E502-0E58E9B5E9CD}"/>
              </a:ext>
            </a:extLst>
          </p:cNvPr>
          <p:cNvSpPr txBox="1"/>
          <p:nvPr/>
        </p:nvSpPr>
        <p:spPr>
          <a:xfrm>
            <a:off x="1" y="0"/>
            <a:ext cx="7315199" cy="523220"/>
          </a:xfrm>
          <a:prstGeom prst="rect">
            <a:avLst/>
          </a:prstGeom>
          <a:noFill/>
        </p:spPr>
        <p:txBody>
          <a:bodyPr wrap="square" rtlCol="0">
            <a:spAutoFit/>
          </a:bodyPr>
          <a:lstStyle/>
          <a:p>
            <a:pPr algn="ctr"/>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Messianic theme, former Prophets</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93D385D6-9BAA-B8A7-5D16-82419AE9F7A5}"/>
              </a:ext>
            </a:extLst>
          </p:cNvPr>
          <p:cNvSpPr txBox="1"/>
          <p:nvPr/>
        </p:nvSpPr>
        <p:spPr>
          <a:xfrm>
            <a:off x="159327" y="501152"/>
            <a:ext cx="7150297" cy="1384995"/>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6</a:t>
            </a:r>
            <a:r>
              <a:rPr lang="en-US" sz="2800" b="1" dirty="0">
                <a:solidFill>
                  <a:prstClr val="black"/>
                </a:solidFill>
                <a:latin typeface="Arial" panose="020B0604020202020204" pitchFamily="34" charset="0"/>
                <a:cs typeface="Arial" panose="020B0604020202020204" pitchFamily="34" charset="0"/>
              </a:rPr>
              <a:t> “In </a:t>
            </a:r>
            <a:r>
              <a:rPr lang="en-US" sz="2800" b="1" dirty="0">
                <a:solidFill>
                  <a:srgbClr val="0070C0"/>
                </a:solidFill>
                <a:latin typeface="Arial" panose="020B0604020202020204" pitchFamily="34" charset="0"/>
                <a:cs typeface="Arial" panose="020B0604020202020204" pitchFamily="34" charset="0"/>
              </a:rPr>
              <a:t>those days </a:t>
            </a:r>
            <a:r>
              <a:rPr lang="en-US" sz="2800" b="1" dirty="0">
                <a:solidFill>
                  <a:prstClr val="black"/>
                </a:solidFill>
                <a:latin typeface="Arial" panose="020B0604020202020204" pitchFamily="34" charset="0"/>
                <a:cs typeface="Arial" panose="020B0604020202020204" pitchFamily="34" charset="0"/>
              </a:rPr>
              <a:t>there was no king in Israel. Everyone did what was right in his own eyes” </a:t>
            </a:r>
            <a:r>
              <a:rPr lang="en-US" sz="2800" dirty="0">
                <a:solidFill>
                  <a:prstClr val="black"/>
                </a:solidFill>
                <a:latin typeface="Arial" panose="020B0604020202020204" pitchFamily="34" charset="0"/>
                <a:cs typeface="Arial" panose="020B0604020202020204" pitchFamily="34" charset="0"/>
              </a:rPr>
              <a:t>Judges 17 </a:t>
            </a:r>
            <a:r>
              <a:rPr lang="en-US" sz="2800" dirty="0">
                <a:solidFill>
                  <a:srgbClr val="C00000"/>
                </a:solidFill>
                <a:latin typeface="Arial" panose="020B0604020202020204" pitchFamily="34" charset="0"/>
                <a:cs typeface="Arial" panose="020B0604020202020204" pitchFamily="34" charset="0"/>
              </a:rPr>
              <a:t>[Before David]</a:t>
            </a:r>
            <a:endParaRPr kumimoji="0" lang="en-US" sz="280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B5C7A5A-B496-2F59-2127-16AAAC94EE9D}"/>
              </a:ext>
            </a:extLst>
          </p:cNvPr>
          <p:cNvSpPr txBox="1"/>
          <p:nvPr/>
        </p:nvSpPr>
        <p:spPr>
          <a:xfrm>
            <a:off x="159327" y="1886147"/>
            <a:ext cx="7108058" cy="2246769"/>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30</a:t>
            </a:r>
            <a:r>
              <a:rPr lang="en-US" sz="2800" b="1" dirty="0">
                <a:solidFill>
                  <a:prstClr val="black"/>
                </a:solidFill>
                <a:latin typeface="Arial" panose="020B0604020202020204" pitchFamily="34" charset="0"/>
                <a:cs typeface="Arial" panose="020B0604020202020204" pitchFamily="34" charset="0"/>
              </a:rPr>
              <a:t> “The people of Dan set up the carved image for themselves, and Jonathan … and his sons were priests to the tribe of the Danites </a:t>
            </a:r>
            <a:r>
              <a:rPr lang="en-US" sz="2800" b="1" dirty="0">
                <a:solidFill>
                  <a:srgbClr val="0070C0"/>
                </a:solidFill>
                <a:latin typeface="Arial" panose="020B0604020202020204" pitchFamily="34" charset="0"/>
                <a:cs typeface="Arial" panose="020B0604020202020204" pitchFamily="34" charset="0"/>
              </a:rPr>
              <a:t>until the day </a:t>
            </a:r>
            <a:r>
              <a:rPr lang="en-US" sz="2800" b="1" dirty="0">
                <a:solidFill>
                  <a:prstClr val="black"/>
                </a:solidFill>
                <a:latin typeface="Arial" panose="020B0604020202020204" pitchFamily="34" charset="0"/>
                <a:cs typeface="Arial" panose="020B0604020202020204" pitchFamily="34" charset="0"/>
              </a:rPr>
              <a:t>of the captivity of the land.” </a:t>
            </a:r>
            <a:r>
              <a:rPr lang="en-US" sz="2800" dirty="0">
                <a:solidFill>
                  <a:prstClr val="black"/>
                </a:solidFill>
                <a:latin typeface="Arial" panose="020B0604020202020204" pitchFamily="34" charset="0"/>
                <a:cs typeface="Arial" panose="020B0604020202020204" pitchFamily="34" charset="0"/>
              </a:rPr>
              <a:t>Judges 18 </a:t>
            </a:r>
            <a:r>
              <a:rPr lang="en-US" sz="2800" dirty="0">
                <a:solidFill>
                  <a:srgbClr val="C00000"/>
                </a:solidFill>
                <a:latin typeface="Arial" panose="020B0604020202020204" pitchFamily="34" charset="0"/>
                <a:cs typeface="Arial" panose="020B0604020202020204" pitchFamily="34" charset="0"/>
              </a:rPr>
              <a:t>[After David]</a:t>
            </a:r>
            <a:endParaRPr kumimoji="0" lang="en-US" sz="280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4D6DFAB-12EB-A8D9-99C2-8403780B276B}"/>
              </a:ext>
            </a:extLst>
          </p:cNvPr>
          <p:cNvPicPr>
            <a:picLocks noChangeAspect="1"/>
          </p:cNvPicPr>
          <p:nvPr/>
        </p:nvPicPr>
        <p:blipFill>
          <a:blip r:embed="rId2"/>
          <a:stretch>
            <a:fillRect/>
          </a:stretch>
        </p:blipFill>
        <p:spPr>
          <a:xfrm>
            <a:off x="914400" y="477398"/>
            <a:ext cx="5659324" cy="3637402"/>
          </a:xfrm>
          <a:prstGeom prst="rect">
            <a:avLst/>
          </a:prstGeom>
        </p:spPr>
      </p:pic>
    </p:spTree>
    <p:extLst>
      <p:ext uri="{BB962C8B-B14F-4D97-AF65-F5344CB8AC3E}">
        <p14:creationId xmlns:p14="http://schemas.microsoft.com/office/powerpoint/2010/main" val="13962825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733BC2D0-A86E-DE18-10F0-FDF8AB19316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21F8475-63BC-1F4A-EBF4-79832A1D8612}"/>
              </a:ext>
            </a:extLst>
          </p:cNvPr>
          <p:cNvSpPr txBox="1"/>
          <p:nvPr/>
        </p:nvSpPr>
        <p:spPr>
          <a:xfrm>
            <a:off x="1" y="0"/>
            <a:ext cx="7315199" cy="523220"/>
          </a:xfrm>
          <a:prstGeom prst="rect">
            <a:avLst/>
          </a:prstGeom>
          <a:noFill/>
        </p:spPr>
        <p:txBody>
          <a:bodyPr wrap="square" rtlCol="0">
            <a:spAutoFit/>
          </a:bodyPr>
          <a:lstStyle/>
          <a:p>
            <a:pPr algn="ctr"/>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Messianic theme, former prophets</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1DF7F7BA-3DBA-8C57-B494-43515DF5497F}"/>
              </a:ext>
            </a:extLst>
          </p:cNvPr>
          <p:cNvSpPr txBox="1"/>
          <p:nvPr/>
        </p:nvSpPr>
        <p:spPr>
          <a:xfrm>
            <a:off x="101204" y="428672"/>
            <a:ext cx="7108058" cy="1384995"/>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11</a:t>
            </a:r>
            <a:r>
              <a:rPr lang="en-US" sz="2800" b="1" dirty="0">
                <a:solidFill>
                  <a:prstClr val="black"/>
                </a:solidFill>
                <a:latin typeface="Arial" panose="020B0604020202020204" pitchFamily="34" charset="0"/>
                <a:cs typeface="Arial" panose="020B0604020202020204" pitchFamily="34" charset="0"/>
              </a:rPr>
              <a:t> “I will raise up the booth of David that is fallen … and rebuild it as in the days of old” </a:t>
            </a:r>
            <a:r>
              <a:rPr lang="en-US" sz="2800" dirty="0">
                <a:solidFill>
                  <a:prstClr val="black"/>
                </a:solidFill>
                <a:latin typeface="Arial" panose="020B0604020202020204" pitchFamily="34" charset="0"/>
                <a:cs typeface="Arial" panose="020B0604020202020204" pitchFamily="34" charset="0"/>
              </a:rPr>
              <a:t>Amos 9</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4EAE4A2-9777-44BB-27EF-2D9D43625759}"/>
              </a:ext>
            </a:extLst>
          </p:cNvPr>
          <p:cNvSpPr txBox="1"/>
          <p:nvPr/>
        </p:nvSpPr>
        <p:spPr>
          <a:xfrm>
            <a:off x="101204" y="1813667"/>
            <a:ext cx="7269752" cy="1384995"/>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16</a:t>
            </a:r>
            <a:r>
              <a:rPr lang="en-US" sz="2800" b="1" dirty="0">
                <a:solidFill>
                  <a:prstClr val="black"/>
                </a:solidFill>
                <a:latin typeface="Arial" panose="020B0604020202020204" pitchFamily="34" charset="0"/>
                <a:cs typeface="Arial" panose="020B0604020202020204" pitchFamily="34" charset="0"/>
              </a:rPr>
              <a:t> “Your house and … kingdom shall be made sure forever before me. Your throne shall be established forever.” </a:t>
            </a:r>
            <a:r>
              <a:rPr lang="en-US" sz="2800" dirty="0">
                <a:solidFill>
                  <a:prstClr val="black"/>
                </a:solidFill>
                <a:latin typeface="Arial" panose="020B0604020202020204" pitchFamily="34" charset="0"/>
                <a:cs typeface="Arial" panose="020B0604020202020204" pitchFamily="34" charset="0"/>
              </a:rPr>
              <a:t>2 Samuel 7</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4F09992-35A8-E75F-F578-258D02BD20F4}"/>
              </a:ext>
            </a:extLst>
          </p:cNvPr>
          <p:cNvSpPr txBox="1"/>
          <p:nvPr/>
        </p:nvSpPr>
        <p:spPr>
          <a:xfrm>
            <a:off x="101204" y="3160693"/>
            <a:ext cx="7063453" cy="954107"/>
          </a:xfrm>
          <a:prstGeom prst="rect">
            <a:avLst/>
          </a:prstGeom>
          <a:noFill/>
        </p:spPr>
        <p:txBody>
          <a:bodyPr wrap="square" rtlCol="0">
            <a:spAutoFit/>
          </a:bodyPr>
          <a:lstStyle/>
          <a:p>
            <a:pPr marL="344488" marR="0" lvl="0" indent="-344488"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Throne:</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Every Davidic king was a potential end-times Messiah.</a:t>
            </a:r>
          </a:p>
        </p:txBody>
      </p:sp>
      <p:pic>
        <p:nvPicPr>
          <p:cNvPr id="6" name="Picture 5">
            <a:extLst>
              <a:ext uri="{FF2B5EF4-FFF2-40B4-BE49-F238E27FC236}">
                <a16:creationId xmlns:a16="http://schemas.microsoft.com/office/drawing/2014/main" id="{39737659-5D9D-BE28-B059-B6AECC67E729}"/>
              </a:ext>
            </a:extLst>
          </p:cNvPr>
          <p:cNvPicPr>
            <a:picLocks noChangeAspect="1"/>
          </p:cNvPicPr>
          <p:nvPr/>
        </p:nvPicPr>
        <p:blipFill>
          <a:blip r:embed="rId2"/>
          <a:stretch>
            <a:fillRect/>
          </a:stretch>
        </p:blipFill>
        <p:spPr>
          <a:xfrm>
            <a:off x="0" y="523220"/>
            <a:ext cx="7315200" cy="3591580"/>
          </a:xfrm>
          <a:prstGeom prst="rect">
            <a:avLst/>
          </a:prstGeom>
        </p:spPr>
      </p:pic>
    </p:spTree>
    <p:extLst>
      <p:ext uri="{BB962C8B-B14F-4D97-AF65-F5344CB8AC3E}">
        <p14:creationId xmlns:p14="http://schemas.microsoft.com/office/powerpoint/2010/main" val="487607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9C961539-37FD-FF63-FE0C-70184FEB401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1747280-C75D-3339-2749-E8168A8700A1}"/>
              </a:ext>
            </a:extLst>
          </p:cNvPr>
          <p:cNvSpPr txBox="1"/>
          <p:nvPr/>
        </p:nvSpPr>
        <p:spPr>
          <a:xfrm>
            <a:off x="1" y="0"/>
            <a:ext cx="7315199" cy="523220"/>
          </a:xfrm>
          <a:prstGeom prst="rect">
            <a:avLst/>
          </a:prstGeom>
          <a:noFill/>
        </p:spPr>
        <p:txBody>
          <a:bodyPr wrap="square" rtlCol="0">
            <a:spAutoFit/>
          </a:bodyPr>
          <a:lstStyle/>
          <a:p>
            <a:pPr algn="ctr"/>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Messianic theme, Latter prophets</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7BBCE007-302B-28F0-B0D8-05E581F0893F}"/>
              </a:ext>
            </a:extLst>
          </p:cNvPr>
          <p:cNvSpPr txBox="1"/>
          <p:nvPr/>
        </p:nvSpPr>
        <p:spPr>
          <a:xfrm>
            <a:off x="207142" y="456544"/>
            <a:ext cx="7108058" cy="2246769"/>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6</a:t>
            </a:r>
            <a:r>
              <a:rPr lang="en-US" sz="2800" b="1" dirty="0">
                <a:solidFill>
                  <a:prstClr val="black"/>
                </a:solidFill>
                <a:latin typeface="Arial" panose="020B0604020202020204" pitchFamily="34" charset="0"/>
                <a:cs typeface="Arial" panose="020B0604020202020204" pitchFamily="34" charset="0"/>
              </a:rPr>
              <a:t> “To us a child is born, to us a son is given; and the </a:t>
            </a:r>
            <a:r>
              <a:rPr lang="en-US" sz="2800" b="1" dirty="0">
                <a:solidFill>
                  <a:srgbClr val="0070C0"/>
                </a:solidFill>
                <a:latin typeface="Arial" panose="020B0604020202020204" pitchFamily="34" charset="0"/>
                <a:cs typeface="Arial" panose="020B0604020202020204" pitchFamily="34" charset="0"/>
              </a:rPr>
              <a:t>government</a:t>
            </a:r>
            <a:r>
              <a:rPr lang="en-US" sz="2800" b="1" dirty="0">
                <a:solidFill>
                  <a:prstClr val="black"/>
                </a:solidFill>
                <a:latin typeface="Arial" panose="020B0604020202020204" pitchFamily="34" charset="0"/>
                <a:cs typeface="Arial" panose="020B0604020202020204" pitchFamily="34" charset="0"/>
              </a:rPr>
              <a:t> shall be upon his shoulder… </a:t>
            </a:r>
            <a:r>
              <a:rPr lang="en-US" sz="2800" b="1" baseline="30000" dirty="0">
                <a:solidFill>
                  <a:srgbClr val="C00000"/>
                </a:solidFill>
                <a:latin typeface="Arial" panose="020B0604020202020204" pitchFamily="34" charset="0"/>
                <a:cs typeface="Arial" panose="020B0604020202020204" pitchFamily="34" charset="0"/>
              </a:rPr>
              <a:t>7</a:t>
            </a:r>
            <a:r>
              <a:rPr lang="en-US" sz="2800" b="1" dirty="0">
                <a:solidFill>
                  <a:prstClr val="black"/>
                </a:solidFill>
                <a:latin typeface="Arial" panose="020B0604020202020204" pitchFamily="34" charset="0"/>
                <a:cs typeface="Arial" panose="020B0604020202020204" pitchFamily="34" charset="0"/>
              </a:rPr>
              <a:t> on the throne of David and over his </a:t>
            </a:r>
            <a:r>
              <a:rPr lang="en-US" sz="2800" b="1" dirty="0">
                <a:solidFill>
                  <a:srgbClr val="0070C0"/>
                </a:solidFill>
                <a:latin typeface="Arial" panose="020B0604020202020204" pitchFamily="34" charset="0"/>
                <a:cs typeface="Arial" panose="020B0604020202020204" pitchFamily="34" charset="0"/>
              </a:rPr>
              <a:t>kingdom</a:t>
            </a:r>
            <a:r>
              <a:rPr lang="en-US" sz="2800" b="1" dirty="0">
                <a:solidFill>
                  <a:prstClr val="black"/>
                </a:solidFill>
                <a:latin typeface="Arial" panose="020B0604020202020204" pitchFamily="34" charset="0"/>
                <a:cs typeface="Arial" panose="020B0604020202020204" pitchFamily="34" charset="0"/>
              </a:rPr>
              <a:t> … and forevermore.” </a:t>
            </a:r>
            <a:r>
              <a:rPr lang="en-US" sz="2800" dirty="0">
                <a:solidFill>
                  <a:prstClr val="black"/>
                </a:solidFill>
                <a:latin typeface="Arial" panose="020B0604020202020204" pitchFamily="34" charset="0"/>
                <a:cs typeface="Arial" panose="020B0604020202020204" pitchFamily="34" charset="0"/>
              </a:rPr>
              <a:t>Isaiah 9</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7478597-0185-E593-134F-DC34027BA4AC}"/>
              </a:ext>
            </a:extLst>
          </p:cNvPr>
          <p:cNvSpPr txBox="1"/>
          <p:nvPr/>
        </p:nvSpPr>
        <p:spPr>
          <a:xfrm>
            <a:off x="207142" y="2690773"/>
            <a:ext cx="7108058" cy="1384995"/>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1</a:t>
            </a:r>
            <a:r>
              <a:rPr lang="en-US" sz="2800" b="1" dirty="0">
                <a:solidFill>
                  <a:prstClr val="black"/>
                </a:solidFill>
                <a:latin typeface="Arial" panose="020B0604020202020204" pitchFamily="34" charset="0"/>
                <a:cs typeface="Arial" panose="020B0604020202020204" pitchFamily="34" charset="0"/>
              </a:rPr>
              <a:t> “Behold my servant, … my chosen …; </a:t>
            </a:r>
            <a:br>
              <a:rPr lang="en-US" sz="2800" b="1" dirty="0">
                <a:solidFill>
                  <a:prstClr val="black"/>
                </a:solidFill>
                <a:latin typeface="Arial" panose="020B0604020202020204" pitchFamily="34" charset="0"/>
                <a:cs typeface="Arial" panose="020B0604020202020204" pitchFamily="34" charset="0"/>
              </a:rPr>
            </a:br>
            <a:r>
              <a:rPr lang="en-US" sz="2800" b="1" dirty="0">
                <a:solidFill>
                  <a:prstClr val="black"/>
                </a:solidFill>
                <a:latin typeface="Arial" panose="020B0604020202020204" pitchFamily="34" charset="0"/>
                <a:cs typeface="Arial" panose="020B0604020202020204" pitchFamily="34" charset="0"/>
              </a:rPr>
              <a:t>I have put my Spirit upon him; he will bring forth </a:t>
            </a:r>
            <a:r>
              <a:rPr lang="en-US" sz="2800" b="1" dirty="0">
                <a:solidFill>
                  <a:srgbClr val="0070C0"/>
                </a:solidFill>
                <a:latin typeface="Arial" panose="020B0604020202020204" pitchFamily="34" charset="0"/>
                <a:cs typeface="Arial" panose="020B0604020202020204" pitchFamily="34" charset="0"/>
              </a:rPr>
              <a:t>justice</a:t>
            </a:r>
            <a:r>
              <a:rPr lang="en-US" sz="2800" b="1" dirty="0">
                <a:solidFill>
                  <a:prstClr val="black"/>
                </a:solidFill>
                <a:latin typeface="Arial" panose="020B0604020202020204" pitchFamily="34" charset="0"/>
                <a:cs typeface="Arial" panose="020B0604020202020204" pitchFamily="34" charset="0"/>
              </a:rPr>
              <a:t> to the </a:t>
            </a:r>
            <a:r>
              <a:rPr lang="en-US" sz="2800" b="1" dirty="0">
                <a:solidFill>
                  <a:srgbClr val="0070C0"/>
                </a:solidFill>
                <a:latin typeface="Arial" panose="020B0604020202020204" pitchFamily="34" charset="0"/>
                <a:cs typeface="Arial" panose="020B0604020202020204" pitchFamily="34" charset="0"/>
              </a:rPr>
              <a:t>nations</a:t>
            </a:r>
            <a:r>
              <a:rPr lang="en-US" sz="2800" b="1" dirty="0">
                <a:solidFill>
                  <a:prstClr val="black"/>
                </a:solidFill>
                <a:latin typeface="Arial" panose="020B0604020202020204" pitchFamily="34" charset="0"/>
                <a:cs typeface="Arial" panose="020B0604020202020204" pitchFamily="34" charset="0"/>
              </a:rPr>
              <a:t>.” </a:t>
            </a:r>
            <a:r>
              <a:rPr lang="en-US" sz="2800" dirty="0">
                <a:solidFill>
                  <a:prstClr val="black"/>
                </a:solidFill>
                <a:latin typeface="Arial" panose="020B0604020202020204" pitchFamily="34" charset="0"/>
                <a:cs typeface="Arial" panose="020B0604020202020204" pitchFamily="34" charset="0"/>
              </a:rPr>
              <a:t>Isa 42</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3E0111A5-12F8-E3D6-B1B6-076429D2C25C}"/>
              </a:ext>
            </a:extLst>
          </p:cNvPr>
          <p:cNvPicPr>
            <a:picLocks noChangeAspect="1"/>
          </p:cNvPicPr>
          <p:nvPr/>
        </p:nvPicPr>
        <p:blipFill>
          <a:blip r:embed="rId2"/>
          <a:stretch>
            <a:fillRect/>
          </a:stretch>
        </p:blipFill>
        <p:spPr>
          <a:xfrm>
            <a:off x="0" y="218531"/>
            <a:ext cx="6649378" cy="3896269"/>
          </a:xfrm>
          <a:prstGeom prst="rect">
            <a:avLst/>
          </a:prstGeom>
        </p:spPr>
      </p:pic>
    </p:spTree>
    <p:extLst>
      <p:ext uri="{BB962C8B-B14F-4D97-AF65-F5344CB8AC3E}">
        <p14:creationId xmlns:p14="http://schemas.microsoft.com/office/powerpoint/2010/main" val="9405847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FB269D62-E190-B8E7-EFEC-DDBBA7C1212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C8514B5-E9C8-9ECC-9E2C-92E106C83AEE}"/>
              </a:ext>
            </a:extLst>
          </p:cNvPr>
          <p:cNvSpPr txBox="1"/>
          <p:nvPr/>
        </p:nvSpPr>
        <p:spPr>
          <a:xfrm>
            <a:off x="1" y="0"/>
            <a:ext cx="7315199" cy="523220"/>
          </a:xfrm>
          <a:prstGeom prst="rect">
            <a:avLst/>
          </a:prstGeom>
          <a:noFill/>
        </p:spPr>
        <p:txBody>
          <a:bodyPr wrap="square" rtlCol="0">
            <a:spAutoFit/>
          </a:bodyPr>
          <a:lstStyle/>
          <a:p>
            <a:pPr algn="ctr"/>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Messianic theme, Latter prophets</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23035B29-2793-3828-6E77-31B45D46B055}"/>
              </a:ext>
            </a:extLst>
          </p:cNvPr>
          <p:cNvSpPr txBox="1"/>
          <p:nvPr/>
        </p:nvSpPr>
        <p:spPr>
          <a:xfrm>
            <a:off x="207142" y="456544"/>
            <a:ext cx="7108058" cy="1815882"/>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6</a:t>
            </a:r>
            <a:r>
              <a:rPr lang="en-US" sz="2800" b="1" dirty="0">
                <a:solidFill>
                  <a:prstClr val="black"/>
                </a:solidFill>
                <a:latin typeface="Arial" panose="020B0604020202020204" pitchFamily="34" charset="0"/>
                <a:cs typeface="Arial" panose="020B0604020202020204" pitchFamily="34" charset="0"/>
              </a:rPr>
              <a:t> “My servant … to bring back … </a:t>
            </a:r>
            <a:r>
              <a:rPr lang="en-US" sz="2800" b="1" dirty="0">
                <a:solidFill>
                  <a:srgbClr val="0070C0"/>
                </a:solidFill>
                <a:latin typeface="Arial" panose="020B0604020202020204" pitchFamily="34" charset="0"/>
                <a:cs typeface="Arial" panose="020B0604020202020204" pitchFamily="34" charset="0"/>
              </a:rPr>
              <a:t>Israel</a:t>
            </a:r>
            <a:r>
              <a:rPr lang="en-US" sz="2800" b="1" dirty="0">
                <a:solidFill>
                  <a:prstClr val="black"/>
                </a:solidFill>
                <a:latin typeface="Arial" panose="020B0604020202020204" pitchFamily="34" charset="0"/>
                <a:cs typeface="Arial" panose="020B0604020202020204" pitchFamily="34" charset="0"/>
              </a:rPr>
              <a:t>;</a:t>
            </a:r>
            <a:br>
              <a:rPr lang="en-US" sz="2800" b="1" dirty="0">
                <a:solidFill>
                  <a:prstClr val="black"/>
                </a:solidFill>
                <a:latin typeface="Arial" panose="020B0604020202020204" pitchFamily="34" charset="0"/>
                <a:cs typeface="Arial" panose="020B0604020202020204" pitchFamily="34" charset="0"/>
              </a:rPr>
            </a:br>
            <a:r>
              <a:rPr lang="en-US" sz="2800" b="1" dirty="0">
                <a:solidFill>
                  <a:prstClr val="black"/>
                </a:solidFill>
                <a:latin typeface="Arial" panose="020B0604020202020204" pitchFamily="34" charset="0"/>
                <a:cs typeface="Arial" panose="020B0604020202020204" pitchFamily="34" charset="0"/>
              </a:rPr>
              <a:t>I will make you as a light for the </a:t>
            </a:r>
            <a:r>
              <a:rPr lang="en-US" sz="2800" b="1" dirty="0">
                <a:solidFill>
                  <a:srgbClr val="0070C0"/>
                </a:solidFill>
                <a:latin typeface="Arial" panose="020B0604020202020204" pitchFamily="34" charset="0"/>
                <a:cs typeface="Arial" panose="020B0604020202020204" pitchFamily="34" charset="0"/>
              </a:rPr>
              <a:t>nations</a:t>
            </a:r>
            <a:r>
              <a:rPr lang="en-US" sz="2800" b="1" dirty="0">
                <a:solidFill>
                  <a:prstClr val="black"/>
                </a:solidFill>
                <a:latin typeface="Arial" panose="020B0604020202020204" pitchFamily="34" charset="0"/>
                <a:cs typeface="Arial" panose="020B0604020202020204" pitchFamily="34" charset="0"/>
              </a:rPr>
              <a:t>, that my salvation may reach to the end of the earth.” </a:t>
            </a:r>
            <a:r>
              <a:rPr lang="en-US" sz="2800" dirty="0">
                <a:solidFill>
                  <a:prstClr val="black"/>
                </a:solidFill>
                <a:latin typeface="Arial" panose="020B0604020202020204" pitchFamily="34" charset="0"/>
                <a:cs typeface="Arial" panose="020B0604020202020204" pitchFamily="34" charset="0"/>
              </a:rPr>
              <a:t>Isaiah 49</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C4D3BEA-6911-BB3D-D26D-FD236102D9D9}"/>
              </a:ext>
            </a:extLst>
          </p:cNvPr>
          <p:cNvSpPr txBox="1"/>
          <p:nvPr/>
        </p:nvSpPr>
        <p:spPr>
          <a:xfrm>
            <a:off x="207142" y="2272426"/>
            <a:ext cx="7018848" cy="1815882"/>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1</a:t>
            </a:r>
            <a:r>
              <a:rPr lang="en-US" sz="2800" b="1" dirty="0">
                <a:solidFill>
                  <a:prstClr val="black"/>
                </a:solidFill>
                <a:latin typeface="Arial" panose="020B0604020202020204" pitchFamily="34" charset="0"/>
                <a:cs typeface="Arial" panose="020B0604020202020204" pitchFamily="34" charset="0"/>
              </a:rPr>
              <a:t> “The </a:t>
            </a:r>
            <a:r>
              <a:rPr lang="en-US" sz="2800" b="1" dirty="0">
                <a:solidFill>
                  <a:srgbClr val="0070C0"/>
                </a:solidFill>
                <a:latin typeface="Arial" panose="020B0604020202020204" pitchFamily="34" charset="0"/>
                <a:cs typeface="Arial" panose="020B0604020202020204" pitchFamily="34" charset="0"/>
              </a:rPr>
              <a:t>Spirit</a:t>
            </a:r>
            <a:r>
              <a:rPr lang="en-US" sz="2800" b="1" dirty="0">
                <a:solidFill>
                  <a:prstClr val="black"/>
                </a:solidFill>
                <a:latin typeface="Arial" panose="020B0604020202020204" pitchFamily="34" charset="0"/>
                <a:cs typeface="Arial" panose="020B0604020202020204" pitchFamily="34" charset="0"/>
              </a:rPr>
              <a:t> of the Lord GOD is upon me … The LORD has </a:t>
            </a:r>
            <a:r>
              <a:rPr lang="en-US" sz="2800" b="1" dirty="0">
                <a:solidFill>
                  <a:srgbClr val="0070C0"/>
                </a:solidFill>
                <a:latin typeface="Arial" panose="020B0604020202020204" pitchFamily="34" charset="0"/>
                <a:cs typeface="Arial" panose="020B0604020202020204" pitchFamily="34" charset="0"/>
              </a:rPr>
              <a:t>anointed</a:t>
            </a:r>
            <a:r>
              <a:rPr lang="en-US" sz="2800" b="1" dirty="0">
                <a:solidFill>
                  <a:prstClr val="black"/>
                </a:solidFill>
                <a:latin typeface="Arial" panose="020B0604020202020204" pitchFamily="34" charset="0"/>
                <a:cs typeface="Arial" panose="020B0604020202020204" pitchFamily="34" charset="0"/>
              </a:rPr>
              <a:t> me </a:t>
            </a:r>
            <a:r>
              <a:rPr lang="en-US" sz="2800" b="1" baseline="30000" dirty="0">
                <a:solidFill>
                  <a:srgbClr val="C00000"/>
                </a:solidFill>
                <a:latin typeface="Arial" panose="020B0604020202020204" pitchFamily="34" charset="0"/>
                <a:cs typeface="Arial" panose="020B0604020202020204" pitchFamily="34" charset="0"/>
              </a:rPr>
              <a:t>2</a:t>
            </a:r>
            <a:r>
              <a:rPr lang="en-US" sz="2800" b="1" dirty="0">
                <a:solidFill>
                  <a:prstClr val="black"/>
                </a:solidFill>
                <a:latin typeface="Arial" panose="020B0604020202020204" pitchFamily="34" charset="0"/>
                <a:cs typeface="Arial" panose="020B0604020202020204" pitchFamily="34" charset="0"/>
              </a:rPr>
              <a:t> to proclaim the year of … favor, and the day of vengeance of our God” </a:t>
            </a:r>
            <a:r>
              <a:rPr lang="en-US" sz="2800" dirty="0">
                <a:solidFill>
                  <a:prstClr val="black"/>
                </a:solidFill>
                <a:latin typeface="Arial" panose="020B0604020202020204" pitchFamily="34" charset="0"/>
                <a:cs typeface="Arial" panose="020B0604020202020204" pitchFamily="34" charset="0"/>
              </a:rPr>
              <a:t>Isaiah 61</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20CF80A7-B7B6-85CD-7974-28B7821AA87E}"/>
              </a:ext>
            </a:extLst>
          </p:cNvPr>
          <p:cNvPicPr>
            <a:picLocks noChangeAspect="1"/>
          </p:cNvPicPr>
          <p:nvPr/>
        </p:nvPicPr>
        <p:blipFill>
          <a:blip r:embed="rId2"/>
          <a:stretch>
            <a:fillRect/>
          </a:stretch>
        </p:blipFill>
        <p:spPr>
          <a:xfrm>
            <a:off x="1000538" y="552968"/>
            <a:ext cx="5506366" cy="3561832"/>
          </a:xfrm>
          <a:prstGeom prst="rect">
            <a:avLst/>
          </a:prstGeom>
        </p:spPr>
      </p:pic>
    </p:spTree>
    <p:extLst>
      <p:ext uri="{BB962C8B-B14F-4D97-AF65-F5344CB8AC3E}">
        <p14:creationId xmlns:p14="http://schemas.microsoft.com/office/powerpoint/2010/main" val="636684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41E16CBC-AAA6-CC0D-B4BD-C10B4C51B7F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33BFD0B-C55D-3A0E-8840-A804A8695A1A}"/>
              </a:ext>
            </a:extLst>
          </p:cNvPr>
          <p:cNvSpPr txBox="1"/>
          <p:nvPr/>
        </p:nvSpPr>
        <p:spPr>
          <a:xfrm>
            <a:off x="1" y="0"/>
            <a:ext cx="7315199" cy="523220"/>
          </a:xfrm>
          <a:prstGeom prst="rect">
            <a:avLst/>
          </a:prstGeom>
          <a:noFill/>
        </p:spPr>
        <p:txBody>
          <a:bodyPr wrap="square" rtlCol="0">
            <a:spAutoFit/>
          </a:bodyPr>
          <a:lstStyle/>
          <a:p>
            <a:pPr algn="ctr"/>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Messianic theme, Latter prophets</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0688ACD8-EE38-5312-3422-3CE1EB701D96}"/>
              </a:ext>
            </a:extLst>
          </p:cNvPr>
          <p:cNvSpPr txBox="1"/>
          <p:nvPr/>
        </p:nvSpPr>
        <p:spPr>
          <a:xfrm>
            <a:off x="207142" y="390703"/>
            <a:ext cx="7108058" cy="1384995"/>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5</a:t>
            </a:r>
            <a:r>
              <a:rPr lang="en-US" sz="2800" b="1" dirty="0">
                <a:solidFill>
                  <a:prstClr val="black"/>
                </a:solidFill>
                <a:latin typeface="Arial" panose="020B0604020202020204" pitchFamily="34" charset="0"/>
                <a:cs typeface="Arial" panose="020B0604020202020204" pitchFamily="34" charset="0"/>
              </a:rPr>
              <a:t> “I will raise up for David a righteous Branch, and he shall reign as king … </a:t>
            </a:r>
            <a:br>
              <a:rPr lang="en-US" sz="2800" b="1" dirty="0">
                <a:solidFill>
                  <a:prstClr val="black"/>
                </a:solidFill>
                <a:latin typeface="Arial" panose="020B0604020202020204" pitchFamily="34" charset="0"/>
                <a:cs typeface="Arial" panose="020B0604020202020204" pitchFamily="34" charset="0"/>
              </a:rPr>
            </a:br>
            <a:r>
              <a:rPr lang="en-US" sz="2800" b="1" dirty="0">
                <a:solidFill>
                  <a:prstClr val="black"/>
                </a:solidFill>
                <a:latin typeface="Arial" panose="020B0604020202020204" pitchFamily="34" charset="0"/>
                <a:cs typeface="Arial" panose="020B0604020202020204" pitchFamily="34" charset="0"/>
              </a:rPr>
              <a:t>in the land.” </a:t>
            </a:r>
            <a:r>
              <a:rPr lang="en-US" sz="2800" dirty="0">
                <a:solidFill>
                  <a:prstClr val="black"/>
                </a:solidFill>
                <a:latin typeface="Arial" panose="020B0604020202020204" pitchFamily="34" charset="0"/>
                <a:cs typeface="Arial" panose="020B0604020202020204" pitchFamily="34" charset="0"/>
              </a:rPr>
              <a:t>Jer 23</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D07F541-713A-D87F-2C96-75273FD86CD4}"/>
              </a:ext>
            </a:extLst>
          </p:cNvPr>
          <p:cNvSpPr txBox="1"/>
          <p:nvPr/>
        </p:nvSpPr>
        <p:spPr>
          <a:xfrm>
            <a:off x="207142" y="1775698"/>
            <a:ext cx="7108058" cy="954107"/>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9</a:t>
            </a:r>
            <a:r>
              <a:rPr lang="en-US" sz="2800" b="1" dirty="0">
                <a:solidFill>
                  <a:prstClr val="black"/>
                </a:solidFill>
                <a:latin typeface="Arial" panose="020B0604020202020204" pitchFamily="34" charset="0"/>
                <a:cs typeface="Arial" panose="020B0604020202020204" pitchFamily="34" charset="0"/>
              </a:rPr>
              <a:t> “They shall serve the LORD their God and David their king.” </a:t>
            </a:r>
            <a:r>
              <a:rPr lang="en-US" sz="2800" dirty="0">
                <a:solidFill>
                  <a:prstClr val="black"/>
                </a:solidFill>
                <a:latin typeface="Arial" panose="020B0604020202020204" pitchFamily="34" charset="0"/>
                <a:cs typeface="Arial" panose="020B0604020202020204" pitchFamily="34" charset="0"/>
              </a:rPr>
              <a:t>Jer 30</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C0298BE-308C-CA5D-1F14-6E805A00AA19}"/>
              </a:ext>
            </a:extLst>
          </p:cNvPr>
          <p:cNvSpPr txBox="1"/>
          <p:nvPr/>
        </p:nvSpPr>
        <p:spPr>
          <a:xfrm>
            <a:off x="207142" y="2729805"/>
            <a:ext cx="7108058" cy="1384995"/>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31</a:t>
            </a:r>
            <a:r>
              <a:rPr lang="en-US" sz="2800" b="1" dirty="0">
                <a:solidFill>
                  <a:prstClr val="black"/>
                </a:solidFill>
                <a:latin typeface="Arial" panose="020B0604020202020204" pitchFamily="34" charset="0"/>
                <a:cs typeface="Arial" panose="020B0604020202020204" pitchFamily="34" charset="0"/>
              </a:rPr>
              <a:t> “Behold, the days are coming, … when I will make a new covenant with … Israel and … Judah.” </a:t>
            </a:r>
            <a:r>
              <a:rPr lang="en-US" sz="2800" dirty="0">
                <a:solidFill>
                  <a:prstClr val="black"/>
                </a:solidFill>
                <a:latin typeface="Arial" panose="020B0604020202020204" pitchFamily="34" charset="0"/>
                <a:cs typeface="Arial" panose="020B0604020202020204" pitchFamily="34" charset="0"/>
              </a:rPr>
              <a:t>Jer 31</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CB79010A-9E2E-7F2C-D1A5-BA836A675553}"/>
              </a:ext>
            </a:extLst>
          </p:cNvPr>
          <p:cNvPicPr>
            <a:picLocks noChangeAspect="1"/>
          </p:cNvPicPr>
          <p:nvPr/>
        </p:nvPicPr>
        <p:blipFill>
          <a:blip r:embed="rId2"/>
          <a:stretch>
            <a:fillRect/>
          </a:stretch>
        </p:blipFill>
        <p:spPr>
          <a:xfrm>
            <a:off x="308831" y="523220"/>
            <a:ext cx="6697538" cy="3591580"/>
          </a:xfrm>
          <a:prstGeom prst="rect">
            <a:avLst/>
          </a:prstGeom>
        </p:spPr>
      </p:pic>
    </p:spTree>
    <p:extLst>
      <p:ext uri="{BB962C8B-B14F-4D97-AF65-F5344CB8AC3E}">
        <p14:creationId xmlns:p14="http://schemas.microsoft.com/office/powerpoint/2010/main" val="8676500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43D2CDD8-819F-FD51-5BA5-B6A5ACF2071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4A4E055-8654-5375-EF57-6B9814542216}"/>
              </a:ext>
            </a:extLst>
          </p:cNvPr>
          <p:cNvSpPr txBox="1"/>
          <p:nvPr/>
        </p:nvSpPr>
        <p:spPr>
          <a:xfrm>
            <a:off x="1" y="0"/>
            <a:ext cx="7315199" cy="523220"/>
          </a:xfrm>
          <a:prstGeom prst="rect">
            <a:avLst/>
          </a:prstGeom>
          <a:noFill/>
        </p:spPr>
        <p:txBody>
          <a:bodyPr wrap="square" rtlCol="0">
            <a:spAutoFit/>
          </a:bodyPr>
          <a:lstStyle/>
          <a:p>
            <a:pPr algn="ctr"/>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Messianic theme, Minor prophets</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2AC8681B-E1EA-49D7-2769-DBCC50313347}"/>
              </a:ext>
            </a:extLst>
          </p:cNvPr>
          <p:cNvSpPr txBox="1"/>
          <p:nvPr/>
        </p:nvSpPr>
        <p:spPr>
          <a:xfrm>
            <a:off x="207142" y="602318"/>
            <a:ext cx="7108058" cy="1384995"/>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5</a:t>
            </a:r>
            <a:r>
              <a:rPr lang="en-US" sz="2800" b="1" dirty="0">
                <a:solidFill>
                  <a:prstClr val="black"/>
                </a:solidFill>
                <a:latin typeface="Arial" panose="020B0604020202020204" pitchFamily="34" charset="0"/>
                <a:cs typeface="Arial" panose="020B0604020202020204" pitchFamily="34" charset="0"/>
              </a:rPr>
              <a:t> “The children of Israel shall return and seek the LORD their God, and David their king, … in the </a:t>
            </a:r>
            <a:r>
              <a:rPr lang="en-US" sz="2800" b="1" dirty="0">
                <a:solidFill>
                  <a:srgbClr val="0070C0"/>
                </a:solidFill>
                <a:latin typeface="Arial" panose="020B0604020202020204" pitchFamily="34" charset="0"/>
                <a:cs typeface="Arial" panose="020B0604020202020204" pitchFamily="34" charset="0"/>
              </a:rPr>
              <a:t>latter days</a:t>
            </a:r>
            <a:r>
              <a:rPr lang="en-US" sz="2800" b="1" dirty="0">
                <a:solidFill>
                  <a:prstClr val="black"/>
                </a:solidFill>
                <a:latin typeface="Arial" panose="020B0604020202020204" pitchFamily="34" charset="0"/>
                <a:cs typeface="Arial" panose="020B0604020202020204" pitchFamily="34" charset="0"/>
              </a:rPr>
              <a:t>” </a:t>
            </a:r>
            <a:r>
              <a:rPr lang="en-US" sz="2800" dirty="0">
                <a:solidFill>
                  <a:prstClr val="black"/>
                </a:solidFill>
                <a:latin typeface="Arial" panose="020B0604020202020204" pitchFamily="34" charset="0"/>
                <a:cs typeface="Arial" panose="020B0604020202020204" pitchFamily="34" charset="0"/>
              </a:rPr>
              <a:t>Hosea 3</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F800D8C-0FD5-8D80-76D0-966852B37006}"/>
              </a:ext>
            </a:extLst>
          </p:cNvPr>
          <p:cNvSpPr txBox="1"/>
          <p:nvPr/>
        </p:nvSpPr>
        <p:spPr>
          <a:xfrm>
            <a:off x="207142" y="1987313"/>
            <a:ext cx="7108058" cy="1815882"/>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2</a:t>
            </a:r>
            <a:r>
              <a:rPr lang="en-US" sz="2800" b="1" dirty="0">
                <a:solidFill>
                  <a:prstClr val="black"/>
                </a:solidFill>
                <a:latin typeface="Arial" panose="020B0604020202020204" pitchFamily="34" charset="0"/>
                <a:cs typeface="Arial" panose="020B0604020202020204" pitchFamily="34" charset="0"/>
              </a:rPr>
              <a:t> “Bethlehem …, from you </a:t>
            </a:r>
            <a:r>
              <a:rPr lang="en-US" sz="2800" b="1" dirty="0">
                <a:solidFill>
                  <a:srgbClr val="0070C0"/>
                </a:solidFill>
                <a:latin typeface="Arial" panose="020B0604020202020204" pitchFamily="34" charset="0"/>
                <a:cs typeface="Arial" panose="020B0604020202020204" pitchFamily="34" charset="0"/>
              </a:rPr>
              <a:t>shall come </a:t>
            </a:r>
            <a:r>
              <a:rPr lang="en-US" sz="2800" b="1" dirty="0">
                <a:solidFill>
                  <a:prstClr val="black"/>
                </a:solidFill>
                <a:latin typeface="Arial" panose="020B0604020202020204" pitchFamily="34" charset="0"/>
                <a:cs typeface="Arial" panose="020B0604020202020204" pitchFamily="34" charset="0"/>
              </a:rPr>
              <a:t>forth for me one who is to be ruler in Israel, whose coming is from old, from ancient days.” </a:t>
            </a:r>
            <a:r>
              <a:rPr lang="en-US" sz="2800" dirty="0">
                <a:solidFill>
                  <a:prstClr val="black"/>
                </a:solidFill>
                <a:latin typeface="Arial" panose="020B0604020202020204" pitchFamily="34" charset="0"/>
                <a:cs typeface="Arial" panose="020B0604020202020204" pitchFamily="34" charset="0"/>
              </a:rPr>
              <a:t>Micah 5</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04833576-6ED6-CCEF-5B71-664D33FA5F09}"/>
              </a:ext>
            </a:extLst>
          </p:cNvPr>
          <p:cNvPicPr>
            <a:picLocks noChangeAspect="1"/>
          </p:cNvPicPr>
          <p:nvPr/>
        </p:nvPicPr>
        <p:blipFill>
          <a:blip r:embed="rId2"/>
          <a:srcRect t="4025" b="9823"/>
          <a:stretch>
            <a:fillRect/>
          </a:stretch>
        </p:blipFill>
        <p:spPr>
          <a:xfrm>
            <a:off x="569234" y="523220"/>
            <a:ext cx="6265942" cy="3591877"/>
          </a:xfrm>
          <a:prstGeom prst="rect">
            <a:avLst/>
          </a:prstGeom>
        </p:spPr>
      </p:pic>
    </p:spTree>
    <p:extLst>
      <p:ext uri="{BB962C8B-B14F-4D97-AF65-F5344CB8AC3E}">
        <p14:creationId xmlns:p14="http://schemas.microsoft.com/office/powerpoint/2010/main" val="4807991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4B9F72CD-B9CD-833F-B07C-278917EA6EA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C75ED34-861E-3779-7A91-26D9595E0B32}"/>
              </a:ext>
            </a:extLst>
          </p:cNvPr>
          <p:cNvSpPr txBox="1"/>
          <p:nvPr/>
        </p:nvSpPr>
        <p:spPr>
          <a:xfrm>
            <a:off x="1" y="0"/>
            <a:ext cx="7315199" cy="523220"/>
          </a:xfrm>
          <a:prstGeom prst="rect">
            <a:avLst/>
          </a:prstGeom>
          <a:noFill/>
        </p:spPr>
        <p:txBody>
          <a:bodyPr wrap="square" rtlCol="0">
            <a:spAutoFit/>
          </a:bodyPr>
          <a:lstStyle/>
          <a:p>
            <a:pPr algn="ctr"/>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Messianic theme, Minor prophets</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0AECB79C-D41D-3D05-7E53-C6DDC9A12C92}"/>
              </a:ext>
            </a:extLst>
          </p:cNvPr>
          <p:cNvSpPr txBox="1"/>
          <p:nvPr/>
        </p:nvSpPr>
        <p:spPr>
          <a:xfrm>
            <a:off x="207142" y="456544"/>
            <a:ext cx="7108058" cy="3539430"/>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10</a:t>
            </a:r>
            <a:r>
              <a:rPr lang="en-US" sz="2800" b="1" dirty="0">
                <a:solidFill>
                  <a:prstClr val="black"/>
                </a:solidFill>
                <a:latin typeface="Arial" panose="020B0604020202020204" pitchFamily="34" charset="0"/>
                <a:cs typeface="Arial" panose="020B0604020202020204" pitchFamily="34" charset="0"/>
              </a:rPr>
              <a:t> “I will pour out on the house of David and the inhabitants of Jerusalem a spirit of grace and pleas for mercy, so that, when they look on me, on him whom they have pierced, they shall mourn for him, as one mourns for an only child, and weep bitterly over him, as one weeps over a firstborn.” </a:t>
            </a:r>
            <a:r>
              <a:rPr lang="en-US" sz="2800" dirty="0">
                <a:solidFill>
                  <a:prstClr val="black"/>
                </a:solidFill>
                <a:latin typeface="Arial" panose="020B0604020202020204" pitchFamily="34" charset="0"/>
                <a:cs typeface="Arial" panose="020B0604020202020204" pitchFamily="34" charset="0"/>
              </a:rPr>
              <a:t>Zecharia 12</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3BC6E2D-63BC-C3AB-D090-EF3E60BD4392}"/>
              </a:ext>
            </a:extLst>
          </p:cNvPr>
          <p:cNvSpPr txBox="1"/>
          <p:nvPr/>
        </p:nvSpPr>
        <p:spPr>
          <a:xfrm>
            <a:off x="407864" y="4723744"/>
            <a:ext cx="7108058" cy="523220"/>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1</a:t>
            </a:r>
            <a:r>
              <a:rPr lang="en-US" sz="2800" b="1" dirty="0">
                <a:solidFill>
                  <a:prstClr val="black"/>
                </a:solidFill>
                <a:latin typeface="Arial" panose="020B0604020202020204" pitchFamily="34" charset="0"/>
                <a:cs typeface="Arial" panose="020B0604020202020204" pitchFamily="34" charset="0"/>
              </a:rPr>
              <a:t> “.” </a:t>
            </a:r>
            <a:r>
              <a:rPr lang="en-US" sz="2800" dirty="0">
                <a:solidFill>
                  <a:prstClr val="black"/>
                </a:solidFill>
                <a:latin typeface="Arial" panose="020B0604020202020204" pitchFamily="34" charset="0"/>
                <a:cs typeface="Arial" panose="020B0604020202020204" pitchFamily="34" charset="0"/>
              </a:rPr>
              <a:t>…</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60994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B159B633-AEE3-BA64-AA4E-7AD569F6601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08D85CD-EECE-A389-CD54-0423E4B90D46}"/>
              </a:ext>
            </a:extLst>
          </p:cNvPr>
          <p:cNvSpPr txBox="1"/>
          <p:nvPr/>
        </p:nvSpPr>
        <p:spPr>
          <a:xfrm>
            <a:off x="1" y="0"/>
            <a:ext cx="7315199" cy="523220"/>
          </a:xfrm>
          <a:prstGeom prst="rect">
            <a:avLst/>
          </a:prstGeom>
          <a:noFill/>
        </p:spPr>
        <p:txBody>
          <a:bodyPr wrap="square" rtlCol="0">
            <a:spAutoFit/>
          </a:bodyPr>
          <a:lstStyle/>
          <a:p>
            <a:pPr algn="ctr"/>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Messianic theme, Minor prophets</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B2D19DAB-013C-932F-17C7-E2F8FD54B839}"/>
              </a:ext>
            </a:extLst>
          </p:cNvPr>
          <p:cNvSpPr txBox="1"/>
          <p:nvPr/>
        </p:nvSpPr>
        <p:spPr>
          <a:xfrm>
            <a:off x="207142" y="456544"/>
            <a:ext cx="7108058" cy="3539430"/>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5</a:t>
            </a:r>
            <a:r>
              <a:rPr lang="en-US" sz="2800" b="1" dirty="0">
                <a:solidFill>
                  <a:prstClr val="black"/>
                </a:solidFill>
                <a:latin typeface="Arial" panose="020B0604020202020204" pitchFamily="34" charset="0"/>
                <a:cs typeface="Arial" panose="020B0604020202020204" pitchFamily="34" charset="0"/>
              </a:rPr>
              <a:t> “Behold, I will send you Elijah the prophet before the great and awesome day of the LORD comes. </a:t>
            </a:r>
            <a:r>
              <a:rPr lang="en-US" sz="2800" b="1" baseline="30000" dirty="0">
                <a:solidFill>
                  <a:srgbClr val="C00000"/>
                </a:solidFill>
                <a:latin typeface="Arial" panose="020B0604020202020204" pitchFamily="34" charset="0"/>
                <a:cs typeface="Arial" panose="020B0604020202020204" pitchFamily="34" charset="0"/>
              </a:rPr>
              <a:t>6</a:t>
            </a:r>
            <a:r>
              <a:rPr lang="en-US" sz="2800" b="1" dirty="0">
                <a:solidFill>
                  <a:prstClr val="black"/>
                </a:solidFill>
                <a:latin typeface="Arial" panose="020B0604020202020204" pitchFamily="34" charset="0"/>
                <a:cs typeface="Arial" panose="020B0604020202020204" pitchFamily="34" charset="0"/>
              </a:rPr>
              <a:t> And he will turn the hearts of fathers to their children and the hearts of children to their fathers, lest I come and strike the land with a decree of utter destruction.” </a:t>
            </a:r>
            <a:r>
              <a:rPr lang="en-US" sz="2800" dirty="0">
                <a:solidFill>
                  <a:prstClr val="black"/>
                </a:solidFill>
                <a:latin typeface="Arial" panose="020B0604020202020204" pitchFamily="34" charset="0"/>
                <a:cs typeface="Arial" panose="020B0604020202020204" pitchFamily="34" charset="0"/>
              </a:rPr>
              <a:t>Malachi 4</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09212F4-0C6A-F961-F958-0CF37554C71E}"/>
              </a:ext>
            </a:extLst>
          </p:cNvPr>
          <p:cNvSpPr txBox="1"/>
          <p:nvPr/>
        </p:nvSpPr>
        <p:spPr>
          <a:xfrm>
            <a:off x="103571" y="4628959"/>
            <a:ext cx="7108058" cy="523220"/>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1</a:t>
            </a:r>
            <a:r>
              <a:rPr lang="en-US" sz="2800" b="1" dirty="0">
                <a:solidFill>
                  <a:prstClr val="black"/>
                </a:solidFill>
                <a:latin typeface="Arial" panose="020B0604020202020204" pitchFamily="34" charset="0"/>
                <a:cs typeface="Arial" panose="020B0604020202020204" pitchFamily="34" charset="0"/>
              </a:rPr>
              <a:t> “.” </a:t>
            </a:r>
            <a:r>
              <a:rPr lang="en-US" sz="2800" dirty="0">
                <a:solidFill>
                  <a:prstClr val="black"/>
                </a:solidFill>
                <a:latin typeface="Arial" panose="020B0604020202020204" pitchFamily="34" charset="0"/>
                <a:cs typeface="Arial" panose="020B0604020202020204" pitchFamily="34" charset="0"/>
              </a:rPr>
              <a:t>…</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28EA07CA-F5DC-98A4-28C8-F339FFB9D0DC}"/>
              </a:ext>
            </a:extLst>
          </p:cNvPr>
          <p:cNvPicPr>
            <a:picLocks noChangeAspect="1"/>
          </p:cNvPicPr>
          <p:nvPr/>
        </p:nvPicPr>
        <p:blipFill>
          <a:blip r:embed="rId2"/>
          <a:stretch>
            <a:fillRect/>
          </a:stretch>
        </p:blipFill>
        <p:spPr>
          <a:xfrm>
            <a:off x="1109441" y="556994"/>
            <a:ext cx="5096317" cy="3557806"/>
          </a:xfrm>
          <a:prstGeom prst="rect">
            <a:avLst/>
          </a:prstGeom>
        </p:spPr>
      </p:pic>
    </p:spTree>
    <p:extLst>
      <p:ext uri="{BB962C8B-B14F-4D97-AF65-F5344CB8AC3E}">
        <p14:creationId xmlns:p14="http://schemas.microsoft.com/office/powerpoint/2010/main" val="30392844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DAFB3F15-E5E8-9137-F7D5-3F6FF7B5BBE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08F7889-7660-4916-CBEE-1652194D7500}"/>
              </a:ext>
            </a:extLst>
          </p:cNvPr>
          <p:cNvSpPr txBox="1"/>
          <p:nvPr/>
        </p:nvSpPr>
        <p:spPr>
          <a:xfrm>
            <a:off x="88082" y="595463"/>
            <a:ext cx="7227118" cy="2677656"/>
          </a:xfrm>
          <a:prstGeom prst="rect">
            <a:avLst/>
          </a:prstGeom>
          <a:noFill/>
        </p:spPr>
        <p:txBody>
          <a:bodyPr wrap="square" rtlCol="0">
            <a:spAutoFit/>
          </a:bodyPr>
          <a:lstStyle/>
          <a:p>
            <a:pPr marL="357188" indent="-357188">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Law (Torah)</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57188" indent="-357188">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Prophets</a:t>
            </a:r>
          </a:p>
          <a:p>
            <a:pPr marL="357188" indent="-357188">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Former prophets</a:t>
            </a:r>
          </a:p>
          <a:p>
            <a:pPr marL="357188" indent="-357188">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Latter prophets</a:t>
            </a:r>
            <a:endParaRPr kumimoji="0" lang="en-US" sz="2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57188" indent="-357188">
              <a:defRPr/>
            </a:pPr>
            <a:r>
              <a:rPr lang="en-US" sz="2800" b="1" dirty="0">
                <a:solidFill>
                  <a:srgbClr val="C00000"/>
                </a:solidFill>
                <a:latin typeface="Arial" panose="020B0604020202020204" pitchFamily="34" charset="0"/>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 </a:t>
            </a:r>
            <a:r>
              <a:rPr lang="en-US" sz="2800" b="1" baseline="0" dirty="0">
                <a:solidFill>
                  <a:prstClr val="black"/>
                </a:solidFill>
                <a:latin typeface="Arial" panose="020B0604020202020204" pitchFamily="34" charset="0"/>
                <a:cs typeface="Arial" panose="020B0604020202020204" pitchFamily="34" charset="0"/>
              </a:rPr>
              <a:t>Minor  prophets</a:t>
            </a:r>
          </a:p>
          <a:p>
            <a:pPr marL="357188" indent="-357188">
              <a:defRPr/>
            </a:pPr>
            <a:r>
              <a:rPr lang="en-US" sz="2800" b="1" dirty="0">
                <a:solidFill>
                  <a:srgbClr val="C00000"/>
                </a:solidFill>
                <a:latin typeface="Arial" panose="020B0604020202020204" pitchFamily="34" charset="0"/>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a:t>
            </a:r>
            <a:r>
              <a:rPr kumimoji="0" lang="en-US" sz="2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Writings</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3EA9E230-08E3-4127-FEFB-87987CB826F0}"/>
              </a:ext>
            </a:extLst>
          </p:cNvPr>
          <p:cNvSpPr txBox="1"/>
          <p:nvPr/>
        </p:nvSpPr>
        <p:spPr>
          <a:xfrm>
            <a:off x="1" y="0"/>
            <a:ext cx="7315199" cy="523220"/>
          </a:xfrm>
          <a:prstGeom prst="rect">
            <a:avLst/>
          </a:prstGeom>
          <a:noFill/>
        </p:spPr>
        <p:txBody>
          <a:bodyPr wrap="square" rtlCol="0">
            <a:spAutoFit/>
          </a:bodyPr>
          <a:lstStyle/>
          <a:p>
            <a:pPr algn="ctr"/>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Messianic theme of the Canon</a:t>
            </a:r>
            <a:endParaRPr lang="en-US" sz="2800" dirty="0">
              <a:solidFill>
                <a:srgbClr val="00B050"/>
              </a:solidFill>
              <a:latin typeface="Verdana" panose="020B0604030504040204" pitchFamily="34" charset="0"/>
              <a:ea typeface="Verdana" panose="020B0604030504040204" pitchFamily="34" charset="0"/>
            </a:endParaRPr>
          </a:p>
        </p:txBody>
      </p:sp>
      <p:pic>
        <p:nvPicPr>
          <p:cNvPr id="5" name="Picture 4">
            <a:extLst>
              <a:ext uri="{FF2B5EF4-FFF2-40B4-BE49-F238E27FC236}">
                <a16:creationId xmlns:a16="http://schemas.microsoft.com/office/drawing/2014/main" id="{21149695-2214-3B25-782C-C78FD9E2856C}"/>
              </a:ext>
            </a:extLst>
          </p:cNvPr>
          <p:cNvPicPr>
            <a:picLocks noChangeAspect="1"/>
          </p:cNvPicPr>
          <p:nvPr/>
        </p:nvPicPr>
        <p:blipFill>
          <a:blip r:embed="rId2"/>
          <a:stretch>
            <a:fillRect/>
          </a:stretch>
        </p:blipFill>
        <p:spPr>
          <a:xfrm>
            <a:off x="4311105" y="646530"/>
            <a:ext cx="2848373" cy="2191056"/>
          </a:xfrm>
          <a:prstGeom prst="rect">
            <a:avLst/>
          </a:prstGeom>
        </p:spPr>
      </p:pic>
    </p:spTree>
    <p:extLst>
      <p:ext uri="{BB962C8B-B14F-4D97-AF65-F5344CB8AC3E}">
        <p14:creationId xmlns:p14="http://schemas.microsoft.com/office/powerpoint/2010/main" val="16618828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F2F82577-6512-FE88-7EFA-EF88B1F378E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9CCF902-37D3-74BE-81B5-3E5523712323}"/>
              </a:ext>
            </a:extLst>
          </p:cNvPr>
          <p:cNvSpPr txBox="1"/>
          <p:nvPr/>
        </p:nvSpPr>
        <p:spPr>
          <a:xfrm>
            <a:off x="1" y="0"/>
            <a:ext cx="7315199" cy="523220"/>
          </a:xfrm>
          <a:prstGeom prst="rect">
            <a:avLst/>
          </a:prstGeom>
          <a:noFill/>
        </p:spPr>
        <p:txBody>
          <a:bodyPr wrap="square" rtlCol="0">
            <a:spAutoFit/>
          </a:bodyPr>
          <a:lstStyle/>
          <a:p>
            <a:pPr algn="ctr"/>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Messianic theme, Writings</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F80AD6FE-0617-71EA-E7DA-7F5A6FEEF2B2}"/>
              </a:ext>
            </a:extLst>
          </p:cNvPr>
          <p:cNvSpPr txBox="1"/>
          <p:nvPr/>
        </p:nvSpPr>
        <p:spPr>
          <a:xfrm>
            <a:off x="207142" y="456544"/>
            <a:ext cx="7108058" cy="1384995"/>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27</a:t>
            </a:r>
            <a:r>
              <a:rPr lang="en-US" sz="2800" b="1" dirty="0">
                <a:solidFill>
                  <a:prstClr val="black"/>
                </a:solidFill>
                <a:latin typeface="Arial" panose="020B0604020202020204" pitchFamily="34" charset="0"/>
                <a:cs typeface="Arial" panose="020B0604020202020204" pitchFamily="34" charset="0"/>
              </a:rPr>
              <a:t> “I will make him the firstborn, the highest of the kings of the earth. </a:t>
            </a:r>
            <a:r>
              <a:rPr lang="en-US" sz="2800" b="1" baseline="30000" dirty="0">
                <a:solidFill>
                  <a:srgbClr val="C00000"/>
                </a:solidFill>
                <a:latin typeface="Arial" panose="020B0604020202020204" pitchFamily="34" charset="0"/>
                <a:cs typeface="Arial" panose="020B0604020202020204" pitchFamily="34" charset="0"/>
              </a:rPr>
              <a:t>28</a:t>
            </a:r>
            <a:r>
              <a:rPr lang="en-US" sz="2800" b="1" dirty="0">
                <a:solidFill>
                  <a:prstClr val="black"/>
                </a:solidFill>
                <a:latin typeface="Arial" panose="020B0604020202020204" pitchFamily="34" charset="0"/>
                <a:cs typeface="Arial" panose="020B0604020202020204" pitchFamily="34" charset="0"/>
              </a:rPr>
              <a:t> My [loyalty] I will keep for him forever.” </a:t>
            </a:r>
            <a:r>
              <a:rPr lang="en-US" sz="2400" dirty="0">
                <a:solidFill>
                  <a:prstClr val="black"/>
                </a:solidFill>
                <a:latin typeface="Arial" panose="020B0604020202020204" pitchFamily="34" charset="0"/>
                <a:cs typeface="Arial" panose="020B0604020202020204" pitchFamily="34" charset="0"/>
              </a:rPr>
              <a:t>Ps 89</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75825D3-D95B-B822-B488-592EDB736FB7}"/>
              </a:ext>
            </a:extLst>
          </p:cNvPr>
          <p:cNvSpPr txBox="1"/>
          <p:nvPr/>
        </p:nvSpPr>
        <p:spPr>
          <a:xfrm>
            <a:off x="158820" y="1841539"/>
            <a:ext cx="7108058" cy="2246769"/>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25</a:t>
            </a:r>
            <a:r>
              <a:rPr lang="en-US" sz="2800" b="1" dirty="0">
                <a:solidFill>
                  <a:prstClr val="black"/>
                </a:solidFill>
                <a:latin typeface="Arial" panose="020B0604020202020204" pitchFamily="34" charset="0"/>
                <a:cs typeface="Arial" panose="020B0604020202020204" pitchFamily="34" charset="0"/>
              </a:rPr>
              <a:t> “I know that my Redeemer lives, and at the last he will stand upon the earth. </a:t>
            </a:r>
            <a:r>
              <a:rPr lang="en-US" sz="2800" b="1" baseline="30000" dirty="0">
                <a:solidFill>
                  <a:srgbClr val="C00000"/>
                </a:solidFill>
                <a:latin typeface="Arial" panose="020B0604020202020204" pitchFamily="34" charset="0"/>
                <a:cs typeface="Arial" panose="020B0604020202020204" pitchFamily="34" charset="0"/>
              </a:rPr>
              <a:t>26</a:t>
            </a:r>
            <a:r>
              <a:rPr lang="en-US" sz="2800" b="1" dirty="0">
                <a:solidFill>
                  <a:prstClr val="black"/>
                </a:solidFill>
                <a:latin typeface="Arial" panose="020B0604020202020204" pitchFamily="34" charset="0"/>
                <a:cs typeface="Arial" panose="020B0604020202020204" pitchFamily="34" charset="0"/>
              </a:rPr>
              <a:t> And after my skin has been thus destroyed, yet in my flesh I shall see God.” </a:t>
            </a:r>
            <a:r>
              <a:rPr lang="en-US" sz="2800" dirty="0">
                <a:solidFill>
                  <a:prstClr val="black"/>
                </a:solidFill>
                <a:latin typeface="Arial" panose="020B0604020202020204" pitchFamily="34" charset="0"/>
                <a:cs typeface="Arial" panose="020B0604020202020204" pitchFamily="34" charset="0"/>
              </a:rPr>
              <a:t>Job 19</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85420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1EDDA573-0636-683A-C292-584311C7431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9B0E37B-3860-DADE-0C08-712F0E78CA44}"/>
              </a:ext>
            </a:extLst>
          </p:cNvPr>
          <p:cNvSpPr txBox="1"/>
          <p:nvPr/>
        </p:nvSpPr>
        <p:spPr>
          <a:xfrm>
            <a:off x="1" y="0"/>
            <a:ext cx="7315199" cy="523220"/>
          </a:xfrm>
          <a:prstGeom prst="rect">
            <a:avLst/>
          </a:prstGeom>
          <a:noFill/>
        </p:spPr>
        <p:txBody>
          <a:bodyPr wrap="square" rtlCol="0">
            <a:spAutoFit/>
          </a:bodyPr>
          <a:lstStyle/>
          <a:p>
            <a:pPr algn="ctr"/>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Messianic theme, Writings</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A8CFB80C-5CE5-45BA-16D1-774BF5923A21}"/>
              </a:ext>
            </a:extLst>
          </p:cNvPr>
          <p:cNvSpPr txBox="1"/>
          <p:nvPr/>
        </p:nvSpPr>
        <p:spPr>
          <a:xfrm>
            <a:off x="207142" y="456544"/>
            <a:ext cx="7108058" cy="3539430"/>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13</a:t>
            </a:r>
            <a:r>
              <a:rPr lang="en-US" sz="2800" b="1" dirty="0">
                <a:solidFill>
                  <a:prstClr val="black"/>
                </a:solidFill>
                <a:latin typeface="Arial" panose="020B0604020202020204" pitchFamily="34" charset="0"/>
                <a:cs typeface="Arial" panose="020B0604020202020204" pitchFamily="34" charset="0"/>
              </a:rPr>
              <a:t> “I saw in the night visions… with the clouds of heaven there came one like a son of man… </a:t>
            </a:r>
            <a:r>
              <a:rPr lang="en-US" sz="2800" b="1" baseline="30000" dirty="0">
                <a:solidFill>
                  <a:srgbClr val="C00000"/>
                </a:solidFill>
                <a:latin typeface="Arial" panose="020B0604020202020204" pitchFamily="34" charset="0"/>
                <a:cs typeface="Arial" panose="020B0604020202020204" pitchFamily="34" charset="0"/>
              </a:rPr>
              <a:t>14</a:t>
            </a:r>
            <a:r>
              <a:rPr lang="en-US" sz="2800" b="1" dirty="0">
                <a:solidFill>
                  <a:prstClr val="black"/>
                </a:solidFill>
                <a:latin typeface="Arial" panose="020B0604020202020204" pitchFamily="34" charset="0"/>
                <a:cs typeface="Arial" panose="020B0604020202020204" pitchFamily="34" charset="0"/>
              </a:rPr>
              <a:t> And to him was given dominion and glory and a kingdom, that all peoples, nations, and languages should serve him; his dominion is an everlasting dominion, which shall not pass away.” </a:t>
            </a:r>
            <a:r>
              <a:rPr lang="en-US" sz="2800" dirty="0">
                <a:solidFill>
                  <a:prstClr val="black"/>
                </a:solidFill>
                <a:latin typeface="Arial" panose="020B0604020202020204" pitchFamily="34" charset="0"/>
                <a:cs typeface="Arial" panose="020B0604020202020204" pitchFamily="34" charset="0"/>
              </a:rPr>
              <a:t>Daniel 7</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3559D542-C772-BD1D-42E6-41F725716E82}"/>
              </a:ext>
            </a:extLst>
          </p:cNvPr>
          <p:cNvPicPr>
            <a:picLocks noChangeAspect="1"/>
          </p:cNvPicPr>
          <p:nvPr/>
        </p:nvPicPr>
        <p:blipFill>
          <a:blip r:embed="rId2"/>
          <a:stretch>
            <a:fillRect/>
          </a:stretch>
        </p:blipFill>
        <p:spPr>
          <a:xfrm>
            <a:off x="2045266" y="523220"/>
            <a:ext cx="3591580" cy="3591580"/>
          </a:xfrm>
          <a:prstGeom prst="rect">
            <a:avLst/>
          </a:prstGeom>
        </p:spPr>
      </p:pic>
    </p:spTree>
    <p:extLst>
      <p:ext uri="{BB962C8B-B14F-4D97-AF65-F5344CB8AC3E}">
        <p14:creationId xmlns:p14="http://schemas.microsoft.com/office/powerpoint/2010/main" val="31154093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2BF12184-2FF1-C5F6-E295-C6187CD4853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6B0E63D-E791-F7BC-4896-8628495F466A}"/>
              </a:ext>
            </a:extLst>
          </p:cNvPr>
          <p:cNvSpPr txBox="1"/>
          <p:nvPr/>
        </p:nvSpPr>
        <p:spPr>
          <a:xfrm>
            <a:off x="0" y="523220"/>
            <a:ext cx="7433180" cy="3539430"/>
          </a:xfrm>
          <a:prstGeom prst="rect">
            <a:avLst/>
          </a:prstGeom>
          <a:noFill/>
        </p:spPr>
        <p:txBody>
          <a:bodyPr wrap="square" rtlCol="0">
            <a:spAutoFit/>
          </a:bodyPr>
          <a:lstStyle/>
          <a:p>
            <a:pPr marL="357188" indent="-357188">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Tanach = Law  + Prophets + Writings.</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57188" indent="-357188">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Hebrew: </a:t>
            </a:r>
            <a:r>
              <a:rPr lang="en-US" sz="2800" b="1" i="1" dirty="0">
                <a:solidFill>
                  <a:prstClr val="black"/>
                </a:solidFill>
                <a:latin typeface="Arial" panose="020B0604020202020204" pitchFamily="34" charset="0"/>
                <a:cs typeface="Arial" panose="020B0604020202020204" pitchFamily="34" charset="0"/>
              </a:rPr>
              <a:t>Torah + </a:t>
            </a:r>
            <a:r>
              <a:rPr lang="en-US" sz="2800" b="1" i="1" dirty="0" err="1">
                <a:solidFill>
                  <a:prstClr val="black"/>
                </a:solidFill>
                <a:latin typeface="Arial" panose="020B0604020202020204" pitchFamily="34" charset="0"/>
                <a:cs typeface="Arial" panose="020B0604020202020204" pitchFamily="34" charset="0"/>
              </a:rPr>
              <a:t>Navi’im</a:t>
            </a:r>
            <a:r>
              <a:rPr lang="en-US" sz="2800" b="1" i="1" dirty="0">
                <a:solidFill>
                  <a:prstClr val="black"/>
                </a:solidFill>
                <a:latin typeface="Arial" panose="020B0604020202020204" pitchFamily="34" charset="0"/>
                <a:cs typeface="Arial" panose="020B0604020202020204" pitchFamily="34" charset="0"/>
              </a:rPr>
              <a:t> + </a:t>
            </a:r>
            <a:r>
              <a:rPr lang="en-US" sz="2800" b="1" i="1" dirty="0" err="1">
                <a:solidFill>
                  <a:prstClr val="black"/>
                </a:solidFill>
                <a:latin typeface="Arial" panose="020B0604020202020204" pitchFamily="34" charset="0"/>
                <a:cs typeface="Arial" panose="020B0604020202020204" pitchFamily="34" charset="0"/>
              </a:rPr>
              <a:t>Kethuvim</a:t>
            </a:r>
            <a:r>
              <a:rPr lang="en-US" sz="2800" b="1" i="1" dirty="0">
                <a:solidFill>
                  <a:prstClr val="black"/>
                </a:solidFill>
                <a:latin typeface="Arial" panose="020B0604020202020204" pitchFamily="34" charset="0"/>
                <a:cs typeface="Arial" panose="020B0604020202020204" pitchFamily="34" charset="0"/>
              </a:rPr>
              <a:t>.</a:t>
            </a:r>
          </a:p>
          <a:p>
            <a:pPr marL="357188" indent="-357188">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Written in Hebrew &amp; inspired by God.</a:t>
            </a:r>
          </a:p>
          <a:p>
            <a:pPr marL="357188" indent="-357188">
              <a:defRPr/>
            </a:pPr>
            <a:r>
              <a:rPr lang="en-US" sz="2800" b="1" dirty="0">
                <a:solidFill>
                  <a:srgbClr val="C00000"/>
                </a:solidFill>
                <a:latin typeface="Arial" panose="020B0604020202020204" pitchFamily="34" charset="0"/>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Divided by time period and by size.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57188" indent="-357188">
              <a:defRPr/>
            </a:pPr>
            <a:r>
              <a:rPr lang="en-US" sz="2800" b="1" dirty="0">
                <a:solidFill>
                  <a:srgbClr val="C00000"/>
                </a:solidFill>
                <a:latin typeface="Arial" panose="020B0604020202020204" pitchFamily="34" charset="0"/>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Books had to have a messianic hope.</a:t>
            </a:r>
          </a:p>
          <a:p>
            <a:pPr marL="357188" indent="-357188">
              <a:defRPr/>
            </a:pPr>
            <a:r>
              <a:rPr lang="en-US" sz="2800" b="1" dirty="0">
                <a:solidFill>
                  <a:srgbClr val="C00000"/>
                </a:solidFill>
                <a:latin typeface="Arial" panose="020B0604020202020204" pitchFamily="34" charset="0"/>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a:t>
            </a:r>
            <a:r>
              <a:rPr lang="en-US" sz="2800" b="1" baseline="0" dirty="0">
                <a:solidFill>
                  <a:prstClr val="black"/>
                </a:solidFill>
                <a:latin typeface="Arial" panose="020B0604020202020204" pitchFamily="34" charset="0"/>
                <a:cs typeface="Arial" panose="020B0604020202020204" pitchFamily="34" charset="0"/>
              </a:rPr>
              <a:t>Prophets expanded Torah’s messianism.</a:t>
            </a:r>
          </a:p>
          <a:p>
            <a:pPr marL="357188" indent="-357188">
              <a:defRPr/>
            </a:pPr>
            <a:r>
              <a:rPr lang="en-US" sz="2800" b="1" dirty="0">
                <a:solidFill>
                  <a:srgbClr val="C00000"/>
                </a:solidFill>
                <a:latin typeface="Arial" panose="020B0604020202020204" pitchFamily="34" charset="0"/>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The Tanach foresees a final Messiah.</a:t>
            </a:r>
          </a:p>
          <a:p>
            <a:pPr marL="357188" indent="-357188">
              <a:defRPr/>
            </a:pPr>
            <a:r>
              <a:rPr lang="en-US" sz="2800" b="1" dirty="0">
                <a:solidFill>
                  <a:srgbClr val="C00000"/>
                </a:solidFill>
                <a:latin typeface="Arial" panose="020B0604020202020204" pitchFamily="34" charset="0"/>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Every king was a potential final Messiah.</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1B8A550E-851E-AAD0-2184-631936812072}"/>
              </a:ext>
            </a:extLst>
          </p:cNvPr>
          <p:cNvSpPr txBox="1"/>
          <p:nvPr/>
        </p:nvSpPr>
        <p:spPr>
          <a:xfrm>
            <a:off x="1" y="0"/>
            <a:ext cx="7315199" cy="523220"/>
          </a:xfrm>
          <a:prstGeom prst="rect">
            <a:avLst/>
          </a:prstGeom>
          <a:noFill/>
        </p:spPr>
        <p:txBody>
          <a:bodyPr wrap="square" rtlCol="0">
            <a:spAutoFit/>
          </a:bodyPr>
          <a:lstStyle/>
          <a:p>
            <a:pPr algn="ctr"/>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7 Tentative Conclusions</a:t>
            </a:r>
            <a:endParaRPr lang="en-US" sz="2800" dirty="0">
              <a:solidFill>
                <a:srgbClr val="00B05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0979076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4146E6C5-DF57-3BE3-F7C9-46EB0D5D877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D5A47E0-0D1D-797F-27DD-CE166A1CF63C}"/>
              </a:ext>
            </a:extLst>
          </p:cNvPr>
          <p:cNvSpPr txBox="1"/>
          <p:nvPr/>
        </p:nvSpPr>
        <p:spPr>
          <a:xfrm>
            <a:off x="81506" y="99796"/>
            <a:ext cx="7152188" cy="1107996"/>
          </a:xfrm>
          <a:prstGeom prst="rect">
            <a:avLst/>
          </a:prstGeom>
          <a:noFill/>
        </p:spPr>
        <p:txBody>
          <a:bodyPr wrap="square" rtlCol="0">
            <a:spAutoFit/>
          </a:bodyPr>
          <a:lstStyle/>
          <a:p>
            <a:pPr lvl="0" algn="ctr">
              <a:defRPr/>
            </a:pPr>
            <a:r>
              <a:rPr lang="en-US" sz="6600" b="1" noProof="0" dirty="0">
                <a:solidFill>
                  <a:prstClr val="black"/>
                </a:solidFill>
                <a:latin typeface="Arial" panose="020B0604020202020204" pitchFamily="34" charset="0"/>
                <a:cs typeface="Arial" panose="020B0604020202020204" pitchFamily="34" charset="0"/>
              </a:rPr>
              <a:t>http://tanach.site</a:t>
            </a:r>
            <a:endParaRPr kumimoji="0" lang="en-US" sz="6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B793C36-A224-E486-CFEE-E29EDDA43A01}"/>
              </a:ext>
            </a:extLst>
          </p:cNvPr>
          <p:cNvPicPr>
            <a:picLocks noChangeAspect="1"/>
          </p:cNvPicPr>
          <p:nvPr/>
        </p:nvPicPr>
        <p:blipFill>
          <a:blip r:embed="rId2"/>
          <a:stretch>
            <a:fillRect/>
          </a:stretch>
        </p:blipFill>
        <p:spPr>
          <a:xfrm>
            <a:off x="2225487" y="1207792"/>
            <a:ext cx="2864225" cy="2901912"/>
          </a:xfrm>
          <a:prstGeom prst="rect">
            <a:avLst/>
          </a:prstGeom>
        </p:spPr>
      </p:pic>
    </p:spTree>
    <p:extLst>
      <p:ext uri="{BB962C8B-B14F-4D97-AF65-F5344CB8AC3E}">
        <p14:creationId xmlns:p14="http://schemas.microsoft.com/office/powerpoint/2010/main" val="8803053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A7AAA2B9-BCE5-3605-FB95-567566DD67E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BDF92A7-3326-391A-058F-CA99DA6CDD4B}"/>
              </a:ext>
            </a:extLst>
          </p:cNvPr>
          <p:cNvSpPr txBox="1"/>
          <p:nvPr/>
        </p:nvSpPr>
        <p:spPr>
          <a:xfrm>
            <a:off x="34495" y="523220"/>
            <a:ext cx="7315199" cy="3108543"/>
          </a:xfrm>
          <a:prstGeom prst="rect">
            <a:avLst/>
          </a:prstGeom>
          <a:noFill/>
        </p:spPr>
        <p:txBody>
          <a:bodyPr wrap="square" rtlCol="0">
            <a:spAutoFit/>
          </a:bodyPr>
          <a:lstStyle/>
          <a:p>
            <a:pPr marL="357188" indent="-357188">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a:t>
            </a:r>
            <a:r>
              <a:rPr lang="en-US" sz="2800" b="1" dirty="0">
                <a:solidFill>
                  <a:prstClr val="black"/>
                </a:solidFill>
                <a:latin typeface="Arial" panose="020B0604020202020204" pitchFamily="34" charset="0"/>
                <a:cs typeface="Arial" panose="020B0604020202020204" pitchFamily="34" charset="0"/>
              </a:rPr>
              <a:t> How was the Tanach canon decided?</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57188" indent="-357188">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a:t>
            </a:r>
            <a:r>
              <a:rPr lang="en-US" sz="2800" b="1" dirty="0">
                <a:solidFill>
                  <a:prstClr val="black"/>
                </a:solidFill>
                <a:latin typeface="Arial" panose="020B0604020202020204" pitchFamily="34" charset="0"/>
                <a:cs typeface="Arial" panose="020B0604020202020204" pitchFamily="34" charset="0"/>
              </a:rPr>
              <a:t> How was the Tanach canon divided?</a:t>
            </a:r>
          </a:p>
          <a:p>
            <a:pPr marL="357188" indent="-357188">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3 </a:t>
            </a:r>
            <a:r>
              <a:rPr lang="en-US" sz="2800" b="1" dirty="0">
                <a:solidFill>
                  <a:prstClr val="black"/>
                </a:solidFill>
                <a:latin typeface="Arial" panose="020B0604020202020204" pitchFamily="34" charset="0"/>
                <a:cs typeface="Arial" panose="020B0604020202020204" pitchFamily="34" charset="0"/>
              </a:rPr>
              <a:t>How was the Tanach canon messianic?</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57188" indent="-357188">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4</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How was</a:t>
            </a:r>
            <a:r>
              <a:rPr kumimoji="0" lang="en-US" sz="2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each </a:t>
            </a:r>
            <a:r>
              <a:rPr lang="en-US" sz="2800" b="1" dirty="0">
                <a:solidFill>
                  <a:prstClr val="black"/>
                </a:solidFill>
                <a:latin typeface="Arial" panose="020B0604020202020204" pitchFamily="34" charset="0"/>
                <a:cs typeface="Arial" panose="020B0604020202020204" pitchFamily="34" charset="0"/>
              </a:rPr>
              <a:t>Tanach</a:t>
            </a:r>
            <a:r>
              <a:rPr kumimoji="0" lang="en-US" sz="2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book messianic?</a:t>
            </a:r>
          </a:p>
          <a:p>
            <a:pPr marL="357188" indent="-357188">
              <a:defRPr/>
            </a:pPr>
            <a:r>
              <a:rPr lang="en-US" sz="2800" b="1" dirty="0">
                <a:solidFill>
                  <a:srgbClr val="C00000"/>
                </a:solidFill>
                <a:latin typeface="Arial" panose="020B0604020202020204" pitchFamily="34" charset="0"/>
                <a:cs typeface="Arial" panose="020B0604020202020204" pitchFamily="34" charset="0"/>
              </a:rPr>
              <a:t>5</a:t>
            </a:r>
            <a:r>
              <a:rPr lang="en-US" sz="2800" b="1" dirty="0">
                <a:solidFill>
                  <a:prstClr val="black"/>
                </a:solidFill>
                <a:latin typeface="Arial" panose="020B0604020202020204" pitchFamily="34" charset="0"/>
                <a:cs typeface="Arial" panose="020B0604020202020204" pitchFamily="34" charset="0"/>
              </a:rPr>
              <a:t> </a:t>
            </a:r>
            <a:r>
              <a:rPr lang="en-US" sz="2800" b="1" baseline="0" dirty="0">
                <a:solidFill>
                  <a:prstClr val="black"/>
                </a:solidFill>
                <a:latin typeface="Arial" panose="020B0604020202020204" pitchFamily="34" charset="0"/>
                <a:cs typeface="Arial" panose="020B0604020202020204" pitchFamily="34" charset="0"/>
              </a:rPr>
              <a:t>What </a:t>
            </a:r>
            <a:r>
              <a:rPr lang="en-US" sz="2800" b="1" dirty="0">
                <a:solidFill>
                  <a:prstClr val="black"/>
                </a:solidFill>
                <a:latin typeface="Arial" panose="020B0604020202020204" pitchFamily="34" charset="0"/>
                <a:cs typeface="Arial" panose="020B0604020202020204" pitchFamily="34" charset="0"/>
              </a:rPr>
              <a:t>was</a:t>
            </a:r>
            <a:r>
              <a:rPr lang="en-US" sz="2800" b="1" baseline="0" dirty="0">
                <a:solidFill>
                  <a:prstClr val="black"/>
                </a:solidFill>
                <a:latin typeface="Arial" panose="020B0604020202020204" pitchFamily="34" charset="0"/>
                <a:cs typeface="Arial" panose="020B0604020202020204" pitchFamily="34" charset="0"/>
              </a:rPr>
              <a:t> ‘messiah’ in the Torah?</a:t>
            </a:r>
          </a:p>
          <a:p>
            <a:pPr marL="357188" indent="-357188">
              <a:defRPr/>
            </a:pPr>
            <a:r>
              <a:rPr lang="en-US" sz="2800" b="1" dirty="0">
                <a:solidFill>
                  <a:srgbClr val="C00000"/>
                </a:solidFill>
                <a:latin typeface="Arial" panose="020B0604020202020204" pitchFamily="34" charset="0"/>
                <a:cs typeface="Arial" panose="020B0604020202020204" pitchFamily="34" charset="0"/>
              </a:rPr>
              <a:t>6</a:t>
            </a:r>
            <a:r>
              <a:rPr lang="en-US" sz="2800" b="1" dirty="0">
                <a:solidFill>
                  <a:prstClr val="black"/>
                </a:solidFill>
                <a:latin typeface="Arial" panose="020B0604020202020204" pitchFamily="34" charset="0"/>
                <a:cs typeface="Arial" panose="020B0604020202020204" pitchFamily="34" charset="0"/>
              </a:rPr>
              <a:t> What was ‘messiah’ in the Prophets?</a:t>
            </a:r>
          </a:p>
          <a:p>
            <a:pPr marL="357188" indent="-357188">
              <a:defRPr/>
            </a:pPr>
            <a:r>
              <a:rPr lang="en-US" sz="2800" b="1" dirty="0">
                <a:solidFill>
                  <a:srgbClr val="C00000"/>
                </a:solidFill>
                <a:latin typeface="Arial" panose="020B0604020202020204" pitchFamily="34" charset="0"/>
                <a:cs typeface="Arial" panose="020B0604020202020204" pitchFamily="34" charset="0"/>
              </a:rPr>
              <a:t>7</a:t>
            </a:r>
            <a:r>
              <a:rPr lang="en-US" sz="2800" b="1" dirty="0">
                <a:solidFill>
                  <a:prstClr val="black"/>
                </a:solidFill>
                <a:latin typeface="Arial" panose="020B0604020202020204" pitchFamily="34" charset="0"/>
                <a:cs typeface="Arial" panose="020B0604020202020204" pitchFamily="34" charset="0"/>
              </a:rPr>
              <a:t> What was ‘messiah’ in the Writings?</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3D337D39-1757-7CE4-E6C5-2F4FBD67C334}"/>
              </a:ext>
            </a:extLst>
          </p:cNvPr>
          <p:cNvSpPr txBox="1"/>
          <p:nvPr/>
        </p:nvSpPr>
        <p:spPr>
          <a:xfrm>
            <a:off x="1" y="0"/>
            <a:ext cx="7315199" cy="523220"/>
          </a:xfrm>
          <a:prstGeom prst="rect">
            <a:avLst/>
          </a:prstGeom>
          <a:noFill/>
        </p:spPr>
        <p:txBody>
          <a:bodyPr wrap="square" rtlCol="0">
            <a:spAutoFit/>
          </a:bodyPr>
          <a:lstStyle/>
          <a:p>
            <a:pPr algn="ctr"/>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7 Questions</a:t>
            </a:r>
            <a:endParaRPr lang="en-US" sz="2800" dirty="0">
              <a:solidFill>
                <a:srgbClr val="00B050"/>
              </a:solidFill>
              <a:latin typeface="Verdana" panose="020B0604030504040204" pitchFamily="34" charset="0"/>
              <a:ea typeface="Verdana" panose="020B0604030504040204" pitchFamily="34" charset="0"/>
            </a:endParaRPr>
          </a:p>
        </p:txBody>
      </p:sp>
      <p:pic>
        <p:nvPicPr>
          <p:cNvPr id="2050" name="Picture 2" descr="Jewish Wisdom &quot;A fool says what he knows, and a wise man knows what he  says.&quot;">
            <a:extLst>
              <a:ext uri="{FF2B5EF4-FFF2-40B4-BE49-F238E27FC236}">
                <a16:creationId xmlns:a16="http://schemas.microsoft.com/office/drawing/2014/main" id="{AC6E3C4A-33D5-7754-B7C8-816CEF27DC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934" y="538185"/>
            <a:ext cx="5230319" cy="3576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6781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050"/>
                                        </p:tgtEl>
                                        <p:attrNameLst>
                                          <p:attrName>ppt_x</p:attrName>
                                        </p:attrNameLst>
                                      </p:cBhvr>
                                      <p:tavLst>
                                        <p:tav tm="0">
                                          <p:val>
                                            <p:strVal val="ppt_x"/>
                                          </p:val>
                                        </p:tav>
                                        <p:tav tm="100000">
                                          <p:val>
                                            <p:strVal val="ppt_x"/>
                                          </p:val>
                                        </p:tav>
                                      </p:tavLst>
                                    </p:anim>
                                    <p:anim calcmode="lin" valueType="num">
                                      <p:cBhvr additive="base">
                                        <p:cTn id="7" dur="500"/>
                                        <p:tgtEl>
                                          <p:spTgt spid="2050"/>
                                        </p:tgtEl>
                                        <p:attrNameLst>
                                          <p:attrName>ppt_y</p:attrName>
                                        </p:attrNameLst>
                                      </p:cBhvr>
                                      <p:tavLst>
                                        <p:tav tm="0">
                                          <p:val>
                                            <p:strVal val="ppt_y"/>
                                          </p:val>
                                        </p:tav>
                                        <p:tav tm="100000">
                                          <p:val>
                                            <p:strVal val="1+ppt_h/2"/>
                                          </p:val>
                                        </p:tav>
                                      </p:tavLst>
                                    </p:anim>
                                    <p:set>
                                      <p:cBhvr>
                                        <p:cTn id="8" dur="1" fill="hold">
                                          <p:stCondLst>
                                            <p:cond delay="499"/>
                                          </p:stCondLst>
                                        </p:cTn>
                                        <p:tgtEl>
                                          <p:spTgt spid="2050"/>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additive="base">
                                        <p:cTn id="3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 calcmode="lin" valueType="num">
                                      <p:cBhvr additive="base">
                                        <p:cTn id="4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 calcmode="lin" valueType="num">
                                      <p:cBhvr additive="base">
                                        <p:cTn id="4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96D2AAFC-A015-9F45-0A41-67C6E4AB3B7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75E4299-DA73-F5CA-E505-20BFF336DB37}"/>
              </a:ext>
            </a:extLst>
          </p:cNvPr>
          <p:cNvSpPr txBox="1"/>
          <p:nvPr/>
        </p:nvSpPr>
        <p:spPr>
          <a:xfrm>
            <a:off x="88082" y="523220"/>
            <a:ext cx="7407422" cy="3539430"/>
          </a:xfrm>
          <a:prstGeom prst="rect">
            <a:avLst/>
          </a:prstGeom>
          <a:noFill/>
        </p:spPr>
        <p:txBody>
          <a:bodyPr wrap="square" rtlCol="0">
            <a:spAutoFit/>
          </a:bodyPr>
          <a:lstStyle/>
          <a:p>
            <a:pPr marL="357188" indent="-357188">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The Torah was canon by the 5</a:t>
            </a:r>
            <a:r>
              <a:rPr lang="en-US" sz="2800" b="1" baseline="30000" dirty="0">
                <a:solidFill>
                  <a:prstClr val="black"/>
                </a:solidFill>
                <a:latin typeface="Arial" panose="020B0604020202020204" pitchFamily="34" charset="0"/>
                <a:cs typeface="Arial" panose="020B0604020202020204" pitchFamily="34" charset="0"/>
              </a:rPr>
              <a:t>th</a:t>
            </a:r>
            <a:r>
              <a:rPr lang="en-US" sz="2800" b="1" dirty="0">
                <a:solidFill>
                  <a:prstClr val="black"/>
                </a:solidFill>
                <a:latin typeface="Arial" panose="020B0604020202020204" pitchFamily="34" charset="0"/>
                <a:cs typeface="Arial" panose="020B0604020202020204" pitchFamily="34" charset="0"/>
              </a:rPr>
              <a:t> BCE</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57188" indent="-357188">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The Prophets were canon by the 3</a:t>
            </a:r>
            <a:r>
              <a:rPr lang="en-US" sz="2800" b="1" baseline="30000" dirty="0">
                <a:solidFill>
                  <a:prstClr val="black"/>
                </a:solidFill>
                <a:latin typeface="Arial" panose="020B0604020202020204" pitchFamily="34" charset="0"/>
                <a:cs typeface="Arial" panose="020B0604020202020204" pitchFamily="34" charset="0"/>
              </a:rPr>
              <a:t>d</a:t>
            </a:r>
            <a:r>
              <a:rPr lang="en-US" sz="2800" b="1" dirty="0">
                <a:solidFill>
                  <a:prstClr val="black"/>
                </a:solidFill>
                <a:latin typeface="Arial" panose="020B0604020202020204" pitchFamily="34" charset="0"/>
                <a:cs typeface="Arial" panose="020B0604020202020204" pitchFamily="34" charset="0"/>
              </a:rPr>
              <a:t> BCE.</a:t>
            </a:r>
          </a:p>
          <a:p>
            <a:pPr marL="357188" indent="-357188">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 Writings </a:t>
            </a:r>
            <a:r>
              <a:rPr lang="en-US" sz="2800" b="1" dirty="0">
                <a:solidFill>
                  <a:prstClr val="black"/>
                </a:solidFill>
                <a:latin typeface="Arial" panose="020B0604020202020204" pitchFamily="34" charset="0"/>
                <a:cs typeface="Arial" panose="020B0604020202020204" pitchFamily="34" charset="0"/>
              </a:rPr>
              <a:t>were canon by 90 CE.</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57188" indent="-357188">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Arranged by historical period and size.</a:t>
            </a:r>
            <a:endParaRPr kumimoji="0" lang="en-US" sz="2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57188" indent="-357188">
              <a:defRPr/>
            </a:pPr>
            <a:r>
              <a:rPr lang="en-US" sz="2800" b="1" dirty="0">
                <a:solidFill>
                  <a:srgbClr val="C00000"/>
                </a:solidFill>
                <a:latin typeface="Arial" panose="020B0604020202020204" pitchFamily="34" charset="0"/>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Edited to have thematic “seams.”</a:t>
            </a:r>
          </a:p>
          <a:p>
            <a:pPr marL="357188" indent="-357188">
              <a:defRPr/>
            </a:pPr>
            <a:r>
              <a:rPr lang="en-US" sz="2800" b="1" dirty="0">
                <a:solidFill>
                  <a:srgbClr val="C00000"/>
                </a:solidFill>
                <a:latin typeface="Arial" panose="020B0604020202020204" pitchFamily="34" charset="0"/>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Israel agreed on the Tanach books.</a:t>
            </a:r>
          </a:p>
          <a:p>
            <a:pPr marL="357188" indent="-357188">
              <a:defRPr/>
            </a:pPr>
            <a:r>
              <a:rPr lang="en-US" sz="2800" b="1" dirty="0">
                <a:solidFill>
                  <a:srgbClr val="C00000"/>
                </a:solidFill>
                <a:latin typeface="Arial" panose="020B0604020202020204" pitchFamily="34" charset="0"/>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a:t>
            </a:r>
            <a:r>
              <a:rPr lang="en-US" sz="2800" b="1" noProof="0" dirty="0">
                <a:solidFill>
                  <a:prstClr val="black"/>
                </a:solidFill>
                <a:latin typeface="Arial" panose="020B0604020202020204" pitchFamily="34" charset="0"/>
                <a:cs typeface="Arial" panose="020B0604020202020204" pitchFamily="34" charset="0"/>
              </a:rPr>
              <a:t>Attesting to the Holy Spirit’s witness.</a:t>
            </a:r>
          </a:p>
          <a:p>
            <a:pPr marL="357188" indent="-357188">
              <a:defRPr/>
            </a:pPr>
            <a:r>
              <a:rPr lang="en-US" sz="2800" b="1" dirty="0">
                <a:solidFill>
                  <a:srgbClr val="C00000"/>
                </a:solidFill>
                <a:latin typeface="Arial" panose="020B0604020202020204" pitchFamily="34" charset="0"/>
                <a:cs typeface="Arial" panose="020B0604020202020204" pitchFamily="34" charset="0"/>
              </a:rPr>
              <a:t>●</a:t>
            </a:r>
            <a:r>
              <a:rPr lang="en-US" sz="2800" b="1" dirty="0">
                <a:solidFill>
                  <a:prstClr val="black"/>
                </a:solidFill>
                <a:latin typeface="Arial" panose="020B0604020202020204" pitchFamily="34" charset="0"/>
                <a:cs typeface="Arial" panose="020B0604020202020204" pitchFamily="34" charset="0"/>
              </a:rPr>
              <a:t> </a:t>
            </a:r>
            <a:r>
              <a:rPr kumimoji="0" lang="en-US" sz="2800" b="1"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All books have some messianic content.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0FCE300A-6FE1-2288-3C78-3B757B6C13C8}"/>
              </a:ext>
            </a:extLst>
          </p:cNvPr>
          <p:cNvSpPr txBox="1"/>
          <p:nvPr/>
        </p:nvSpPr>
        <p:spPr>
          <a:xfrm>
            <a:off x="1" y="0"/>
            <a:ext cx="7315199" cy="523220"/>
          </a:xfrm>
          <a:prstGeom prst="rect">
            <a:avLst/>
          </a:prstGeom>
          <a:noFill/>
        </p:spPr>
        <p:txBody>
          <a:bodyPr wrap="square" rtlCol="0">
            <a:spAutoFit/>
          </a:bodyPr>
          <a:lstStyle/>
          <a:p>
            <a:pPr algn="ctr"/>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Observations</a:t>
            </a:r>
            <a:endParaRPr lang="en-US" sz="2800" dirty="0">
              <a:solidFill>
                <a:srgbClr val="00B050"/>
              </a:solidFill>
              <a:latin typeface="Verdana" panose="020B0604030504040204" pitchFamily="34" charset="0"/>
              <a:ea typeface="Verdana" panose="020B0604030504040204" pitchFamily="34" charset="0"/>
            </a:endParaRPr>
          </a:p>
        </p:txBody>
      </p:sp>
      <p:pic>
        <p:nvPicPr>
          <p:cNvPr id="5" name="Picture 4">
            <a:extLst>
              <a:ext uri="{FF2B5EF4-FFF2-40B4-BE49-F238E27FC236}">
                <a16:creationId xmlns:a16="http://schemas.microsoft.com/office/drawing/2014/main" id="{BEF96B5B-8144-5C80-D618-4FD6CE18D182}"/>
              </a:ext>
            </a:extLst>
          </p:cNvPr>
          <p:cNvPicPr>
            <a:picLocks noChangeAspect="1"/>
          </p:cNvPicPr>
          <p:nvPr/>
        </p:nvPicPr>
        <p:blipFill>
          <a:blip r:embed="rId2"/>
          <a:stretch>
            <a:fillRect/>
          </a:stretch>
        </p:blipFill>
        <p:spPr>
          <a:xfrm>
            <a:off x="1819272" y="523220"/>
            <a:ext cx="3882790" cy="3591580"/>
          </a:xfrm>
          <a:prstGeom prst="rect">
            <a:avLst/>
          </a:prstGeom>
        </p:spPr>
      </p:pic>
    </p:spTree>
    <p:extLst>
      <p:ext uri="{BB962C8B-B14F-4D97-AF65-F5344CB8AC3E}">
        <p14:creationId xmlns:p14="http://schemas.microsoft.com/office/powerpoint/2010/main" val="12318255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additive="base">
                                        <p:cTn id="3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 calcmode="lin" valueType="num">
                                      <p:cBhvr additive="base">
                                        <p:cTn id="4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 calcmode="lin" valueType="num">
                                      <p:cBhvr additive="base">
                                        <p:cTn id="4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
                                            <p:txEl>
                                              <p:pRg st="7" end="7"/>
                                            </p:txEl>
                                          </p:spTgt>
                                        </p:tgtEl>
                                        <p:attrNameLst>
                                          <p:attrName>style.visibility</p:attrName>
                                        </p:attrNameLst>
                                      </p:cBhvr>
                                      <p:to>
                                        <p:strVal val="visible"/>
                                      </p:to>
                                    </p:set>
                                    <p:anim calcmode="lin" valueType="num">
                                      <p:cBhvr additive="base">
                                        <p:cTn id="5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4794909E-AAC7-DD0E-0C32-EADC7D558F8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953A84C-61CD-ACAE-67A7-F2B662ABB641}"/>
              </a:ext>
            </a:extLst>
          </p:cNvPr>
          <p:cNvPicPr>
            <a:picLocks noChangeAspect="1"/>
          </p:cNvPicPr>
          <p:nvPr/>
        </p:nvPicPr>
        <p:blipFill>
          <a:blip r:embed="rId2"/>
          <a:stretch>
            <a:fillRect/>
          </a:stretch>
        </p:blipFill>
        <p:spPr>
          <a:xfrm>
            <a:off x="0" y="0"/>
            <a:ext cx="7315200" cy="4109532"/>
          </a:xfrm>
          <a:prstGeom prst="rect">
            <a:avLst/>
          </a:prstGeom>
        </p:spPr>
      </p:pic>
      <p:sp>
        <p:nvSpPr>
          <p:cNvPr id="6" name="Rectangle 5">
            <a:extLst>
              <a:ext uri="{FF2B5EF4-FFF2-40B4-BE49-F238E27FC236}">
                <a16:creationId xmlns:a16="http://schemas.microsoft.com/office/drawing/2014/main" id="{1D18F749-DE05-ED4D-3874-534A2012D44F}"/>
              </a:ext>
            </a:extLst>
          </p:cNvPr>
          <p:cNvSpPr/>
          <p:nvPr/>
        </p:nvSpPr>
        <p:spPr>
          <a:xfrm>
            <a:off x="132522" y="218662"/>
            <a:ext cx="1822174" cy="1537252"/>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58CD278-1151-108E-4855-2500FD437BDB}"/>
              </a:ext>
            </a:extLst>
          </p:cNvPr>
          <p:cNvSpPr/>
          <p:nvPr/>
        </p:nvSpPr>
        <p:spPr>
          <a:xfrm>
            <a:off x="2332383" y="218662"/>
            <a:ext cx="1822174" cy="1325216"/>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64BC89F-3A49-B8AD-850C-3D2F5B3FA8A3}"/>
              </a:ext>
            </a:extLst>
          </p:cNvPr>
          <p:cNvSpPr/>
          <p:nvPr/>
        </p:nvSpPr>
        <p:spPr>
          <a:xfrm>
            <a:off x="2332383" y="1543878"/>
            <a:ext cx="1822174" cy="788505"/>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2AF098E-16DB-BC0E-7C65-AC8F36E44737}"/>
              </a:ext>
            </a:extLst>
          </p:cNvPr>
          <p:cNvSpPr/>
          <p:nvPr/>
        </p:nvSpPr>
        <p:spPr>
          <a:xfrm>
            <a:off x="2332383" y="2259496"/>
            <a:ext cx="1822174" cy="1855304"/>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A324AF6-0D7D-22E0-B5F8-98E389A978A4}"/>
              </a:ext>
            </a:extLst>
          </p:cNvPr>
          <p:cNvSpPr/>
          <p:nvPr/>
        </p:nvSpPr>
        <p:spPr>
          <a:xfrm>
            <a:off x="4896678" y="218662"/>
            <a:ext cx="1941443" cy="3226903"/>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73639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7"/>
                                        </p:tgtEl>
                                        <p:attrNameLst>
                                          <p:attrName>ppt_x</p:attrName>
                                        </p:attrNameLst>
                                      </p:cBhvr>
                                      <p:tavLst>
                                        <p:tav tm="0">
                                          <p:val>
                                            <p:strVal val="ppt_x"/>
                                          </p:val>
                                        </p:tav>
                                        <p:tav tm="100000">
                                          <p:val>
                                            <p:strVal val="ppt_x"/>
                                          </p:val>
                                        </p:tav>
                                      </p:tavLst>
                                    </p:anim>
                                    <p:anim calcmode="lin" valueType="num">
                                      <p:cBhvr additive="base">
                                        <p:cTn id="23" dur="500"/>
                                        <p:tgtEl>
                                          <p:spTgt spid="7"/>
                                        </p:tgtEl>
                                        <p:attrNameLst>
                                          <p:attrName>ppt_y</p:attrName>
                                        </p:attrNameLst>
                                      </p:cBhvr>
                                      <p:tavLst>
                                        <p:tav tm="0">
                                          <p:val>
                                            <p:strVal val="ppt_y"/>
                                          </p:val>
                                        </p:tav>
                                        <p:tav tm="100000">
                                          <p:val>
                                            <p:strVal val="1+ppt_h/2"/>
                                          </p:val>
                                        </p:tav>
                                      </p:tavLst>
                                    </p:anim>
                                    <p:set>
                                      <p:cBhvr>
                                        <p:cTn id="24" dur="1" fill="hold">
                                          <p:stCondLst>
                                            <p:cond delay="499"/>
                                          </p:stCondLst>
                                        </p:cTn>
                                        <p:tgtEl>
                                          <p:spTgt spid="7"/>
                                        </p:tgtEl>
                                        <p:attrNameLst>
                                          <p:attrName>style.visibility</p:attrName>
                                        </p:attrNameLst>
                                      </p:cBhvr>
                                      <p:to>
                                        <p:strVal val="hidden"/>
                                      </p:to>
                                    </p:set>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grpId="1" nodeType="clickEffect">
                                  <p:stCondLst>
                                    <p:cond delay="0"/>
                                  </p:stCondLst>
                                  <p:childTnLst>
                                    <p:anim calcmode="lin" valueType="num">
                                      <p:cBhvr additive="base">
                                        <p:cTn id="32" dur="500"/>
                                        <p:tgtEl>
                                          <p:spTgt spid="8"/>
                                        </p:tgtEl>
                                        <p:attrNameLst>
                                          <p:attrName>ppt_x</p:attrName>
                                        </p:attrNameLst>
                                      </p:cBhvr>
                                      <p:tavLst>
                                        <p:tav tm="0">
                                          <p:val>
                                            <p:strVal val="ppt_x"/>
                                          </p:val>
                                        </p:tav>
                                        <p:tav tm="100000">
                                          <p:val>
                                            <p:strVal val="ppt_x"/>
                                          </p:val>
                                        </p:tav>
                                      </p:tavLst>
                                    </p:anim>
                                    <p:anim calcmode="lin" valueType="num">
                                      <p:cBhvr additive="base">
                                        <p:cTn id="33" dur="500"/>
                                        <p:tgtEl>
                                          <p:spTgt spid="8"/>
                                        </p:tgtEl>
                                        <p:attrNameLst>
                                          <p:attrName>ppt_y</p:attrName>
                                        </p:attrNameLst>
                                      </p:cBhvr>
                                      <p:tavLst>
                                        <p:tav tm="0">
                                          <p:val>
                                            <p:strVal val="ppt_y"/>
                                          </p:val>
                                        </p:tav>
                                        <p:tav tm="100000">
                                          <p:val>
                                            <p:strVal val="1+ppt_h/2"/>
                                          </p:val>
                                        </p:tav>
                                      </p:tavLst>
                                    </p:anim>
                                    <p:set>
                                      <p:cBhvr>
                                        <p:cTn id="34" dur="1" fill="hold">
                                          <p:stCondLst>
                                            <p:cond delay="499"/>
                                          </p:stCondLst>
                                        </p:cTn>
                                        <p:tgtEl>
                                          <p:spTgt spid="8"/>
                                        </p:tgtEl>
                                        <p:attrNameLst>
                                          <p:attrName>style.visibility</p:attrName>
                                        </p:attrNameLst>
                                      </p:cBhvr>
                                      <p:to>
                                        <p:strVal val="hidden"/>
                                      </p:to>
                                    </p:set>
                                  </p:childTnLst>
                                </p:cTn>
                              </p:par>
                              <p:par>
                                <p:cTn id="35" presetID="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1" nodeType="clickEffect">
                                  <p:stCondLst>
                                    <p:cond delay="0"/>
                                  </p:stCondLst>
                                  <p:childTnLst>
                                    <p:anim calcmode="lin" valueType="num">
                                      <p:cBhvr additive="base">
                                        <p:cTn id="42" dur="500"/>
                                        <p:tgtEl>
                                          <p:spTgt spid="9"/>
                                        </p:tgtEl>
                                        <p:attrNameLst>
                                          <p:attrName>ppt_x</p:attrName>
                                        </p:attrNameLst>
                                      </p:cBhvr>
                                      <p:tavLst>
                                        <p:tav tm="0">
                                          <p:val>
                                            <p:strVal val="ppt_x"/>
                                          </p:val>
                                        </p:tav>
                                        <p:tav tm="100000">
                                          <p:val>
                                            <p:strVal val="ppt_x"/>
                                          </p:val>
                                        </p:tav>
                                      </p:tavLst>
                                    </p:anim>
                                    <p:anim calcmode="lin" valueType="num">
                                      <p:cBhvr additive="base">
                                        <p:cTn id="43" dur="500"/>
                                        <p:tgtEl>
                                          <p:spTgt spid="9"/>
                                        </p:tgtEl>
                                        <p:attrNameLst>
                                          <p:attrName>ppt_y</p:attrName>
                                        </p:attrNameLst>
                                      </p:cBhvr>
                                      <p:tavLst>
                                        <p:tav tm="0">
                                          <p:val>
                                            <p:strVal val="ppt_y"/>
                                          </p:val>
                                        </p:tav>
                                        <p:tav tm="100000">
                                          <p:val>
                                            <p:strVal val="1+ppt_h/2"/>
                                          </p:val>
                                        </p:tav>
                                      </p:tavLst>
                                    </p:anim>
                                    <p:set>
                                      <p:cBhvr>
                                        <p:cTn id="44" dur="1" fill="hold">
                                          <p:stCondLst>
                                            <p:cond delay="499"/>
                                          </p:stCondLst>
                                        </p:cTn>
                                        <p:tgtEl>
                                          <p:spTgt spid="9"/>
                                        </p:tgtEl>
                                        <p:attrNameLst>
                                          <p:attrName>style.visibility</p:attrName>
                                        </p:attrNameLst>
                                      </p:cBhvr>
                                      <p:to>
                                        <p:strVal val="hidden"/>
                                      </p:to>
                                    </p:set>
                                  </p:childTnLst>
                                </p:cTn>
                              </p:par>
                              <p:par>
                                <p:cTn id="45" presetID="2" presetClass="entr" presetSubtype="4"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04DC839B-22DE-0844-DFD9-F17C74B6CBA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02F664B-0620-D756-B90D-88079FF2D225}"/>
              </a:ext>
            </a:extLst>
          </p:cNvPr>
          <p:cNvSpPr txBox="1"/>
          <p:nvPr/>
        </p:nvSpPr>
        <p:spPr>
          <a:xfrm>
            <a:off x="207142" y="1323558"/>
            <a:ext cx="7108058" cy="523220"/>
          </a:xfrm>
          <a:prstGeom prst="rect">
            <a:avLst/>
          </a:prstGeom>
          <a:noFill/>
        </p:spPr>
        <p:txBody>
          <a:bodyPr wrap="square" rtlCol="0">
            <a:spAutoFit/>
          </a:bodyPr>
          <a:lstStyle/>
          <a:p>
            <a:pPr lvl="0">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LORD</a:t>
            </a:r>
            <a:r>
              <a:rPr lang="en-US" sz="2800" b="1" dirty="0">
                <a:solidFill>
                  <a:prstClr val="black"/>
                </a:solidFill>
                <a:latin typeface="Arial" panose="020B0604020202020204" pitchFamily="34" charset="0"/>
                <a:cs typeface="Arial" panose="020B0604020202020204" pitchFamily="34" charset="0"/>
              </a:rPr>
              <a:t> spoke to Joshua. </a:t>
            </a:r>
            <a:r>
              <a:rPr lang="en-US" sz="2800" dirty="0">
                <a:solidFill>
                  <a:prstClr val="black"/>
                </a:solidFill>
                <a:latin typeface="Arial" panose="020B0604020202020204" pitchFamily="34" charset="0"/>
                <a:cs typeface="Arial" panose="020B0604020202020204" pitchFamily="34" charset="0"/>
              </a:rPr>
              <a:t>Josh 1:1</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C3BA141-1EF6-2502-885F-9203F4F7145C}"/>
              </a:ext>
            </a:extLst>
          </p:cNvPr>
          <p:cNvSpPr txBox="1"/>
          <p:nvPr/>
        </p:nvSpPr>
        <p:spPr>
          <a:xfrm>
            <a:off x="1" y="1822039"/>
            <a:ext cx="7315199" cy="523220"/>
          </a:xfrm>
          <a:prstGeom prst="rect">
            <a:avLst/>
          </a:prstGeom>
          <a:noFill/>
        </p:spPr>
        <p:txBody>
          <a:bodyPr wrap="square" rtlCol="0">
            <a:spAutoFit/>
          </a:bodyPr>
          <a:lstStyle/>
          <a:p>
            <a:pPr algn="ctr"/>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From Prophets to Writings</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F72E3ADD-1B63-D877-2552-42F1CCF6F9FA}"/>
              </a:ext>
            </a:extLst>
          </p:cNvPr>
          <p:cNvSpPr txBox="1"/>
          <p:nvPr/>
        </p:nvSpPr>
        <p:spPr>
          <a:xfrm>
            <a:off x="207142" y="462353"/>
            <a:ext cx="7108058" cy="954107"/>
          </a:xfrm>
          <a:prstGeom prst="rect">
            <a:avLst/>
          </a:prstGeom>
          <a:noFill/>
        </p:spPr>
        <p:txBody>
          <a:bodyPr wrap="square" rtlCol="0">
            <a:spAutoFit/>
          </a:bodyPr>
          <a:lstStyle/>
          <a:p>
            <a:pPr lvl="0">
              <a:defRPr/>
            </a:pPr>
            <a:r>
              <a:rPr lang="en-US" sz="2800" b="1" dirty="0">
                <a:solidFill>
                  <a:prstClr val="black"/>
                </a:solidFill>
                <a:latin typeface="Arial" panose="020B0604020202020204" pitchFamily="34" charset="0"/>
                <a:cs typeface="Arial" panose="020B0604020202020204" pitchFamily="34" charset="0"/>
              </a:rPr>
              <a:t>Moses had laid his hands on Joshua … no prophet like Moses. </a:t>
            </a:r>
            <a:r>
              <a:rPr lang="en-US" sz="2800" dirty="0" err="1">
                <a:solidFill>
                  <a:prstClr val="black"/>
                </a:solidFill>
                <a:latin typeface="Arial" panose="020B0604020202020204" pitchFamily="34" charset="0"/>
                <a:cs typeface="Arial" panose="020B0604020202020204" pitchFamily="34" charset="0"/>
              </a:rPr>
              <a:t>Deut</a:t>
            </a:r>
            <a:r>
              <a:rPr lang="en-US" sz="2800" dirty="0">
                <a:solidFill>
                  <a:prstClr val="black"/>
                </a:solidFill>
                <a:latin typeface="Arial" panose="020B0604020202020204" pitchFamily="34" charset="0"/>
                <a:cs typeface="Arial" panose="020B0604020202020204" pitchFamily="34" charset="0"/>
              </a:rPr>
              <a:t>  34.9-12</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7866B58-666C-A149-31EC-1FE517C9847A}"/>
              </a:ext>
            </a:extLst>
          </p:cNvPr>
          <p:cNvSpPr txBox="1"/>
          <p:nvPr/>
        </p:nvSpPr>
        <p:spPr>
          <a:xfrm>
            <a:off x="207142" y="3161262"/>
            <a:ext cx="7108058" cy="954107"/>
          </a:xfrm>
          <a:prstGeom prst="rect">
            <a:avLst/>
          </a:prstGeom>
          <a:noFill/>
        </p:spPr>
        <p:txBody>
          <a:bodyPr wrap="square" rtlCol="0">
            <a:spAutoFit/>
          </a:bodyPr>
          <a:lstStyle/>
          <a:p>
            <a:pPr lvl="0">
              <a:defRPr/>
            </a:pPr>
            <a:r>
              <a:rPr lang="en-US" sz="2800" b="1" dirty="0">
                <a:solidFill>
                  <a:prstClr val="black"/>
                </a:solidFill>
                <a:latin typeface="Arial" panose="020B0604020202020204" pitchFamily="34" charset="0"/>
                <a:cs typeface="Arial" panose="020B0604020202020204" pitchFamily="34" charset="0"/>
              </a:rPr>
              <a:t>Blessed is the man who … delights in the </a:t>
            </a:r>
            <a:r>
              <a:rPr lang="en-US" sz="2800" b="1" dirty="0" err="1">
                <a:solidFill>
                  <a:prstClr val="black"/>
                </a:solidFill>
                <a:latin typeface="Arial" panose="020B0604020202020204" pitchFamily="34" charset="0"/>
                <a:cs typeface="Arial" panose="020B0604020202020204" pitchFamily="34" charset="0"/>
              </a:rPr>
              <a:t>LORD’s</a:t>
            </a:r>
            <a:r>
              <a:rPr lang="en-US" sz="2800" b="1" dirty="0">
                <a:solidFill>
                  <a:prstClr val="black"/>
                </a:solidFill>
                <a:latin typeface="Arial" panose="020B0604020202020204" pitchFamily="34" charset="0"/>
                <a:cs typeface="Arial" panose="020B0604020202020204" pitchFamily="34" charset="0"/>
              </a:rPr>
              <a:t> law day &amp; night. </a:t>
            </a:r>
            <a:r>
              <a:rPr lang="en-US" sz="2800" dirty="0" err="1">
                <a:solidFill>
                  <a:prstClr val="black"/>
                </a:solidFill>
                <a:latin typeface="Arial" panose="020B0604020202020204" pitchFamily="34" charset="0"/>
                <a:cs typeface="Arial" panose="020B0604020202020204" pitchFamily="34" charset="0"/>
              </a:rPr>
              <a:t>Psa</a:t>
            </a:r>
            <a:r>
              <a:rPr lang="en-US" sz="2800" dirty="0">
                <a:solidFill>
                  <a:prstClr val="black"/>
                </a:solidFill>
                <a:latin typeface="Arial" panose="020B0604020202020204" pitchFamily="34" charset="0"/>
                <a:cs typeface="Arial" panose="020B0604020202020204" pitchFamily="34" charset="0"/>
              </a:rPr>
              <a:t> 1:1-2</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6AACF02-C825-3D43-9B2F-1E95C1C56FC5}"/>
              </a:ext>
            </a:extLst>
          </p:cNvPr>
          <p:cNvSpPr txBox="1"/>
          <p:nvPr/>
        </p:nvSpPr>
        <p:spPr>
          <a:xfrm>
            <a:off x="207142" y="2268022"/>
            <a:ext cx="7108058" cy="954107"/>
          </a:xfrm>
          <a:prstGeom prst="rect">
            <a:avLst/>
          </a:prstGeom>
          <a:noFill/>
        </p:spPr>
        <p:txBody>
          <a:bodyPr wrap="square" rtlCol="0">
            <a:spAutoFit/>
          </a:bodyPr>
          <a:lstStyle/>
          <a:p>
            <a:pPr lvl="0">
              <a:defRPr/>
            </a:pPr>
            <a:r>
              <a:rPr lang="en-US" sz="2800" b="1" dirty="0">
                <a:solidFill>
                  <a:prstClr val="black"/>
                </a:solidFill>
                <a:latin typeface="Arial" panose="020B0604020202020204" pitchFamily="34" charset="0"/>
                <a:cs typeface="Arial" panose="020B0604020202020204" pitchFamily="34" charset="0"/>
              </a:rPr>
              <a:t>Remember the law of Moses … I will send you Elijah the prophet. </a:t>
            </a:r>
            <a:r>
              <a:rPr lang="en-US" sz="2800" dirty="0">
                <a:solidFill>
                  <a:prstClr val="black"/>
                </a:solidFill>
                <a:latin typeface="Arial" panose="020B0604020202020204" pitchFamily="34" charset="0"/>
                <a:cs typeface="Arial" panose="020B0604020202020204" pitchFamily="34" charset="0"/>
              </a:rPr>
              <a:t>Mal 4:1-6</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7F39F87-E778-8107-477A-8658C994D40C}"/>
              </a:ext>
            </a:extLst>
          </p:cNvPr>
          <p:cNvSpPr txBox="1"/>
          <p:nvPr/>
        </p:nvSpPr>
        <p:spPr>
          <a:xfrm>
            <a:off x="1" y="0"/>
            <a:ext cx="7315199" cy="523220"/>
          </a:xfrm>
          <a:prstGeom prst="rect">
            <a:avLst/>
          </a:prstGeom>
          <a:noFill/>
        </p:spPr>
        <p:txBody>
          <a:bodyPr wrap="square" rtlCol="0">
            <a:spAutoFit/>
          </a:bodyPr>
          <a:lstStyle/>
          <a:p>
            <a:pPr algn="ctr"/>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From Law to Prophets</a:t>
            </a:r>
            <a:endParaRPr lang="en-US" sz="2800" dirty="0">
              <a:solidFill>
                <a:srgbClr val="00B050"/>
              </a:solidFill>
              <a:latin typeface="Verdana" panose="020B0604030504040204" pitchFamily="34" charset="0"/>
              <a:ea typeface="Verdana" panose="020B0604030504040204" pitchFamily="34" charset="0"/>
            </a:endParaRPr>
          </a:p>
        </p:txBody>
      </p:sp>
      <p:pic>
        <p:nvPicPr>
          <p:cNvPr id="3074" name="Picture 2" descr="A Trivial Devotion: Elijah's Whirlwind Exit (II Kings 2:11)">
            <a:extLst>
              <a:ext uri="{FF2B5EF4-FFF2-40B4-BE49-F238E27FC236}">
                <a16:creationId xmlns:a16="http://schemas.microsoft.com/office/drawing/2014/main" id="{7F0C15BD-BC07-B946-B8EA-6C2F104423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080" y="462353"/>
            <a:ext cx="4867078" cy="3650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0265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074"/>
                                        </p:tgtEl>
                                        <p:attrNameLst>
                                          <p:attrName>ppt_x</p:attrName>
                                        </p:attrNameLst>
                                      </p:cBhvr>
                                      <p:tavLst>
                                        <p:tav tm="0">
                                          <p:val>
                                            <p:strVal val="ppt_x"/>
                                          </p:val>
                                        </p:tav>
                                        <p:tav tm="100000">
                                          <p:val>
                                            <p:strVal val="ppt_x"/>
                                          </p:val>
                                        </p:tav>
                                      </p:tavLst>
                                    </p:anim>
                                    <p:anim calcmode="lin" valueType="num">
                                      <p:cBhvr additive="base">
                                        <p:cTn id="7" dur="500"/>
                                        <p:tgtEl>
                                          <p:spTgt spid="3074"/>
                                        </p:tgtEl>
                                        <p:attrNameLst>
                                          <p:attrName>ppt_y</p:attrName>
                                        </p:attrNameLst>
                                      </p:cBhvr>
                                      <p:tavLst>
                                        <p:tav tm="0">
                                          <p:val>
                                            <p:strVal val="ppt_y"/>
                                          </p:val>
                                        </p:tav>
                                        <p:tav tm="100000">
                                          <p:val>
                                            <p:strVal val="1+ppt_h/2"/>
                                          </p:val>
                                        </p:tav>
                                      </p:tavLst>
                                    </p:anim>
                                    <p:set>
                                      <p:cBhvr>
                                        <p:cTn id="8" dur="1" fill="hold">
                                          <p:stCondLst>
                                            <p:cond delay="499"/>
                                          </p:stCondLst>
                                        </p:cTn>
                                        <p:tgtEl>
                                          <p:spTgt spid="3074"/>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D83346-76BC-23A4-10BB-B6D1D844E093}"/>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914" y="0"/>
            <a:ext cx="7313371" cy="411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a:extLst>
              <a:ext uri="{FF2B5EF4-FFF2-40B4-BE49-F238E27FC236}">
                <a16:creationId xmlns:a16="http://schemas.microsoft.com/office/drawing/2014/main" id="{B7A5ECC2-8F04-014E-6248-99AE0B271B9D}"/>
              </a:ext>
            </a:extLst>
          </p:cNvPr>
          <p:cNvPicPr>
            <a:picLocks noChangeAspect="1"/>
          </p:cNvPicPr>
          <p:nvPr/>
        </p:nvPicPr>
        <p:blipFill>
          <a:blip r:embed="rId2"/>
          <a:stretch>
            <a:fillRect/>
          </a:stretch>
        </p:blipFill>
        <p:spPr>
          <a:xfrm>
            <a:off x="0" y="0"/>
            <a:ext cx="7340398" cy="4114800"/>
          </a:xfrm>
          <a:prstGeom prst="rect">
            <a:avLst/>
          </a:prstGeom>
        </p:spPr>
      </p:pic>
    </p:spTree>
    <p:extLst>
      <p:ext uri="{BB962C8B-B14F-4D97-AF65-F5344CB8AC3E}">
        <p14:creationId xmlns:p14="http://schemas.microsoft.com/office/powerpoint/2010/main" val="265475430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30CE74CB-FAF0-7CF9-6DBA-BF97B09D8A4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69E1FA6-388A-0BF8-E4E0-4D57C24EBB46}"/>
              </a:ext>
            </a:extLst>
          </p:cNvPr>
          <p:cNvSpPr txBox="1"/>
          <p:nvPr/>
        </p:nvSpPr>
        <p:spPr>
          <a:xfrm>
            <a:off x="168112" y="1848715"/>
            <a:ext cx="7202843" cy="954107"/>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14</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“I advise you what this people will do to your people in the </a:t>
            </a:r>
            <a:r>
              <a:rPr lang="en-US" sz="2800" b="1" dirty="0">
                <a:solidFill>
                  <a:srgbClr val="0070C0"/>
                </a:solidFill>
                <a:latin typeface="Arial" panose="020B0604020202020204" pitchFamily="34" charset="0"/>
                <a:cs typeface="Arial" panose="020B0604020202020204" pitchFamily="34" charset="0"/>
              </a:rPr>
              <a:t>days to come</a:t>
            </a:r>
            <a:r>
              <a:rPr lang="en-US" sz="2800" b="1" dirty="0">
                <a:solidFill>
                  <a:prstClr val="black"/>
                </a:solidFill>
                <a:latin typeface="Arial" panose="020B0604020202020204" pitchFamily="34" charset="0"/>
                <a:cs typeface="Arial" panose="020B0604020202020204" pitchFamily="34" charset="0"/>
              </a:rPr>
              <a:t>.” </a:t>
            </a:r>
            <a:r>
              <a:rPr lang="en-US" sz="1600" dirty="0">
                <a:solidFill>
                  <a:prstClr val="black"/>
                </a:solidFill>
                <a:latin typeface="Arial" panose="020B0604020202020204" pitchFamily="34" charset="0"/>
                <a:cs typeface="Arial" panose="020B0604020202020204" pitchFamily="34" charset="0"/>
              </a:rPr>
              <a:t>Num 24</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A97B67A-F457-960A-C959-71463268D83E}"/>
              </a:ext>
            </a:extLst>
          </p:cNvPr>
          <p:cNvSpPr txBox="1"/>
          <p:nvPr/>
        </p:nvSpPr>
        <p:spPr>
          <a:xfrm>
            <a:off x="1" y="0"/>
            <a:ext cx="7315199" cy="523220"/>
          </a:xfrm>
          <a:prstGeom prst="rect">
            <a:avLst/>
          </a:prstGeom>
          <a:noFill/>
        </p:spPr>
        <p:txBody>
          <a:bodyPr wrap="square" rtlCol="0">
            <a:spAutoFit/>
          </a:bodyPr>
          <a:lstStyle/>
          <a:p>
            <a:pPr algn="ctr"/>
            <a:r>
              <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rPr>
              <a:t>Messianic texts in the Torah</a:t>
            </a:r>
            <a:endParaRPr lang="en-US" sz="280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99336A10-A0AD-014A-13BE-DB9C3E5D2D20}"/>
              </a:ext>
            </a:extLst>
          </p:cNvPr>
          <p:cNvSpPr txBox="1"/>
          <p:nvPr/>
        </p:nvSpPr>
        <p:spPr>
          <a:xfrm>
            <a:off x="207142" y="534608"/>
            <a:ext cx="7108058" cy="1384995"/>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1</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“Assemble yourselves that I may tell you what will befall you in the </a:t>
            </a:r>
            <a:r>
              <a:rPr lang="en-US" sz="2800" b="1" dirty="0">
                <a:solidFill>
                  <a:srgbClr val="0070C0"/>
                </a:solidFill>
                <a:latin typeface="Arial" panose="020B0604020202020204" pitchFamily="34" charset="0"/>
                <a:cs typeface="Arial" panose="020B0604020202020204" pitchFamily="34" charset="0"/>
              </a:rPr>
              <a:t>days to come</a:t>
            </a:r>
            <a:r>
              <a:rPr lang="en-US" sz="2800" b="1" dirty="0">
                <a:solidFill>
                  <a:prstClr val="black"/>
                </a:solidFill>
                <a:latin typeface="Arial" panose="020B0604020202020204" pitchFamily="34" charset="0"/>
                <a:cs typeface="Arial" panose="020B0604020202020204" pitchFamily="34" charset="0"/>
              </a:rPr>
              <a:t>.” </a:t>
            </a:r>
            <a:r>
              <a:rPr lang="en-US" sz="1600" dirty="0">
                <a:solidFill>
                  <a:prstClr val="black"/>
                </a:solidFill>
                <a:latin typeface="Arial" panose="020B0604020202020204" pitchFamily="34" charset="0"/>
                <a:cs typeface="Arial" panose="020B0604020202020204" pitchFamily="34" charset="0"/>
              </a:rPr>
              <a:t>Gen 49</a:t>
            </a:r>
          </a:p>
        </p:txBody>
      </p:sp>
      <p:sp>
        <p:nvSpPr>
          <p:cNvPr id="5" name="AutoShape 2" descr="Torah Scroll - Signs of the Faith - Christians for Israel International">
            <a:extLst>
              <a:ext uri="{FF2B5EF4-FFF2-40B4-BE49-F238E27FC236}">
                <a16:creationId xmlns:a16="http://schemas.microsoft.com/office/drawing/2014/main" id="{6888A224-F1E6-CB72-79E9-6FFF4B0650D5}"/>
              </a:ext>
            </a:extLst>
          </p:cNvPr>
          <p:cNvSpPr>
            <a:spLocks noChangeAspect="1" noChangeArrowheads="1"/>
          </p:cNvSpPr>
          <p:nvPr/>
        </p:nvSpPr>
        <p:spPr bwMode="auto">
          <a:xfrm>
            <a:off x="3505200" y="1905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FA8260B3-282F-8CFF-C8CC-928422F19045}"/>
              </a:ext>
            </a:extLst>
          </p:cNvPr>
          <p:cNvSpPr txBox="1"/>
          <p:nvPr/>
        </p:nvSpPr>
        <p:spPr>
          <a:xfrm>
            <a:off x="207142" y="2859107"/>
            <a:ext cx="7202843" cy="954107"/>
          </a:xfrm>
          <a:prstGeom prst="rect">
            <a:avLst/>
          </a:prstGeom>
          <a:noFill/>
        </p:spPr>
        <p:txBody>
          <a:bodyPr wrap="square" rtlCol="0">
            <a:spAutoFit/>
          </a:bodyPr>
          <a:lstStyle/>
          <a:p>
            <a:pPr lvl="0">
              <a:defRPr/>
            </a:pPr>
            <a:r>
              <a:rPr kumimoji="0" lang="en-US" sz="2800" b="1" i="0" u="none" strike="noStrike" kern="1200" cap="none" spc="0" normalizeH="0" baseline="30000" noProof="0" dirty="0">
                <a:ln>
                  <a:noFill/>
                </a:ln>
                <a:solidFill>
                  <a:srgbClr val="C00000"/>
                </a:solidFill>
                <a:effectLst/>
                <a:uLnTx/>
                <a:uFillTx/>
                <a:latin typeface="Arial" panose="020B0604020202020204" pitchFamily="34" charset="0"/>
                <a:ea typeface="+mn-ea"/>
                <a:cs typeface="Arial" panose="020B0604020202020204" pitchFamily="34" charset="0"/>
              </a:rPr>
              <a:t>29</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lang="en-US" sz="2800" b="1" dirty="0">
                <a:solidFill>
                  <a:prstClr val="black"/>
                </a:solidFill>
                <a:latin typeface="Arial" panose="020B0604020202020204" pitchFamily="34" charset="0"/>
                <a:cs typeface="Arial" panose="020B0604020202020204" pitchFamily="34" charset="0"/>
              </a:rPr>
              <a:t>“</a:t>
            </a:r>
            <a:r>
              <a:rPr lang="en-US" sz="2800" b="1" dirty="0">
                <a:solidFill>
                  <a:srgbClr val="0070C0"/>
                </a:solidFill>
                <a:latin typeface="Arial" panose="020B0604020202020204" pitchFamily="34" charset="0"/>
                <a:cs typeface="Arial" panose="020B0604020202020204" pitchFamily="34" charset="0"/>
              </a:rPr>
              <a:t>In the days to come </a:t>
            </a:r>
            <a:r>
              <a:rPr lang="en-US" sz="2800" b="1" dirty="0">
                <a:solidFill>
                  <a:prstClr val="black"/>
                </a:solidFill>
                <a:latin typeface="Arial" panose="020B0604020202020204" pitchFamily="34" charset="0"/>
                <a:cs typeface="Arial" panose="020B0604020202020204" pitchFamily="34" charset="0"/>
              </a:rPr>
              <a:t>evil will befall you, because you will do evil.” </a:t>
            </a:r>
            <a:r>
              <a:rPr lang="en-US" sz="1600" dirty="0" err="1">
                <a:solidFill>
                  <a:prstClr val="black"/>
                </a:solidFill>
                <a:latin typeface="Arial" panose="020B0604020202020204" pitchFamily="34" charset="0"/>
                <a:cs typeface="Arial" panose="020B0604020202020204" pitchFamily="34" charset="0"/>
              </a:rPr>
              <a:t>Deut</a:t>
            </a:r>
            <a:r>
              <a:rPr lang="en-US" sz="1600" dirty="0">
                <a:solidFill>
                  <a:prstClr val="black"/>
                </a:solidFill>
                <a:latin typeface="Arial" panose="020B0604020202020204" pitchFamily="34" charset="0"/>
                <a:cs typeface="Arial" panose="020B0604020202020204" pitchFamily="34" charset="0"/>
              </a:rPr>
              <a:t> 31</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1960CBD-9830-CCAD-39A5-1900227803DC}"/>
              </a:ext>
            </a:extLst>
          </p:cNvPr>
          <p:cNvPicPr>
            <a:picLocks noChangeAspect="1"/>
          </p:cNvPicPr>
          <p:nvPr/>
        </p:nvPicPr>
        <p:blipFill>
          <a:blip r:embed="rId2"/>
          <a:stretch>
            <a:fillRect/>
          </a:stretch>
        </p:blipFill>
        <p:spPr>
          <a:xfrm>
            <a:off x="554145" y="506896"/>
            <a:ext cx="6414052" cy="3607904"/>
          </a:xfrm>
          <a:prstGeom prst="rect">
            <a:avLst/>
          </a:prstGeom>
        </p:spPr>
      </p:pic>
    </p:spTree>
    <p:extLst>
      <p:ext uri="{BB962C8B-B14F-4D97-AF65-F5344CB8AC3E}">
        <p14:creationId xmlns:p14="http://schemas.microsoft.com/office/powerpoint/2010/main" val="38988056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0C68AA07-8BE3-F4AD-1F1B-5FE7170B7FC2}"/>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10145074-62D8-DE50-50DE-78381BF07327}"/>
              </a:ext>
            </a:extLst>
          </p:cNvPr>
          <p:cNvPicPr>
            <a:picLocks noChangeAspect="1"/>
          </p:cNvPicPr>
          <p:nvPr/>
        </p:nvPicPr>
        <p:blipFill>
          <a:blip r:embed="rId2"/>
          <a:stretch>
            <a:fillRect/>
          </a:stretch>
        </p:blipFill>
        <p:spPr>
          <a:xfrm>
            <a:off x="-1" y="-1"/>
            <a:ext cx="7315200" cy="4114801"/>
          </a:xfrm>
          <a:prstGeom prst="rect">
            <a:avLst/>
          </a:prstGeom>
        </p:spPr>
      </p:pic>
      <p:sp>
        <p:nvSpPr>
          <p:cNvPr id="10" name="TextBox 9">
            <a:extLst>
              <a:ext uri="{FF2B5EF4-FFF2-40B4-BE49-F238E27FC236}">
                <a16:creationId xmlns:a16="http://schemas.microsoft.com/office/drawing/2014/main" id="{C2F11C13-30BB-498C-A4BF-D3BA46BFD607}"/>
              </a:ext>
            </a:extLst>
          </p:cNvPr>
          <p:cNvSpPr txBox="1"/>
          <p:nvPr/>
        </p:nvSpPr>
        <p:spPr>
          <a:xfrm>
            <a:off x="-1" y="3729840"/>
            <a:ext cx="2488367" cy="369332"/>
          </a:xfrm>
          <a:prstGeom prst="rect">
            <a:avLst/>
          </a:prstGeom>
          <a:noFill/>
        </p:spPr>
        <p:txBody>
          <a:bodyPr wrap="square" rtlCol="0">
            <a:spAutoFit/>
          </a:bodyPr>
          <a:lstStyle/>
          <a:p>
            <a:r>
              <a:rPr lang="en-US" dirty="0" err="1"/>
              <a:t>Rydelnik</a:t>
            </a:r>
            <a:r>
              <a:rPr lang="en-US" dirty="0"/>
              <a:t>, 2010</a:t>
            </a:r>
          </a:p>
        </p:txBody>
      </p:sp>
    </p:spTree>
    <p:extLst>
      <p:ext uri="{BB962C8B-B14F-4D97-AF65-F5344CB8AC3E}">
        <p14:creationId xmlns:p14="http://schemas.microsoft.com/office/powerpoint/2010/main" val="88349553"/>
      </p:ext>
    </p:extLst>
  </p:cSld>
  <p:clrMapOvr>
    <a:masterClrMapping/>
  </p:clrMapOvr>
  <p:transition spd="slow">
    <p:push dir="u"/>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9329</TotalTime>
  <Words>1233</Words>
  <Application>Microsoft Office PowerPoint</Application>
  <PresentationFormat>Custom</PresentationFormat>
  <Paragraphs>85</Paragraphs>
  <Slides>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Galen Currah</dc:creator>
  <cp:lastModifiedBy>Galen Currah</cp:lastModifiedBy>
  <cp:revision>381</cp:revision>
  <dcterms:created xsi:type="dcterms:W3CDTF">2023-02-25T21:04:15Z</dcterms:created>
  <dcterms:modified xsi:type="dcterms:W3CDTF">2025-08-07T21:48:00Z</dcterms:modified>
</cp:coreProperties>
</file>