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07" r:id="rId3"/>
    <p:sldId id="420" r:id="rId4"/>
    <p:sldId id="427" r:id="rId5"/>
    <p:sldId id="425" r:id="rId6"/>
    <p:sldId id="429" r:id="rId7"/>
    <p:sldId id="430" r:id="rId8"/>
    <p:sldId id="410" r:id="rId9"/>
    <p:sldId id="419" r:id="rId10"/>
    <p:sldId id="421" r:id="rId11"/>
    <p:sldId id="423" r:id="rId12"/>
    <p:sldId id="424" r:id="rId13"/>
    <p:sldId id="422" r:id="rId14"/>
    <p:sldId id="426" r:id="rId15"/>
    <p:sldId id="431" r:id="rId16"/>
    <p:sldId id="432" r:id="rId17"/>
    <p:sldId id="433" r:id="rId18"/>
    <p:sldId id="434" r:id="rId19"/>
    <p:sldId id="435" r:id="rId20"/>
    <p:sldId id="436" r:id="rId21"/>
    <p:sldId id="428" r:id="rId22"/>
    <p:sldId id="440" r:id="rId23"/>
    <p:sldId id="417" r:id="rId24"/>
    <p:sldId id="416" r:id="rId25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84" d="100"/>
          <a:sy n="84" d="100"/>
        </p:scale>
        <p:origin x="67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Tanach, 05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CD23-B4C1-560E-A8E4-967797E3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219"/>
            <a:ext cx="4191002" cy="3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2E549-8C1C-8387-4C61-4522A8B3F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9D83B-2602-D872-5500-AF67E7A4FACF}"/>
              </a:ext>
            </a:extLst>
          </p:cNvPr>
          <p:cNvSpPr txBox="1"/>
          <p:nvPr/>
        </p:nvSpPr>
        <p:spPr>
          <a:xfrm>
            <a:off x="207140" y="1803453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 45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he opened their minds to understand the Scriptures…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 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E7353F-47BC-4B9B-9DB6-6828EC311ED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About Himself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(ESV 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7CAF6-EBA1-C46F-4CFD-CCE3DEF79551}"/>
              </a:ext>
            </a:extLst>
          </p:cNvPr>
          <p:cNvSpPr txBox="1"/>
          <p:nvPr/>
        </p:nvSpPr>
        <p:spPr>
          <a:xfrm>
            <a:off x="207139" y="3083686"/>
            <a:ext cx="228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Written: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Opened: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DE35C-E567-808C-5C9C-F8746113ACAC}"/>
              </a:ext>
            </a:extLst>
          </p:cNvPr>
          <p:cNvSpPr txBox="1"/>
          <p:nvPr/>
        </p:nvSpPr>
        <p:spPr>
          <a:xfrm>
            <a:off x="2122183" y="3083686"/>
            <a:ext cx="5193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Law, Prophets, Writings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only to political parts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2B53C-5003-0A98-7A0E-86E2E1E3B659}"/>
              </a:ext>
            </a:extLst>
          </p:cNvPr>
          <p:cNvSpPr txBox="1"/>
          <p:nvPr/>
        </p:nvSpPr>
        <p:spPr>
          <a:xfrm>
            <a:off x="207141" y="523220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spoke to you while I was still with you, that everything written about me in the Law of Moses and the Prophets and the Psalms must be fulfilled.”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23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252E7-3C6A-3C25-F397-2013F18C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48D05-885C-F50A-72D8-9D2C219B83A2}"/>
              </a:ext>
            </a:extLst>
          </p:cNvPr>
          <p:cNvSpPr txBox="1"/>
          <p:nvPr/>
        </p:nvSpPr>
        <p:spPr>
          <a:xfrm>
            <a:off x="207140" y="1364902"/>
            <a:ext cx="6981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that repentance for the forgiveness of sins should be proclaimed in his name to all nations.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D2AF5-539A-4C19-64DC-0D4F246B594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About Himself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(Lk 24 ESV 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F1E39-4118-0805-E0FB-FBAD59193D77}"/>
              </a:ext>
            </a:extLst>
          </p:cNvPr>
          <p:cNvSpPr txBox="1"/>
          <p:nvPr/>
        </p:nvSpPr>
        <p:spPr>
          <a:xfrm>
            <a:off x="207137" y="2637472"/>
            <a:ext cx="228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3DA76-7EEC-3924-AF87-1DA864C27093}"/>
              </a:ext>
            </a:extLst>
          </p:cNvPr>
          <p:cNvSpPr txBox="1"/>
          <p:nvPr/>
        </p:nvSpPr>
        <p:spPr>
          <a:xfrm>
            <a:off x="2058875" y="2637472"/>
            <a:ext cx="5193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Messiah had to die &amp; rise.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done before Messiah will bring worldwide peace.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9DCA4-9A93-0C9E-4648-F5FCAEBAC4FD}"/>
              </a:ext>
            </a:extLst>
          </p:cNvPr>
          <p:cNvSpPr txBox="1"/>
          <p:nvPr/>
        </p:nvSpPr>
        <p:spPr>
          <a:xfrm>
            <a:off x="207141" y="52322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“Thus it is written, that the [Messiah] should suffer and on the third day rise from the dead,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15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uiExpand="1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44EAD7-F62D-0C37-CFE0-0ACA5758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E39F68-7230-43FA-670F-39136C7030BA}"/>
              </a:ext>
            </a:extLst>
          </p:cNvPr>
          <p:cNvSpPr txBox="1"/>
          <p:nvPr/>
        </p:nvSpPr>
        <p:spPr>
          <a:xfrm>
            <a:off x="133286" y="1385885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teach me the path of life.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Your presence is perfect joy.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6CB2C-D2CC-4647-08DD-05627CE3898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16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NJPS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1985)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2B410-A4E0-3116-F2B6-BC9D017420EF}"/>
              </a:ext>
            </a:extLst>
          </p:cNvPr>
          <p:cNvSpPr txBox="1"/>
          <p:nvPr/>
        </p:nvSpPr>
        <p:spPr>
          <a:xfrm>
            <a:off x="133286" y="431778"/>
            <a:ext cx="7255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 will not abandon me to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Sheol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let Your faithful one see the Pit.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5AF82-F34B-0198-2AE8-50B2E6314528}"/>
              </a:ext>
            </a:extLst>
          </p:cNvPr>
          <p:cNvSpPr txBox="1"/>
          <p:nvPr/>
        </p:nvSpPr>
        <p:spPr>
          <a:xfrm>
            <a:off x="133286" y="2339992"/>
            <a:ext cx="2504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Sheol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5DC0C-7D5C-7670-D6AE-27B1AFCA4CC5}"/>
              </a:ext>
            </a:extLst>
          </p:cNvPr>
          <p:cNvSpPr txBox="1"/>
          <p:nvPr/>
        </p:nvSpPr>
        <p:spPr>
          <a:xfrm>
            <a:off x="1737361" y="2339992"/>
            <a:ext cx="5503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 where the dead go.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physical grave or tomb.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 of death.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where the living go.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4E40A-1B01-B7B3-700A-B45E0D43B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13" y="484943"/>
            <a:ext cx="6432913" cy="362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49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CD274-D6A3-9C95-E0B9-07E004FE9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B4092-32FB-B9C8-54AB-3B9EFA1AB0CA}"/>
              </a:ext>
            </a:extLst>
          </p:cNvPr>
          <p:cNvSpPr txBox="1"/>
          <p:nvPr/>
        </p:nvSpPr>
        <p:spPr>
          <a:xfrm>
            <a:off x="207142" y="1386139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foresaw and spoke about the resurrection of the [Messiah], that he was not abandoned to Hades, nor did his flesh see corruption.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93D4B-E239-D958-381B-1EEA65CDFD6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Peter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2, re: </a:t>
            </a:r>
            <a:r>
              <a:rPr lang="en-US" sz="2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4C9CC4-48B9-274A-60FF-AE209DA1851C}"/>
              </a:ext>
            </a:extLst>
          </p:cNvPr>
          <p:cNvSpPr txBox="1"/>
          <p:nvPr/>
        </p:nvSpPr>
        <p:spPr>
          <a:xfrm>
            <a:off x="207142" y="3122405"/>
            <a:ext cx="2922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Resurrection: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4D958-20C1-91F4-AC4A-F25D3054EA5C}"/>
              </a:ext>
            </a:extLst>
          </p:cNvPr>
          <p:cNvSpPr txBox="1"/>
          <p:nvPr/>
        </p:nvSpPr>
        <p:spPr>
          <a:xfrm>
            <a:off x="2961620" y="3122404"/>
            <a:ext cx="440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Messiah would rise.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would first die.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7077C-032A-EB32-A9A7-60D18C3FF749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patriarch David …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being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prophet, and knowing that God had sworn with an oath …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trois jours et trois nuits">
            <a:extLst>
              <a:ext uri="{FF2B5EF4-FFF2-40B4-BE49-F238E27FC236}">
                <a16:creationId xmlns:a16="http://schemas.microsoft.com/office/drawing/2014/main" id="{B331B6DF-ECBC-A33E-8A7F-9EFC5F1D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3" y="537456"/>
            <a:ext cx="5363256" cy="35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56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5BA03-AB54-7302-99AD-F28A15005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5C095A-54B6-8F81-00FB-1B6DA30DF8E6}"/>
              </a:ext>
            </a:extLst>
          </p:cNvPr>
          <p:cNvSpPr txBox="1"/>
          <p:nvPr/>
        </p:nvSpPr>
        <p:spPr>
          <a:xfrm>
            <a:off x="207142" y="1339218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inquiring what person or time the Spirit of [Messiah] in them was indicating when he predicted the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sufferings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[Messiah] and the subsequent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glories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76F22-955A-7C6F-EAC3-B6B940C6EC1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Peter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 Pet 1 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F7133-A1EA-1662-8FF1-30374944A39B}"/>
              </a:ext>
            </a:extLst>
          </p:cNvPr>
          <p:cNvSpPr txBox="1"/>
          <p:nvPr/>
        </p:nvSpPr>
        <p:spPr>
          <a:xfrm>
            <a:off x="207142" y="3502233"/>
            <a:ext cx="126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A074D-4AE2-60E3-4918-E2233442B032}"/>
              </a:ext>
            </a:extLst>
          </p:cNvPr>
          <p:cNvSpPr txBox="1"/>
          <p:nvPr/>
        </p:nvSpPr>
        <p:spPr>
          <a:xfrm>
            <a:off x="1211930" y="3502233"/>
            <a:ext cx="597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Spirit was foretelling.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2E1F6-771E-2321-A008-6924AA393E61}"/>
              </a:ext>
            </a:extLst>
          </p:cNvPr>
          <p:cNvSpPr txBox="1"/>
          <p:nvPr/>
        </p:nvSpPr>
        <p:spPr>
          <a:xfrm>
            <a:off x="207142" y="47130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prophets who prophesied about the grace that was to be yours searched and inquired carefully,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EC241-7E9B-ED1B-1BA2-BD28F7AC3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19" y="471303"/>
            <a:ext cx="5515851" cy="36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77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6E17D-F3C6-E60D-6299-E8DBE0DF6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29BC8E-66F7-BCDB-F83C-C19FD65CFFD5}"/>
              </a:ext>
            </a:extLst>
          </p:cNvPr>
          <p:cNvSpPr txBox="1"/>
          <p:nvPr/>
        </p:nvSpPr>
        <p:spPr>
          <a:xfrm>
            <a:off x="103571" y="184700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נְאֻ֤ם </a:t>
            </a:r>
            <a:r>
              <a:rPr lang="he-IL" sz="2800" b="1" dirty="0">
                <a:solidFill>
                  <a:srgbClr val="0070C0"/>
                </a:solidFill>
                <a:latin typeface="Arial" panose="020B0604020202020204" pitchFamily="34" charset="0"/>
              </a:rPr>
              <a:t>יְהֹוָ֨ה</a:t>
            </a: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 ׀ לַֽ</a:t>
            </a:r>
            <a:r>
              <a:rPr lang="he-IL" sz="2800" b="1" dirty="0">
                <a:solidFill>
                  <a:srgbClr val="0070C0"/>
                </a:solidFill>
                <a:latin typeface="Arial" panose="020B0604020202020204" pitchFamily="34" charset="0"/>
              </a:rPr>
              <a:t>אדֹנִ֗</a:t>
            </a: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י שֵׁ֥ב לִֽימִינִ֑י עַד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…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2169D9-0620-1B9B-3DF2-77D10CC5BE0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110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NJPS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1985)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17B4E-CB68-FDF3-6C7B-4E179D13F6A4}"/>
              </a:ext>
            </a:extLst>
          </p:cNvPr>
          <p:cNvSpPr txBox="1"/>
          <p:nvPr/>
        </p:nvSpPr>
        <p:spPr>
          <a:xfrm>
            <a:off x="160104" y="2431435"/>
            <a:ext cx="1682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69A67-E34B-D646-CB08-A96A85E44D82}"/>
              </a:ext>
            </a:extLst>
          </p:cNvPr>
          <p:cNvSpPr txBox="1"/>
          <p:nvPr/>
        </p:nvSpPr>
        <p:spPr>
          <a:xfrm>
            <a:off x="1757886" y="2431435"/>
            <a:ext cx="5599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YHWH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God’s proper name.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title of superior rank.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or ‘until’.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20A79-400C-C7F6-AD1C-53293A856C3C}"/>
              </a:ext>
            </a:extLst>
          </p:cNvPr>
          <p:cNvSpPr txBox="1"/>
          <p:nvPr/>
        </p:nvSpPr>
        <p:spPr>
          <a:xfrm>
            <a:off x="0" y="523220"/>
            <a:ext cx="7621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said to my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“Sit at My right hand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I make your enemies your footstool.”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8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95ED7-2202-CF16-3D62-3DF1EA2A4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4A156-AAE4-CC44-8A16-EABD153515F7}"/>
              </a:ext>
            </a:extLst>
          </p:cNvPr>
          <p:cNvSpPr txBox="1"/>
          <p:nvPr/>
        </p:nvSpPr>
        <p:spPr>
          <a:xfrm>
            <a:off x="207142" y="1756649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then David calls him Lord, how is he his son?”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14929-AB7A-187E-BBF9-1E386CC4D02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110 in the NT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 22 ESV)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0A4A3-BA1E-2C3D-F1C2-0A3B6C0B8B1A}"/>
              </a:ext>
            </a:extLst>
          </p:cNvPr>
          <p:cNvSpPr txBox="1"/>
          <p:nvPr/>
        </p:nvSpPr>
        <p:spPr>
          <a:xfrm>
            <a:off x="205273" y="2661618"/>
            <a:ext cx="1789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Lord: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24369-0FE2-3567-32A6-0EBA7258AB64}"/>
              </a:ext>
            </a:extLst>
          </p:cNvPr>
          <p:cNvSpPr txBox="1"/>
          <p:nvPr/>
        </p:nvSpPr>
        <p:spPr>
          <a:xfrm>
            <a:off x="1481937" y="2661618"/>
            <a:ext cx="5976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adoni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‘my lord’ ≠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’Adonay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identical consonants: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Hebraism = ‘descendent’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A5532-A535-D71C-F5B6-DD4DF09CA410}"/>
              </a:ext>
            </a:extLst>
          </p:cNvPr>
          <p:cNvSpPr txBox="1"/>
          <p:nvPr/>
        </p:nvSpPr>
        <p:spPr>
          <a:xfrm>
            <a:off x="205273" y="462571"/>
            <a:ext cx="6690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42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do you think about the [Messiah]? Whose son is he?” They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to him, “The son of David.”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D8C9A2-DB52-8136-8A95-E161ED9ED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649"/>
            <a:ext cx="7315200" cy="14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4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98D77B-103B-CD9B-18B9-BE768C3E7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680B47-B0A0-1F47-AB81-A1681CF6C87F}"/>
              </a:ext>
            </a:extLst>
          </p:cNvPr>
          <p:cNvSpPr txBox="1"/>
          <p:nvPr/>
        </p:nvSpPr>
        <p:spPr>
          <a:xfrm>
            <a:off x="132499" y="813993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did not ascend into the heavens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0C250-A53F-65E8-E2D6-2DB69A1C697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Peter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2 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AB1EF-0B96-1682-776C-093FA874060A}"/>
              </a:ext>
            </a:extLst>
          </p:cNvPr>
          <p:cNvSpPr txBox="1"/>
          <p:nvPr/>
        </p:nvSpPr>
        <p:spPr>
          <a:xfrm>
            <a:off x="132499" y="2653220"/>
            <a:ext cx="1929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Exalted: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95EE7-FADE-3EE5-8F48-E87F3CD4FE18}"/>
              </a:ext>
            </a:extLst>
          </p:cNvPr>
          <p:cNvSpPr txBox="1"/>
          <p:nvPr/>
        </p:nvSpPr>
        <p:spPr>
          <a:xfrm>
            <a:off x="1947543" y="2653220"/>
            <a:ext cx="5563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Psalm 110.1, ‘Sit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@ right hand.’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 and went into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Sheol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Post-exaltation.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1CD8A-B5AB-E24D-5DB6-D405112D45F3}"/>
              </a:ext>
            </a:extLst>
          </p:cNvPr>
          <p:cNvSpPr txBox="1"/>
          <p:nvPr/>
        </p:nvSpPr>
        <p:spPr>
          <a:xfrm>
            <a:off x="132499" y="382579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Exalted at the right hand of God…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DBEAD-67EE-9740-2116-771E38E92D33}"/>
              </a:ext>
            </a:extLst>
          </p:cNvPr>
          <p:cNvSpPr txBox="1"/>
          <p:nvPr/>
        </p:nvSpPr>
        <p:spPr>
          <a:xfrm>
            <a:off x="132499" y="1699113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has made him both Lord and Christ, this Jesus whom you crucified.”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74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F2A9B-ACEB-E963-D188-5B503252F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881567-6CAC-C7B8-D271-C6648693B263}"/>
              </a:ext>
            </a:extLst>
          </p:cNvPr>
          <p:cNvSpPr txBox="1"/>
          <p:nvPr/>
        </p:nvSpPr>
        <p:spPr>
          <a:xfrm>
            <a:off x="103571" y="1920901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Repent therefore…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he may send the [Messiah] appointed for you, Jesus, whom heaven must receive until the time for restoring all the things.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E14295-C478-B62D-6ED1-F79D5F071EE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Peter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3 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0D893-56E5-9190-AE99-AAD4D3128434}"/>
              </a:ext>
            </a:extLst>
          </p:cNvPr>
          <p:cNvSpPr txBox="1"/>
          <p:nvPr/>
        </p:nvSpPr>
        <p:spPr>
          <a:xfrm>
            <a:off x="103571" y="535906"/>
            <a:ext cx="7006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God foretold by the mouth of all the prophets, that his [Messiah] would suffer, he thus fulfilled.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22A45-E66B-38E5-9F09-882A891A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43" y="535906"/>
            <a:ext cx="6392114" cy="35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09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087AB6-90BB-3CAD-8B7A-1766C8E41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4E212B-B5D2-886D-D8FC-2FC0937D3167}"/>
              </a:ext>
            </a:extLst>
          </p:cNvPr>
          <p:cNvSpPr txBox="1"/>
          <p:nvPr/>
        </p:nvSpPr>
        <p:spPr>
          <a:xfrm>
            <a:off x="207142" y="2101550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oppressive judgment he was taken away, …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 was cut off from the land of the living…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288D3-0F38-DD73-8029-9D850BC1EDA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53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NJPS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1985)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AE30E-6BDD-5338-A73C-835798FE9775}"/>
              </a:ext>
            </a:extLst>
          </p:cNvPr>
          <p:cNvSpPr txBox="1"/>
          <p:nvPr/>
        </p:nvSpPr>
        <p:spPr>
          <a:xfrm>
            <a:off x="207142" y="380653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maltreated, yet he was submissive, …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a sheep being led to slaughter, … He did not open his mouth.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7D67E-88CF-0A7A-CC4A-3F3C93C45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95" y="475173"/>
            <a:ext cx="6480610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71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AA2B9-BCE5-3605-FB95-567566DD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F92A7-3326-391A-058F-CA99DA6CDD4B}"/>
              </a:ext>
            </a:extLst>
          </p:cNvPr>
          <p:cNvSpPr txBox="1"/>
          <p:nvPr/>
        </p:nvSpPr>
        <p:spPr>
          <a:xfrm>
            <a:off x="88082" y="934015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separatist Qumran community had clear messianic expectations.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orthodox Rabbis also had clear messianic expectations.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Their texts borrow language and ideas from the Hebrew Tanach.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Jews in Jesus’ day read these texts.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37D39-1757-7CE4-E6C5-2F4FBD67C334}"/>
              </a:ext>
            </a:extLst>
          </p:cNvPr>
          <p:cNvSpPr txBox="1"/>
          <p:nvPr/>
        </p:nvSpPr>
        <p:spPr>
          <a:xfrm>
            <a:off x="1" y="0"/>
            <a:ext cx="7315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Second Temple Period Perspectives on Messiah in the Tanach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B343F-AC6E-9869-6B25-B2092E5A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385" y="913953"/>
            <a:ext cx="4801270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02B2B7-B673-E855-BFF4-BBF112A3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837795-3943-F922-CCBD-8C965F3697B8}"/>
              </a:ext>
            </a:extLst>
          </p:cNvPr>
          <p:cNvSpPr txBox="1"/>
          <p:nvPr/>
        </p:nvSpPr>
        <p:spPr>
          <a:xfrm>
            <a:off x="125963" y="179603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 opened his mouth, and beginning with this Scripture he told him the good news about Jesus.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4031B-D148-1715-CEAC-E2A2BC2E927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Philip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8 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A3B93-1B09-E36E-4952-7DA402AECA7D}"/>
              </a:ext>
            </a:extLst>
          </p:cNvPr>
          <p:cNvSpPr txBox="1"/>
          <p:nvPr/>
        </p:nvSpPr>
        <p:spPr>
          <a:xfrm>
            <a:off x="125963" y="3068855"/>
            <a:ext cx="228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Prophet: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Scripture: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F0D0D-47FF-CD8E-CDD3-C323B41D39FC}"/>
              </a:ext>
            </a:extLst>
          </p:cNvPr>
          <p:cNvSpPr txBox="1"/>
          <p:nvPr/>
        </p:nvSpPr>
        <p:spPr>
          <a:xfrm>
            <a:off x="2227459" y="3068855"/>
            <a:ext cx="4961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Isaiah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53:7-8 LXX Greek version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545B6-7812-7FED-2619-596BAD415957}"/>
              </a:ext>
            </a:extLst>
          </p:cNvPr>
          <p:cNvSpPr txBox="1"/>
          <p:nvPr/>
        </p:nvSpPr>
        <p:spPr>
          <a:xfrm>
            <a:off x="125963" y="523220"/>
            <a:ext cx="7189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eunuch said to Philip, “About whom, I ask you, does the prophet say this, about himself or about someone else?”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93903-92F2-4A27-6F6C-0DC8D466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277" y="523220"/>
            <a:ext cx="3591580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45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A23CB1-EFB5-0CF7-3C8D-F6E6947D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B5D55C-EBE3-D6D7-61C0-45A06E812BC8}"/>
              </a:ext>
            </a:extLst>
          </p:cNvPr>
          <p:cNvSpPr txBox="1"/>
          <p:nvPr/>
        </p:nvSpPr>
        <p:spPr>
          <a:xfrm>
            <a:off x="103571" y="2206585"/>
            <a:ext cx="7211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explaining and proving that it was necessary for the [Messiah] to suffer and to rise from the dead.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0F71C-D375-77FB-ED5A-001D71E1ED6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17, 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BCAE3-C540-3FF5-8814-0C3B7A990D8D}"/>
              </a:ext>
            </a:extLst>
          </p:cNvPr>
          <p:cNvSpPr txBox="1"/>
          <p:nvPr/>
        </p:nvSpPr>
        <p:spPr>
          <a:xfrm>
            <a:off x="103571" y="523220"/>
            <a:ext cx="72582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was a synagogue of the Jews.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Paul went in, as was his custom, and on three Sabbath days he reasoned with them from the Scriptures,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476EF-B63A-A9C6-915D-AD33AB12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43" y="523220"/>
            <a:ext cx="5377138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54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CCB8E-2AFA-095D-9C76-8A6F66BCE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9DDBBF-8069-113E-B526-AFA487DF9B40}"/>
              </a:ext>
            </a:extLst>
          </p:cNvPr>
          <p:cNvSpPr txBox="1"/>
          <p:nvPr/>
        </p:nvSpPr>
        <p:spPr>
          <a:xfrm>
            <a:off x="207142" y="1803417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he arrived, he greatly helped those who through grace had believed,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 powerfully refuted the Jews in public, showing by the Scriptures that the [Messiah] was Jesus.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45DD49-7625-A3B1-D855-6DFD36D06F3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Appolos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(Acts 18, 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DC979-C7E8-0995-7F8E-B7B4960A3E69}"/>
              </a:ext>
            </a:extLst>
          </p:cNvPr>
          <p:cNvSpPr txBox="1"/>
          <p:nvPr/>
        </p:nvSpPr>
        <p:spPr>
          <a:xfrm>
            <a:off x="207142" y="52322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Apollos, a native of Alexandria, came to Ephesus. He was an eloquent man, competent in the Scriptures.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BF454-CEAC-D98B-C81A-907764CA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82" y="523220"/>
            <a:ext cx="5114177" cy="35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D3BB4-AD9A-683B-4B2B-3DC92F40C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3497FB-7AEA-0834-3C89-9AA1773F8F31}"/>
              </a:ext>
            </a:extLst>
          </p:cNvPr>
          <p:cNvSpPr txBox="1"/>
          <p:nvPr/>
        </p:nvSpPr>
        <p:spPr>
          <a:xfrm>
            <a:off x="93026" y="523220"/>
            <a:ext cx="71291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Skeptics accuse Jesus, his apostles, or the NT writers of fabricating their reports of Jews responding to Jesus’ messianic pretensions.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likely, 2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temple era Jews held the entire Tanach to be both predictive and messianic.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A4973-ECB8-7E9D-A253-C2BE379A898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09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http://tanach.site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93C36-A224-E486-CFEE-E29EDDA4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87" y="1207792"/>
            <a:ext cx="2864225" cy="29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06DD7-3638-CA42-8CEC-0C4BFBC8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423B8-C188-CC91-BFD6-CA1AAF03B177}"/>
              </a:ext>
            </a:extLst>
          </p:cNvPr>
          <p:cNvSpPr txBox="1"/>
          <p:nvPr/>
        </p:nvSpPr>
        <p:spPr>
          <a:xfrm>
            <a:off x="37707" y="1500103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עַד בּוֹא הַנָּבִיא וּ</a:t>
            </a:r>
            <a:r>
              <a:rPr lang="he-IL" sz="2800" b="1" dirty="0">
                <a:solidFill>
                  <a:srgbClr val="0070C0"/>
                </a:solidFill>
                <a:latin typeface="Arial" panose="020B0604020202020204" pitchFamily="34" charset="0"/>
              </a:rPr>
              <a:t>מְשִׁיח</a:t>
            </a: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ֵי אַהֲרוֹן וְיִשְׂרָאֵל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82FFF-FC40-24E4-3753-131470056E0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1QS IX 9–11 (</a:t>
            </a:r>
            <a:r>
              <a:rPr lang="en-US" sz="28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Community Rule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BFC6B-4BB8-818E-DE5D-E46736653986}"/>
              </a:ext>
            </a:extLst>
          </p:cNvPr>
          <p:cNvSpPr txBox="1"/>
          <p:nvPr/>
        </p:nvSpPr>
        <p:spPr>
          <a:xfrm>
            <a:off x="207142" y="2091478"/>
            <a:ext cx="2286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Prophet: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Aaron: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Israel: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D0FA5-7BE0-5739-EA07-06714336E137}"/>
              </a:ext>
            </a:extLst>
          </p:cNvPr>
          <p:cNvSpPr txBox="1"/>
          <p:nvPr/>
        </p:nvSpPr>
        <p:spPr>
          <a:xfrm>
            <a:off x="2330311" y="2091478"/>
            <a:ext cx="4777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(expected) prophet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Anointed (kings)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Priestly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(Davidic) king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255B3-8B15-FBC7-2F3E-EE38258C5F8E}"/>
              </a:ext>
            </a:extLst>
          </p:cNvPr>
          <p:cNvSpPr txBox="1"/>
          <p:nvPr/>
        </p:nvSpPr>
        <p:spPr>
          <a:xfrm>
            <a:off x="207142" y="53460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“...until the coming of the prophet and the Messiahs of Aaron and Israel.”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75485-0DCE-0FEE-DA4E-9896E3132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165"/>
            <a:ext cx="7315200" cy="28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4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2E19D-89AE-7CFF-42FB-9A5FB30CD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9AD39-4438-5D79-C372-3AA2DFE2EDFB}"/>
              </a:ext>
            </a:extLst>
          </p:cNvPr>
          <p:cNvSpPr txBox="1"/>
          <p:nvPr/>
        </p:nvSpPr>
        <p:spPr>
          <a:xfrm>
            <a:off x="207142" y="1414789"/>
            <a:ext cx="662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וְיַעֲשֵׂה הַמֶּלֶךְ הַ</a:t>
            </a:r>
            <a:r>
              <a:rPr lang="he-IL" sz="2800" b="1" dirty="0">
                <a:solidFill>
                  <a:srgbClr val="0070C0"/>
                </a:solidFill>
                <a:latin typeface="Arial" panose="020B0604020202020204" pitchFamily="34" charset="0"/>
              </a:rPr>
              <a:t>מָּשִׁיחַ</a:t>
            </a: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 נְקָם בְּאֹיְבָיו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1DF52-25CD-F896-C349-A6AC5A84022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4Q285 (Fragment 5)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B1361-4C8A-97CA-281E-3933A21D6D22}"/>
              </a:ext>
            </a:extLst>
          </p:cNvPr>
          <p:cNvSpPr txBox="1"/>
          <p:nvPr/>
        </p:nvSpPr>
        <p:spPr>
          <a:xfrm>
            <a:off x="207142" y="53460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the King, the Messiah, will work vengeance upon his enemies…”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F2503-DF56-C3E6-445E-DE36D68E9471}"/>
              </a:ext>
            </a:extLst>
          </p:cNvPr>
          <p:cNvSpPr txBox="1"/>
          <p:nvPr/>
        </p:nvSpPr>
        <p:spPr>
          <a:xfrm>
            <a:off x="346238" y="3011252"/>
            <a:ext cx="662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וְהִמְתּוּ נָשִׂיא הָעֵדָה </a:t>
            </a:r>
            <a:r>
              <a:rPr lang="he-IL" sz="2800" b="1" dirty="0">
                <a:solidFill>
                  <a:srgbClr val="0070C0"/>
                </a:solidFill>
                <a:latin typeface="Arial" panose="020B0604020202020204" pitchFamily="34" charset="0"/>
              </a:rPr>
              <a:t>צֶמַח דָּוִד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51864-D7B7-3BCB-3B0A-26FBD4AE7379}"/>
              </a:ext>
            </a:extLst>
          </p:cNvPr>
          <p:cNvSpPr txBox="1"/>
          <p:nvPr/>
        </p:nvSpPr>
        <p:spPr>
          <a:xfrm>
            <a:off x="276690" y="2114476"/>
            <a:ext cx="6968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he will kill the prince of the congregation, the Branch of David…”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4A318A-EE70-3734-3685-A05208F1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6" y="580328"/>
            <a:ext cx="5323529" cy="35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28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B0A17A-B362-EB44-592A-27AC98B37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FB5BB-CB59-C0BA-C180-E88F20B658A4}"/>
              </a:ext>
            </a:extLst>
          </p:cNvPr>
          <p:cNvSpPr txBox="1"/>
          <p:nvPr/>
        </p:nvSpPr>
        <p:spPr>
          <a:xfrm>
            <a:off x="207140" y="1754554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יְבַשֵּׂר עֲנָוִים וְיִפְקַח עִוְרִים יְבַשֵּׂר עֲנָוִים וְיִפְקַח עִוְרִים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155B9-B5F1-BCE4-394A-84E914007FD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4Q521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Messianic Apocalypse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B2743-00B9-213A-4F01-C2B3A8B2D5B6}"/>
              </a:ext>
            </a:extLst>
          </p:cNvPr>
          <p:cNvSpPr txBox="1"/>
          <p:nvPr/>
        </p:nvSpPr>
        <p:spPr>
          <a:xfrm>
            <a:off x="103571" y="2287977"/>
            <a:ext cx="2463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Revive: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Proclaim: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eyes: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02E8B-11A2-C2FB-AEA8-7C86B7E8DE14}"/>
              </a:ext>
            </a:extLst>
          </p:cNvPr>
          <p:cNvSpPr txBox="1"/>
          <p:nvPr/>
        </p:nvSpPr>
        <p:spPr>
          <a:xfrm>
            <a:off x="2453319" y="2287977"/>
            <a:ext cx="5236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 Isaiah 35 &amp; 61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NT: John’s query to Jesus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NT: Jesus’ reply to John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NT: Jesus’ final miracle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7C7FF-36CF-0938-8475-9EFB13D5AB81}"/>
              </a:ext>
            </a:extLst>
          </p:cNvPr>
          <p:cNvSpPr txBox="1"/>
          <p:nvPr/>
        </p:nvSpPr>
        <p:spPr>
          <a:xfrm>
            <a:off x="207141" y="464269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will heal the wounded, and revive the dead, and proclaim good news to the poor, and open the eyes of the blind.”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DE866E-2090-BDF9-2867-4B8AD3CC1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0" y="464269"/>
            <a:ext cx="7231501" cy="36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6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C0198-61CB-EF7A-C335-C2AA4065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F90F8-AF5A-4284-366E-A33E85E857AE}"/>
              </a:ext>
            </a:extLst>
          </p:cNvPr>
          <p:cNvSpPr txBox="1"/>
          <p:nvPr/>
        </p:nvSpPr>
        <p:spPr>
          <a:xfrm>
            <a:off x="207142" y="1330071"/>
            <a:ext cx="722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Rabbi Yehudah says: “His name is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Shiloh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it is said, ‘Until Shiloh comes’ (Genesis 49:10).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9B43B-3B5F-7CCC-1A80-98E2A0FC816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Talmud: Sanhedrin 98b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9E4CD-850F-253C-20FD-732D962EA6B4}"/>
              </a:ext>
            </a:extLst>
          </p:cNvPr>
          <p:cNvSpPr txBox="1"/>
          <p:nvPr/>
        </p:nvSpPr>
        <p:spPr>
          <a:xfrm>
            <a:off x="207142" y="2667233"/>
            <a:ext cx="722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Tannaitic period (roughly 10–220 CE) preserved in the Mishnah,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Tosefta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early strata of the Talmud.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CD4B3-B62E-6E76-57D3-AF40992E0B2A}"/>
              </a:ext>
            </a:extLst>
          </p:cNvPr>
          <p:cNvSpPr txBox="1"/>
          <p:nvPr/>
        </p:nvSpPr>
        <p:spPr>
          <a:xfrm>
            <a:off x="207142" y="44316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Rabbi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Ḥanina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said: “The name of the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Menachem ben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Ḥizkiyah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85F5E-776E-9E05-AFC9-D17F2CB1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30" y="443168"/>
            <a:ext cx="5464885" cy="36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97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5E4AE-279A-6FBA-681D-1EB854714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51F94-E3AD-60CC-C2E9-DA2A1CA327FA}"/>
              </a:ext>
            </a:extLst>
          </p:cNvPr>
          <p:cNvSpPr txBox="1"/>
          <p:nvPr/>
        </p:nvSpPr>
        <p:spPr>
          <a:xfrm>
            <a:off x="129770" y="2162239"/>
            <a:ext cx="682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אמר שמואל: אין בין העולם הזה לימות ה</a:t>
            </a:r>
            <a:r>
              <a:rPr lang="he-IL" sz="2800" b="1" dirty="0">
                <a:solidFill>
                  <a:srgbClr val="0070C0"/>
                </a:solidFill>
                <a:latin typeface="Arial" panose="020B0604020202020204" pitchFamily="34" charset="0"/>
              </a:rPr>
              <a:t>משיח</a:t>
            </a:r>
            <a:r>
              <a:rPr lang="he-IL" sz="2800" b="1" dirty="0">
                <a:solidFill>
                  <a:prstClr val="black"/>
                </a:solidFill>
                <a:latin typeface="Arial" panose="020B0604020202020204" pitchFamily="34" charset="0"/>
              </a:rPr>
              <a:t> אלא שעבוד מלכויות בלבד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3253C-7001-0A85-CA4B-0ED1C2979F1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Talmud: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Berakhot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34b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21D31-E2C1-F145-CC6D-BA3F30450975}"/>
              </a:ext>
            </a:extLst>
          </p:cNvPr>
          <p:cNvSpPr txBox="1"/>
          <p:nvPr/>
        </p:nvSpPr>
        <p:spPr>
          <a:xfrm>
            <a:off x="293161" y="3116346"/>
            <a:ext cx="682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a miraculous overhaul of nature but a political transformation.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55B2F-9CBB-04E5-4EC1-728D5919225D}"/>
              </a:ext>
            </a:extLst>
          </p:cNvPr>
          <p:cNvSpPr txBox="1"/>
          <p:nvPr/>
        </p:nvSpPr>
        <p:spPr>
          <a:xfrm>
            <a:off x="207142" y="443168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Shmuel said: “The only difference between this world and the days of the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[the end of] subjugation to foreign kingdoms.”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64F9A-1D41-9D4D-3216-B7535B78D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49" y="451782"/>
            <a:ext cx="5132443" cy="36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C839B-22DE-0844-DFD9-F17C74B6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F664B-0620-D756-B90D-88079FF2D225}"/>
              </a:ext>
            </a:extLst>
          </p:cNvPr>
          <p:cNvSpPr txBox="1"/>
          <p:nvPr/>
        </p:nvSpPr>
        <p:spPr>
          <a:xfrm>
            <a:off x="207142" y="1360589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  “Are you the one who is to come, or shall we look for another?”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BA141-1EF6-2502-885F-9203F4F7145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John the Baptizer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(Mt 11 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B77DA-C8D7-2A80-8DFE-42BAADDF19E9}"/>
              </a:ext>
            </a:extLst>
          </p:cNvPr>
          <p:cNvSpPr txBox="1"/>
          <p:nvPr/>
        </p:nvSpPr>
        <p:spPr>
          <a:xfrm>
            <a:off x="207142" y="2673533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12087-62B2-D448-D6A7-DFB668B9BE95}"/>
              </a:ext>
            </a:extLst>
          </p:cNvPr>
          <p:cNvSpPr txBox="1"/>
          <p:nvPr/>
        </p:nvSpPr>
        <p:spPr>
          <a:xfrm>
            <a:off x="2175566" y="2667172"/>
            <a:ext cx="4932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Jesus’ miracles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end-times Messiah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would conquer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E3ADD-1B63-D877-2552-42F1CCF6F9FA}"/>
              </a:ext>
            </a:extLst>
          </p:cNvPr>
          <p:cNvSpPr txBox="1"/>
          <p:nvPr/>
        </p:nvSpPr>
        <p:spPr>
          <a:xfrm>
            <a:off x="207142" y="47833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when John heard in prison about the deeds of the Christ, he sent word by his disciples and said to [Jesus],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D636CF-BAB8-926D-9275-62FD5B813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6" y="478336"/>
            <a:ext cx="6189229" cy="352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2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4BEE8-6472-A7C6-B7A1-C5B1D746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7CF0C8-4323-15B3-04CF-CF9075B98BD4}"/>
              </a:ext>
            </a:extLst>
          </p:cNvPr>
          <p:cNvSpPr txBox="1"/>
          <p:nvPr/>
        </p:nvSpPr>
        <p:spPr>
          <a:xfrm>
            <a:off x="207142" y="1326350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beginning with Moses and all the Prophets, he interpreted to them in all the Scriptures the things concerning himself.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 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E63F6-F61F-AEF1-7716-B773159ACE19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About Himself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(ESV 2016)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608C7-9C52-2BCD-D624-74B43E14EFF7}"/>
              </a:ext>
            </a:extLst>
          </p:cNvPr>
          <p:cNvSpPr txBox="1"/>
          <p:nvPr/>
        </p:nvSpPr>
        <p:spPr>
          <a:xfrm>
            <a:off x="207142" y="3037999"/>
            <a:ext cx="2451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Necessary: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C7AAB-8105-1E8C-B41F-BF2E0AFA993E}"/>
              </a:ext>
            </a:extLst>
          </p:cNvPr>
          <p:cNvSpPr txBox="1"/>
          <p:nvPr/>
        </p:nvSpPr>
        <p:spPr>
          <a:xfrm>
            <a:off x="2559891" y="3037998"/>
            <a:ext cx="4663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Scripture must come true.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 perspective.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651ED-28B6-62BD-990F-BD235317FE39}"/>
              </a:ext>
            </a:extLst>
          </p:cNvPr>
          <p:cNvSpPr txBox="1"/>
          <p:nvPr/>
        </p:nvSpPr>
        <p:spPr>
          <a:xfrm>
            <a:off x="207142" y="46426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it not necessary that the Messiah should suffer these things and enter into his glory?”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814AE-358A-4112-E0D5-93C30B3E5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97349"/>
            <a:ext cx="5795554" cy="36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2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9649</TotalTime>
  <Words>1503</Words>
  <Application>Microsoft Office PowerPoint</Application>
  <PresentationFormat>Custom</PresentationFormat>
  <Paragraphs>150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391</cp:revision>
  <dcterms:created xsi:type="dcterms:W3CDTF">2023-02-25T21:04:15Z</dcterms:created>
  <dcterms:modified xsi:type="dcterms:W3CDTF">2025-08-15T01:13:30Z</dcterms:modified>
</cp:coreProperties>
</file>