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419" r:id="rId3"/>
    <p:sldId id="420" r:id="rId4"/>
    <p:sldId id="422" r:id="rId5"/>
    <p:sldId id="421" r:id="rId6"/>
    <p:sldId id="407" r:id="rId7"/>
    <p:sldId id="410" r:id="rId8"/>
    <p:sldId id="427" r:id="rId9"/>
    <p:sldId id="429" r:id="rId10"/>
    <p:sldId id="436" r:id="rId11"/>
    <p:sldId id="437" r:id="rId12"/>
    <p:sldId id="430" r:id="rId13"/>
    <p:sldId id="438" r:id="rId14"/>
    <p:sldId id="417" r:id="rId15"/>
    <p:sldId id="424" r:id="rId16"/>
    <p:sldId id="431" r:id="rId17"/>
    <p:sldId id="432" r:id="rId18"/>
    <p:sldId id="418" r:id="rId19"/>
    <p:sldId id="440" r:id="rId20"/>
    <p:sldId id="433" r:id="rId21"/>
    <p:sldId id="423" r:id="rId22"/>
    <p:sldId id="434" r:id="rId23"/>
    <p:sldId id="435" r:id="rId24"/>
    <p:sldId id="416" r:id="rId25"/>
  </p:sldIdLst>
  <p:sldSz cx="7315200" cy="4114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234195FF-8F86-54BB-EB87-7D403376B1B0}" name="Galen Currah" initials="GC" userId="b9acc8d0659c3654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DE7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8" autoAdjust="0"/>
    <p:restoredTop sz="94660"/>
  </p:normalViewPr>
  <p:slideViewPr>
    <p:cSldViewPr snapToGrid="0">
      <p:cViewPr varScale="1">
        <p:scale>
          <a:sx n="126" d="100"/>
          <a:sy n="126" d="100"/>
        </p:scale>
        <p:origin x="72" y="2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8/10/relationships/authors" Target="author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673418"/>
            <a:ext cx="5486400" cy="1432560"/>
          </a:xfrm>
        </p:spPr>
        <p:txBody>
          <a:bodyPr anchor="b"/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161223"/>
            <a:ext cx="5486400" cy="993457"/>
          </a:xfrm>
        </p:spPr>
        <p:txBody>
          <a:bodyPr/>
          <a:lstStyle>
            <a:lvl1pPr marL="0" indent="0" algn="ctr">
              <a:buNone/>
              <a:defRPr sz="1440"/>
            </a:lvl1pPr>
            <a:lvl2pPr marL="274320" indent="0" algn="ctr">
              <a:buNone/>
              <a:defRPr sz="1200"/>
            </a:lvl2pPr>
            <a:lvl3pPr marL="548640" indent="0" algn="ctr">
              <a:buNone/>
              <a:defRPr sz="1080"/>
            </a:lvl3pPr>
            <a:lvl4pPr marL="822960" indent="0" algn="ctr">
              <a:buNone/>
              <a:defRPr sz="960"/>
            </a:lvl4pPr>
            <a:lvl5pPr marL="1097280" indent="0" algn="ctr">
              <a:buNone/>
              <a:defRPr sz="960"/>
            </a:lvl5pPr>
            <a:lvl6pPr marL="1371600" indent="0" algn="ctr">
              <a:buNone/>
              <a:defRPr sz="960"/>
            </a:lvl6pPr>
            <a:lvl7pPr marL="1645920" indent="0" algn="ctr">
              <a:buNone/>
              <a:defRPr sz="960"/>
            </a:lvl7pPr>
            <a:lvl8pPr marL="1920240" indent="0" algn="ctr">
              <a:buNone/>
              <a:defRPr sz="960"/>
            </a:lvl8pPr>
            <a:lvl9pPr marL="2194560" indent="0" algn="ctr">
              <a:buNone/>
              <a:defRPr sz="9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212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278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234940" y="219075"/>
            <a:ext cx="1577340" cy="34871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219075"/>
            <a:ext cx="4640580" cy="348710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7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969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110" y="1025843"/>
            <a:ext cx="6309360" cy="1711642"/>
          </a:xfrm>
        </p:spPr>
        <p:txBody>
          <a:bodyPr anchor="b"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9110" y="2753678"/>
            <a:ext cx="6309360" cy="900112"/>
          </a:xfrm>
        </p:spPr>
        <p:txBody>
          <a:bodyPr/>
          <a:lstStyle>
            <a:lvl1pPr marL="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2786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9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703320" y="1095375"/>
            <a:ext cx="3108960" cy="26108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734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19075"/>
            <a:ext cx="6309360" cy="7953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873" y="1008698"/>
            <a:ext cx="3094672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873" y="1503045"/>
            <a:ext cx="3094672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703320" y="1008698"/>
            <a:ext cx="3109913" cy="494347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703320" y="1503045"/>
            <a:ext cx="3109913" cy="22107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1438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1505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222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9913" y="592455"/>
            <a:ext cx="3703320" cy="29241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587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873" y="274320"/>
            <a:ext cx="2359342" cy="960120"/>
          </a:xfrm>
        </p:spPr>
        <p:txBody>
          <a:bodyPr anchor="b"/>
          <a:lstStyle>
            <a:lvl1pPr>
              <a:defRPr sz="1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109913" y="592455"/>
            <a:ext cx="3703320" cy="2924175"/>
          </a:xfrm>
        </p:spPr>
        <p:txBody>
          <a:bodyPr anchor="t"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873" y="1234440"/>
            <a:ext cx="2359342" cy="2286953"/>
          </a:xfrm>
        </p:spPr>
        <p:txBody>
          <a:bodyPr/>
          <a:lstStyle>
            <a:lvl1pPr marL="0" indent="0">
              <a:buNone/>
              <a:defRPr sz="960"/>
            </a:lvl1pPr>
            <a:lvl2pPr marL="274320" indent="0">
              <a:buNone/>
              <a:defRPr sz="840"/>
            </a:lvl2pPr>
            <a:lvl3pPr marL="548640" indent="0">
              <a:buNone/>
              <a:defRPr sz="720"/>
            </a:lvl3pPr>
            <a:lvl4pPr marL="822960" indent="0">
              <a:buNone/>
              <a:defRPr sz="600"/>
            </a:lvl4pPr>
            <a:lvl5pPr marL="1097280" indent="0">
              <a:buNone/>
              <a:defRPr sz="600"/>
            </a:lvl5pPr>
            <a:lvl6pPr marL="1371600" indent="0">
              <a:buNone/>
              <a:defRPr sz="600"/>
            </a:lvl6pPr>
            <a:lvl7pPr marL="1645920" indent="0">
              <a:buNone/>
              <a:defRPr sz="600"/>
            </a:lvl7pPr>
            <a:lvl8pPr marL="1920240" indent="0">
              <a:buNone/>
              <a:defRPr sz="600"/>
            </a:lvl8pPr>
            <a:lvl9pPr marL="219456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230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920" y="219075"/>
            <a:ext cx="6309360" cy="7953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920" y="1095375"/>
            <a:ext cx="6309360" cy="26108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92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CF0BF-C3A9-4D6C-BDB3-FC19FEA1CBB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423160" y="3813810"/>
            <a:ext cx="246888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66360" y="3813810"/>
            <a:ext cx="1645920" cy="2190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056DE-DC01-4506-95B8-19EE7E39E1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0326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48640" rtl="0" eaLnBrk="1" latinLnBrk="0" hangingPunct="1">
        <a:lnSpc>
          <a:spcPct val="90000"/>
        </a:lnSpc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54864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68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C16CAE0-FBA9-66C6-B905-EDF726AD7B18}"/>
              </a:ext>
            </a:extLst>
          </p:cNvPr>
          <p:cNvSpPr txBox="1"/>
          <p:nvPr/>
        </p:nvSpPr>
        <p:spPr>
          <a:xfrm>
            <a:off x="0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Messiah in the Tanach, 06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063A28-9CAA-B692-40CB-2306E587832C}"/>
              </a:ext>
            </a:extLst>
          </p:cNvPr>
          <p:cNvSpPr txBox="1"/>
          <p:nvPr/>
        </p:nvSpPr>
        <p:spPr>
          <a:xfrm>
            <a:off x="0" y="359158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Arial" panose="020B0604020202020204" pitchFamily="34" charset="0"/>
                <a:cs typeface="Arial" panose="020B0604020202020204" pitchFamily="34" charset="0"/>
              </a:rPr>
              <a:t>A Short Course for Men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F0CD23-B4C1-560E-A8E4-967797E3D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198" y="523219"/>
            <a:ext cx="4191002" cy="309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119026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5FD89C7-DE1A-1081-2B4E-0693A272CC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164C54-5A50-28B8-A2AD-203DF1FDD2DC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Ephrath was in the fertile Judean hill country, near the main trade route.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Bethlehem of Judea/Ephrath lies 10 km (6 miles) south of Jerusalem.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Not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Bethlehem of Galilee (in Zebulun), near Nazareth in the north, mentioned in Joshua 19:15 as part of the tribal allotments.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3B7B103-92D2-678A-FC36-6A51B3BD6D1D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Two Bethlehem towns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F56EC2-593A-2957-358B-7AE60ED3A4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025" y="428054"/>
            <a:ext cx="3387197" cy="368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204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D96E86D-55AF-A948-F4F9-DB0C5BFEA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295D893-D04E-2D3C-4ADF-9662A18E2DA1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Targum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Pseudo-Jonathan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[7th to 12th centuries CE] on Gen 35.21 = Migdal Edar (‘flock tower’) = “the place from whence the Messiah shall be revealed in the last days.”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Jerusalem Talmud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Berakoth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5a states, “The King Messiah … From the royal city of Bethlehem in Judah.”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A97459E-F14C-C46E-072F-401EDE2F3362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Messianic Bethlehem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A72B5A-5B9C-A5FF-10C2-F0CB88359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49" y="529370"/>
            <a:ext cx="4435583" cy="358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0721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41DA94-3796-F823-A61A-0962444B34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17318E9-A7AF-B213-2D15-801ADE6B9DE4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3ACFA8-1092-56F4-71C7-A0BC8F60B98D}"/>
              </a:ext>
            </a:extLst>
          </p:cNvPr>
          <p:cNvSpPr txBox="1"/>
          <p:nvPr/>
        </p:nvSpPr>
        <p:spPr>
          <a:xfrm>
            <a:off x="88082" y="523220"/>
            <a:ext cx="7315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Types are not common in the 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‘A light to the nations’ (Isa 49:6) a type of Jesus in Acts 13:47.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Melchizedek (Psalm 110:4) a type of the Son of God (messiah) in Hebrews 7:1-3.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Types are identified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as such in the NT.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Similarities are not necessarily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baseline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1153FF-FC4B-29C2-B4CA-3AB5306268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41" y="559208"/>
            <a:ext cx="4440802" cy="35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6472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4B46809-EA17-BB6E-9936-421B2906E7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1E2064-368F-B265-C67A-E025F68BF65E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983452B-62C6-E68B-DF86-71A0927A19AE}"/>
              </a:ext>
            </a:extLst>
          </p:cNvPr>
          <p:cNvSpPr txBox="1"/>
          <p:nvPr/>
        </p:nvSpPr>
        <p:spPr>
          <a:xfrm>
            <a:off x="273178" y="2353498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Israel was a child, I loved him,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out of Egypt I called my son.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lang="en-US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CC8FB6-4D04-E869-7B03-3E7F1DCEC29B}"/>
              </a:ext>
            </a:extLst>
          </p:cNvPr>
          <p:cNvSpPr txBox="1"/>
          <p:nvPr/>
        </p:nvSpPr>
        <p:spPr>
          <a:xfrm>
            <a:off x="207142" y="616170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fell in love with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he was still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I have called [him] My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son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since Egypt. </a:t>
            </a:r>
            <a:r>
              <a:rPr lang="en-US" sz="20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15224D-C0AE-1A45-E3CB-5779D22D29D3}"/>
              </a:ext>
            </a:extLst>
          </p:cNvPr>
          <p:cNvSpPr txBox="1"/>
          <p:nvPr/>
        </p:nvSpPr>
        <p:spPr>
          <a:xfrm>
            <a:off x="273178" y="3237020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Hosea 11:1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A10142-A2A9-EA4D-37B5-242E2440A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374" y="544745"/>
            <a:ext cx="3063107" cy="357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986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48D538-81C3-547D-842C-641EE81CE6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F90A61-9A86-9B31-9CBC-FD0B8DF58EB7}"/>
              </a:ext>
            </a:extLst>
          </p:cNvPr>
          <p:cNvSpPr txBox="1"/>
          <p:nvPr/>
        </p:nvSpPr>
        <p:spPr>
          <a:xfrm>
            <a:off x="88082" y="523220"/>
            <a:ext cx="722711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“Thus says </a:t>
            </a:r>
            <a:r>
              <a:rPr lang="he-IL" sz="3200" b="1" dirty="0">
                <a:solidFill>
                  <a:prstClr val="black"/>
                </a:solidFill>
                <a:latin typeface="Arial" panose="020B0604020202020204" pitchFamily="34" charset="0"/>
              </a:rPr>
              <a:t>יהוה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: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 is My first-born son.”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Exodus 4:22-23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Balaam: “Their King’s acclaim in their midst. … God who freed them </a:t>
            </a:r>
            <a:r>
              <a:rPr lang="en-US" sz="2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[Heb. ‘him’]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Egypt… Their ruler shall rise… They shall devour enemy nations.”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Israel had no king at that time.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64546C7-8076-300B-E218-6FF7A3882113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fulfillment</a:t>
            </a:r>
          </a:p>
        </p:txBody>
      </p:sp>
    </p:spTree>
    <p:extLst>
      <p:ext uri="{BB962C8B-B14F-4D97-AF65-F5344CB8AC3E}">
        <p14:creationId xmlns:p14="http://schemas.microsoft.com/office/powerpoint/2010/main" val="17430037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50FAE0-2900-251E-DC6F-7C65801843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F1E366C-1546-B031-C989-732FF32E0151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Typical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6E2BA1-15DD-85AC-C6FC-516AD1DE9140}"/>
              </a:ext>
            </a:extLst>
          </p:cNvPr>
          <p:cNvSpPr txBox="1"/>
          <p:nvPr/>
        </p:nvSpPr>
        <p:spPr>
          <a:xfrm>
            <a:off x="207142" y="3223652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2:14-15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6E6197-04A0-3703-ED5D-FA97419D582C}"/>
              </a:ext>
            </a:extLst>
          </p:cNvPr>
          <p:cNvSpPr txBox="1"/>
          <p:nvPr/>
        </p:nvSpPr>
        <p:spPr>
          <a:xfrm>
            <a:off x="207141" y="552602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Then Joseph got up, took the child and his mother by night, and went to Egypt and remained there until the death of Herod.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13C903-C7A2-B8AD-7532-BE68515EB5D6}"/>
              </a:ext>
            </a:extLst>
          </p:cNvPr>
          <p:cNvSpPr txBox="1"/>
          <p:nvPr/>
        </p:nvSpPr>
        <p:spPr>
          <a:xfrm>
            <a:off x="207140" y="1838657"/>
            <a:ext cx="710805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This was to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fulfill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what had been spoken by the Lord through the prophet,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“Out of Egypt I have called my son.”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5A3F084-0807-4466-1368-612486EF8A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0151"/>
            <a:ext cx="7315200" cy="3496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534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C7C6354-3608-066F-47B8-FCCC6F4B8E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CFA5680-AA3C-2A91-9776-EC06EAA84E07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Applicational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E798B6-CC3E-51C7-CC11-7A2A4D9452D9}"/>
              </a:ext>
            </a:extLst>
          </p:cNvPr>
          <p:cNvSpPr txBox="1"/>
          <p:nvPr/>
        </p:nvSpPr>
        <p:spPr>
          <a:xfrm>
            <a:off x="207142" y="3223652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Jeremiah 31:15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D6CE25-FD0F-135F-A8E9-07243F0ED5EF}"/>
              </a:ext>
            </a:extLst>
          </p:cNvPr>
          <p:cNvSpPr txBox="1"/>
          <p:nvPr/>
        </p:nvSpPr>
        <p:spPr>
          <a:xfrm>
            <a:off x="207141" y="552602"/>
            <a:ext cx="7108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Thus said  GOD: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cry is heard in Ramah—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Wailing, bitter weeping—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 weeping for her children.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refuses to be comforted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her children, who are gone.</a:t>
            </a:r>
          </a:p>
        </p:txBody>
      </p:sp>
    </p:spTree>
    <p:extLst>
      <p:ext uri="{BB962C8B-B14F-4D97-AF65-F5344CB8AC3E}">
        <p14:creationId xmlns:p14="http://schemas.microsoft.com/office/powerpoint/2010/main" val="7356880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03D7262-5481-E148-43EA-60F9BBEB1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2873253-DA79-D93F-6945-B6BBA196C0C0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Applicational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169C13-7EAE-8BDC-C777-648FA36A4FCA}"/>
              </a:ext>
            </a:extLst>
          </p:cNvPr>
          <p:cNvSpPr txBox="1"/>
          <p:nvPr/>
        </p:nvSpPr>
        <p:spPr>
          <a:xfrm>
            <a:off x="207142" y="3591580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2:17-18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6E87177-5C48-5A38-CB9A-95AF77E98755}"/>
              </a:ext>
            </a:extLst>
          </p:cNvPr>
          <p:cNvSpPr txBox="1"/>
          <p:nvPr/>
        </p:nvSpPr>
        <p:spPr>
          <a:xfrm>
            <a:off x="207142" y="483037"/>
            <a:ext cx="69753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“Then what had been spoken through the prophet Jeremiah was fulfilled: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 voice was heard in Ramah,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wailing and loud lamentation,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Rachel weeping for her children;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2080AC-D518-969D-1802-2186DDE4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637"/>
            <a:ext cx="7315200" cy="24749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5DB972E-0A78-CAEC-5211-D6D63A037C70}"/>
              </a:ext>
            </a:extLst>
          </p:cNvPr>
          <p:cNvSpPr txBox="1"/>
          <p:nvPr/>
        </p:nvSpPr>
        <p:spPr>
          <a:xfrm>
            <a:off x="207142" y="2637473"/>
            <a:ext cx="69753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 refused to be consoled, 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 they are no more’.”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8152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F2940A-401F-A458-FCF8-28E30A53A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C6742A4-086B-C3E1-A108-983BD6933593}"/>
              </a:ext>
            </a:extLst>
          </p:cNvPr>
          <p:cNvSpPr txBox="1"/>
          <p:nvPr/>
        </p:nvSpPr>
        <p:spPr>
          <a:xfrm>
            <a:off x="88082" y="456853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Jeremia was speaking about the far future: “He who scattered Israel will gather him, and will keep him” (v. 10).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stopped to weep over Israel’s dead and exiled young people.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Spoke of Rachael as Israel’s ancestral mother (birthed Joseph and Benjamin).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Matthew knew Jeremiah’s context.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03625C8-96D1-7BB3-0CCF-DCCD371C7845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Jeremia 31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B280D3-7BC4-49F9-0285-FDDFC2DDD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47" y="456853"/>
            <a:ext cx="6981106" cy="3647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587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C13D77-1BFB-BEF1-1817-968F7BBD8F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3B77A88-6C17-574E-517B-D2D335582CD9}"/>
              </a:ext>
            </a:extLst>
          </p:cNvPr>
          <p:cNvSpPr txBox="1"/>
          <p:nvPr/>
        </p:nvSpPr>
        <p:spPr>
          <a:xfrm>
            <a:off x="44041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Proto-rabbinic use of scripture paid attention to context and true meaning.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Midrash was a medieval (CE) method, meant to show continued relevance of scripture. 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Applicational fulfilment is the most common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interpretive method used in the New Testament.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9D516D2-DF53-5F63-0B19-6AA96501E378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Applicational fulfilment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625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537D04-BFB7-46DA-5139-B8FE039185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B81521-4EA7-B600-94B3-82E54E1F0941}"/>
              </a:ext>
            </a:extLst>
          </p:cNvPr>
          <p:cNvSpPr txBox="1"/>
          <p:nvPr/>
        </p:nvSpPr>
        <p:spPr>
          <a:xfrm>
            <a:off x="88082" y="519967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Did NT writers quote the Tanach with original authors’ intended meaning?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Did NT writers force their own meanings onto the Tanach?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Did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NT writers employ a Jewish ‘midrashic’ method of interpretation?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Are NT writers’ quotations from the Tanach valid?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E9E58F-9AF9-4D78-0835-FD2DEA590841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Queries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B3E4A2-A54A-4058-6ADC-90B2E897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020" y="545439"/>
            <a:ext cx="6145242" cy="3569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56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D1FEEF-FB7D-F77A-F58A-8A5D9DD2B6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443E636-26EA-60A5-A0BF-97A1EC44B758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12E8E9-A1C1-0A33-BBF3-2323CD47D815}"/>
              </a:ext>
            </a:extLst>
          </p:cNvPr>
          <p:cNvSpPr txBox="1"/>
          <p:nvPr/>
        </p:nvSpPr>
        <p:spPr>
          <a:xfrm>
            <a:off x="207142" y="3064993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2:22b-23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3CD5B4-7F76-4755-7DF2-C64D3C7DD21F}"/>
              </a:ext>
            </a:extLst>
          </p:cNvPr>
          <p:cNvSpPr txBox="1"/>
          <p:nvPr/>
        </p:nvSpPr>
        <p:spPr>
          <a:xfrm>
            <a:off x="207142" y="483037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after being warned in a dream, he went away to the district of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Galilee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4C322C6-A705-41B9-605D-9F6BCD332282}"/>
              </a:ext>
            </a:extLst>
          </p:cNvPr>
          <p:cNvSpPr txBox="1"/>
          <p:nvPr/>
        </p:nvSpPr>
        <p:spPr>
          <a:xfrm>
            <a:off x="207142" y="3502559"/>
            <a:ext cx="6901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no such verse in the Tanach.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66E58D-84E2-C258-FB1C-6029F81E7BEA}"/>
              </a:ext>
            </a:extLst>
          </p:cNvPr>
          <p:cNvSpPr txBox="1"/>
          <p:nvPr/>
        </p:nvSpPr>
        <p:spPr>
          <a:xfrm>
            <a:off x="207142" y="1343128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[Joseph] made his home in a town called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Nazareth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so that what had been spoken through the prophets might be 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fulfilled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“He will be called a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Nazarene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A041758-C312-B705-37DB-A1D858F928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9869" y="553065"/>
            <a:ext cx="5342603" cy="3561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1534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build="allAtOnce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45FDA47-20B8-DF2C-0F8E-3C16F1959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8D00CF8-7C0C-C025-A509-20558A01452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CBAF32-299A-0565-D137-3F05FB7B3871}"/>
              </a:ext>
            </a:extLst>
          </p:cNvPr>
          <p:cNvSpPr txBox="1"/>
          <p:nvPr/>
        </p:nvSpPr>
        <p:spPr>
          <a:xfrm>
            <a:off x="244703" y="523220"/>
            <a:ext cx="707049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6075" marR="0" lvl="0" indent="-346075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Prophets: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plural. All other quotes in Matthew reference a single prophet.</a:t>
            </a:r>
          </a:p>
          <a:p>
            <a:pPr marL="346075" indent="-346075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Quote: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All other prophetic quotes in Matthew are introduced by ‘saying’.</a:t>
            </a:r>
          </a:p>
          <a:p>
            <a:pPr marL="346075" indent="-346075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Branch?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neṣer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(Isa 11:1). But there is no mention of branch here.</a:t>
            </a:r>
          </a:p>
          <a:p>
            <a:pPr marL="346075" indent="-346075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Nazarite?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nāzîr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(Jud 13:7). = Samson.  Different root Nazareth (</a:t>
            </a:r>
            <a:r>
              <a:rPr lang="en-US" sz="2800" b="1" i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nṣrt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010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0D986E-A3DB-F1F8-D88B-FBF79975E5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2CC2ED-3428-0AC8-7591-ACD16E81D822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Matthew’s day, ‘Nazarene’ was a term of derision. ‘Hick, bumkin, peasant.’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“This man was with Jesus the Nazarene.”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 26:71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“Can anything good come out of Nazareth?”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John 1:46</a:t>
            </a: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“No prophet is to arise from Galilee.”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Jn 7:52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4376C6-80E2-E854-D9B0-48446F8DC1CB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 fulfillment</a:t>
            </a:r>
          </a:p>
        </p:txBody>
      </p:sp>
    </p:spTree>
    <p:extLst>
      <p:ext uri="{BB962C8B-B14F-4D97-AF65-F5344CB8AC3E}">
        <p14:creationId xmlns:p14="http://schemas.microsoft.com/office/powerpoint/2010/main" val="4439358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4D202C-6D25-CA3A-AE14-02CC10F6AC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7AFE677-AF20-FFE8-2BE5-009D89874FA4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“A pack of evil ones [maul] my hands and feet.”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Psalm 22.17 [En 22.16]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“You know my reproach, my shame, my disgrace” </a:t>
            </a:r>
            <a:r>
              <a:rPr lang="sv-SE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Psalm 69.20 [En 69.19]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“Thus said  GOD… To the despised one.”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49:7</a:t>
            </a:r>
            <a:endParaRPr kumimoji="0" lang="en-US" sz="280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“He was despised, shunned by others,  A man of suffering.” </a:t>
            </a: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Isaiah 53:3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0000E0-9593-76D1-4969-65E55CE370CA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Summary fulfillment</a:t>
            </a:r>
          </a:p>
        </p:txBody>
      </p:sp>
    </p:spTree>
    <p:extLst>
      <p:ext uri="{BB962C8B-B14F-4D97-AF65-F5344CB8AC3E}">
        <p14:creationId xmlns:p14="http://schemas.microsoft.com/office/powerpoint/2010/main" val="3389166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146E6C5-DF57-3BE3-F7C9-46EB0D5D8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5A47E0-0D1D-797F-27DD-CE166A1CF63C}"/>
              </a:ext>
            </a:extLst>
          </p:cNvPr>
          <p:cNvSpPr txBox="1"/>
          <p:nvPr/>
        </p:nvSpPr>
        <p:spPr>
          <a:xfrm>
            <a:off x="81506" y="99796"/>
            <a:ext cx="71521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600" b="1" noProof="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http://tanach.site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793C36-A224-E486-CFEE-E29EDDA43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5487" y="1207792"/>
            <a:ext cx="2864225" cy="2901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3053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D4C0B5-CD32-8463-EA4B-70FFA06D93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2F874D7-E8A0-239A-65BC-98D2CF9D8044}"/>
              </a:ext>
            </a:extLst>
          </p:cNvPr>
          <p:cNvSpPr txBox="1"/>
          <p:nvPr/>
        </p:nvSpPr>
        <p:spPr>
          <a:xfrm>
            <a:off x="88082" y="426184"/>
            <a:ext cx="7227118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interpret texts allegorically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or parts of sentences or </a:t>
            </a:r>
            <a:r>
              <a:rPr lang="en-US" sz="28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atomistically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without regard to context, to historical occasion, or to authors’ intent, thus turning history or poetry into predictive prophecies.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*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Assigning unrelated meanings.</a:t>
            </a:r>
          </a:p>
          <a:p>
            <a:pPr>
              <a:defRPr/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letters, words, or phrases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C7729A-C70E-6070-A17B-D1ABF6B5095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Midrash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B8AB5-7309-9E29-8552-05613A979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0827" y="473191"/>
            <a:ext cx="5133545" cy="3641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145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17DD61-FD2E-3862-0492-511726F3B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92E2042-6275-7CCF-7F22-00F4AC5AA065}"/>
              </a:ext>
            </a:extLst>
          </p:cNvPr>
          <p:cNvSpPr txBox="1"/>
          <p:nvPr/>
        </p:nvSpPr>
        <p:spPr>
          <a:xfrm>
            <a:off x="88082" y="483037"/>
            <a:ext cx="72271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Some conservative scholars defend midrashic interpretation by asserting: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D9BC14-54E5-D999-4BC0-A6AC06BB6160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Testament Midrash?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0EA29C-48FA-F969-1650-8C792CB4D3DA}"/>
              </a:ext>
            </a:extLst>
          </p:cNvPr>
          <p:cNvSpPr txBox="1"/>
          <p:nvPr/>
        </p:nvSpPr>
        <p:spPr>
          <a:xfrm>
            <a:off x="88082" y="1340162"/>
            <a:ext cx="722711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The Holy Spirit guided NT authors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assign messianic meanings to the Tanach for our edification.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NT authors employed midrashic methods because their Jewish readers considered this to be acceptable.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47785-BCC0-6C51-25C4-5CDCBF4979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668" y="512498"/>
            <a:ext cx="3777584" cy="3602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6922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F1F8AD-5ADB-D73A-83FC-FFF3229591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0326FD-5D19-F9DC-FF2A-4BCF6881B088}"/>
              </a:ext>
            </a:extLst>
          </p:cNvPr>
          <p:cNvSpPr txBox="1"/>
          <p:nvPr/>
        </p:nvSpPr>
        <p:spPr>
          <a:xfrm>
            <a:off x="88082" y="523220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/>
              <a:t>	Now this is an </a:t>
            </a:r>
            <a:r>
              <a:rPr lang="en-US" sz="2800" b="1" dirty="0">
                <a:solidFill>
                  <a:srgbClr val="C00000"/>
                </a:solidFill>
              </a:rPr>
              <a:t>allegory</a:t>
            </a:r>
            <a:r>
              <a:rPr lang="en-US" sz="2800" b="1" dirty="0"/>
              <a:t>: these women are two covenants… </a:t>
            </a:r>
            <a:r>
              <a:rPr lang="en-US" sz="2800" b="1" dirty="0">
                <a:solidFill>
                  <a:srgbClr val="0070C0"/>
                </a:solidFill>
              </a:rPr>
              <a:t>Hagar</a:t>
            </a:r>
            <a:r>
              <a:rPr lang="en-US" sz="2800" b="1" dirty="0"/>
              <a:t> is Mount Sinai in Arabia and corresponds to the present Jerusalem, </a:t>
            </a:r>
            <a:br>
              <a:rPr lang="en-US" sz="2800" b="1" dirty="0"/>
            </a:br>
            <a:r>
              <a:rPr lang="en-US" sz="2800" b="1" dirty="0"/>
              <a:t>for she is in slavery with her children.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B5413B9-6B9A-00CF-5373-5944FEF18CDC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New Testament Allegory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030C50-09C9-8263-EAFE-E7816738179D}"/>
              </a:ext>
            </a:extLst>
          </p:cNvPr>
          <p:cNvSpPr txBox="1"/>
          <p:nvPr/>
        </p:nvSpPr>
        <p:spPr>
          <a:xfrm>
            <a:off x="88082" y="1796479"/>
            <a:ext cx="72271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800" b="1" dirty="0"/>
              <a:t>												 But the other </a:t>
            </a:r>
            <a:r>
              <a:rPr lang="en-US" sz="2800" b="1" dirty="0">
                <a:solidFill>
                  <a:srgbClr val="0070C0"/>
                </a:solidFill>
              </a:rPr>
              <a:t>woman</a:t>
            </a:r>
            <a:r>
              <a:rPr lang="en-US" sz="2800" b="1" dirty="0"/>
              <a:t> corresponds to the Jerusalem above; she is free, and she is our mother.</a:t>
            </a:r>
          </a:p>
          <a:p>
            <a:pPr>
              <a:defRPr/>
            </a:pPr>
            <a:r>
              <a:rPr lang="en-US" sz="2800" b="1" dirty="0"/>
              <a:t>									</a:t>
            </a:r>
            <a:r>
              <a:rPr lang="en-US" sz="2800" dirty="0"/>
              <a:t>Galatians 4:24-26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D9DB20-5682-68D7-D92A-607E82695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0417" y="505811"/>
            <a:ext cx="3608989" cy="360898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2D290D-6D4C-A668-D518-F510A7802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67670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AAA2B9-BCE5-3605-FB95-567566DD67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BDF92A7-3326-391A-058F-CA99DA6CDD4B}"/>
              </a:ext>
            </a:extLst>
          </p:cNvPr>
          <p:cNvSpPr txBox="1"/>
          <p:nvPr/>
        </p:nvSpPr>
        <p:spPr>
          <a:xfrm>
            <a:off x="88082" y="523220"/>
            <a:ext cx="722711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fulfillment: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Micah 5:2 in Matt 2:5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fulfillment: </a:t>
            </a:r>
            <a:b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Hosea 11:1 in Matthew 2:15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Applicational fulfillment: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Jeremiah 31:15 in Matthew 2:16</a:t>
            </a:r>
          </a:p>
          <a:p>
            <a:pPr marL="357188" indent="-357188"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●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 fulfillment:</a:t>
            </a:r>
            <a:b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specific text in Matthew 2:19-23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337D39-1757-7CE4-E6C5-2F4FBD67C334}"/>
              </a:ext>
            </a:extLst>
          </p:cNvPr>
          <p:cNvSpPr txBox="1"/>
          <p:nvPr/>
        </p:nvSpPr>
        <p:spPr>
          <a:xfrm>
            <a:off x="1" y="0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Four NT Messianic Interpretations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FE57BC8-ADBB-5D00-08BE-F9DBD2293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1946" y="481180"/>
            <a:ext cx="4702332" cy="3633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6781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DC839B-22DE-0844-DFD9-F17C74B6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2F664B-0620-D756-B90D-88079FF2D225}"/>
              </a:ext>
            </a:extLst>
          </p:cNvPr>
          <p:cNvSpPr txBox="1"/>
          <p:nvPr/>
        </p:nvSpPr>
        <p:spPr>
          <a:xfrm>
            <a:off x="236638" y="2014534"/>
            <a:ext cx="71080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Septuagint: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LXX, ed. Alfred Rahlfs, 1935.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3BA141-1EF6-2502-885F-9203F4F7145C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Bible versions in this session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E3ADD-1B63-D877-2552-42F1CCF6F9FA}"/>
              </a:ext>
            </a:extLst>
          </p:cNvPr>
          <p:cNvSpPr txBox="1"/>
          <p:nvPr/>
        </p:nvSpPr>
        <p:spPr>
          <a:xfrm>
            <a:off x="207141" y="509736"/>
            <a:ext cx="7108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Tanach: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Jewish Publication Society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Translation, 1985.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4E8B3D-6C71-5F3F-B98F-81BEEB9D1546}"/>
              </a:ext>
            </a:extLst>
          </p:cNvPr>
          <p:cNvSpPr txBox="1"/>
          <p:nvPr/>
        </p:nvSpPr>
        <p:spPr>
          <a:xfrm>
            <a:off x="236638" y="2476199"/>
            <a:ext cx="716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 Testament: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New Revised Standard Version Updated Edition,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2022.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038B83-E575-26CD-D592-3B35890EF766}"/>
              </a:ext>
            </a:extLst>
          </p:cNvPr>
          <p:cNvSpPr txBox="1"/>
          <p:nvPr/>
        </p:nvSpPr>
        <p:spPr>
          <a:xfrm>
            <a:off x="236638" y="1242918"/>
            <a:ext cx="71080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Biblia Hebraica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Stuttgartensia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Eds. Karl </a:t>
            </a:r>
            <a:r>
              <a:rPr lang="en-US" sz="24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Elliger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et al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., 1968-1998.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52CF43-2F05-B3EA-E469-6D17DAF73911}"/>
              </a:ext>
            </a:extLst>
          </p:cNvPr>
          <p:cNvSpPr txBox="1"/>
          <p:nvPr/>
        </p:nvSpPr>
        <p:spPr>
          <a:xfrm>
            <a:off x="236638" y="3247815"/>
            <a:ext cx="716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Novum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Testamentum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Graece</a:t>
            </a:r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28th edition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Eds</a:t>
            </a:r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Kurt Aland et al., 2012.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F32047-C297-F2FD-0365-876F72049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3552"/>
            <a:ext cx="7321804" cy="34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026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4" grpId="0"/>
      <p:bldP spid="5" grpId="0" build="allAtOnce"/>
      <p:bldP spid="9" grpId="0" build="p"/>
      <p:bldP spid="10" grpId="0" build="allAtOnce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E838AB-C178-92FB-9829-8AF321D382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1F164F-FE61-36F5-ECEB-62C63691D747}"/>
              </a:ext>
            </a:extLst>
          </p:cNvPr>
          <p:cNvSpPr txBox="1"/>
          <p:nvPr/>
        </p:nvSpPr>
        <p:spPr>
          <a:xfrm>
            <a:off x="207142" y="3223652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Micah 5:2 [Hb. 5:1]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NJPS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F15B1E-089F-F672-B3AD-2CFF50B560A6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29D202-29EF-FCC1-A074-D1D8D3D4E1A8}"/>
              </a:ext>
            </a:extLst>
          </p:cNvPr>
          <p:cNvSpPr txBox="1"/>
          <p:nvPr/>
        </p:nvSpPr>
        <p:spPr>
          <a:xfrm>
            <a:off x="207141" y="552602"/>
            <a:ext cx="710805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you, O Bethlehem of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Ephrath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pPr lvl="0">
              <a:defRPr/>
            </a:pP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Least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among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clans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Judah,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you one shall come forth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rule Israel for Me—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659CF6-99EC-D32F-850D-EF30FEC2C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17" y="485875"/>
            <a:ext cx="5410541" cy="35929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5F6739B-A903-B250-84D1-5021FE927FD0}"/>
              </a:ext>
            </a:extLst>
          </p:cNvPr>
          <p:cNvSpPr txBox="1"/>
          <p:nvPr/>
        </p:nvSpPr>
        <p:spPr>
          <a:xfrm>
            <a:off x="207142" y="2244809"/>
            <a:ext cx="71080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whose origin is from of old,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ancient times.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075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DE7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15F31F-D30A-F3DA-2C7D-04E87175A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ACF8FBB-AE47-CD5A-3E15-4DBE4EE4EBE3}"/>
              </a:ext>
            </a:extLst>
          </p:cNvPr>
          <p:cNvSpPr txBox="1"/>
          <p:nvPr/>
        </p:nvSpPr>
        <p:spPr>
          <a:xfrm>
            <a:off x="207142" y="3223652"/>
            <a:ext cx="71080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Matthew 2:5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NRSVue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F0C856-7FA1-FA9B-15CB-6F709553E9C6}"/>
              </a:ext>
            </a:extLst>
          </p:cNvPr>
          <p:cNvSpPr txBox="1"/>
          <p:nvPr/>
        </p:nvSpPr>
        <p:spPr>
          <a:xfrm>
            <a:off x="1" y="35988"/>
            <a:ext cx="7315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Direct fulfillment</a:t>
            </a:r>
            <a:endParaRPr lang="en-US" sz="2800" dirty="0">
              <a:solidFill>
                <a:srgbClr val="00B05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FA5E78-5689-4339-0CF7-5DAEE5C7E9C6}"/>
              </a:ext>
            </a:extLst>
          </p:cNvPr>
          <p:cNvSpPr txBox="1"/>
          <p:nvPr/>
        </p:nvSpPr>
        <p:spPr>
          <a:xfrm>
            <a:off x="207141" y="552602"/>
            <a:ext cx="710805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‘And you, Bethlehem, in the land of Judah,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by no means least among the 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rulers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Judah,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from you shall come a ruler</a:t>
            </a:r>
          </a:p>
          <a:p>
            <a:pPr lvl="0">
              <a:defRPr/>
            </a:pP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to shepherd my people Israel.’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232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9388</TotalTime>
  <Words>1282</Words>
  <Application>Microsoft Office PowerPoint</Application>
  <PresentationFormat>Custom</PresentationFormat>
  <Paragraphs>119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Galen Currah</dc:creator>
  <cp:lastModifiedBy>Galen Currah</cp:lastModifiedBy>
  <cp:revision>391</cp:revision>
  <dcterms:created xsi:type="dcterms:W3CDTF">2023-02-25T21:04:15Z</dcterms:created>
  <dcterms:modified xsi:type="dcterms:W3CDTF">2025-08-21T22:53:09Z</dcterms:modified>
</cp:coreProperties>
</file>