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410" r:id="rId3"/>
    <p:sldId id="420" r:id="rId4"/>
    <p:sldId id="417" r:id="rId5"/>
    <p:sldId id="407" r:id="rId6"/>
    <p:sldId id="421" r:id="rId7"/>
    <p:sldId id="422" r:id="rId8"/>
    <p:sldId id="423" r:id="rId9"/>
    <p:sldId id="424" r:id="rId10"/>
    <p:sldId id="419" r:id="rId11"/>
    <p:sldId id="418" r:id="rId12"/>
    <p:sldId id="427" r:id="rId13"/>
    <p:sldId id="429" r:id="rId14"/>
    <p:sldId id="432" r:id="rId15"/>
    <p:sldId id="302" r:id="rId16"/>
    <p:sldId id="428" r:id="rId17"/>
    <p:sldId id="431" r:id="rId18"/>
    <p:sldId id="434" r:id="rId19"/>
    <p:sldId id="435" r:id="rId20"/>
    <p:sldId id="436" r:id="rId21"/>
    <p:sldId id="437" r:id="rId22"/>
    <p:sldId id="438" r:id="rId23"/>
    <p:sldId id="440" r:id="rId24"/>
    <p:sldId id="416" r:id="rId25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35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8/29/2025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0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Messiah in the Tanach, 07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0" y="359158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Short Course for Men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0CD23-B4C1-560E-A8E4-967797E3D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8" y="523219"/>
            <a:ext cx="4191002" cy="309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1ACFCC-5293-F054-E675-41F29AC9F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772693-761D-165A-CE17-438857EB2CCC}"/>
              </a:ext>
            </a:extLst>
          </p:cNvPr>
          <p:cNvSpPr txBox="1"/>
          <p:nvPr/>
        </p:nvSpPr>
        <p:spPr>
          <a:xfrm>
            <a:off x="163012" y="92941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Tanach: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“And a shoot shall spring forth from the stem of Jesse, a twig from his roots.”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Isaiah 11:1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DF3AE4-8451-F204-E769-69E6B1E25EA6}"/>
              </a:ext>
            </a:extLst>
          </p:cNvPr>
          <p:cNvSpPr txBox="1"/>
          <p:nvPr/>
        </p:nvSpPr>
        <p:spPr>
          <a:xfrm>
            <a:off x="163012" y="1534180"/>
            <a:ext cx="71080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Rashi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“If you say, ‘The glory has ceased and the dominion has departed from the house of David,’ know that it is not so. Rather, a shoot shall spring forth from the stem of Jesse.” </a:t>
            </a: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Comm. Isa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11.1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D99E7-3BCE-2724-6B1C-861025E95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071"/>
            <a:ext cx="7297382" cy="412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79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2940A-401F-A458-FCF8-28E30A53A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6742A4-086B-C3E1-A108-983BD6933593}"/>
              </a:ext>
            </a:extLst>
          </p:cNvPr>
          <p:cNvSpPr txBox="1"/>
          <p:nvPr/>
        </p:nvSpPr>
        <p:spPr>
          <a:xfrm>
            <a:off x="88082" y="523220"/>
            <a:ext cx="722711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spcAft>
                <a:spcPts val="120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Jewish commentators reject midrash for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peshat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interpreted to be fulfilled historically by Israel or by David, otherwise by Israel’s future glory.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Most Catholic commentators parroted Rashi, although some departed from him on messianic texts.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3625C8-96D1-7BB3-0CCF-DCCD371C7845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Since Rashi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2E410B-5025-F3A5-AAFE-F5AD35FBB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99" y="615190"/>
            <a:ext cx="5289884" cy="35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58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A0AFF0-83D9-04AD-3EDD-4C8ABAFED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A9C927-25A2-5C67-90B2-534886310962}"/>
              </a:ext>
            </a:extLst>
          </p:cNvPr>
          <p:cNvSpPr txBox="1"/>
          <p:nvPr/>
        </p:nvSpPr>
        <p:spPr>
          <a:xfrm>
            <a:off x="-59198" y="144482"/>
            <a:ext cx="74335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Reformers learned Hebrew from rabbis who taught Rashi. This contributed to Christianity’s doctrine of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Hebraica veritas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accepted as the Word of God.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Thus, polemical Jewish exegesis led Christians to their anti-messianic, historical interpretations of messianic texts, such that the literal sense equates to the historical sense.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2FCF14-A368-D490-6AF8-F23C14453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8" y="2198"/>
            <a:ext cx="5346382" cy="411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46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DB8F58-31D0-1522-5425-F60200254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0DE74E-77B9-8073-EF7E-E9BA5B73AC7A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the Tanach was fulfilled historically, then how does it predict Messiah?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Petrus Cunaeus (Dutch,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1586-1638) appealed to a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messianic kabbalah (oral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tradition) passed down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along side the Tanach,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separately from oral Law.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6BEB9F-39F7-7E4B-BEB4-E4873EE10C77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Quandary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C7D45D-3127-7759-C3FE-1FC0A23D9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057" y="1440753"/>
            <a:ext cx="1767254" cy="267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37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94218-F76F-8B06-EDB2-61E775920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C321C5-E6EA-5C22-2309-E08286D25639}"/>
              </a:ext>
            </a:extLst>
          </p:cNvPr>
          <p:cNvSpPr txBox="1"/>
          <p:nvPr/>
        </p:nvSpPr>
        <p:spPr>
          <a:xfrm>
            <a:off x="102371" y="1169729"/>
            <a:ext cx="25479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Judaism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Islam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Catholic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Orthodox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Protestant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Evangelical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4CCEA5-3923-4C33-F661-5C7E512492DF}"/>
              </a:ext>
            </a:extLst>
          </p:cNvPr>
          <p:cNvSpPr txBox="1"/>
          <p:nvPr/>
        </p:nvSpPr>
        <p:spPr>
          <a:xfrm>
            <a:off x="0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Religious authority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1FDACA-DA39-436E-BFAE-646A3F81F94B}"/>
              </a:ext>
            </a:extLst>
          </p:cNvPr>
          <p:cNvSpPr txBox="1"/>
          <p:nvPr/>
        </p:nvSpPr>
        <p:spPr>
          <a:xfrm>
            <a:off x="-1" y="646509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Religion		  Scripture	    Tradition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B47BBC-9C6C-A469-5AFC-4DE687DE0CA2}"/>
              </a:ext>
            </a:extLst>
          </p:cNvPr>
          <p:cNvSpPr txBox="1"/>
          <p:nvPr/>
        </p:nvSpPr>
        <p:spPr>
          <a:xfrm>
            <a:off x="2574111" y="1169729"/>
            <a:ext cx="25479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Tanach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Quran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Bible+Apoc.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Bible+Pseud.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Bible 66-book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Bible 66-book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EEE8C9-294D-06B6-39C7-7F8AE7F58E76}"/>
              </a:ext>
            </a:extLst>
          </p:cNvPr>
          <p:cNvSpPr txBox="1"/>
          <p:nvPr/>
        </p:nvSpPr>
        <p:spPr>
          <a:xfrm>
            <a:off x="5122073" y="1169729"/>
            <a:ext cx="25479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Talmud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Hadith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Papal edict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Ignatius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Theology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Scofield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582A16-6F67-66F0-1F2B-1E6E2420E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29" y="609600"/>
            <a:ext cx="70104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45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9DFDC9-EC8B-40F8-FE0B-D55126993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152B7D-B0E5-64BB-3731-1018BB7B7031}"/>
              </a:ext>
            </a:extLst>
          </p:cNvPr>
          <p:cNvSpPr txBox="1"/>
          <p:nvPr/>
        </p:nvSpPr>
        <p:spPr>
          <a:xfrm>
            <a:off x="140947" y="523220"/>
            <a:ext cx="7152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“They shall strike at your head,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you shall strike at their heel.”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NJPS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5F782C-097D-9CB7-07AF-CB7477F2EEC4}"/>
              </a:ext>
            </a:extLst>
          </p:cNvPr>
          <p:cNvSpPr txBox="1"/>
          <p:nvPr/>
        </p:nvSpPr>
        <p:spPr>
          <a:xfrm>
            <a:off x="252077" y="2431434"/>
            <a:ext cx="7041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Midrash: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“This is the King Messiah.”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Kimchi: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“Messiah, the Son of David, … shall wound Satan.”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1928-2010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BCE204-3247-D68E-7245-A36D86FA1860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Genesis 3:15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FA2C81-310E-6057-E00C-7A3FDC785738}"/>
              </a:ext>
            </a:extLst>
          </p:cNvPr>
          <p:cNvSpPr txBox="1"/>
          <p:nvPr/>
        </p:nvSpPr>
        <p:spPr>
          <a:xfrm>
            <a:off x="252077" y="1477327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“He shall bruise your head,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you shall bruise his heel.”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NRSVue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Genesis 3:15 Who Crushed the Serpent's Head? Jesus or Mary? (w/ Tony Costa)  - YouTube">
            <a:extLst>
              <a:ext uri="{FF2B5EF4-FFF2-40B4-BE49-F238E27FC236}">
                <a16:creationId xmlns:a16="http://schemas.microsoft.com/office/drawing/2014/main" id="{97786045-191F-AF40-85CF-F5480CD56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38150"/>
            <a:ext cx="653415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917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DA7DCE-C759-904B-737F-AA135D6D6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E83495-940E-B27E-8780-0D9CCC32DB60}"/>
              </a:ext>
            </a:extLst>
          </p:cNvPr>
          <p:cNvSpPr txBox="1"/>
          <p:nvPr/>
        </p:nvSpPr>
        <p:spPr>
          <a:xfrm>
            <a:off x="137071" y="72241"/>
            <a:ext cx="717812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Rashi: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“You will bite him on the heel, and … you will kill him.” (Naturalistic)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Calvin: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“There should always be the hostile strife between the human race and serpents.”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 Gen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1:167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Walton: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“A continual, unresolved conflict… It is … haphazard to adopt a messianic interpretation.”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 App Comm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(2001), 226, 235-36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57AED-F36A-2114-91A0-D1E527782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90" y="4476"/>
            <a:ext cx="6230219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8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76D946-77D9-485B-3616-FCEAE5272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8B8128-9F83-E071-D00F-5E3E48C3C0A3}"/>
              </a:ext>
            </a:extLst>
          </p:cNvPr>
          <p:cNvSpPr txBox="1"/>
          <p:nvPr/>
        </p:nvSpPr>
        <p:spPr>
          <a:xfrm>
            <a:off x="22066" y="477618"/>
            <a:ext cx="72710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“Ask it of Me,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 will make the nations your domain; 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estate, the limits of the earth.”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NJPS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2EF45C-896B-32B8-DF6C-55D4B8F68A7B}"/>
              </a:ext>
            </a:extLst>
          </p:cNvPr>
          <p:cNvSpPr txBox="1"/>
          <p:nvPr/>
        </p:nvSpPr>
        <p:spPr>
          <a:xfrm>
            <a:off x="22066" y="1862613"/>
            <a:ext cx="72931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Midrash: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God, speaking to the Messiah, says: The nations, already they are thine inheritance.”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Tehillim 2:10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Rashi: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“It is proper to interpret it as referring to David himself.”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Psalm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F185FB-06BC-7728-B96A-53F0E4A03802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Psalm 2:8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4F476B-06AD-CDD8-9529-F60940763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73343"/>
            <a:ext cx="609600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88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89BA86-3518-83AD-8B9E-64F4028B3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1C1E56-026C-7A47-A9C5-136D6EC6D6B7}"/>
              </a:ext>
            </a:extLst>
          </p:cNvPr>
          <p:cNvSpPr txBox="1"/>
          <p:nvPr/>
        </p:nvSpPr>
        <p:spPr>
          <a:xfrm>
            <a:off x="86360" y="190975"/>
            <a:ext cx="729313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Gerald Wilson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“A psalm regarding the powers and blessing of the human David kings.” 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He identifies Psalm 2 as part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“liturgy at the enthronement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Davidic king in preexilic times.”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Psalms, NIV App Comm (2004), 44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8122DA-60FC-888E-E75F-1DE5C67FA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511" y="0"/>
            <a:ext cx="266617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8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6B6DD1-EC13-EC78-105B-195A846F3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AFAA6F-F9A4-6275-7375-FFCB88DA4ED3}"/>
              </a:ext>
            </a:extLst>
          </p:cNvPr>
          <p:cNvSpPr txBox="1"/>
          <p:nvPr/>
        </p:nvSpPr>
        <p:spPr>
          <a:xfrm>
            <a:off x="85725" y="456187"/>
            <a:ext cx="7293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 child has been born to us …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peaceable ruler.”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NJPS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22CDE4-31A0-C269-49AA-7AA8118AB7A1}"/>
              </a:ext>
            </a:extLst>
          </p:cNvPr>
          <p:cNvSpPr txBox="1"/>
          <p:nvPr/>
        </p:nvSpPr>
        <p:spPr>
          <a:xfrm>
            <a:off x="85725" y="1493757"/>
            <a:ext cx="72931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120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Midrash: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have yet to raise up the Messiah, of whom it is written.”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Rab 1:20</a:t>
            </a:r>
          </a:p>
          <a:p>
            <a:pPr marL="342900" lvl="0" indent="-34290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Rashi: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“The Holy One, blessed is he, … called Hezekiah’s name, ‘the prince of peace.”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 on Isa 9:5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CB94A7-C19F-C5FE-2385-47B8CB803F2E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Isaiah 9:6 [Hb 9:5]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3CF73D-DF95-5014-07C9-8F5C14B95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651" y="456187"/>
            <a:ext cx="2437282" cy="365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78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DC839B-22DE-0844-DFD9-F17C74B6C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2F664B-0620-D756-B90D-88079FF2D225}"/>
              </a:ext>
            </a:extLst>
          </p:cNvPr>
          <p:cNvSpPr txBox="1"/>
          <p:nvPr/>
        </p:nvSpPr>
        <p:spPr>
          <a:xfrm>
            <a:off x="110375" y="1940237"/>
            <a:ext cx="72291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 pack of evil ones closes in on me,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lions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[they maul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 hands and feet.”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NJPS (1985)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3BA141-1EF6-2502-885F-9203F4F7145C}"/>
              </a:ext>
            </a:extLst>
          </p:cNvPr>
          <p:cNvSpPr txBox="1"/>
          <p:nvPr/>
        </p:nvSpPr>
        <p:spPr>
          <a:xfrm>
            <a:off x="1" y="35988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Psalm 22:16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212087-62B2-D448-D6A7-DFB668B9BE95}"/>
              </a:ext>
            </a:extLst>
          </p:cNvPr>
          <p:cNvSpPr txBox="1"/>
          <p:nvPr/>
        </p:nvSpPr>
        <p:spPr>
          <a:xfrm>
            <a:off x="110375" y="3321266"/>
            <a:ext cx="6871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“With Rashi; cf. Isa. 38.13”.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E3ADD-1B63-D877-2552-42F1CCF6F9FA}"/>
              </a:ext>
            </a:extLst>
          </p:cNvPr>
          <p:cNvSpPr txBox="1"/>
          <p:nvPr/>
        </p:nvSpPr>
        <p:spPr>
          <a:xfrm>
            <a:off x="110375" y="555242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 company of evildoers encircles me; they have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pierced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my hands and feet.”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NRSVue (2022)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0CEC9A-B24F-A1D3-81CC-1A1287983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51" y="503261"/>
            <a:ext cx="6577789" cy="361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26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0CE049-AD37-76AA-A628-C25B1508E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2DD184-3CB2-0F51-1AF3-7CA570D62D73}"/>
              </a:ext>
            </a:extLst>
          </p:cNvPr>
          <p:cNvSpPr txBox="1"/>
          <p:nvPr/>
        </p:nvSpPr>
        <p:spPr>
          <a:xfrm>
            <a:off x="86360" y="190975"/>
            <a:ext cx="72931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D. Wegner: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Identified the child as having one very long theophoric name: “A wonderful planner is the mighty God; the Father of eternity [is] a prince of peace.”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VT 42 (1992), 111-12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Goldengay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“The verses do not function as messianic predictions in this context.”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Isaiah New Intl Bib Comm (2001), 176.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142989-F72F-5E72-374C-40BA048D5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283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7B75EB-6F0C-A856-FBAB-25DB5F51B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8F512E-94C6-B1BC-D775-67E3F377543A}"/>
              </a:ext>
            </a:extLst>
          </p:cNvPr>
          <p:cNvSpPr txBox="1"/>
          <p:nvPr/>
        </p:nvSpPr>
        <p:spPr>
          <a:xfrm>
            <a:off x="22066" y="477618"/>
            <a:ext cx="74002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“This is My servant, whom I uphold,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chosen one, in whom I delight.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put My spirit upon him,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shall teach the true way to the nations”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NJPS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E391DE-2C1B-5E61-0FDD-BB66A8676C9F}"/>
              </a:ext>
            </a:extLst>
          </p:cNvPr>
          <p:cNvSpPr txBox="1"/>
          <p:nvPr/>
        </p:nvSpPr>
        <p:spPr>
          <a:xfrm>
            <a:off x="0" y="2604219"/>
            <a:ext cx="72931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Midrash: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“Behold my servant, the Messiah, whom I bring, my chosen one, in whom one delights.”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Jonathan 42:1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E82A1-B895-2077-E3FE-80B53CC4F045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Isaiah 42:1-9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493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724379-2458-F289-E7C9-327C45C23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F1D0BE-9BAB-762B-38C4-D0F369C242DA}"/>
              </a:ext>
            </a:extLst>
          </p:cNvPr>
          <p:cNvSpPr txBox="1"/>
          <p:nvPr/>
        </p:nvSpPr>
        <p:spPr>
          <a:xfrm>
            <a:off x="86360" y="190975"/>
            <a:ext cx="72931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“All these goodly promises are in the decree of the King, the King of kings,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will fulfill them for the lord Messiah.”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Tehillim 2:9 in Midrash on Psalm 1:40-41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“Israel is called ‘My chosen one.’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(Psalm 135:4)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‘For the sake of My servant Jacob and Israel My chosen one.’” Followed by Goldengay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(239)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JDW Watts, </a:t>
            </a:r>
            <a:r>
              <a:rPr lang="en-US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Isaiah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34-66 (1987), 119.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20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E12BE9-21E9-8363-8A52-358D1BE86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0EFC5D-49D2-232B-F6D3-89F014DAC930}"/>
              </a:ext>
            </a:extLst>
          </p:cNvPr>
          <p:cNvSpPr txBox="1"/>
          <p:nvPr/>
        </p:nvSpPr>
        <p:spPr>
          <a:xfrm>
            <a:off x="-93134" y="523220"/>
            <a:ext cx="75014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Jewish-Christian debates, medieval Christians appealed to allegory.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Whilst medieval Jews invented Midrash.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Rashi corrected both by insisting on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peshat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plain meaning of texts.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Rashi applied the plain meaning to history or to the end-times.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Self-loathing evangelicals do the same.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9A977D-EBCD-7414-5568-1FC731F1AFD0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Conclusion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718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6E6C5-DF57-3BE3-F7C9-46EB0D5D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5A47E0-0D1D-797F-27DD-CE166A1CF63C}"/>
              </a:ext>
            </a:extLst>
          </p:cNvPr>
          <p:cNvSpPr txBox="1"/>
          <p:nvPr/>
        </p:nvSpPr>
        <p:spPr>
          <a:xfrm>
            <a:off x="81506" y="99796"/>
            <a:ext cx="71521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http://tanach.site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793C36-A224-E486-CFEE-E29EDDA43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487" y="1207792"/>
            <a:ext cx="2864225" cy="290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05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37755C-2B2D-4168-28E0-FEF5D23F9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B17E47-D8AE-DF57-CCFC-0287539F2791}"/>
              </a:ext>
            </a:extLst>
          </p:cNvPr>
          <p:cNvSpPr txBox="1"/>
          <p:nvPr/>
        </p:nvSpPr>
        <p:spPr>
          <a:xfrm>
            <a:off x="262668" y="3345143"/>
            <a:ext cx="7052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When were these predictions fulfilled?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8F3A58-1FD8-597A-F8FB-A1D9F83CB180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Isaiah 7:14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DBC06B-FF4E-7026-0828-4C01217C07DB}"/>
              </a:ext>
            </a:extLst>
          </p:cNvPr>
          <p:cNvSpPr txBox="1"/>
          <p:nvPr/>
        </p:nvSpPr>
        <p:spPr>
          <a:xfrm>
            <a:off x="230114" y="458561"/>
            <a:ext cx="69220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 Lord himself will give you a sign. Behold, the virgin shall conceive and bear a son.”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NRSVue (2022)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222BE2-2F24-E1E7-8FAF-220DD85225F1}"/>
              </a:ext>
            </a:extLst>
          </p:cNvPr>
          <p:cNvSpPr txBox="1"/>
          <p:nvPr/>
        </p:nvSpPr>
        <p:spPr>
          <a:xfrm>
            <a:off x="207142" y="1843556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“Look, the young woman is with child and about to give birth to a son.”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NJPS (1985)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882FF0-FCCE-8C64-9BAE-C2693D88D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109" y="482535"/>
            <a:ext cx="4852219" cy="36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14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48D538-81C3-547D-842C-641EE81CE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F90A61-9A86-9B31-9CBC-FD0B8DF58EB7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Rabbi Shlomo (Soloman) Yitzhak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Salomon ben Isaac de Troyes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 February 1040 – 13 July 1105.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Wrote commentaries on the Tanach.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Hebrew,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Aramaic &amp; (old) French.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Wrote commentaries on the most of the Babylonian Talmud.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Included in all printed Talmuds.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4546C7-8076-300B-E218-6FF7A3882113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Who was Rashi (</a:t>
            </a:r>
            <a:r>
              <a:rPr lang="he-IL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רש"י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)?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1EE436-8D9A-C512-D2FC-9F38CFE43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660" y="472810"/>
            <a:ext cx="4669815" cy="364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03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AAA2B9-BCE5-3605-FB95-567566DD6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DF92A7-3326-391A-058F-CA99DA6CDD4B}"/>
              </a:ext>
            </a:extLst>
          </p:cNvPr>
          <p:cNvSpPr txBox="1"/>
          <p:nvPr/>
        </p:nvSpPr>
        <p:spPr>
          <a:xfrm>
            <a:off x="228396" y="515498"/>
            <a:ext cx="6858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Future (of messiah) or historical?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Dual fulfillment? (near and far term)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Typical? (similar far-term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fulfillment)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Midrashic? (arbitrary assertion)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Medieval and later rabbis.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Rationalist, anti-supernaturalist.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Certain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Catholics and Protestants.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Why?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337D39-1757-7CE4-E6C5-2F4FBD67C334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Sensus Plenior (‘fuller meaning’)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A826D2-BC91-A997-C243-8CF8A4AB2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19" y="523220"/>
            <a:ext cx="6285265" cy="35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78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1B5A60-5D72-0F2F-F9A4-2FDC66C64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45C9CC-1F96-F0BB-68C2-98F98FEB94FE}"/>
              </a:ext>
            </a:extLst>
          </p:cNvPr>
          <p:cNvSpPr txBox="1"/>
          <p:nvPr/>
        </p:nvSpPr>
        <p:spPr>
          <a:xfrm>
            <a:off x="88082" y="523220"/>
            <a:ext cx="73151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peshat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simple, i.e., plain meaning.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remez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hint, allusion to other texts.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derash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search, i.e., political relevance &amp; application.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secret, ie mystical interpretation.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Babylonian Talmud,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Shabbat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63a, Rashi comments, “A verse cannot depart from its plain meaning (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pashat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).”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4652BD-F612-341C-DFD8-D8E7A441DBB6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Classic rabbinical PRDS methods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99D250-ACE3-4B05-FBB8-C6675C682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2" y="515867"/>
            <a:ext cx="7315200" cy="363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86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FC790F-6DCB-3D75-72D8-AC3763A47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A57680-C54D-6A14-6A34-5B83048204A2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Jews and Catholics enjoyed cordial social and economic relations.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Until the 1</a:t>
            </a:r>
            <a:r>
              <a:rPr lang="en-US" sz="28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French crusade in 1096 CE.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Jewish-Christian debates intensified, and religious tractates were published.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Stupid crusader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destroyed Moslems, Jews and eastern Christians, alike.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Jewish communities were in distress.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823D6E-CF85-C836-067F-E0C8A3685643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</a:t>
            </a:r>
            <a:r>
              <a:rPr lang="en-US" sz="2800" b="1" baseline="30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century France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CBAE34-7900-20E1-1927-18CD8E243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66" y="436404"/>
            <a:ext cx="6764867" cy="367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47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DB1096-AF74-D1A4-5F17-8DF45784D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6D9DB5-E5A6-98AD-E2EA-611639DE7EFD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Was Jesus the awaited Messiah?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Christians appealed to allegory.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Rashi appealed to the biblical text.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dealing with Christians, Rashi equated plain meaning (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peshat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with historical fulfillment.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persecuted Jews, he taught “the future hope of the Jewish people.”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81B0C9-EA90-2AFC-6CD7-CA6A6314FAC0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Jewish-Christian debates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הפולמוס היהודי-נוצרי בימי הביניים - יד יצחק בן־צבי">
            <a:extLst>
              <a:ext uri="{FF2B5EF4-FFF2-40B4-BE49-F238E27FC236}">
                <a16:creationId xmlns:a16="http://schemas.microsoft.com/office/drawing/2014/main" id="{6FAE2A5C-4813-0A50-A6EF-638D16471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33" y="466593"/>
            <a:ext cx="4563533" cy="365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131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3416C2-4DD3-5730-CE1D-B51C644C6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B589F1-5651-3E3C-2053-DCD1B2226D88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Passages which Christians related to Jesus’ first coming, Rashi interpreted as fulfilled before Jesus’ lifetime. 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Rashi combined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peshat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derash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Thus, the child born to Ahaz’ ‘young woman’ became the crown prince.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Other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passages he relates to a yet unfulfilled future for national Israel.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9C1B7C-4D9E-AE5A-7134-F5648DF3F4F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Jewish-Christian debates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E8E1D6-490A-ADB5-D75E-BB568B4DA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667" y="475334"/>
            <a:ext cx="5325388" cy="363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74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9954</TotalTime>
  <Words>1374</Words>
  <Application>Microsoft Office PowerPoint</Application>
  <PresentationFormat>Custom</PresentationFormat>
  <Paragraphs>116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389</cp:revision>
  <dcterms:created xsi:type="dcterms:W3CDTF">2023-02-25T21:04:15Z</dcterms:created>
  <dcterms:modified xsi:type="dcterms:W3CDTF">2025-08-30T00:09:44Z</dcterms:modified>
</cp:coreProperties>
</file>