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434" r:id="rId3"/>
    <p:sldId id="435" r:id="rId4"/>
    <p:sldId id="433" r:id="rId5"/>
    <p:sldId id="432" r:id="rId6"/>
    <p:sldId id="440" r:id="rId7"/>
    <p:sldId id="441" r:id="rId8"/>
    <p:sldId id="444" r:id="rId9"/>
    <p:sldId id="439" r:id="rId10"/>
    <p:sldId id="442" r:id="rId11"/>
    <p:sldId id="445" r:id="rId12"/>
    <p:sldId id="436" r:id="rId13"/>
    <p:sldId id="443" r:id="rId14"/>
    <p:sldId id="447" r:id="rId15"/>
    <p:sldId id="446" r:id="rId16"/>
    <p:sldId id="449" r:id="rId17"/>
    <p:sldId id="451" r:id="rId18"/>
    <p:sldId id="452" r:id="rId19"/>
    <p:sldId id="438" r:id="rId20"/>
    <p:sldId id="437" r:id="rId21"/>
    <p:sldId id="450" r:id="rId22"/>
    <p:sldId id="454" r:id="rId23"/>
    <p:sldId id="455" r:id="rId24"/>
    <p:sldId id="453" r:id="rId25"/>
    <p:sldId id="457" r:id="rId26"/>
    <p:sldId id="456" r:id="rId27"/>
    <p:sldId id="416" r:id="rId28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6" y="2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0" y="35915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Short Course for Men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A8118C-4051-56E2-18D2-5E8D3AC9525B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Messiah in the Tanach, 08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4A654C-691D-391B-F5E9-A76863BB8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8" y="523219"/>
            <a:ext cx="4191002" cy="309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80757C-9E4E-256F-8EE4-F909B830C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D068EE-44B7-AA34-B39D-D3681E60A3FD}"/>
              </a:ext>
            </a:extLst>
          </p:cNvPr>
          <p:cNvSpPr txBox="1"/>
          <p:nvPr/>
        </p:nvSpPr>
        <p:spPr>
          <a:xfrm>
            <a:off x="88082" y="523220"/>
            <a:ext cx="73151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Serpent = Leviathan,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 27.1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“The fleeing serpent,”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26.13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“You were an anointed guardian cherub … till unrighteousness was found in you,”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 28.12-14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“Dust shall be the serpent's food,”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 63</a:t>
            </a:r>
          </a:p>
          <a:p>
            <a:pPr marL="357188" indent="-357188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“Your offspring shall possess his enemies’ gate”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 22.17f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25DF4D-FF49-956B-9F76-DA79699B3879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Intertext 1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49D89-7BC2-66C7-1D99-085EB7B1D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146" y="485539"/>
            <a:ext cx="4990234" cy="362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41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A95A96-522D-0066-F06D-5AEFA5670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A55D81-4BE7-AF50-3002-D90166CA62BF}"/>
              </a:ext>
            </a:extLst>
          </p:cNvPr>
          <p:cNvSpPr txBox="1"/>
          <p:nvPr/>
        </p:nvSpPr>
        <p:spPr>
          <a:xfrm>
            <a:off x="88081" y="523220"/>
            <a:ext cx="73151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‘Seed’ = royal offspring,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Samuel 7.12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“The vision of the Almighty… O Israel”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“His king shall be higher than Agag …”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“what his people will do to your people in the latter days …”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scepter shall rise out of Israel …”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shall crush the forehead of Moab”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 24.5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1A939F-CD89-1756-32CE-F6E688DECEC3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Intertext 2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702439-DDB8-AA52-A263-5F32E7F60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172" y="528145"/>
            <a:ext cx="5379983" cy="358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82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C35E16-83F2-BA0A-80CB-5A50D4D89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554C70-648D-52A6-F91B-E644F6AC9995}"/>
              </a:ext>
            </a:extLst>
          </p:cNvPr>
          <p:cNvSpPr txBox="1"/>
          <p:nvPr/>
        </p:nvSpPr>
        <p:spPr>
          <a:xfrm>
            <a:off x="140947" y="523220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“Listen, House of David…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0E9521-85CE-C4FE-2FF9-5EA82F2B5BB7}"/>
              </a:ext>
            </a:extLst>
          </p:cNvPr>
          <p:cNvSpPr txBox="1"/>
          <p:nvPr/>
        </p:nvSpPr>
        <p:spPr>
          <a:xfrm>
            <a:off x="140946" y="3329970"/>
            <a:ext cx="7174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Immanuel: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Meaning “with us is God.”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12D0D1-242E-D64D-3E11-31BB1ED0E223}"/>
              </a:ext>
            </a:extLst>
          </p:cNvPr>
          <p:cNvSpPr txBox="1"/>
          <p:nvPr/>
        </p:nvSpPr>
        <p:spPr>
          <a:xfrm>
            <a:off x="140947" y="1046440"/>
            <a:ext cx="71080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Assuredly, my Sovereign will give you a sign nonetheless!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the young woman is with child and about to give birth to a son. 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her name him Immanuel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NJPS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1985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4FB7E0-A78E-55B0-C3E0-30D3F15E2E66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Prophets: Isaiah 7:14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CA60C5-73B6-5345-FE4C-1F1FDB2A7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68" y="523221"/>
            <a:ext cx="5493630" cy="35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18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29CF9-039C-1E9F-12D0-087DD6F63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A0BF4C-E828-5411-C7C9-FDBA69F68D6C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Skeptics doubt that belief in the virgin birth be necessary to Christian faith,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Isa 7 was fulfilled in King Ahaz’ court.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’Almah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‘young woman’ not ‘virgin’.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‘The child’ = Ahaz’ or Isaiah’s son.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Sensus </a:t>
            </a:r>
            <a:r>
              <a:rPr lang="en-US" sz="2800" b="1" i="1" baseline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plenior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Matthew wrote a midrash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about Jesus &amp; Isaiah 7.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8A455D-1D81-681A-58EE-F61C7A1C3456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Notes 1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83895C-3335-88AD-FD3D-207B5E860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316" y="523220"/>
            <a:ext cx="2332195" cy="35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76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361B61-1EEE-0B8A-5D91-3D986CFE5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55308D-F5EC-99DD-20B2-7A8D8E48720C}"/>
              </a:ext>
            </a:extLst>
          </p:cNvPr>
          <p:cNvSpPr txBox="1"/>
          <p:nvPr/>
        </p:nvSpPr>
        <p:spPr>
          <a:xfrm>
            <a:off x="88082" y="522005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Views on what is a </a:t>
            </a:r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’Almah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Direct prediction: the virgin Mary.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Historical fulfillment: Ahaz’ concubine.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Sensus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plenior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also applied to Mary.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LXX: Greek </a:t>
            </a:r>
            <a:r>
              <a:rPr lang="en-US" sz="2800" b="1" i="1" baseline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parthenos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never pregnant.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Acquila: Greek 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neannis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young woman.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Hebrew: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‘almah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girl at puberty not (yet) sexually active.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E6A3B1-EA25-5C89-3280-483527DE1DD3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Notes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B05DAE-5B68-0723-3E48-53D768F5D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18" y="522005"/>
            <a:ext cx="6130363" cy="359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54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D2B9D0-9F51-896A-4FCF-8B64D3B35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2EDFB2-FC4C-4EC9-16F0-6913AE60F100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Tiglath-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pileser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Assyria invaded the northern kingdom of Israel in 731 BC.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Destroyed the monarchy by 721 BC.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Ashurbanipul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completed exile, 669 BC.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Uzziah of Judah, Rezin of Syria and Pekah of Israel attack Jerusalem in 734, threaten to end House of David.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Wicked Ahaz had burned his son.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F8A58D-34FE-6B7B-2A31-1173E43F6804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Context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210B89-E661-AC2E-1CDE-A7CABF57E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596" y="523220"/>
            <a:ext cx="3654432" cy="35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74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2484AE-BEB5-7FC6-4E3A-A564B94FC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CD8625-EA2C-84B9-2A73-2BEDD2C184A6}"/>
              </a:ext>
            </a:extLst>
          </p:cNvPr>
          <p:cNvSpPr txBox="1"/>
          <p:nvPr/>
        </p:nvSpPr>
        <p:spPr>
          <a:xfrm>
            <a:off x="56979" y="523220"/>
            <a:ext cx="73151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Isaiah &amp; his young son Shear-Jashub come to Ahaz.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Isaiah predicts three signs: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Mid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-range (7:7-9):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65 years,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Ephraim will no longer a people.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range (7:10-15):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regnant virgin!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Short-range (7:16-25):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Before Shear-Jashub matures, Assyria will invade.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DE7F28-4A52-88D0-7684-9E6349DF1B1F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Content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20923-D49B-C9BB-C441-EACFAA550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925" y="520262"/>
            <a:ext cx="3594538" cy="359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31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7A2BFA-468E-9E96-F401-8A5B00EFF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37B37F-4D36-832B-1193-D0E952868EAC}"/>
              </a:ext>
            </a:extLst>
          </p:cNvPr>
          <p:cNvSpPr txBox="1"/>
          <p:nvPr/>
        </p:nvSpPr>
        <p:spPr>
          <a:xfrm>
            <a:off x="60265" y="523220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child has been born to us,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son has been given us.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authority has settled on his shoulders…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Isaiah 9:5 [Hb 9:5]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NJPS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F4869C-D30F-349A-533C-244107684579}"/>
              </a:ext>
            </a:extLst>
          </p:cNvPr>
          <p:cNvSpPr txBox="1"/>
          <p:nvPr/>
        </p:nvSpPr>
        <p:spPr>
          <a:xfrm>
            <a:off x="82330" y="3388995"/>
            <a:ext cx="687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Throne: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Davidic covenant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confirmed.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4B7920-2E68-441A-E344-B93F2F2BE33C}"/>
              </a:ext>
            </a:extLst>
          </p:cNvPr>
          <p:cNvSpPr txBox="1"/>
          <p:nvPr/>
        </p:nvSpPr>
        <p:spPr>
          <a:xfrm>
            <a:off x="82330" y="2363362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Upon David’s throne and kingdom,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it may be firmly established…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9:7[6]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F0FC3D-6FDA-4579-9344-367C93784537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Innertext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8E0E9A-78D1-0DF1-8E3C-78FE612BF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578" y="430306"/>
            <a:ext cx="3211766" cy="368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81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3A07B5-3DFD-DF72-ED17-B8C8DE24E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DD44CD-C918-DDE7-F4DA-652FF116F8F3}"/>
              </a:ext>
            </a:extLst>
          </p:cNvPr>
          <p:cNvSpPr txBox="1"/>
          <p:nvPr/>
        </p:nvSpPr>
        <p:spPr>
          <a:xfrm>
            <a:off x="140947" y="436134"/>
            <a:ext cx="715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a shoot shall grow out of the stump of Jesse…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Isaiah 11:1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NJPS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008BE-5AD2-E2C3-EE62-669DC90A9986}"/>
              </a:ext>
            </a:extLst>
          </p:cNvPr>
          <p:cNvSpPr txBox="1"/>
          <p:nvPr/>
        </p:nvSpPr>
        <p:spPr>
          <a:xfrm>
            <a:off x="211494" y="3119037"/>
            <a:ext cx="69406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Jesse: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 David’s father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Messiah will be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descended from David.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C36A5F-D689-7825-BC61-2593C09CC1D2}"/>
              </a:ext>
            </a:extLst>
          </p:cNvPr>
          <p:cNvSpPr txBox="1"/>
          <p:nvPr/>
        </p:nvSpPr>
        <p:spPr>
          <a:xfrm>
            <a:off x="163012" y="2247506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Nations shall seek his counsel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his abode shall be honored…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FB59DF-BD3E-9D43-96B2-A2FE420ED993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Innertext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C505B2-F681-25CF-723C-451B90222881}"/>
              </a:ext>
            </a:extLst>
          </p:cNvPr>
          <p:cNvSpPr txBox="1"/>
          <p:nvPr/>
        </p:nvSpPr>
        <p:spPr>
          <a:xfrm>
            <a:off x="163012" y="1344075"/>
            <a:ext cx="715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spirit of GOD shall alight upon him;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spirit of wisdom and insight…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8FBB202-57DE-9757-0F82-BB2558E2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864" y="138547"/>
            <a:ext cx="3611673" cy="421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498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C6DFAD-6132-F471-E954-689EB639F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F4EA0E-7957-62EA-EA5E-D69415CD7954}"/>
              </a:ext>
            </a:extLst>
          </p:cNvPr>
          <p:cNvSpPr txBox="1"/>
          <p:nvPr/>
        </p:nvSpPr>
        <p:spPr>
          <a:xfrm>
            <a:off x="140947" y="434988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you, O Bethlehem of Ephrath…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you one shall come forth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rule Israel for Me—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whose origin is from of old…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NJPS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D0EB68-F91A-FD90-42A3-A88658229CE3}"/>
              </a:ext>
            </a:extLst>
          </p:cNvPr>
          <p:cNvSpPr txBox="1"/>
          <p:nvPr/>
        </p:nvSpPr>
        <p:spPr>
          <a:xfrm>
            <a:off x="163012" y="3547830"/>
            <a:ext cx="659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Micah: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contemporary of Isaiah.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D40529-56E3-C6AC-BC89-7B582AC9DDBF}"/>
              </a:ext>
            </a:extLst>
          </p:cNvPr>
          <p:cNvSpPr txBox="1"/>
          <p:nvPr/>
        </p:nvSpPr>
        <p:spPr>
          <a:xfrm>
            <a:off x="163012" y="2162835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Truly, [God] will leave them [helpless]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 she who is to bear has borne…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Micah 5:2-3 [Hb 1-2]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B7BFCF-1E50-4D4A-6DF1-4F5CA82A951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Intertext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F8C15-54CA-9A7E-8B5C-2BCE4BCBA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71" y="500541"/>
            <a:ext cx="5431834" cy="361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58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9937C5-A805-2669-813B-FFC1836E3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CCBC4A-6020-BC09-2DC5-EF76C1593635}"/>
              </a:ext>
            </a:extLst>
          </p:cNvPr>
          <p:cNvSpPr txBox="1"/>
          <p:nvPr/>
        </p:nvSpPr>
        <p:spPr>
          <a:xfrm>
            <a:off x="44041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Skeptics deny that the Tanach has any real Messianic predictions.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Some evangelicals view messianic texts as historical allusions.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Scholars say that Jesus was mistaken, or he played to people’s ignorance.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How can we show that there are real messianic predictions in the Tanach?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EA570A-F040-386D-D303-39142B8DDF9F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Introduction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9C2E75-ED58-AC27-92D5-811F90AE1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836" y="456230"/>
            <a:ext cx="5761527" cy="365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21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615A19-1DD6-110E-B3DD-9B5CEC496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A5C638-E77F-3081-4508-42D1B6AAEA8E}"/>
              </a:ext>
            </a:extLst>
          </p:cNvPr>
          <p:cNvSpPr txBox="1"/>
          <p:nvPr/>
        </p:nvSpPr>
        <p:spPr>
          <a:xfrm>
            <a:off x="163012" y="587984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David. A psalm.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9772F7-B2F2-FB5D-7710-9709669C4236}"/>
              </a:ext>
            </a:extLst>
          </p:cNvPr>
          <p:cNvSpPr txBox="1"/>
          <p:nvPr/>
        </p:nvSpPr>
        <p:spPr>
          <a:xfrm>
            <a:off x="214753" y="3003596"/>
            <a:ext cx="6665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divine Name,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YHWH.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lord: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Someone of superior status.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C476DA-A221-0610-01E2-0BBE0C534192}"/>
              </a:ext>
            </a:extLst>
          </p:cNvPr>
          <p:cNvSpPr txBox="1"/>
          <p:nvPr/>
        </p:nvSpPr>
        <p:spPr>
          <a:xfrm>
            <a:off x="424269" y="1111204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LORD said to my lord,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“Sit at My right hand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I make your enemies your footstool.”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NJPS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1985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220765-D638-41BA-C740-04AC6FB61D99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Writings: Psalm 110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[LXX 109]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92985-8ED6-19E0-0B67-176A6ADF9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69" y="511640"/>
            <a:ext cx="6466662" cy="362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68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84F9C3-946A-6731-3F45-B680A9C2C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EE86E1-1C2D-BCF7-D76E-3CB6005FE6C7}"/>
              </a:ext>
            </a:extLst>
          </p:cNvPr>
          <p:cNvSpPr txBox="1"/>
          <p:nvPr/>
        </p:nvSpPr>
        <p:spPr>
          <a:xfrm>
            <a:off x="88081" y="443009"/>
            <a:ext cx="72271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Written by King David (Le-Dawid).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Views: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written by David. (But no proof.)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David called himself ‘my lord’. (No e.g.)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David abdicated to Solomon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David foresaw a greater king.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David predicted a/the Messiah.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99CE4E-FE87-ACF4-5890-603FD6AEBD18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Notes 1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F2B916-5754-0D68-D066-FA580A40C7AD}"/>
              </a:ext>
            </a:extLst>
          </p:cNvPr>
          <p:cNvSpPr txBox="1"/>
          <p:nvPr/>
        </p:nvSpPr>
        <p:spPr>
          <a:xfrm>
            <a:off x="88079" y="3471341"/>
            <a:ext cx="722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ord: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Joshua 5:14 = divine title.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5910E0-655D-56A6-5AD6-183D6B585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747" y="464272"/>
            <a:ext cx="2603686" cy="365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67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124CA1-A375-01CC-95B2-5DD1ACD52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AA58EF-97C4-468A-7E57-5A04CAAA4548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Author’s intent: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last word of David … God … has made with me an everlasting covenant.”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Sam 23:1-5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Postexilic redaction: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Deepened and clarified the Psalms’ messianic intent.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Psalms 107-109: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 for deliverance.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Psalm 110: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deliverer foretold.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Psalms 111-113: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Praise for deliverance.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BF93EA-5380-66AC-BEA7-74E9E1A450E5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Notes 2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109DC-7B06-6AC8-6770-662772166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06" y="487825"/>
            <a:ext cx="6338988" cy="362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9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A19E36-EE31-CBA1-0D08-C7FF34980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CB1C7C-CBEE-5F0D-224F-823668A42EE0}"/>
              </a:ext>
            </a:extLst>
          </p:cNvPr>
          <p:cNvSpPr txBox="1"/>
          <p:nvPr/>
        </p:nvSpPr>
        <p:spPr>
          <a:xfrm>
            <a:off x="88082" y="449261"/>
            <a:ext cx="73151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‘My lord’ is superior to David.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 shares in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Yhwh’s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authority.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Rules in Zion over enemies.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People submit to his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power.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Performs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priestly work.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2 Sam 8.18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Protected by Adonay.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Judges nations and rulers.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the Messiah fits this profile.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7ED022-14BC-81AE-81B9-E6D0FE5F251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Context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42F262-05A8-E8C5-1A31-3B03F9212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9261"/>
            <a:ext cx="7315200" cy="367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76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2A7CF2-AB50-EF4B-837E-1E6A5F524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93B8C9-2EB2-ACFA-3B2E-E229AC360C36}"/>
              </a:ext>
            </a:extLst>
          </p:cNvPr>
          <p:cNvSpPr txBox="1"/>
          <p:nvPr/>
        </p:nvSpPr>
        <p:spPr>
          <a:xfrm>
            <a:off x="207142" y="2206585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LORD said to me, “You are My son … 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will make the nations your domain;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estate, the limits of the earth.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15EBCE-D76D-38F0-388F-773CDA062905}"/>
              </a:ext>
            </a:extLst>
          </p:cNvPr>
          <p:cNvSpPr txBox="1"/>
          <p:nvPr/>
        </p:nvSpPr>
        <p:spPr>
          <a:xfrm>
            <a:off x="182128" y="3591580"/>
            <a:ext cx="659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the Messiah fits this profile.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631D-EEFC-2D08-A58C-340360F8522B}"/>
              </a:ext>
            </a:extLst>
          </p:cNvPr>
          <p:cNvSpPr txBox="1"/>
          <p:nvPr/>
        </p:nvSpPr>
        <p:spPr>
          <a:xfrm>
            <a:off x="207141" y="456962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Kings of the earth take their stand,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regents intrigue together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against the LORD and against His anointed…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Psalm 2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NJPS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668851-01B2-F33C-9470-AEEED9C9DD99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Innertext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325A81-2659-F622-D814-E1D72C5CE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7315200" cy="35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14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713A7-7012-A1A3-F3E9-4252D58E8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3695FB-F921-E06B-CB6D-F3EDC3F7F5CB}"/>
              </a:ext>
            </a:extLst>
          </p:cNvPr>
          <p:cNvSpPr txBox="1"/>
          <p:nvPr/>
        </p:nvSpPr>
        <p:spPr>
          <a:xfrm>
            <a:off x="163012" y="443009"/>
            <a:ext cx="715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Thrones were set in place,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Ancient of Days took His seat.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CA44E5-EE4A-5B58-7A7A-3E606FD1E3C1}"/>
              </a:ext>
            </a:extLst>
          </p:cNvPr>
          <p:cNvSpPr txBox="1"/>
          <p:nvPr/>
        </p:nvSpPr>
        <p:spPr>
          <a:xfrm>
            <a:off x="163012" y="1335337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I looked on, in the night vision,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like a human being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 with the clouds of heaven…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704296-BF45-2B91-CB41-C21AAC252B7E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Intertext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742FB9-26BF-57A2-A975-BB11B5DE21AB}"/>
              </a:ext>
            </a:extLst>
          </p:cNvPr>
          <p:cNvSpPr txBox="1"/>
          <p:nvPr/>
        </p:nvSpPr>
        <p:spPr>
          <a:xfrm>
            <a:off x="163012" y="2649594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… nations … must serve him.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dominion … shall not pass away.</a:t>
            </a:r>
          </a:p>
          <a:p>
            <a:pPr lvl="0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Daniel 9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NJPS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2BB4FD-BB01-63FE-4CD1-B2626F8D2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18" y="472197"/>
            <a:ext cx="5469245" cy="364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04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0582C-0D05-A780-07B2-5FBAF6658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FF0462-01ED-5616-9E6F-121EBAC1FD47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Law: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Genesis 3:14-15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Prophets: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Isaiah 7:14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Writings: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Psalm 110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three divisions of the Tanach present messianic predictions.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Context,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innertext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intertext confirm and amplify the messianic message.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the Messiah can fulfill these texts.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377B44-D376-1DF7-DDAC-5C1D1379CC1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266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6E6C5-DF57-3BE3-F7C9-46EB0D5D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5A47E0-0D1D-797F-27DD-CE166A1CF63C}"/>
              </a:ext>
            </a:extLst>
          </p:cNvPr>
          <p:cNvSpPr txBox="1"/>
          <p:nvPr/>
        </p:nvSpPr>
        <p:spPr>
          <a:xfrm>
            <a:off x="81506" y="99796"/>
            <a:ext cx="71521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http://tanach.site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793C36-A224-E486-CFEE-E29EDDA43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487" y="1207792"/>
            <a:ext cx="2864225" cy="290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05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14EE8-26A3-886E-99E9-FAC24AA56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C11A1D-22DF-D56A-E858-A7EBC37E45B2}"/>
              </a:ext>
            </a:extLst>
          </p:cNvPr>
          <p:cNvSpPr txBox="1"/>
          <p:nvPr/>
        </p:nvSpPr>
        <p:spPr>
          <a:xfrm>
            <a:off x="87406" y="523220"/>
            <a:ext cx="73151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Law: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Genesis 3:14-15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Prophets: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Isaiah 7:14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Writings: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Psalm 110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Referring to: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Context: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 content meaning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Innertext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Author’s wider theme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Intertext: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book’s citation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referring to the New Testament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4D77DD-9EC9-3A6D-D46C-243B0744E73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Test texts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7A60B9-683E-6AF8-CD33-92ED57EAC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963" y="522238"/>
            <a:ext cx="5178083" cy="360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15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12CB0C-D32C-ECE7-FAC9-8F0668A29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4E3071-837D-D387-A3D2-8C774C91E3F5}"/>
              </a:ext>
            </a:extLst>
          </p:cNvPr>
          <p:cNvSpPr txBox="1"/>
          <p:nvPr/>
        </p:nvSpPr>
        <p:spPr>
          <a:xfrm>
            <a:off x="140947" y="523220"/>
            <a:ext cx="7152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God </a:t>
            </a:r>
            <a:r>
              <a:rPr lang="he-IL" sz="3600" dirty="0">
                <a:solidFill>
                  <a:prstClr val="black"/>
                </a:solidFill>
                <a:latin typeface="Arial" panose="020B0604020202020204" pitchFamily="34" charset="0"/>
              </a:rPr>
              <a:t>יהוה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said to the serpent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436E4-7264-B239-B56C-6BA5F65A3AE6}"/>
              </a:ext>
            </a:extLst>
          </p:cNvPr>
          <p:cNvSpPr txBox="1"/>
          <p:nvPr/>
        </p:nvSpPr>
        <p:spPr>
          <a:xfrm>
            <a:off x="140946" y="3430639"/>
            <a:ext cx="710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hey … their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Hebrew = singular.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913FF6-9065-5E9A-9CDF-50E1C22A5966}"/>
              </a:ext>
            </a:extLst>
          </p:cNvPr>
          <p:cNvSpPr txBox="1"/>
          <p:nvPr/>
        </p:nvSpPr>
        <p:spPr>
          <a:xfrm>
            <a:off x="140947" y="1115155"/>
            <a:ext cx="71080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will put enmity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you and the woman,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between your offspring and hers;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shall strike at your head,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you shall strike at their heel.”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NJPS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8CBA02-FF1C-3885-1329-A386BF51DD3E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Law: Genesis 3:14-15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EDE20A-5A96-AE04-9924-7F79ED859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99" y="438150"/>
            <a:ext cx="653415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76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94218-F76F-8B06-EDB2-61E775920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C321C5-E6EA-5C22-2309-E08286D25639}"/>
              </a:ext>
            </a:extLst>
          </p:cNvPr>
          <p:cNvSpPr txBox="1"/>
          <p:nvPr/>
        </p:nvSpPr>
        <p:spPr>
          <a:xfrm>
            <a:off x="0" y="523220"/>
            <a:ext cx="7376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“Proto Evangelium”?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Skeptics deny that this is messianic.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Naturalistic view: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humans versus serpents in common life.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seed” = collective singular noun.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(But singular in 4:25 = Seth.) 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Theme: God extends mercy in judgement: Gen, 4.15, 6.18, 12.1-9, 19.16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4CCEA5-3923-4C33-F661-5C7E512492DF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Notes 1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5D2315-B15D-5109-A482-ED68C6ACF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36" y="478628"/>
            <a:ext cx="5467927" cy="363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45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A06A19-B9DD-B3B7-F641-8E77825A1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180212-B7A2-6E58-398F-CFF67F52105E}"/>
              </a:ext>
            </a:extLst>
          </p:cNvPr>
          <p:cNvSpPr txBox="1"/>
          <p:nvPr/>
        </p:nvSpPr>
        <p:spPr>
          <a:xfrm>
            <a:off x="-99527" y="536367"/>
            <a:ext cx="75142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Interpretation: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author’s intent &amp; original readers’ understanding.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Skeptics deny that this is messianic.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Symbolical view: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 perpetual struggle without hope of relief.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Sensus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plenior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view: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Naturalistic: snakes bite humans, and humans kill snakes.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naturalistic, then no messianic intent.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C0D17F-299F-F377-75A9-C959C5733732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Notes 2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D5645D-6C8A-CC97-2228-DEBD2808A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335" y="447771"/>
            <a:ext cx="5760529" cy="362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21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4E9C1E-FB76-632C-D2E9-385BE8ABF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D4E8DA-A351-2D18-9887-97C876E81367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Messianic view: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Predicts future coming of an individual who dies while gaining victory over the Serpent.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Caution: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 teach virgin birth, nor a non-lethal bite to the heel.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Thesis: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Genesis author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intended </a:t>
            </a:r>
            <a:b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introduce a future redeemer, and will identify him in the rest of the Torah.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67A137-E7B9-D8E9-9B70-F5DD0998941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Notes 3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70FDD-C197-F151-360D-CDBE7A02A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668" y="465918"/>
            <a:ext cx="4352728" cy="364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11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66852D-6EAF-FD00-23E4-E10EF12BC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85ED4B-5E98-2DAC-5E02-16F4C6337AA3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Addressed to an intelligent being.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Enmity is between moral agents.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Mutually mortal blows = individuals.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b="1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woman’s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seed/offspring = Seth… Noah…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Abraham… Isaac… Judah… David… Solomon… (Messiah). 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serpent’s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seed/offspring = Cain… Nephilim… Amalek… all disbelievers…</a:t>
            </a:r>
            <a:endParaRPr lang="en-US" sz="2800" b="1" baseline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5EEF7C-4CF7-B341-3F2A-70978F1C3E2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Context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15E39C-C380-42F9-7FC9-15E91D96B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473" y="523220"/>
            <a:ext cx="3581989" cy="358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69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CA561D-CBCC-FBAB-6B73-776315DEA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1CAB18-4D5F-6644-7EC5-BAD05A4C550A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Mercy in the midst of judgement: 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LORD put a mark on Cain,”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4.15.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establish my covenant with you,” Noah,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 6.18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“In you all the families of the earth shall be blessed,”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 12.3.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will … remember the covenant with their forefathers,”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 26.40.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75F21D-A346-D582-5A21-CF0ADB51FB83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Innertext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3E5313-2955-266C-2848-63F4FD65C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482" y="499216"/>
            <a:ext cx="2414414" cy="361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7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9859</TotalTime>
  <Words>1547</Words>
  <Application>Microsoft Office PowerPoint</Application>
  <PresentationFormat>Custom</PresentationFormat>
  <Paragraphs>169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406</cp:revision>
  <dcterms:created xsi:type="dcterms:W3CDTF">2023-02-25T21:04:15Z</dcterms:created>
  <dcterms:modified xsi:type="dcterms:W3CDTF">2025-09-05T04:38:14Z</dcterms:modified>
</cp:coreProperties>
</file>