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91" r:id="rId4"/>
    <p:sldId id="293" r:id="rId5"/>
    <p:sldId id="297" r:id="rId6"/>
    <p:sldId id="298" r:id="rId7"/>
    <p:sldId id="308" r:id="rId8"/>
    <p:sldId id="301" r:id="rId9"/>
    <p:sldId id="275" r:id="rId10"/>
    <p:sldId id="309" r:id="rId11"/>
    <p:sldId id="283" r:id="rId12"/>
    <p:sldId id="303" r:id="rId13"/>
    <p:sldId id="294" r:id="rId14"/>
    <p:sldId id="304" r:id="rId15"/>
    <p:sldId id="305" r:id="rId16"/>
    <p:sldId id="286" r:id="rId17"/>
    <p:sldId id="306" r:id="rId18"/>
    <p:sldId id="290" r:id="rId19"/>
    <p:sldId id="302" r:id="rId20"/>
    <p:sldId id="307" r:id="rId21"/>
    <p:sldId id="292" r:id="rId22"/>
    <p:sldId id="261" r:id="rId23"/>
    <p:sldId id="299" r:id="rId24"/>
    <p:sldId id="296" r:id="rId25"/>
    <p:sldId id="295" r:id="rId26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95EDE4-CCB8-94B9-2896-67611E94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02" y="508869"/>
            <a:ext cx="5081888" cy="3127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16CAE0-FBA9-66C6-B905-EDF726AD7B18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Philippians 1:27–2:4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79491-3076-0744-0C00-BB84BB8D0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2" y="523220"/>
            <a:ext cx="5067595" cy="31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9E1B3-E998-9E16-2942-E2A1D5C01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25DA45-FBE8-630E-0E3F-B35C40DEB695}"/>
              </a:ext>
            </a:extLst>
          </p:cNvPr>
          <p:cNvSpPr txBox="1"/>
          <p:nvPr/>
        </p:nvSpPr>
        <p:spPr>
          <a:xfrm>
            <a:off x="-48125" y="73845"/>
            <a:ext cx="7315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After reading each slide, </a:t>
            </a:r>
            <a:b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reply to these three queries: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058F3-49B4-3EC1-38CA-3BA9C57FDA8B}"/>
              </a:ext>
            </a:extLst>
          </p:cNvPr>
          <p:cNvSpPr txBox="1"/>
          <p:nvPr/>
        </p:nvSpPr>
        <p:spPr>
          <a:xfrm>
            <a:off x="197869" y="1027952"/>
            <a:ext cx="6823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What do we learn from these words?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must we believe or trust?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What must we do or obey?</a:t>
            </a:r>
          </a:p>
        </p:txBody>
      </p:sp>
      <p:pic>
        <p:nvPicPr>
          <p:cNvPr id="2050" name="Picture 2" descr="Group Discussion ...">
            <a:extLst>
              <a:ext uri="{FF2B5EF4-FFF2-40B4-BE49-F238E27FC236}">
                <a16:creationId xmlns:a16="http://schemas.microsoft.com/office/drawing/2014/main" id="{3B2F7326-C290-3AC7-3D6F-AD982ECC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2543175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7844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205C74-F7D6-87D0-CDFD-122D7AD05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26CBFC-A702-8D58-6972-62B10020C3A9}"/>
              </a:ext>
            </a:extLst>
          </p:cNvPr>
          <p:cNvSpPr txBox="1"/>
          <p:nvPr/>
        </p:nvSpPr>
        <p:spPr>
          <a:xfrm>
            <a:off x="81505" y="443019"/>
            <a:ext cx="7152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1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worthily of-the evangel </a:t>
            </a:r>
            <a:b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of-the Christ make-yourselves-citizens, so whether coming and seeing, whether absenting, I-am-hearing the things about you, that you-are-standing in one spirit, one-psyche, together-contending </a:t>
            </a:r>
            <a:b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in-the faithfulness of-the evangel </a:t>
            </a:r>
            <a:b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1FAA1-B3C8-E19D-F239-C2E4BC17A7EF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Greek-English word-for-word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63EC6-317F-1BF1-2ABF-0E089C6D7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2537699"/>
            <a:ext cx="1554571" cy="15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66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562C8A-556E-6C1A-0010-AA64DFB3C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79463C-376D-7F80-A186-092DCEC833A8}"/>
              </a:ext>
            </a:extLst>
          </p:cNvPr>
          <p:cNvSpPr txBox="1"/>
          <p:nvPr/>
        </p:nvSpPr>
        <p:spPr>
          <a:xfrm>
            <a:off x="163012" y="478282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1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Only, keep on dwelling </a:t>
            </a:r>
            <a:r>
              <a:rPr lang="en-GB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way which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Good News about Messiah, so that, whether or not </a:t>
            </a:r>
            <a:b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see you,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6CA65-312A-0BD0-6A70-A57E7DA28A6B}"/>
              </a:ext>
            </a:extLst>
          </p:cNvPr>
          <p:cNvSpPr txBox="1"/>
          <p:nvPr/>
        </p:nvSpPr>
        <p:spPr>
          <a:xfrm>
            <a:off x="163011" y="3545505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Dwelling: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dwell as citizens.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DDCDE-1531-939A-C261-B5771C8627B6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Tenacity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A5DDE-1C8B-918A-122E-6CB17C859B54}"/>
              </a:ext>
            </a:extLst>
          </p:cNvPr>
          <p:cNvSpPr txBox="1"/>
          <p:nvPr/>
        </p:nvSpPr>
        <p:spPr>
          <a:xfrm>
            <a:off x="163012" y="1774561"/>
            <a:ext cx="697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						I shall hear about you that you stand together with one purpose, helping each other to remain faithful to the Good News.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8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B72D9-C0CB-FB67-B032-54628A72F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523C95-5B68-1913-8308-7C2C0E2160EB}"/>
              </a:ext>
            </a:extLst>
          </p:cNvPr>
          <p:cNvSpPr txBox="1"/>
          <p:nvPr/>
        </p:nvSpPr>
        <p:spPr>
          <a:xfrm>
            <a:off x="153619" y="652562"/>
            <a:ext cx="7196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not being-intimidated in nothing under the opposers, which-thing is </a:t>
            </a:r>
            <a:b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for-them proof of-perdition, but of-you of-salvation, and that-thing from God;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90350-8D3B-3456-D3D2-4987C2ADE5ED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Greek-English word-for-word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929F2-E7B6-2674-3717-2A5ED345A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54" y="2348933"/>
            <a:ext cx="1754717" cy="17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3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D4926-DADB-3535-5938-82214AECA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C12A4B-6EAD-FA28-EC3E-294F7324A534}"/>
              </a:ext>
            </a:extLst>
          </p:cNvPr>
          <p:cNvSpPr txBox="1"/>
          <p:nvPr/>
        </p:nvSpPr>
        <p:spPr>
          <a:xfrm>
            <a:off x="163012" y="56673"/>
            <a:ext cx="7196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not be intimidated in any way by those who oppose you. Your faith in the Good News means that they are lost, 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that it is God who has saved you.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2C550-6BD3-CA82-F74B-FD379BFD9D5F}"/>
              </a:ext>
            </a:extLst>
          </p:cNvPr>
          <p:cNvSpPr txBox="1"/>
          <p:nvPr/>
        </p:nvSpPr>
        <p:spPr>
          <a:xfrm>
            <a:off x="163012" y="1811358"/>
            <a:ext cx="2519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Frightened: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Oppose: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Lost/saved: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C9899-95A5-01D7-F4E7-A59D2B51D77A}"/>
              </a:ext>
            </a:extLst>
          </p:cNvPr>
          <p:cNvSpPr txBox="1"/>
          <p:nvPr/>
        </p:nvSpPr>
        <p:spPr>
          <a:xfrm>
            <a:off x="2558207" y="1811357"/>
            <a:ext cx="7108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you might be wrong.</a:t>
            </a:r>
          </a:p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Jews, Romans, Judaizers. </a:t>
            </a:r>
          </a:p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Faithful, versus merit.</a:t>
            </a:r>
          </a:p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‘is your sign’ (to them).</a:t>
            </a:r>
          </a:p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God’s choice.</a:t>
            </a:r>
          </a:p>
        </p:txBody>
      </p:sp>
      <p:pic>
        <p:nvPicPr>
          <p:cNvPr id="6146" name="Picture 2" descr="What is Workplace Intimidation &amp; How To Respond To It">
            <a:extLst>
              <a:ext uri="{FF2B5EF4-FFF2-40B4-BE49-F238E27FC236}">
                <a16:creationId xmlns:a16="http://schemas.microsoft.com/office/drawing/2014/main" id="{76185339-1279-4B35-FA7D-C2E27B33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1" y="-4638"/>
            <a:ext cx="6179157" cy="4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34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7C94F-A983-9C89-9DE9-FAB0EEC99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A5814C-3446-F662-BF1E-FC2ABA0CF71F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Greek-English word-for-word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E4AF5-D777-FAF7-7CDB-57938E753D01}"/>
              </a:ext>
            </a:extLst>
          </p:cNvPr>
          <p:cNvSpPr txBox="1"/>
          <p:nvPr/>
        </p:nvSpPr>
        <p:spPr>
          <a:xfrm>
            <a:off x="188952" y="523220"/>
            <a:ext cx="7126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to-you it-was-gifted the for Christ, not only the unto him agony having, but also the for him to-be-suffering, </a:t>
            </a: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same agony having, sort you-are-seeing in me and now you-are-hearing </a:t>
            </a:r>
            <a:b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9827E-671C-AB91-7B52-45C1487E9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216" y="2277575"/>
            <a:ext cx="1825056" cy="18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7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4D2CD-225E-2B47-F878-E502AAF27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016735-40BE-89DE-3F9F-35DC4FE6DC1F}"/>
              </a:ext>
            </a:extLst>
          </p:cNvPr>
          <p:cNvSpPr txBox="1"/>
          <p:nvPr/>
        </p:nvSpPr>
        <p:spPr>
          <a:xfrm>
            <a:off x="71731" y="439330"/>
            <a:ext cx="7205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is because God has given to you, for Messiah’s sake, not only to believe in him, but also to suffer for him.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198F7-A6A4-BEDE-4DA2-BA44AE2176A4}"/>
              </a:ext>
            </a:extLst>
          </p:cNvPr>
          <p:cNvSpPr txBox="1"/>
          <p:nvPr/>
        </p:nvSpPr>
        <p:spPr>
          <a:xfrm>
            <a:off x="71731" y="3090835"/>
            <a:ext cx="2124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Struggle: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1B3F99-B812-92F8-C8FC-401DF804C46F}"/>
              </a:ext>
            </a:extLst>
          </p:cNvPr>
          <p:cNvSpPr txBox="1"/>
          <p:nvPr/>
        </p:nvSpPr>
        <p:spPr>
          <a:xfrm>
            <a:off x="71731" y="1748422"/>
            <a:ext cx="7285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Thus, you have the same struggle which you saw me have, and now hear that I have.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A3C06-D9F3-EA03-7F01-B3FCC3BFF7BE}"/>
              </a:ext>
            </a:extLst>
          </p:cNvPr>
          <p:cNvSpPr txBox="1"/>
          <p:nvPr/>
        </p:nvSpPr>
        <p:spPr>
          <a:xfrm>
            <a:off x="2069496" y="3090834"/>
            <a:ext cx="5041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Rejection, grief, loss, pain.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grace, against legalists.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D43B6-5521-1932-EA41-2FCE731FDF61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Suffering</a:t>
            </a:r>
          </a:p>
        </p:txBody>
      </p:sp>
      <p:sp>
        <p:nvSpPr>
          <p:cNvPr id="7" name="AutoShape 2" descr="Why Did Jesus Suffer? Understanding His Mission - Biblword.net">
            <a:extLst>
              <a:ext uri="{FF2B5EF4-FFF2-40B4-BE49-F238E27FC236}">
                <a16:creationId xmlns:a16="http://schemas.microsoft.com/office/drawing/2014/main" id="{E7EF0C65-7DDA-5913-18B2-811243CC81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5200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A4EC2-13F0-7027-B93D-C952EB9A3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62" y="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2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BFAF4A-BA61-4BF0-563C-EF2774652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5E8A9-11A4-3ADC-4BEC-C8F0988BE11F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Greek-English word-for-word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71547-F1CB-FE69-A4A0-D642EF07F09F}"/>
              </a:ext>
            </a:extLst>
          </p:cNvPr>
          <p:cNvSpPr txBox="1"/>
          <p:nvPr/>
        </p:nvSpPr>
        <p:spPr>
          <a:xfrm>
            <a:off x="188952" y="523220"/>
            <a:ext cx="7126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to-you it-was-gifted the for Christ, not only the unto him agony having, but also the for him to-be-suffering,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A9293-F79E-D2ED-D48B-EB93005BF591}"/>
              </a:ext>
            </a:extLst>
          </p:cNvPr>
          <p:cNvSpPr txBox="1"/>
          <p:nvPr/>
        </p:nvSpPr>
        <p:spPr>
          <a:xfrm>
            <a:off x="197916" y="1793628"/>
            <a:ext cx="6687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make-full of-me the joy so the same-thing you-think, </a:t>
            </a:r>
            <a:b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love you-having, </a:t>
            </a:r>
            <a:b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harmonious-ones, the </a:t>
            </a:r>
            <a:b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one-thing you-be-thinking,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2831E-2C05-4C81-9B33-E72506C2F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216" y="2277575"/>
            <a:ext cx="1825056" cy="18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40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CFAFF-8A3D-BCDA-7D1F-6C0581DCB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CCCD1-B508-B379-A892-9620D98A4652}"/>
              </a:ext>
            </a:extLst>
          </p:cNvPr>
          <p:cNvSpPr txBox="1"/>
          <p:nvPr/>
        </p:nvSpPr>
        <p:spPr>
          <a:xfrm>
            <a:off x="207142" y="588690"/>
            <a:ext cx="7153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2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Messiah comforts us </a:t>
            </a:r>
            <a:r>
              <a:rPr lang="en-GB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sense </a:t>
            </a:r>
            <a:r>
              <a:rPr lang="en-GB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Father’s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for us, the </a:t>
            </a:r>
            <a:r>
              <a:rPr lang="en-GB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draws us together, and we have heart-felt affection </a:t>
            </a:r>
            <a:r>
              <a:rPr lang="en-GB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others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2B0F2-4B29-9C11-38D2-1610F74CDA1D}"/>
              </a:ext>
            </a:extLst>
          </p:cNvPr>
          <p:cNvSpPr txBox="1"/>
          <p:nvPr/>
        </p:nvSpPr>
        <p:spPr>
          <a:xfrm>
            <a:off x="207142" y="1856601"/>
            <a:ext cx="7108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		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give me more joy by thinking about the same things. Have the same love, the same purpose, thinking about one thing: </a:t>
            </a:r>
            <a:r>
              <a:rPr lang="en-GB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struggle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4B119-1978-9C11-21D6-E55457D2BFAD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Unity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7B354-4917-9797-88BE-C01CED3E0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46" y="24874"/>
            <a:ext cx="5428670" cy="408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88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1DF223-DA45-3202-A8EF-EC929A08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554C86-FC06-2BE5-88A1-0744A61A975A}"/>
              </a:ext>
            </a:extLst>
          </p:cNvPr>
          <p:cNvSpPr txBox="1"/>
          <p:nvPr/>
        </p:nvSpPr>
        <p:spPr>
          <a:xfrm>
            <a:off x="58265" y="523220"/>
            <a:ext cx="73151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Fleshly desires: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addictive food &amp; drink, immoral relations, illegal activities.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and the devil: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political conflict, religions &amp; ideologies, hostile authorities, deceiving spirits.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deviants: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legalists, charlatans, priest-craft, enthusiasts, antinomians (lawless), theological systems.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B6992-6A41-CD34-6AF7-F75A6CBA4A8C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Struggles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6273BD-0F1F-DE56-1D07-E3EDC1CB4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0"/>
            <a:ext cx="446722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23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A45E3-E9C6-DBF7-0FB0-DF0EB1677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C150D0-6479-EF9C-7AC9-26C55D61090F}"/>
              </a:ext>
            </a:extLst>
          </p:cNvPr>
          <p:cNvSpPr txBox="1"/>
          <p:nvPr/>
        </p:nvSpPr>
        <p:spPr>
          <a:xfrm>
            <a:off x="323917" y="717034"/>
            <a:ext cx="6667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Thankful Prayer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(1:1-11)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Paul's Missionary Report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(1:12-26)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God’s Call to Be Holy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(1.27–2:30)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Doctrinal Polemics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(3:1–4:1)</a:t>
            </a:r>
          </a:p>
          <a:p>
            <a:pPr lvl="0"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Joyful Partnership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(4:2-23)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67217-EF87-33B6-DF0B-2A6B8E01578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STRUCTURE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The Spirit and Christians - Christian Publishing House Blog">
            <a:extLst>
              <a:ext uri="{FF2B5EF4-FFF2-40B4-BE49-F238E27FC236}">
                <a16:creationId xmlns:a16="http://schemas.microsoft.com/office/drawing/2014/main" id="{C846A8BE-CED9-2AE4-061E-6BB7CA88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51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FA0956-3ACD-1BAD-BA5D-4311BED7E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A7CCDE-4612-4E21-8A72-360604D0DD33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Greek-English word-for-word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54CC8-926F-9F6F-71AC-9CE3062955A6}"/>
              </a:ext>
            </a:extLst>
          </p:cNvPr>
          <p:cNvSpPr txBox="1"/>
          <p:nvPr/>
        </p:nvSpPr>
        <p:spPr>
          <a:xfrm>
            <a:off x="188952" y="523220"/>
            <a:ext cx="7126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nothing by-rivalry nor by vainglory but by-the humility one-another you-are-considering they-surpassing yourselves,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6833A-AD0A-5FF0-5F78-BA7C5F14DA52}"/>
              </a:ext>
            </a:extLst>
          </p:cNvPr>
          <p:cNvSpPr txBox="1"/>
          <p:nvPr/>
        </p:nvSpPr>
        <p:spPr>
          <a:xfrm>
            <a:off x="188951" y="1840926"/>
            <a:ext cx="712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the own-things each-one watching but also the-things of-others each-ones.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38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878ED-F0F7-5FB5-78BE-12B7BA7EB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364246-220B-5E51-E64E-2B6B5BE84F5E}"/>
              </a:ext>
            </a:extLst>
          </p:cNvPr>
          <p:cNvSpPr txBox="1"/>
          <p:nvPr/>
        </p:nvSpPr>
        <p:spPr>
          <a:xfrm>
            <a:off x="163012" y="56673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do anything from self-interest or vain-glory, Instead, serve one another by treating others as more important than ourselves.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B4E3D-8A9E-9A25-3DC5-E980A7C65E80}"/>
              </a:ext>
            </a:extLst>
          </p:cNvPr>
          <p:cNvSpPr txBox="1"/>
          <p:nvPr/>
        </p:nvSpPr>
        <p:spPr>
          <a:xfrm>
            <a:off x="207142" y="3072884"/>
            <a:ext cx="7108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 needs: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scopeo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‘watching’.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2:1-4: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long Greek sentence.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1326C1-70F3-4235-8AA4-681EEFE041F3}"/>
              </a:ext>
            </a:extLst>
          </p:cNvPr>
          <p:cNvSpPr txBox="1"/>
          <p:nvPr/>
        </p:nvSpPr>
        <p:spPr>
          <a:xfrm>
            <a:off x="207142" y="1780222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Whilst each one is meeting his own needs, we should, each one, also be meeting others’ needs.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24FD9C-43FF-D455-4F46-761624934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57" y="0"/>
            <a:ext cx="5013686" cy="411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61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15B7D7-948D-FA09-66D9-AA4B496C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B3A2D2-2790-6CA2-CB7E-70F7CD0FFDCD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Assignment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8F996-7921-C6AD-99ED-18B0D715C158}"/>
              </a:ext>
            </a:extLst>
          </p:cNvPr>
          <p:cNvSpPr txBox="1"/>
          <p:nvPr/>
        </p:nvSpPr>
        <p:spPr>
          <a:xfrm>
            <a:off x="142149" y="599944"/>
            <a:ext cx="7030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Read the entire epistle this week.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Study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2:5-11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at www.netbible.org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Visit http://philippians.site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Memorize one verse.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05DD2-39B4-B80A-7497-DEDD160E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644" y="1583800"/>
            <a:ext cx="1842825" cy="23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2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FA1453-B696-F37B-4653-115975D12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F3EC2-1E4F-BD57-CDDB-5ACBE6FAF0D8}"/>
              </a:ext>
            </a:extLst>
          </p:cNvPr>
          <p:cNvSpPr txBox="1"/>
          <p:nvPr/>
        </p:nvSpPr>
        <p:spPr>
          <a:xfrm>
            <a:off x="88082" y="523220"/>
            <a:ext cx="7227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7188" indent="-357188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E7AD0-351C-9129-B4ED-098E4BD93C57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3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0A4A4-E758-0FFB-DC5B-3A81EA919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72D71B-1B9F-9240-E2CD-B0165495C0B1}"/>
              </a:ext>
            </a:extLst>
          </p:cNvPr>
          <p:cNvSpPr txBox="1"/>
          <p:nvPr/>
        </p:nvSpPr>
        <p:spPr>
          <a:xfrm>
            <a:off x="252077" y="772420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7E2ADE-6AD5-B79E-C72D-F0211638ACE9}"/>
              </a:ext>
            </a:extLst>
          </p:cNvPr>
          <p:cNvSpPr txBox="1"/>
          <p:nvPr/>
        </p:nvSpPr>
        <p:spPr>
          <a:xfrm>
            <a:off x="252077" y="3619150"/>
            <a:ext cx="659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Texte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02547-211F-41D1-A674-60DE107F04C2}"/>
              </a:ext>
            </a:extLst>
          </p:cNvPr>
          <p:cNvSpPr txBox="1"/>
          <p:nvPr/>
        </p:nvSpPr>
        <p:spPr>
          <a:xfrm>
            <a:off x="207142" y="2195785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9F3F9-9637-8CE4-D53D-217E3BC27AF6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260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C28447-81D5-DEBB-6908-FD696039E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7632EF-85AB-E360-B816-F247A337E8D9}"/>
              </a:ext>
            </a:extLst>
          </p:cNvPr>
          <p:cNvSpPr txBox="1"/>
          <p:nvPr/>
        </p:nvSpPr>
        <p:spPr>
          <a:xfrm>
            <a:off x="163012" y="56673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36BF4-62FA-8E20-EC10-042069F0919A}"/>
              </a:ext>
            </a:extLst>
          </p:cNvPr>
          <p:cNvSpPr txBox="1"/>
          <p:nvPr/>
        </p:nvSpPr>
        <p:spPr>
          <a:xfrm>
            <a:off x="252077" y="3619150"/>
            <a:ext cx="659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BF3FAE-0916-6989-ADFF-CCC87B3E21F3}"/>
              </a:ext>
            </a:extLst>
          </p:cNvPr>
          <p:cNvSpPr txBox="1"/>
          <p:nvPr/>
        </p:nvSpPr>
        <p:spPr>
          <a:xfrm>
            <a:off x="207142" y="2195785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</a:t>
            </a:r>
          </a:p>
        </p:txBody>
      </p:sp>
    </p:spTree>
    <p:extLst>
      <p:ext uri="{BB962C8B-B14F-4D97-AF65-F5344CB8AC3E}">
        <p14:creationId xmlns:p14="http://schemas.microsoft.com/office/powerpoint/2010/main" val="14848977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82ADB6-860F-D1F9-D4EC-27E50991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CA006B-E252-5E05-A7AF-613C86315DCC}"/>
              </a:ext>
            </a:extLst>
          </p:cNvPr>
          <p:cNvSpPr txBox="1"/>
          <p:nvPr/>
        </p:nvSpPr>
        <p:spPr>
          <a:xfrm>
            <a:off x="116092" y="712064"/>
            <a:ext cx="69158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Call to be Hol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1:27-2:30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Community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1:27-2:4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Tenacity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1:27-28</a:t>
            </a:r>
          </a:p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Suffering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1:29-30</a:t>
            </a:r>
          </a:p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Unity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2:1-4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Christian Humility 2:5-11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Christian Obedience 2:12-18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E673F-8CDB-AC15-2BA0-D5EA038E759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OUTLINE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13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70362-2756-D18B-A101-B71B225A9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689CF4-F4FB-644A-6107-77FBDAD3CB09}"/>
              </a:ext>
            </a:extLst>
          </p:cNvPr>
          <p:cNvSpPr txBox="1"/>
          <p:nvPr/>
        </p:nvSpPr>
        <p:spPr>
          <a:xfrm>
            <a:off x="88081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Human languages carry four kinds of information: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actors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(e.g., love).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Languages arrange ideas by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syntax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(word order), and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discourse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denotation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(cognitive referents) and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connotation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(subjective feelings).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FA6067-BDA1-220C-46B5-3CAA70507A61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Bible Translation Guidelines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 descr="language | writingandbreathing">
            <a:extLst>
              <a:ext uri="{FF2B5EF4-FFF2-40B4-BE49-F238E27FC236}">
                <a16:creationId xmlns:a16="http://schemas.microsoft.com/office/drawing/2014/main" id="{80A18455-80CD-9402-9428-8D3950C54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150"/>
            <a:ext cx="73151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53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E72805-090D-C48E-EFA9-DA759B5F3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8FE061-082D-4B4B-66BB-46B29DCE8170}"/>
              </a:ext>
            </a:extLst>
          </p:cNvPr>
          <p:cNvSpPr txBox="1"/>
          <p:nvPr/>
        </p:nvSpPr>
        <p:spPr>
          <a:xfrm>
            <a:off x="88082" y="105776"/>
            <a:ext cx="72271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two languages have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word-for-word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exact correspondence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the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Greek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NT translates the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OT, there is always difference.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translations are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paraphrases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claims to be an exact translation is fibbing.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Most Bible translations are sufficient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communicate essential truth. </a:t>
            </a:r>
          </a:p>
        </p:txBody>
      </p:sp>
      <p:pic>
        <p:nvPicPr>
          <p:cNvPr id="4098" name="Picture 2" descr="The Battle of Bibles: Geneva vs. King James | John 3:36">
            <a:extLst>
              <a:ext uri="{FF2B5EF4-FFF2-40B4-BE49-F238E27FC236}">
                <a16:creationId xmlns:a16="http://schemas.microsoft.com/office/drawing/2014/main" id="{E995E70F-ED54-0B65-38B8-BCB0F918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83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DD0CC0-7892-079B-0EC5-B729FF9EE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FDB6D-03C8-556D-F82D-2648F1EACA4B}"/>
              </a:ext>
            </a:extLst>
          </p:cNvPr>
          <p:cNvSpPr txBox="1"/>
          <p:nvPr/>
        </p:nvSpPr>
        <p:spPr>
          <a:xfrm>
            <a:off x="88082" y="558007"/>
            <a:ext cx="66175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Preserve all the information from the original.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Include no extraneous information.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 normal speech patterns in the readers’ language.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Adjusted to readers’ or hearers’ ability to understand.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E87413-F6B7-D088-FFFB-C32D51FBBF39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Good Translations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New Living Translation : Holy Bible ...">
            <a:extLst>
              <a:ext uri="{FF2B5EF4-FFF2-40B4-BE49-F238E27FC236}">
                <a16:creationId xmlns:a16="http://schemas.microsoft.com/office/drawing/2014/main" id="{B92A8463-51DD-C578-892C-12A5504A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40" y="466787"/>
            <a:ext cx="2308860" cy="36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4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7C9E2-84DF-3252-8843-2B10A6DD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71A664-D437-4A84-1EFB-D6345CA2691B}"/>
              </a:ext>
            </a:extLst>
          </p:cNvPr>
          <p:cNvSpPr txBox="1"/>
          <p:nvPr/>
        </p:nvSpPr>
        <p:spPr>
          <a:xfrm>
            <a:off x="88082" y="558007"/>
            <a:ext cx="7227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illiterate and oral learners.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Age and education levels.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Liturgical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(church) usage.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highly literate.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Scholars and exegetes.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ethnic and faith backgrounds.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Changes in language and discoveries.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0D785-FB65-9A0F-C03A-C15DED735B17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New translations are needed for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98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9BC5A-43E0-50CE-CF5C-BFBDCBFE0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9F31F3-1240-F849-368F-753BB21F2A60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Seminarians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know a little Greek.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promoting weird doctrines.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Ignorant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advances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linguistic, textual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cultural studies.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Atheists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religious missionaries twisting texts to support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their ideas.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preserve or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denominational practices.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CC477-BB5D-FC1B-F1B7-1507AF1AE399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Mistranslations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2" name="Picture 2" descr="The New World Translation of the Holy Scriptures the Jehovah's Witnesses  Bible - Apologetics">
            <a:extLst>
              <a:ext uri="{FF2B5EF4-FFF2-40B4-BE49-F238E27FC236}">
                <a16:creationId xmlns:a16="http://schemas.microsoft.com/office/drawing/2014/main" id="{90F0332E-26C3-2669-DCA1-6D835B40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0"/>
            <a:ext cx="61690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86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51AFD1-4A63-7987-FB92-8216641D5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979451-B18A-DAF3-CF78-575EA572B3E7}"/>
              </a:ext>
            </a:extLst>
          </p:cNvPr>
          <p:cNvSpPr txBox="1"/>
          <p:nvPr/>
        </p:nvSpPr>
        <p:spPr>
          <a:xfrm>
            <a:off x="-48125" y="73845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Philippians 1:27–2:4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ul a Missionary Failure ...">
            <a:extLst>
              <a:ext uri="{FF2B5EF4-FFF2-40B4-BE49-F238E27FC236}">
                <a16:creationId xmlns:a16="http://schemas.microsoft.com/office/drawing/2014/main" id="{DB58655A-7C26-3BBC-5998-37BCBECE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2" y="2251973"/>
            <a:ext cx="3576168" cy="18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0AD482-CF75-1B84-6FE5-38AC028CFF30}"/>
              </a:ext>
            </a:extLst>
          </p:cNvPr>
          <p:cNvSpPr txBox="1"/>
          <p:nvPr/>
        </p:nvSpPr>
        <p:spPr>
          <a:xfrm>
            <a:off x="245995" y="772756"/>
            <a:ext cx="6823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original Greek,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1:27-29 forms one long sentence,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2:1-4 another long sentence. </a:t>
            </a:r>
          </a:p>
        </p:txBody>
      </p:sp>
    </p:spTree>
    <p:extLst>
      <p:ext uri="{BB962C8B-B14F-4D97-AF65-F5344CB8AC3E}">
        <p14:creationId xmlns:p14="http://schemas.microsoft.com/office/powerpoint/2010/main" val="31417774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3373</TotalTime>
  <Words>1096</Words>
  <Application>Microsoft Office PowerPoint</Application>
  <PresentationFormat>Custom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159</cp:revision>
  <dcterms:created xsi:type="dcterms:W3CDTF">2023-02-25T21:04:15Z</dcterms:created>
  <dcterms:modified xsi:type="dcterms:W3CDTF">2025-05-20T04:40:06Z</dcterms:modified>
</cp:coreProperties>
</file>