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5" r:id="rId3"/>
    <p:sldId id="291" r:id="rId4"/>
    <p:sldId id="311" r:id="rId5"/>
    <p:sldId id="317" r:id="rId6"/>
    <p:sldId id="313" r:id="rId7"/>
    <p:sldId id="320" r:id="rId8"/>
    <p:sldId id="322" r:id="rId9"/>
    <p:sldId id="323" r:id="rId10"/>
    <p:sldId id="314" r:id="rId11"/>
    <p:sldId id="325" r:id="rId12"/>
    <p:sldId id="327" r:id="rId13"/>
    <p:sldId id="326" r:id="rId14"/>
    <p:sldId id="328" r:id="rId15"/>
    <p:sldId id="300" r:id="rId16"/>
    <p:sldId id="261" r:id="rId17"/>
    <p:sldId id="318" r:id="rId18"/>
    <p:sldId id="321" r:id="rId19"/>
    <p:sldId id="324" r:id="rId20"/>
    <p:sldId id="302" r:id="rId21"/>
    <p:sldId id="329" r:id="rId22"/>
  </p:sldIdLst>
  <p:sldSz cx="7315200" cy="411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4195FF-8F86-54BB-EB87-7D403376B1B0}" name="Galen Currah" initials="GC" userId="b9acc8d0659c365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D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2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2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73418"/>
            <a:ext cx="5486400" cy="1432560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61223"/>
            <a:ext cx="5486400" cy="993457"/>
          </a:xfrm>
        </p:spPr>
        <p:txBody>
          <a:bodyPr/>
          <a:lstStyle>
            <a:lvl1pPr marL="0" indent="0" algn="ctr">
              <a:buNone/>
              <a:defRPr sz="1440"/>
            </a:lvl1pPr>
            <a:lvl2pPr marL="274320" indent="0" algn="ctr">
              <a:buNone/>
              <a:defRPr sz="1200"/>
            </a:lvl2pPr>
            <a:lvl3pPr marL="548640" indent="0" algn="ctr">
              <a:buNone/>
              <a:defRPr sz="1080"/>
            </a:lvl3pPr>
            <a:lvl4pPr marL="822960" indent="0" algn="ctr">
              <a:buNone/>
              <a:defRPr sz="960"/>
            </a:lvl4pPr>
            <a:lvl5pPr marL="1097280" indent="0" algn="ctr">
              <a:buNone/>
              <a:defRPr sz="960"/>
            </a:lvl5pPr>
            <a:lvl6pPr marL="1371600" indent="0" algn="ctr">
              <a:buNone/>
              <a:defRPr sz="960"/>
            </a:lvl6pPr>
            <a:lvl7pPr marL="1645920" indent="0" algn="ctr">
              <a:buNone/>
              <a:defRPr sz="960"/>
            </a:lvl7pPr>
            <a:lvl8pPr marL="1920240" indent="0" algn="ctr">
              <a:buNone/>
              <a:defRPr sz="960"/>
            </a:lvl8pPr>
            <a:lvl9pPr marL="2194560" indent="0" algn="ctr">
              <a:buNone/>
              <a:defRPr sz="9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1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7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219075"/>
            <a:ext cx="1577340" cy="34871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19075"/>
            <a:ext cx="4640580" cy="34871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3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9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1025843"/>
            <a:ext cx="6309360" cy="171164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2753678"/>
            <a:ext cx="6309360" cy="900112"/>
          </a:xfrm>
        </p:spPr>
        <p:txBody>
          <a:bodyPr/>
          <a:lstStyle>
            <a:lvl1pPr marL="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1pPr>
            <a:lvl2pPr marL="274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7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095375"/>
            <a:ext cx="3108960" cy="2610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1095375"/>
            <a:ext cx="3108960" cy="2610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3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19075"/>
            <a:ext cx="6309360" cy="7953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3" y="1008698"/>
            <a:ext cx="3094672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3" y="1503045"/>
            <a:ext cx="3094672" cy="2210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1008698"/>
            <a:ext cx="3109913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1503045"/>
            <a:ext cx="3109913" cy="2210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4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5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2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592455"/>
            <a:ext cx="3703320" cy="2924175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8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592455"/>
            <a:ext cx="3703320" cy="2924175"/>
          </a:xfrm>
        </p:spPr>
        <p:txBody>
          <a:bodyPr anchor="t"/>
          <a:lstStyle>
            <a:lvl1pPr marL="0" indent="0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3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19075"/>
            <a:ext cx="6309360" cy="795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095375"/>
            <a:ext cx="6309360" cy="2610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CF0BF-C3A9-4D6C-BDB3-FC19FEA1CBB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3813810"/>
            <a:ext cx="246888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3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48640" rtl="0" eaLnBrk="1" latinLnBrk="0" hangingPunct="1">
        <a:lnSpc>
          <a:spcPct val="90000"/>
        </a:lnSpc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54864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495EDE4-CCB8-94B9-2896-67611E94F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802" y="508869"/>
            <a:ext cx="5081888" cy="31276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16CAE0-FBA9-66C6-B905-EDF726AD7B18}"/>
              </a:ext>
            </a:extLst>
          </p:cNvPr>
          <p:cNvSpPr txBox="1"/>
          <p:nvPr/>
        </p:nvSpPr>
        <p:spPr>
          <a:xfrm>
            <a:off x="0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Epistle to the Philippians 2:12-18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063A28-9CAA-B692-40CB-2306E587832C}"/>
              </a:ext>
            </a:extLst>
          </p:cNvPr>
          <p:cNvSpPr txBox="1"/>
          <p:nvPr/>
        </p:nvSpPr>
        <p:spPr>
          <a:xfrm>
            <a:off x="0" y="359158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 Short Course for Men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479491-3076-0744-0C00-BB84BB8D0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2" y="523220"/>
            <a:ext cx="5067595" cy="312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19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360179-66E8-F992-0B19-0869FE4E4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2895EA-8263-6E86-DB11-5D5D2127D5EC}"/>
              </a:ext>
            </a:extLst>
          </p:cNvPr>
          <p:cNvSpPr txBox="1"/>
          <p:nvPr/>
        </p:nvSpPr>
        <p:spPr>
          <a:xfrm>
            <a:off x="29499" y="483037"/>
            <a:ext cx="7202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Continue doing everything without grumbling or disputing.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70317B-F7CB-3C54-3DCA-09B6679FAD04}"/>
              </a:ext>
            </a:extLst>
          </p:cNvPr>
          <p:cNvSpPr txBox="1"/>
          <p:nvPr/>
        </p:nvSpPr>
        <p:spPr>
          <a:xfrm>
            <a:off x="83193" y="1437144"/>
            <a:ext cx="24743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Grumbling: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Disputing: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925" lvl="0" indent="-288925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Advice: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D834E9-674E-9838-3739-4630635B099C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Christian obedience: Character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7DF8AA-C159-5103-0F7C-CBEEE941CBCB}"/>
              </a:ext>
            </a:extLst>
          </p:cNvPr>
          <p:cNvSpPr txBox="1"/>
          <p:nvPr/>
        </p:nvSpPr>
        <p:spPr>
          <a:xfrm>
            <a:off x="2420755" y="1437144"/>
            <a:ext cx="49061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Progressive tense.</a:t>
            </a:r>
          </a:p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Speech and conduct.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Expressing discontent.</a:t>
            </a:r>
          </a:p>
          <a:p>
            <a:pPr lvl="0">
              <a:defRPr/>
            </a:pPr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dialogismos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 that the Holy Spirit is speaking to our leaders.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BCCB33-3C37-4663-D603-566116D3C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690" y="430887"/>
            <a:ext cx="2455942" cy="368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37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5556D6-C245-552F-7BD5-A2ADC6215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0EAC6D-AA0B-5652-A54F-F3DDCD4DD385}"/>
              </a:ext>
            </a:extLst>
          </p:cNvPr>
          <p:cNvSpPr txBox="1"/>
          <p:nvPr/>
        </p:nvSpPr>
        <p:spPr>
          <a:xfrm>
            <a:off x="40753" y="2769989"/>
            <a:ext cx="22968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marR="0" lvl="0" indent="-344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4488" lvl="0" indent="-3444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Crooked: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8" lvl="0" indent="-3444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Perverted: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61EE85-8D37-803A-61D8-848B7B54980E}"/>
              </a:ext>
            </a:extLst>
          </p:cNvPr>
          <p:cNvSpPr txBox="1"/>
          <p:nvPr/>
        </p:nvSpPr>
        <p:spPr>
          <a:xfrm>
            <a:off x="40753" y="523220"/>
            <a:ext cx="72336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a result, you will become blameless and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faultless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innocent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children,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midst of a crooked, perverted generation, among whom you shine as lamps in the w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orld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5F0969-C98C-7B73-47AB-60CFA01531FB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Christian obedience: Character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A59F7D-80F8-8A25-9B74-39D510C47C6D}"/>
              </a:ext>
            </a:extLst>
          </p:cNvPr>
          <p:cNvSpPr txBox="1"/>
          <p:nvPr/>
        </p:nvSpPr>
        <p:spPr>
          <a:xfrm>
            <a:off x="2151435" y="2769989"/>
            <a:ext cx="54937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marR="0" lvl="0" indent="-344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Hina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either purpose or result.</a:t>
            </a:r>
          </a:p>
          <a:p>
            <a:pPr marL="344488" lvl="0" indent="-3444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Lawless, criminal behavior.</a:t>
            </a:r>
          </a:p>
          <a:p>
            <a:pPr marL="344488" lvl="0" indent="-3444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Immoral behavior.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6EC154-F2B8-8E12-52F4-FCFA2505A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13" y="479214"/>
            <a:ext cx="5493774" cy="363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91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E24924-858B-F738-C5BF-5E5A63D49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C3BE37-0BE0-2011-D596-C67B3941A8D7}"/>
              </a:ext>
            </a:extLst>
          </p:cNvPr>
          <p:cNvSpPr txBox="1"/>
          <p:nvPr/>
        </p:nvSpPr>
        <p:spPr>
          <a:xfrm>
            <a:off x="40753" y="2769989"/>
            <a:ext cx="22968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marR="0" lvl="0" indent="-344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Message: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4488" lvl="0" indent="-3444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Life: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8" lvl="0" indent="-3444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Exalt: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F6480F-04A8-5ABE-D59F-574114FE8A1F}"/>
              </a:ext>
            </a:extLst>
          </p:cNvPr>
          <p:cNvSpPr txBox="1"/>
          <p:nvPr/>
        </p:nvSpPr>
        <p:spPr>
          <a:xfrm>
            <a:off x="40753" y="523220"/>
            <a:ext cx="7233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do this by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holding firmly to 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Jesus’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 about 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everlasting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life.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62E572-2D56-8C7F-E786-2DF984D66C59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Christian obedience: Character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3DEA9-3954-AC5C-2C65-1C5ECC03ABF4}"/>
              </a:ext>
            </a:extLst>
          </p:cNvPr>
          <p:cNvSpPr txBox="1"/>
          <p:nvPr/>
        </p:nvSpPr>
        <p:spPr>
          <a:xfrm>
            <a:off x="2151435" y="2769989"/>
            <a:ext cx="54937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marR="0" lvl="0" indent="-344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Jesus &amp; about Jesus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344488" lvl="0" indent="-3444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Resurrection and kingdom.</a:t>
            </a:r>
          </a:p>
          <a:p>
            <a:pPr marL="344488" lvl="0" indent="-34448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very glad.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92292-ED32-8342-FCF3-0944EC899665}"/>
              </a:ext>
            </a:extLst>
          </p:cNvPr>
          <p:cNvSpPr txBox="1"/>
          <p:nvPr/>
        </p:nvSpPr>
        <p:spPr>
          <a:xfrm>
            <a:off x="81506" y="939175"/>
            <a:ext cx="72336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  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me, I shall exalt when Messiah returns, because I neither ran nor worked without results 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you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ACDBF2-ECE0-AF39-0D6F-778D7FFB5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572" y="538152"/>
            <a:ext cx="4798503" cy="359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44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5C0F24-9DC4-A9CC-A74C-0A62A0C95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708927-C4AC-866F-C420-E7227E2AAE41}"/>
              </a:ext>
            </a:extLst>
          </p:cNvPr>
          <p:cNvSpPr txBox="1"/>
          <p:nvPr/>
        </p:nvSpPr>
        <p:spPr>
          <a:xfrm>
            <a:off x="95755" y="2339102"/>
            <a:ext cx="22968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marR="0" lvl="0" indent="-344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Sacrifice:</a:t>
            </a:r>
          </a:p>
          <a:p>
            <a:pPr marL="344488" lvl="0" indent="-3444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Serving: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8" lvl="0" indent="-3444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Faith: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713C12-CB91-7CF3-EFB7-48F833807259}"/>
              </a:ext>
            </a:extLst>
          </p:cNvPr>
          <p:cNvSpPr txBox="1"/>
          <p:nvPr/>
        </p:nvSpPr>
        <p:spPr>
          <a:xfrm>
            <a:off x="40753" y="523220"/>
            <a:ext cx="70613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17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though my life is like an offering poured out as a sacrifice, as I serve God by strengthening your 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loyal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faith 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Jesus…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A52A06-6A96-4ABE-8A9D-116AAD5CE778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Christian obedience: Sacrifice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09C4CE-9525-33CB-F130-E4D240FA5506}"/>
              </a:ext>
            </a:extLst>
          </p:cNvPr>
          <p:cNvSpPr txBox="1"/>
          <p:nvPr/>
        </p:nvSpPr>
        <p:spPr>
          <a:xfrm>
            <a:off x="2175749" y="2339102"/>
            <a:ext cx="54937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marR="0" lvl="0" indent="-344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costs us to please God.</a:t>
            </a:r>
          </a:p>
          <a:p>
            <a:pPr marL="344488" marR="0" lvl="0" indent="-344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Leitourgia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done for God.</a:t>
            </a:r>
          </a:p>
          <a:p>
            <a:pPr marL="344488" marR="0" lvl="0" indent="-344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Pistis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faithfulness.</a:t>
            </a:r>
          </a:p>
        </p:txBody>
      </p:sp>
      <p:pic>
        <p:nvPicPr>
          <p:cNvPr id="3074" name="Picture 2" descr="Genesis 28:18-22: Memorializing Jacob's Dream | samuelashwood">
            <a:extLst>
              <a:ext uri="{FF2B5EF4-FFF2-40B4-BE49-F238E27FC236}">
                <a16:creationId xmlns:a16="http://schemas.microsoft.com/office/drawing/2014/main" id="{312B708B-FE00-F1C2-5516-7F3C79A14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60" y="443351"/>
            <a:ext cx="4890250" cy="367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799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3C6785-56F3-C343-EC8E-07737C3DC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EA092E-8A62-9AB2-A33D-EF54A1307CE6}"/>
              </a:ext>
            </a:extLst>
          </p:cNvPr>
          <p:cNvSpPr txBox="1"/>
          <p:nvPr/>
        </p:nvSpPr>
        <p:spPr>
          <a:xfrm>
            <a:off x="213131" y="1888240"/>
            <a:ext cx="19105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marR="0" lvl="0" indent="-344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Rejoice:</a:t>
            </a:r>
          </a:p>
          <a:p>
            <a:pPr marL="344488" marR="0" lvl="0" indent="-344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8" marR="0" lvl="0" indent="-344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8" marR="0" lvl="0" indent="-344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8" lvl="0" indent="-3444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With: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B34F77-1FDF-344A-CC25-F0088AA8E3EB}"/>
              </a:ext>
            </a:extLst>
          </p:cNvPr>
          <p:cNvSpPr txBox="1"/>
          <p:nvPr/>
        </p:nvSpPr>
        <p:spPr>
          <a:xfrm>
            <a:off x="213131" y="523220"/>
            <a:ext cx="70613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rejoice 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alone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I rejoice with you all.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same way, you, too, rejoice, and you rejoice with me.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A6D2C9-27B7-70BB-B047-70C9374F0942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Christian obedience: Sacrifice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0FD2AB-C22E-456D-B008-35C1D8A6B086}"/>
              </a:ext>
            </a:extLst>
          </p:cNvPr>
          <p:cNvSpPr txBox="1"/>
          <p:nvPr/>
        </p:nvSpPr>
        <p:spPr>
          <a:xfrm>
            <a:off x="2293124" y="1888240"/>
            <a:ext cx="49726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Xairō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 be glad. A promise of Jesus (Jn 15</a:t>
            </a:r>
            <a:r>
              <a:rPr lang="en-US" sz="28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</a:t>
            </a:r>
            <a:r>
              <a:rPr lang="en-US" sz="28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and a ‘fruit’ of the Holy Spirit (Ga 5</a:t>
            </a:r>
            <a:r>
              <a:rPr lang="en-US" sz="28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4488" indent="-344488">
              <a:defRPr/>
            </a:pPr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Syn·xairō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249A08-F36A-5A44-0F1F-71C8A4C55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59" y="443946"/>
            <a:ext cx="2786591" cy="367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23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703FD9-E466-6B43-DDD3-D3F8FE6AA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C40AC5-DEA6-9839-5F9D-7AACB70F6F75}"/>
              </a:ext>
            </a:extLst>
          </p:cNvPr>
          <p:cNvSpPr txBox="1"/>
          <p:nvPr/>
        </p:nvSpPr>
        <p:spPr>
          <a:xfrm>
            <a:off x="88082" y="1437144"/>
            <a:ext cx="72271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 our ground against them?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Marshall arguments and debate them?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Try to understand their point of view?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something new &amp; see how it goes?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our tithes and change church?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Cave in to their ‘manipulation’?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62900-7B09-C49D-831B-43732DB3B5B0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Discuss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65CAE1-9EBC-4A78-BCC1-A4DAC668B0B5}"/>
              </a:ext>
            </a:extLst>
          </p:cNvPr>
          <p:cNvSpPr txBox="1"/>
          <p:nvPr/>
        </p:nvSpPr>
        <p:spPr>
          <a:xfrm>
            <a:off x="252077" y="483037"/>
            <a:ext cx="7152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shall we react to the next change which our elders may propose?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s Mensgroup Free? - Everything You Need To Know">
            <a:extLst>
              <a:ext uri="{FF2B5EF4-FFF2-40B4-BE49-F238E27FC236}">
                <a16:creationId xmlns:a16="http://schemas.microsoft.com/office/drawing/2014/main" id="{621932C2-383E-8EED-5F74-8D3E5E82D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3" y="0"/>
            <a:ext cx="7315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681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15B7D7-948D-FA09-66D9-AA4B496C2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B3A2D2-2790-6CA2-CB7E-70F7CD0FFDCD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Assignment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B8F996-7921-C6AD-99ED-18B0D715C158}"/>
              </a:ext>
            </a:extLst>
          </p:cNvPr>
          <p:cNvSpPr txBox="1"/>
          <p:nvPr/>
        </p:nvSpPr>
        <p:spPr>
          <a:xfrm>
            <a:off x="142149" y="599944"/>
            <a:ext cx="70309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Read the entire epistle this week.</a:t>
            </a:r>
          </a:p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Study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2:19-30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at www.netbible.org</a:t>
            </a:r>
          </a:p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Visit http://philippians.site</a:t>
            </a:r>
          </a:p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Memorize one verse.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605DD2-39B4-B80A-7497-DEDD160EC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644" y="1583800"/>
            <a:ext cx="1842825" cy="238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22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DDDCC1-71DE-A0F7-AE7C-1C01F2D1B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389C88-D6D9-BABD-9016-00F61936B732}"/>
              </a:ext>
            </a:extLst>
          </p:cNvPr>
          <p:cNvSpPr txBox="1"/>
          <p:nvPr/>
        </p:nvSpPr>
        <p:spPr>
          <a:xfrm>
            <a:off x="88082" y="523220"/>
            <a:ext cx="72271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...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...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7188" indent="-357188"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0811F1-02C9-74A4-516D-9C5350C76C2F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Titre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89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520217-6B2C-5D47-9889-3504753DC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F5D88D-1EF1-FE11-C580-C7EEFE37196C}"/>
              </a:ext>
            </a:extLst>
          </p:cNvPr>
          <p:cNvSpPr txBox="1"/>
          <p:nvPr/>
        </p:nvSpPr>
        <p:spPr>
          <a:xfrm>
            <a:off x="88082" y="523220"/>
            <a:ext cx="7227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B52FA2-F580-1C45-833F-C02B5E406321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Titre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486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DF083F-A199-2E07-CE80-132835105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15D977-1941-8BAC-818B-B490B1466FA7}"/>
              </a:ext>
            </a:extLst>
          </p:cNvPr>
          <p:cNvSpPr txBox="1"/>
          <p:nvPr/>
        </p:nvSpPr>
        <p:spPr>
          <a:xfrm>
            <a:off x="252077" y="772420"/>
            <a:ext cx="715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E64AEC-5760-0599-E390-E218322303C3}"/>
              </a:ext>
            </a:extLst>
          </p:cNvPr>
          <p:cNvSpPr txBox="1"/>
          <p:nvPr/>
        </p:nvSpPr>
        <p:spPr>
          <a:xfrm>
            <a:off x="252077" y="3619150"/>
            <a:ext cx="6598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Texte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46DE7F-4F74-20BD-1371-F72CBEA3059E}"/>
              </a:ext>
            </a:extLst>
          </p:cNvPr>
          <p:cNvSpPr txBox="1"/>
          <p:nvPr/>
        </p:nvSpPr>
        <p:spPr>
          <a:xfrm>
            <a:off x="207142" y="2195785"/>
            <a:ext cx="710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4BCE67-485E-9F45-59BB-81BE2205DBF7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Titre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14758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AA45E3-E9C6-DBF7-0FB0-DF0EB1677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C150D0-6479-EF9C-7AC9-26C55D61090F}"/>
              </a:ext>
            </a:extLst>
          </p:cNvPr>
          <p:cNvSpPr txBox="1"/>
          <p:nvPr/>
        </p:nvSpPr>
        <p:spPr>
          <a:xfrm>
            <a:off x="323917" y="717034"/>
            <a:ext cx="66673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Thankful Prayer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(1:1-11)</a:t>
            </a:r>
          </a:p>
          <a:p>
            <a:pPr lvl="0">
              <a:spcAft>
                <a:spcPts val="1200"/>
              </a:spcAft>
              <a:defRPr/>
            </a:pP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Paul's Missionary Report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(1:12-26)</a:t>
            </a:r>
          </a:p>
          <a:p>
            <a:pPr lvl="0">
              <a:spcAft>
                <a:spcPts val="1200"/>
              </a:spcAft>
              <a:defRPr/>
            </a:pP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God’s Call to Be Holy 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(1.27–2:30)</a:t>
            </a:r>
          </a:p>
          <a:p>
            <a:pPr lvl="0">
              <a:spcAft>
                <a:spcPts val="1200"/>
              </a:spcAft>
              <a:defRPr/>
            </a:pP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Doctrinal Polemics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(3:1–4:1)</a:t>
            </a:r>
          </a:p>
          <a:p>
            <a:pPr lvl="0">
              <a:defRPr/>
            </a:pP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Joyful Partnership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(4:2-23)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467217-EF87-33B6-DF0B-2A6B8E01578B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STRUCTURE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 descr="The Spirit and Christians - Christian Publishing House Blog">
            <a:extLst>
              <a:ext uri="{FF2B5EF4-FFF2-40B4-BE49-F238E27FC236}">
                <a16:creationId xmlns:a16="http://schemas.microsoft.com/office/drawing/2014/main" id="{C846A8BE-CED9-2AE4-061E-6BB7CA886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7200"/>
            <a:ext cx="7315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251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9DFDC9-EC8B-40F8-FE0B-D55126993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152B7D-B0E5-64BB-3731-1018BB7B7031}"/>
              </a:ext>
            </a:extLst>
          </p:cNvPr>
          <p:cNvSpPr txBox="1"/>
          <p:nvPr/>
        </p:nvSpPr>
        <p:spPr>
          <a:xfrm>
            <a:off x="163012" y="56673"/>
            <a:ext cx="715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5F782C-097D-9CB7-07AF-CB7477F2EEC4}"/>
              </a:ext>
            </a:extLst>
          </p:cNvPr>
          <p:cNvSpPr txBox="1"/>
          <p:nvPr/>
        </p:nvSpPr>
        <p:spPr>
          <a:xfrm>
            <a:off x="252077" y="3619150"/>
            <a:ext cx="6598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121FA3-66B3-8F28-C233-3B7D14FB24C8}"/>
              </a:ext>
            </a:extLst>
          </p:cNvPr>
          <p:cNvSpPr txBox="1"/>
          <p:nvPr/>
        </p:nvSpPr>
        <p:spPr>
          <a:xfrm>
            <a:off x="207142" y="2195785"/>
            <a:ext cx="710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Verse</a:t>
            </a:r>
          </a:p>
        </p:txBody>
      </p:sp>
    </p:spTree>
    <p:extLst>
      <p:ext uri="{BB962C8B-B14F-4D97-AF65-F5344CB8AC3E}">
        <p14:creationId xmlns:p14="http://schemas.microsoft.com/office/powerpoint/2010/main" val="171261693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8A57B2-37C5-EDE4-3A6A-2F89AC41D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88FCF9-221E-0A05-6093-66D1A94B3B6D}"/>
              </a:ext>
            </a:extLst>
          </p:cNvPr>
          <p:cNvSpPr txBox="1"/>
          <p:nvPr/>
        </p:nvSpPr>
        <p:spPr>
          <a:xfrm>
            <a:off x="88082" y="1437144"/>
            <a:ext cx="72271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C75E51-64FD-BCE6-9C67-28EF66EFF56A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Discuss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076E18-5698-C881-B8AC-53B4CA2202E4}"/>
              </a:ext>
            </a:extLst>
          </p:cNvPr>
          <p:cNvSpPr txBox="1"/>
          <p:nvPr/>
        </p:nvSpPr>
        <p:spPr>
          <a:xfrm>
            <a:off x="252077" y="483037"/>
            <a:ext cx="715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Is Mensgroup Free? - Everything You Need To Know">
            <a:extLst>
              <a:ext uri="{FF2B5EF4-FFF2-40B4-BE49-F238E27FC236}">
                <a16:creationId xmlns:a16="http://schemas.microsoft.com/office/drawing/2014/main" id="{3928D2BB-BB68-0B6E-2F82-F95E15B1E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52" y="4324493"/>
            <a:ext cx="7315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37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82ADB6-860F-D1F9-D4EC-27E509914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CA006B-E252-5E05-A7AF-613C86315DCC}"/>
              </a:ext>
            </a:extLst>
          </p:cNvPr>
          <p:cNvSpPr txBox="1"/>
          <p:nvPr/>
        </p:nvSpPr>
        <p:spPr>
          <a:xfrm>
            <a:off x="161386" y="437165"/>
            <a:ext cx="69924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Call to be Hol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1:27-2:30</a:t>
            </a:r>
          </a:p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 Citizenship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1:27-2:4</a:t>
            </a:r>
          </a:p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 Humility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2:5-11</a:t>
            </a:r>
          </a:p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 Obedience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2:12-18</a:t>
            </a:r>
          </a:p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2:12-13</a:t>
            </a:r>
          </a:p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2:14-16</a:t>
            </a:r>
          </a:p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Sacrifice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2:17-18</a:t>
            </a:r>
          </a:p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 Service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2:19-30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CE673F-8CDB-AC15-2BA0-D5EA038E7590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OUTLINE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860136-518A-70B7-46A9-CC766FA04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722" y="677954"/>
            <a:ext cx="2210108" cy="31627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F9E359-1948-F78D-F63F-F765B2ABAE68}"/>
              </a:ext>
            </a:extLst>
          </p:cNvPr>
          <p:cNvSpPr txBox="1"/>
          <p:nvPr/>
        </p:nvSpPr>
        <p:spPr>
          <a:xfrm>
            <a:off x="4263627" y="3780796"/>
            <a:ext cx="310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Papyrus 𝔓46, circa 175–225</a:t>
            </a:r>
          </a:p>
        </p:txBody>
      </p:sp>
    </p:spTree>
    <p:extLst>
      <p:ext uri="{BB962C8B-B14F-4D97-AF65-F5344CB8AC3E}">
        <p14:creationId xmlns:p14="http://schemas.microsoft.com/office/powerpoint/2010/main" val="2724913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298ED7-0A94-2B7C-2F6D-1335974B8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1C3C15-577C-EFAC-57F7-5EE1767DA237}"/>
              </a:ext>
            </a:extLst>
          </p:cNvPr>
          <p:cNvSpPr txBox="1"/>
          <p:nvPr/>
        </p:nvSpPr>
        <p:spPr>
          <a:xfrm>
            <a:off x="126037" y="442411"/>
            <a:ext cx="73151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 then, you whom I love, since you have always obeyed, not only when I was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 with you, but much more now that I am absent from you,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DD216D-BE4F-C4DE-C46C-6A4F45FF0597}"/>
              </a:ext>
            </a:extLst>
          </p:cNvPr>
          <p:cNvSpPr txBox="1"/>
          <p:nvPr/>
        </p:nvSpPr>
        <p:spPr>
          <a:xfrm>
            <a:off x="126037" y="2695248"/>
            <a:ext cx="32290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Obey: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Present/absent: 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C35E8-F127-F7CE-130E-D14A5B4B0678}"/>
              </a:ext>
            </a:extLst>
          </p:cNvPr>
          <p:cNvSpPr txBox="1"/>
          <p:nvPr/>
        </p:nvSpPr>
        <p:spPr>
          <a:xfrm>
            <a:off x="126038" y="1741141"/>
            <a:ext cx="7063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			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continue putting your salvation to work.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BF6F3B-46BC-2116-3BC9-544CCF22B8D0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Christian obedience: Work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3BB26F-90ED-1C22-3795-1B7AD58A6E18}"/>
              </a:ext>
            </a:extLst>
          </p:cNvPr>
          <p:cNvSpPr txBox="1"/>
          <p:nvPr/>
        </p:nvSpPr>
        <p:spPr>
          <a:xfrm>
            <a:off x="3355092" y="2695248"/>
            <a:ext cx="39601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 and do</a:t>
            </a:r>
          </a:p>
          <a:p>
            <a:pPr lvl="0">
              <a:defRPr/>
            </a:pPr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Par·ousia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ap·ousia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Progressive tense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Sunday: The Apostle Paul's Letter | Sabbath School Net">
            <a:extLst>
              <a:ext uri="{FF2B5EF4-FFF2-40B4-BE49-F238E27FC236}">
                <a16:creationId xmlns:a16="http://schemas.microsoft.com/office/drawing/2014/main" id="{56E95C21-3CC4-FA4F-210B-20B4374AA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419" y="523220"/>
            <a:ext cx="2735980" cy="359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296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8C1462-DA4E-C1A4-A4D2-74697390E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1B6C74-EE26-EAC2-FD81-B06C312B2D15}"/>
              </a:ext>
            </a:extLst>
          </p:cNvPr>
          <p:cNvSpPr txBox="1"/>
          <p:nvPr/>
        </p:nvSpPr>
        <p:spPr>
          <a:xfrm>
            <a:off x="88082" y="523220"/>
            <a:ext cx="72271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Earn your salvation by your own effort.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Keep your salvation by your own effort.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Earn rewards in heaven by good deeds.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Already saved, collaborate with God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Already saved, collaborate with others.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Realize the benefits of free salvation.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Continue putting salvation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work.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43E8A6-E8D1-4377-6CF2-22A04D2A920B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Work theories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0" name="Picture 2" descr="Pendulum of Grace">
            <a:extLst>
              <a:ext uri="{FF2B5EF4-FFF2-40B4-BE49-F238E27FC236}">
                <a16:creationId xmlns:a16="http://schemas.microsoft.com/office/drawing/2014/main" id="{ECDFE958-E030-39B7-51F8-FE1C83BD8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22" y="-68752"/>
            <a:ext cx="672623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461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A19CDF-9F5B-BCA3-97F1-A3147D65F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76495B-4F32-2618-DEBB-A9FC77BAB95D}"/>
              </a:ext>
            </a:extLst>
          </p:cNvPr>
          <p:cNvSpPr txBox="1"/>
          <p:nvPr/>
        </p:nvSpPr>
        <p:spPr>
          <a:xfrm>
            <a:off x="88082" y="523220"/>
            <a:ext cx="7227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‘Saved by grace through faith(fulness)’.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‘If you love me, then you will obey me.’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‘Teach them to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obey my commands.’</a:t>
            </a:r>
          </a:p>
          <a:p>
            <a:pPr marL="357188" indent="-357188">
              <a:defRPr/>
            </a:pP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‘Believe in God, believe also in me.’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Jesus gave 300+ commands. 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See site.</a:t>
            </a:r>
            <a:endParaRPr kumimoji="0" lang="en-US" sz="2800" b="1" i="0" u="none" strike="noStrike" kern="1200" cap="none" spc="0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Conversion:</a:t>
            </a: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Repent, believe, baptized, and receive the Holy Spirit. 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Mk 1</a:t>
            </a:r>
            <a:r>
              <a:rPr lang="en-US" sz="2400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2</a:t>
            </a:r>
            <a:r>
              <a:rPr lang="en-US" sz="2400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en-US" sz="2800" baseline="30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Obedience:</a:t>
            </a: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Faithful loyalty in action.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EB53DB-8301-5C8C-468E-7949D195BABD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Christian obedience</a:t>
            </a:r>
            <a:endParaRPr lang="en-US" sz="2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C6A2F3-1367-1A35-7A78-159CDF7C0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11" y="544890"/>
            <a:ext cx="6106377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87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25B889-9B9D-B378-C20F-6CEF703B3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D8E752-9A59-38BB-5984-044D239ED41B}"/>
              </a:ext>
            </a:extLst>
          </p:cNvPr>
          <p:cNvSpPr txBox="1"/>
          <p:nvPr/>
        </p:nvSpPr>
        <p:spPr>
          <a:xfrm>
            <a:off x="88082" y="523220"/>
            <a:ext cx="7227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Repent and believe the gospel.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Break harmful addictions.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Spiritual: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Defeat the devil and demons.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Character development.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Healing and sanity.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Community change.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Church: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Peaceful collaboration.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Forever: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Everlasting life.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95B433-9681-0CDE-C994-47383067B16C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Christian Salvation</a:t>
            </a:r>
          </a:p>
        </p:txBody>
      </p:sp>
      <p:pic>
        <p:nvPicPr>
          <p:cNvPr id="1026" name="Picture 2" descr="The 3 Tenses of Salvation">
            <a:extLst>
              <a:ext uri="{FF2B5EF4-FFF2-40B4-BE49-F238E27FC236}">
                <a16:creationId xmlns:a16="http://schemas.microsoft.com/office/drawing/2014/main" id="{A7AAA379-E746-0E5C-844D-AD094667D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07" y="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069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047805-54DE-6AAD-DE2C-D0A57A29F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A13CDE-C8C2-6751-1465-D8293BD814C5}"/>
              </a:ext>
            </a:extLst>
          </p:cNvPr>
          <p:cNvSpPr txBox="1"/>
          <p:nvPr/>
        </p:nvSpPr>
        <p:spPr>
          <a:xfrm>
            <a:off x="0" y="523220"/>
            <a:ext cx="73783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Malnutrition: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Lacking nutrients.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Pathogens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parasites, bacteria, viruses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Toxins: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Venoms, chemicals, poisons. 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Biochemical perturbance.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Insulin resistance caused by high-glycemic foods (sugar),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obesity, strokes, dementia, heart failure, tumors.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Spiritual: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Spite, vengeance, scorn.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79F864-07A6-874A-69F8-BDCB724CB645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Causes of disease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0B909-15CA-2E77-BF9E-2D9F56925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166" y="0"/>
            <a:ext cx="422030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14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5EDD47-17E8-3FF2-7132-E6CD90D62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637BB7-7EFA-1BDF-5CA5-E882881CC7BA}"/>
              </a:ext>
            </a:extLst>
          </p:cNvPr>
          <p:cNvSpPr txBox="1"/>
          <p:nvPr/>
        </p:nvSpPr>
        <p:spPr>
          <a:xfrm>
            <a:off x="207142" y="534020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God is the one working among you, both to be willing and to be doing what delights him.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41E56C-6C78-7A07-EEB3-2663636AF3F8}"/>
              </a:ext>
            </a:extLst>
          </p:cNvPr>
          <p:cNvSpPr txBox="1"/>
          <p:nvPr/>
        </p:nvSpPr>
        <p:spPr>
          <a:xfrm>
            <a:off x="207142" y="2057400"/>
            <a:ext cx="31236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God: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Working/doing: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Willing: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Delights: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560AFE-EA27-9F24-CAE0-667D3C0136B3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Christian obedience: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9FB4A1-B976-0B7E-974B-930E37B26C79}"/>
              </a:ext>
            </a:extLst>
          </p:cNvPr>
          <p:cNvSpPr txBox="1"/>
          <p:nvPr/>
        </p:nvSpPr>
        <p:spPr>
          <a:xfrm>
            <a:off x="3211198" y="2057400"/>
            <a:ext cx="4842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‘Let go and let God.’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energèo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energizing.</a:t>
            </a:r>
          </a:p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motivating goals.</a:t>
            </a:r>
          </a:p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Joyfully obedient.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" name="Picture 2" descr="Grow a Key Inner Strength | Psychology Today">
            <a:extLst>
              <a:ext uri="{FF2B5EF4-FFF2-40B4-BE49-F238E27FC236}">
                <a16:creationId xmlns:a16="http://schemas.microsoft.com/office/drawing/2014/main" id="{6BC761D9-365C-2CB8-D80A-C88E098460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3"/>
          <a:stretch>
            <a:fillRect/>
          </a:stretch>
        </p:blipFill>
        <p:spPr bwMode="auto">
          <a:xfrm>
            <a:off x="-1" y="534020"/>
            <a:ext cx="7315200" cy="358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679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4690</TotalTime>
  <Words>979</Words>
  <Application>Microsoft Office PowerPoint</Application>
  <PresentationFormat>Custom</PresentationFormat>
  <Paragraphs>156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Galen Currah</dc:creator>
  <cp:lastModifiedBy>Galen Currah</cp:lastModifiedBy>
  <cp:revision>213</cp:revision>
  <dcterms:created xsi:type="dcterms:W3CDTF">2023-02-25T21:04:15Z</dcterms:created>
  <dcterms:modified xsi:type="dcterms:W3CDTF">2025-06-05T02:46:20Z</dcterms:modified>
</cp:coreProperties>
</file>