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5" r:id="rId3"/>
    <p:sldId id="291" r:id="rId4"/>
    <p:sldId id="336" r:id="rId5"/>
    <p:sldId id="349" r:id="rId6"/>
    <p:sldId id="347" r:id="rId7"/>
    <p:sldId id="348" r:id="rId8"/>
    <p:sldId id="350" r:id="rId9"/>
    <p:sldId id="334" r:id="rId10"/>
    <p:sldId id="335" r:id="rId11"/>
    <p:sldId id="337" r:id="rId12"/>
    <p:sldId id="338" r:id="rId13"/>
    <p:sldId id="339" r:id="rId14"/>
    <p:sldId id="340" r:id="rId15"/>
    <p:sldId id="341" r:id="rId16"/>
    <p:sldId id="342" r:id="rId17"/>
    <p:sldId id="351" r:id="rId18"/>
    <p:sldId id="352" r:id="rId19"/>
    <p:sldId id="343" r:id="rId20"/>
    <p:sldId id="345" r:id="rId21"/>
    <p:sldId id="346" r:id="rId22"/>
    <p:sldId id="300" r:id="rId23"/>
    <p:sldId id="261" r:id="rId24"/>
    <p:sldId id="344" r:id="rId25"/>
    <p:sldId id="331" r:id="rId26"/>
    <p:sldId id="321" r:id="rId27"/>
    <p:sldId id="333" r:id="rId28"/>
    <p:sldId id="302" r:id="rId29"/>
    <p:sldId id="329" r:id="rId30"/>
  </p:sldIdLst>
  <p:sldSz cx="7315200" cy="411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4195FF-8F86-54BB-EB87-7D403376B1B0}" name="Galen Currah" initials="GC" userId="b9acc8d0659c365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DE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69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3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8/10/relationships/authors" Target="author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73418"/>
            <a:ext cx="5486400" cy="1432560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61223"/>
            <a:ext cx="5486400" cy="993457"/>
          </a:xfrm>
        </p:spPr>
        <p:txBody>
          <a:bodyPr/>
          <a:lstStyle>
            <a:lvl1pPr marL="0" indent="0" algn="ctr">
              <a:buNone/>
              <a:defRPr sz="1440"/>
            </a:lvl1pPr>
            <a:lvl2pPr marL="274320" indent="0" algn="ctr">
              <a:buNone/>
              <a:defRPr sz="1200"/>
            </a:lvl2pPr>
            <a:lvl3pPr marL="548640" indent="0" algn="ctr">
              <a:buNone/>
              <a:defRPr sz="1080"/>
            </a:lvl3pPr>
            <a:lvl4pPr marL="822960" indent="0" algn="ctr">
              <a:buNone/>
              <a:defRPr sz="960"/>
            </a:lvl4pPr>
            <a:lvl5pPr marL="1097280" indent="0" algn="ctr">
              <a:buNone/>
              <a:defRPr sz="960"/>
            </a:lvl5pPr>
            <a:lvl6pPr marL="1371600" indent="0" algn="ctr">
              <a:buNone/>
              <a:defRPr sz="960"/>
            </a:lvl6pPr>
            <a:lvl7pPr marL="1645920" indent="0" algn="ctr">
              <a:buNone/>
              <a:defRPr sz="960"/>
            </a:lvl7pPr>
            <a:lvl8pPr marL="1920240" indent="0" algn="ctr">
              <a:buNone/>
              <a:defRPr sz="960"/>
            </a:lvl8pPr>
            <a:lvl9pPr marL="2194560" indent="0" algn="ctr">
              <a:buNone/>
              <a:defRPr sz="9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1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7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219075"/>
            <a:ext cx="1577340" cy="34871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19075"/>
            <a:ext cx="4640580" cy="34871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3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9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1025843"/>
            <a:ext cx="6309360" cy="171164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2753678"/>
            <a:ext cx="6309360" cy="900112"/>
          </a:xfrm>
        </p:spPr>
        <p:txBody>
          <a:bodyPr/>
          <a:lstStyle>
            <a:lvl1pPr marL="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1pPr>
            <a:lvl2pPr marL="274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7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095375"/>
            <a:ext cx="3108960" cy="2610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1095375"/>
            <a:ext cx="3108960" cy="2610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3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19075"/>
            <a:ext cx="6309360" cy="7953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3" y="1008698"/>
            <a:ext cx="3094672" cy="49434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3" y="1503045"/>
            <a:ext cx="3094672" cy="2210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1008698"/>
            <a:ext cx="3109913" cy="49434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1503045"/>
            <a:ext cx="3109913" cy="2210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4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5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2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592455"/>
            <a:ext cx="3703320" cy="2924175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8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592455"/>
            <a:ext cx="3703320" cy="2924175"/>
          </a:xfrm>
        </p:spPr>
        <p:txBody>
          <a:bodyPr anchor="t"/>
          <a:lstStyle>
            <a:lvl1pPr marL="0" indent="0">
              <a:buNone/>
              <a:defRPr sz="1920"/>
            </a:lvl1pPr>
            <a:lvl2pPr marL="274320" indent="0">
              <a:buNone/>
              <a:defRPr sz="1680"/>
            </a:lvl2pPr>
            <a:lvl3pPr marL="548640" indent="0">
              <a:buNone/>
              <a:defRPr sz="1440"/>
            </a:lvl3pPr>
            <a:lvl4pPr marL="822960" indent="0">
              <a:buNone/>
              <a:defRPr sz="1200"/>
            </a:lvl4pPr>
            <a:lvl5pPr marL="1097280" indent="0">
              <a:buNone/>
              <a:defRPr sz="1200"/>
            </a:lvl5pPr>
            <a:lvl6pPr marL="1371600" indent="0">
              <a:buNone/>
              <a:defRPr sz="1200"/>
            </a:lvl6pPr>
            <a:lvl7pPr marL="1645920" indent="0">
              <a:buNone/>
              <a:defRPr sz="1200"/>
            </a:lvl7pPr>
            <a:lvl8pPr marL="1920240" indent="0">
              <a:buNone/>
              <a:defRPr sz="1200"/>
            </a:lvl8pPr>
            <a:lvl9pPr marL="219456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3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19075"/>
            <a:ext cx="6309360" cy="795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095375"/>
            <a:ext cx="6309360" cy="2610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CF0BF-C3A9-4D6C-BDB3-FC19FEA1CBB9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3813810"/>
            <a:ext cx="246888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3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48640" rtl="0" eaLnBrk="1" latinLnBrk="0" hangingPunct="1">
        <a:lnSpc>
          <a:spcPct val="90000"/>
        </a:lnSpc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54864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495EDE4-CCB8-94B9-2896-67611E94F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802" y="508869"/>
            <a:ext cx="5081888" cy="31276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16CAE0-FBA9-66C6-B905-EDF726AD7B18}"/>
              </a:ext>
            </a:extLst>
          </p:cNvPr>
          <p:cNvSpPr txBox="1"/>
          <p:nvPr/>
        </p:nvSpPr>
        <p:spPr>
          <a:xfrm>
            <a:off x="0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Epistle to the Philippians 3:1-11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063A28-9CAA-B692-40CB-2306E587832C}"/>
              </a:ext>
            </a:extLst>
          </p:cNvPr>
          <p:cNvSpPr txBox="1"/>
          <p:nvPr/>
        </p:nvSpPr>
        <p:spPr>
          <a:xfrm>
            <a:off x="0" y="359158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 Short Course for Men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479491-3076-0744-0C00-BB84BB8D0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2" y="523220"/>
            <a:ext cx="5067595" cy="312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19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D2F309-E88D-C86A-8C85-6AD1BE8EF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E2FA0D-CBFA-96C9-B90E-8C39476A7B7B}"/>
              </a:ext>
            </a:extLst>
          </p:cNvPr>
          <p:cNvSpPr txBox="1"/>
          <p:nvPr/>
        </p:nvSpPr>
        <p:spPr>
          <a:xfrm>
            <a:off x="207142" y="413292"/>
            <a:ext cx="7152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because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we who are the 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circumcision, we who worship by God’s Spirit, and who boast about Messiah Jesus.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77ECF1-8024-93A3-36C0-E0482DD835B0}"/>
              </a:ext>
            </a:extLst>
          </p:cNvPr>
          <p:cNvSpPr txBox="1"/>
          <p:nvPr/>
        </p:nvSpPr>
        <p:spPr>
          <a:xfrm>
            <a:off x="207142" y="1688359"/>
            <a:ext cx="7108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We have put no trust in our natural life.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8EC839-466F-EF20-D936-1EEAB421396C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 aware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D25A9-FF17-5CFF-CBAD-E9BAB74A238E}"/>
              </a:ext>
            </a:extLst>
          </p:cNvPr>
          <p:cNvSpPr txBox="1"/>
          <p:nvPr/>
        </p:nvSpPr>
        <p:spPr>
          <a:xfrm>
            <a:off x="222618" y="2642466"/>
            <a:ext cx="2127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Worship: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C3103D-887A-7123-B815-2E8F378B3835}"/>
              </a:ext>
            </a:extLst>
          </p:cNvPr>
          <p:cNvSpPr txBox="1"/>
          <p:nvPr/>
        </p:nvSpPr>
        <p:spPr>
          <a:xfrm>
            <a:off x="2350168" y="2635338"/>
            <a:ext cx="4965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Spiritual vs. national Israel.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 and boast.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Gk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‘flesh’ destined to die.</a:t>
            </a:r>
          </a:p>
        </p:txBody>
      </p:sp>
    </p:spTree>
    <p:extLst>
      <p:ext uri="{BB962C8B-B14F-4D97-AF65-F5344CB8AC3E}">
        <p14:creationId xmlns:p14="http://schemas.microsoft.com/office/powerpoint/2010/main" val="471965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07B855-0FB5-BC37-4E42-CE8E1A1F1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7F9662-AA54-05C3-55B9-8F00A66E4554}"/>
              </a:ext>
            </a:extLst>
          </p:cNvPr>
          <p:cNvSpPr txBox="1"/>
          <p:nvPr/>
        </p:nvSpPr>
        <p:spPr>
          <a:xfrm>
            <a:off x="207142" y="413292"/>
            <a:ext cx="6763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course,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myself could trust in my natural life. If anybody trusts in his natural life, I could do so more: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E83A13-0F3B-8BA2-4B1B-99D37915BAE0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Boast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6A188E-6ED3-D9FC-61BD-3CF391CD77E6}"/>
              </a:ext>
            </a:extLst>
          </p:cNvPr>
          <p:cNvSpPr txBox="1"/>
          <p:nvPr/>
        </p:nvSpPr>
        <p:spPr>
          <a:xfrm>
            <a:off x="144229" y="1718357"/>
            <a:ext cx="72271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Circumcised on the eighth day.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Born a Jew in Benjamin’s tribe.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Hebrew by race. (=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Egyptian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Habirbu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?)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Pharisee regarding God’s Law.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Zealously persecuted Christians.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214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BAB4B9-DBC2-877E-0DB4-F42448E90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CA052D-1F13-AE6C-AE25-6A960DB92188}"/>
              </a:ext>
            </a:extLst>
          </p:cNvPr>
          <p:cNvSpPr txBox="1"/>
          <p:nvPr/>
        </p:nvSpPr>
        <p:spPr>
          <a:xfrm>
            <a:off x="207142" y="413292"/>
            <a:ext cx="7043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legal righteousness I was blameless.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F89D51-1F68-835F-BBC5-181A140D5A67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Blameless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E82727-2A70-0B2F-E057-486B4106290D}"/>
              </a:ext>
            </a:extLst>
          </p:cNvPr>
          <p:cNvSpPr txBox="1"/>
          <p:nvPr/>
        </p:nvSpPr>
        <p:spPr>
          <a:xfrm>
            <a:off x="207141" y="1566785"/>
            <a:ext cx="23916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Legal: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righteous: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Blameless: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Discuss:</a:t>
            </a:r>
          </a:p>
          <a:p>
            <a:pPr lvl="0"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02E1B3-E929-7438-3D02-9B9DD9D6BE63}"/>
              </a:ext>
            </a:extLst>
          </p:cNvPr>
          <p:cNvSpPr txBox="1"/>
          <p:nvPr/>
        </p:nvSpPr>
        <p:spPr>
          <a:xfrm>
            <a:off x="2745308" y="1566785"/>
            <a:ext cx="46340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Mosaic law requirements.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Conformity to standards.</a:t>
            </a:r>
          </a:p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‘Of exceptional merit’.</a:t>
            </a:r>
          </a:p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did OT ‘believers’ have to do to be ‘saved’?</a:t>
            </a:r>
          </a:p>
        </p:txBody>
      </p:sp>
    </p:spTree>
    <p:extLst>
      <p:ext uri="{BB962C8B-B14F-4D97-AF65-F5344CB8AC3E}">
        <p14:creationId xmlns:p14="http://schemas.microsoft.com/office/powerpoint/2010/main" val="1712272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EB08E2-C15E-D355-F4E4-53EF51053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AE4151-6DE8-51A6-F853-45CD58A5F19A}"/>
              </a:ext>
            </a:extLst>
          </p:cNvPr>
          <p:cNvSpPr txBox="1"/>
          <p:nvPr/>
        </p:nvSpPr>
        <p:spPr>
          <a:xfrm>
            <a:off x="207141" y="537917"/>
            <a:ext cx="7152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 whatever advantage those things were for me,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4C20AA-909D-C6B7-78F6-76CD86C7EE95}"/>
              </a:ext>
            </a:extLst>
          </p:cNvPr>
          <p:cNvSpPr txBox="1"/>
          <p:nvPr/>
        </p:nvSpPr>
        <p:spPr>
          <a:xfrm>
            <a:off x="211709" y="974865"/>
            <a:ext cx="68147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  I now consider all those things to be forfeit, because of Messiah.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8B379E-EFE5-F528-9C90-33080C3E2F43}"/>
              </a:ext>
            </a:extLst>
          </p:cNvPr>
          <p:cNvSpPr txBox="1"/>
          <p:nvPr/>
        </p:nvSpPr>
        <p:spPr>
          <a:xfrm>
            <a:off x="207141" y="2359861"/>
            <a:ext cx="24638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Advantage: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Forfeit: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D0C04-25B2-093C-A69C-C0B29091A99B}"/>
              </a:ext>
            </a:extLst>
          </p:cNvPr>
          <p:cNvSpPr txBox="1"/>
          <p:nvPr/>
        </p:nvSpPr>
        <p:spPr>
          <a:xfrm>
            <a:off x="2554501" y="2367986"/>
            <a:ext cx="4400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real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advantages?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Evaluate, believe…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Real but abandoned.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43C8A8-ED9B-76A0-9818-31C9B534C239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 faithful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007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B29278-C1E4-8492-E346-95CCF8A6C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A70808-52D6-AE4D-BA15-1E6E98084165}"/>
              </a:ext>
            </a:extLst>
          </p:cNvPr>
          <p:cNvSpPr txBox="1"/>
          <p:nvPr/>
        </p:nvSpPr>
        <p:spPr>
          <a:xfrm>
            <a:off x="207142" y="413292"/>
            <a:ext cx="7152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 in contrast, I consider all those things to be forfeit,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437DC0-4764-9B02-C64A-610802E4361E}"/>
              </a:ext>
            </a:extLst>
          </p:cNvPr>
          <p:cNvSpPr txBox="1"/>
          <p:nvPr/>
        </p:nvSpPr>
        <p:spPr>
          <a:xfrm>
            <a:off x="207142" y="855175"/>
            <a:ext cx="7108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  because of the superiority of knowing my Lord, Messiah Jesus.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449D3D-76FB-8D5D-AA94-236FE6EF2693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 faithful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F3C362-1751-9A89-BE05-14325A9992EA}"/>
              </a:ext>
            </a:extLst>
          </p:cNvPr>
          <p:cNvSpPr txBox="1"/>
          <p:nvPr/>
        </p:nvSpPr>
        <p:spPr>
          <a:xfrm>
            <a:off x="207142" y="2215442"/>
            <a:ext cx="26153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Consider: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Superiority 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Knowing: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Lord: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5FE381-F844-432B-2672-A28425A2E9AA}"/>
              </a:ext>
            </a:extLst>
          </p:cNvPr>
          <p:cNvSpPr txBox="1"/>
          <p:nvPr/>
        </p:nvSpPr>
        <p:spPr>
          <a:xfrm>
            <a:off x="2745309" y="2215442"/>
            <a:ext cx="4754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Make determined choices.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 power over.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Experience relationally.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Whom one fears &amp; obeys.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103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275CE0-C69C-D3B0-42B1-D6B18BF45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1BED68-1356-3843-A6BC-7FF0D33AEF22}"/>
              </a:ext>
            </a:extLst>
          </p:cNvPr>
          <p:cNvSpPr txBox="1"/>
          <p:nvPr/>
        </p:nvSpPr>
        <p:spPr>
          <a:xfrm>
            <a:off x="207142" y="413292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of him, I forfeit all those things, and I consider them to be worthless,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50FDD9-3D2C-C904-B923-B655B2D098AB}"/>
              </a:ext>
            </a:extLst>
          </p:cNvPr>
          <p:cNvSpPr txBox="1"/>
          <p:nvPr/>
        </p:nvSpPr>
        <p:spPr>
          <a:xfrm>
            <a:off x="207142" y="1257472"/>
            <a:ext cx="7108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so that I can take advantage of Messiah </a:t>
            </a: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to belong to him.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64BA85-81A5-5B26-5AF3-24306D54430B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 faithful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6426A1-F72D-23D9-E4F3-B7FDA835246E}"/>
              </a:ext>
            </a:extLst>
          </p:cNvPr>
          <p:cNvSpPr txBox="1"/>
          <p:nvPr/>
        </p:nvSpPr>
        <p:spPr>
          <a:xfrm>
            <a:off x="207142" y="2316514"/>
            <a:ext cx="2538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Worthless: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Belong: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ED790F-0532-AD0D-017F-6ECD49F4C741}"/>
              </a:ext>
            </a:extLst>
          </p:cNvPr>
          <p:cNvSpPr txBox="1"/>
          <p:nvPr/>
        </p:nvSpPr>
        <p:spPr>
          <a:xfrm>
            <a:off x="2590564" y="2316513"/>
            <a:ext cx="47687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Rubbish, loss.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Verbal form of ‘advantage’.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 found in’.</a:t>
            </a:r>
          </a:p>
        </p:txBody>
      </p:sp>
    </p:spTree>
    <p:extLst>
      <p:ext uri="{BB962C8B-B14F-4D97-AF65-F5344CB8AC3E}">
        <p14:creationId xmlns:p14="http://schemas.microsoft.com/office/powerpoint/2010/main" val="1839322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7E1D5D-C003-9EB2-2A09-2AB692EEF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355FC3-3D4A-D34F-A198-14065FE1B74C}"/>
              </a:ext>
            </a:extLst>
          </p:cNvPr>
          <p:cNvSpPr txBox="1"/>
          <p:nvPr/>
        </p:nvSpPr>
        <p:spPr>
          <a:xfrm>
            <a:off x="185077" y="55760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no longer hold to my own righteousness, which came from keeping the Law.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05B880-00E0-8770-C769-A874AF64A1E5}"/>
              </a:ext>
            </a:extLst>
          </p:cNvPr>
          <p:cNvSpPr txBox="1"/>
          <p:nvPr/>
        </p:nvSpPr>
        <p:spPr>
          <a:xfrm>
            <a:off x="185077" y="885592"/>
            <a:ext cx="67854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Instead, I hold to the righteousness which comes through Messiah’s faithfulness 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D3E1BC-3DE6-0729-0588-3F98661DA963}"/>
              </a:ext>
            </a:extLst>
          </p:cNvPr>
          <p:cNvSpPr txBox="1"/>
          <p:nvPr/>
        </p:nvSpPr>
        <p:spPr>
          <a:xfrm>
            <a:off x="185077" y="2228383"/>
            <a:ext cx="553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Messiah’s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faithfulness: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A6E603-1AD7-DA73-4067-1BD532D3456D}"/>
              </a:ext>
            </a:extLst>
          </p:cNvPr>
          <p:cNvSpPr txBox="1"/>
          <p:nvPr/>
        </p:nvSpPr>
        <p:spPr>
          <a:xfrm>
            <a:off x="492635" y="2709950"/>
            <a:ext cx="6785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Gk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‘faith of Messiah’. See Gal 2:16.</a:t>
            </a:r>
          </a:p>
        </p:txBody>
      </p:sp>
    </p:spTree>
    <p:extLst>
      <p:ext uri="{BB962C8B-B14F-4D97-AF65-F5344CB8AC3E}">
        <p14:creationId xmlns:p14="http://schemas.microsoft.com/office/powerpoint/2010/main" val="872114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B4921E-43DC-6A8F-6EA1-16C7FA62D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CB66D6-184B-F4E3-C8C8-868311AEF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5" y="14514"/>
            <a:ext cx="7315200" cy="4114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68D6C0-83C4-B066-7BF1-D6BEBBDBE94A}"/>
              </a:ext>
            </a:extLst>
          </p:cNvPr>
          <p:cNvSpPr/>
          <p:nvPr/>
        </p:nvSpPr>
        <p:spPr>
          <a:xfrm>
            <a:off x="-1" y="14514"/>
            <a:ext cx="3637547" cy="408270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E1C7CE-A2CB-4AB2-7267-1EBE408CDA29}"/>
              </a:ext>
            </a:extLst>
          </p:cNvPr>
          <p:cNvSpPr/>
          <p:nvPr/>
        </p:nvSpPr>
        <p:spPr>
          <a:xfrm>
            <a:off x="3677655" y="14514"/>
            <a:ext cx="3617491" cy="408577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53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1E8471-7542-0E88-3B1D-035D85FBE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7C0E6A-1E6A-3796-0194-B5A4E8DB0142}"/>
              </a:ext>
            </a:extLst>
          </p:cNvPr>
          <p:cNvSpPr txBox="1"/>
          <p:nvPr/>
        </p:nvSpPr>
        <p:spPr>
          <a:xfrm>
            <a:off x="185077" y="55760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no longer hold to my own righteousness, which came from keeping the Law.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FD50FB-9F47-EC01-8F1A-31146D8C1B8E}"/>
              </a:ext>
            </a:extLst>
          </p:cNvPr>
          <p:cNvSpPr txBox="1"/>
          <p:nvPr/>
        </p:nvSpPr>
        <p:spPr>
          <a:xfrm>
            <a:off x="185077" y="885592"/>
            <a:ext cx="67854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Instead, I hold to the righteousness which comes through Messiah’s faithfulness 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398385-F8EA-A68B-55EA-0A3958F442CE}"/>
              </a:ext>
            </a:extLst>
          </p:cNvPr>
          <p:cNvSpPr txBox="1"/>
          <p:nvPr/>
        </p:nvSpPr>
        <p:spPr>
          <a:xfrm>
            <a:off x="185077" y="2228383"/>
            <a:ext cx="553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Messiah’s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faithfulness: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DCD237-6F25-D251-B8C1-CAB0D5D55E66}"/>
              </a:ext>
            </a:extLst>
          </p:cNvPr>
          <p:cNvSpPr txBox="1"/>
          <p:nvPr/>
        </p:nvSpPr>
        <p:spPr>
          <a:xfrm>
            <a:off x="492635" y="2709950"/>
            <a:ext cx="67854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Gk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‘faith of Messiah’. See Gal 2:16.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Alternatively, ‘through (having) faith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Messiah’. See 2:7-8.</a:t>
            </a:r>
          </a:p>
        </p:txBody>
      </p:sp>
    </p:spTree>
    <p:extLst>
      <p:ext uri="{BB962C8B-B14F-4D97-AF65-F5344CB8AC3E}">
        <p14:creationId xmlns:p14="http://schemas.microsoft.com/office/powerpoint/2010/main" val="388262577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F7C704-C309-49F2-EBEC-65B6DA1E0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BAF458-BB8B-6722-BACA-47F76F5FE455}"/>
              </a:ext>
            </a:extLst>
          </p:cNvPr>
          <p:cNvSpPr txBox="1"/>
          <p:nvPr/>
        </p:nvSpPr>
        <p:spPr>
          <a:xfrm>
            <a:off x="207142" y="931255"/>
            <a:ext cx="7108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how I know Messiah and experience 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which raised him back to life.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8E4B3E-3205-52A1-E271-9504CDEF864C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 faithful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8678EE-02E1-8FC4-511A-CB8CA0D54059}"/>
              </a:ext>
            </a:extLst>
          </p:cNvPr>
          <p:cNvSpPr txBox="1"/>
          <p:nvPr/>
        </p:nvSpPr>
        <p:spPr>
          <a:xfrm>
            <a:off x="207142" y="2419020"/>
            <a:ext cx="23777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God: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Faithful: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Raised: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40F599-F665-D9D2-3902-D6BB327899A5}"/>
              </a:ext>
            </a:extLst>
          </p:cNvPr>
          <p:cNvSpPr txBox="1"/>
          <p:nvPr/>
        </p:nvSpPr>
        <p:spPr>
          <a:xfrm>
            <a:off x="2745308" y="2419020"/>
            <a:ext cx="4569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Alt, ‘which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God gives’.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Gk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‘upon (basis) faith’.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Gk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‘his resurrection’.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D42862-EC30-2AD7-5C2D-4234FF78219A}"/>
              </a:ext>
            </a:extLst>
          </p:cNvPr>
          <p:cNvSpPr txBox="1"/>
          <p:nvPr/>
        </p:nvSpPr>
        <p:spPr>
          <a:xfrm>
            <a:off x="207142" y="523220"/>
            <a:ext cx="7108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 righteousness from God for faithful 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112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AA45E3-E9C6-DBF7-0FB0-DF0EB1677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C150D0-6479-EF9C-7AC9-26C55D61090F}"/>
              </a:ext>
            </a:extLst>
          </p:cNvPr>
          <p:cNvSpPr txBox="1"/>
          <p:nvPr/>
        </p:nvSpPr>
        <p:spPr>
          <a:xfrm>
            <a:off x="323917" y="717034"/>
            <a:ext cx="66673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Thankful Prayer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(1:1-11)</a:t>
            </a:r>
          </a:p>
          <a:p>
            <a:pPr lvl="0">
              <a:spcAft>
                <a:spcPts val="1200"/>
              </a:spcAft>
              <a:defRPr/>
            </a:pP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Paul's Missionary Report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(1:12-26)</a:t>
            </a:r>
          </a:p>
          <a:p>
            <a:pPr lvl="0">
              <a:spcAft>
                <a:spcPts val="1200"/>
              </a:spcAft>
              <a:defRPr/>
            </a:pP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Call to Be Holy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(1.27–2:30)</a:t>
            </a:r>
          </a:p>
          <a:p>
            <a:pPr lvl="0">
              <a:spcAft>
                <a:spcPts val="1200"/>
              </a:spcAft>
              <a:defRPr/>
            </a:pP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Doctrinal Polemics</a:t>
            </a:r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(3:1–4:1)</a:t>
            </a:r>
          </a:p>
          <a:p>
            <a:pPr lvl="0">
              <a:defRPr/>
            </a:pP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Joyful Partnership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(4:2-23)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467217-EF87-33B6-DF0B-2A6B8E01578B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STRUCTURE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 descr="The Spirit and Christians - Christian Publishing House Blog">
            <a:extLst>
              <a:ext uri="{FF2B5EF4-FFF2-40B4-BE49-F238E27FC236}">
                <a16:creationId xmlns:a16="http://schemas.microsoft.com/office/drawing/2014/main" id="{C846A8BE-CED9-2AE4-061E-6BB7CA886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7315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251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928D7E-40EB-A3CD-7514-B61455167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F2F99D-0CEF-6548-2CB0-001DFE7EED4F}"/>
              </a:ext>
            </a:extLst>
          </p:cNvPr>
          <p:cNvSpPr txBox="1"/>
          <p:nvPr/>
        </p:nvSpPr>
        <p:spPr>
          <a:xfrm>
            <a:off x="103570" y="937324"/>
            <a:ext cx="72116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by/while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suffering in the same way in which he died, 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E10AC4-28FF-0A59-9FB5-246E54F7920F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 faithful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72C075-0898-63D1-E71D-206489614C6D}"/>
              </a:ext>
            </a:extLst>
          </p:cNvPr>
          <p:cNvSpPr txBox="1"/>
          <p:nvPr/>
        </p:nvSpPr>
        <p:spPr>
          <a:xfrm>
            <a:off x="103570" y="1891433"/>
            <a:ext cx="24144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Share: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Suffered: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way: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Died: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8129E7-34B7-347D-0176-9C95D7BA0785}"/>
              </a:ext>
            </a:extLst>
          </p:cNvPr>
          <p:cNvSpPr txBox="1"/>
          <p:nvPr/>
        </p:nvSpPr>
        <p:spPr>
          <a:xfrm>
            <a:off x="2518011" y="1891433"/>
            <a:ext cx="46936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Koinônia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‘in common’.</a:t>
            </a:r>
          </a:p>
          <a:p>
            <a:pPr lvl="0"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did Messiah suffer?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‘being-morphed-together’.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‘with his death’.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8D9DD8-87AC-95C2-0ACC-16283346F828}"/>
              </a:ext>
            </a:extLst>
          </p:cNvPr>
          <p:cNvSpPr txBox="1"/>
          <p:nvPr/>
        </p:nvSpPr>
        <p:spPr>
          <a:xfrm>
            <a:off x="103571" y="515249"/>
            <a:ext cx="7108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 also share in 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advantages of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he suffered,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613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44B87F-F370-7F39-37A8-3FD0307CB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F17BCA-31B5-F97E-B445-2CB884E8248B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 faithful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2D1179-67C7-5637-5EA5-224FF96D9616}"/>
              </a:ext>
            </a:extLst>
          </p:cNvPr>
          <p:cNvSpPr txBox="1"/>
          <p:nvPr/>
        </p:nvSpPr>
        <p:spPr>
          <a:xfrm>
            <a:off x="349759" y="2173627"/>
            <a:ext cx="29668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Since: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How: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Resurrection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Dead: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23A8E9-F692-DE96-024D-1CC4A87AFC15}"/>
              </a:ext>
            </a:extLst>
          </p:cNvPr>
          <p:cNvSpPr txBox="1"/>
          <p:nvPr/>
        </p:nvSpPr>
        <p:spPr>
          <a:xfrm>
            <a:off x="3178073" y="2178898"/>
            <a:ext cx="40931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‘If’ 1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class condition.</a:t>
            </a:r>
          </a:p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Manner (no doubt).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Gk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‘out-up-standing’.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Physically deceased.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4F1185-74FF-775E-666E-C7F28B00E59F}"/>
              </a:ext>
            </a:extLst>
          </p:cNvPr>
          <p:cNvSpPr txBox="1"/>
          <p:nvPr/>
        </p:nvSpPr>
        <p:spPr>
          <a:xfrm>
            <a:off x="349759" y="655926"/>
            <a:ext cx="65522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this is how I shall attain the resurrection 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will bring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dead people 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to life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380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703FD9-E466-6B43-DDD3-D3F8FE6AA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C40AC5-DEA6-9839-5F9D-7AACB70F6F75}"/>
              </a:ext>
            </a:extLst>
          </p:cNvPr>
          <p:cNvSpPr txBox="1"/>
          <p:nvPr/>
        </p:nvSpPr>
        <p:spPr>
          <a:xfrm>
            <a:off x="252076" y="1322844"/>
            <a:ext cx="6937085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lnSpc>
                <a:spcPct val="150000"/>
              </a:lnSpc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worship by God’s Spirit?</a:t>
            </a:r>
          </a:p>
          <a:p>
            <a:pPr marL="357188" indent="-357188">
              <a:lnSpc>
                <a:spcPct val="150000"/>
              </a:lnSpc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all those things be forfeit?</a:t>
            </a:r>
            <a:endParaRPr kumimoji="0" lang="en-US" sz="2800" b="1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righteousness from God by faith?</a:t>
            </a:r>
          </a:p>
          <a:p>
            <a:pPr marL="357188" indent="-357188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being conformed to his death?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E62900-7B09-C49D-831B-43732DB3B5B0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Discuss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65CAE1-9EBC-4A78-BCC1-A4DAC668B0B5}"/>
              </a:ext>
            </a:extLst>
          </p:cNvPr>
          <p:cNvSpPr txBox="1"/>
          <p:nvPr/>
        </p:nvSpPr>
        <p:spPr>
          <a:xfrm>
            <a:off x="252077" y="483037"/>
            <a:ext cx="7063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life principles can we draw from Paul’s teaching and testimonial?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s Mensgroup Free? - Everything You Need To Know">
            <a:extLst>
              <a:ext uri="{FF2B5EF4-FFF2-40B4-BE49-F238E27FC236}">
                <a16:creationId xmlns:a16="http://schemas.microsoft.com/office/drawing/2014/main" id="{621932C2-383E-8EED-5F74-8D3E5E82D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5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681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15B7D7-948D-FA09-66D9-AA4B496C2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B3A2D2-2790-6CA2-CB7E-70F7CD0FFDCD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Assignment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B8F996-7921-C6AD-99ED-18B0D715C158}"/>
              </a:ext>
            </a:extLst>
          </p:cNvPr>
          <p:cNvSpPr txBox="1"/>
          <p:nvPr/>
        </p:nvSpPr>
        <p:spPr>
          <a:xfrm>
            <a:off x="142149" y="599944"/>
            <a:ext cx="70309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Read chapter 3 this week.</a:t>
            </a:r>
          </a:p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Study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3:12–4:1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at www.netbible.org</a:t>
            </a:r>
          </a:p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Visit http://philippians.site</a:t>
            </a:r>
          </a:p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Memorize one verse.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605DD2-39B4-B80A-7497-DEDD160EC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644" y="1583800"/>
            <a:ext cx="1842825" cy="238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22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D559BB-F7CC-5CAE-D58B-408B3954F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290A26-6465-1756-90B1-4B66823FF48D}"/>
              </a:ext>
            </a:extLst>
          </p:cNvPr>
          <p:cNvSpPr txBox="1"/>
          <p:nvPr/>
        </p:nvSpPr>
        <p:spPr>
          <a:xfrm>
            <a:off x="207142" y="1592437"/>
            <a:ext cx="710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89299-6F87-ECF9-0026-2DA5C103A447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 faithful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6D0F44-F4B5-41C3-8608-B1403DBEFB0E}"/>
              </a:ext>
            </a:extLst>
          </p:cNvPr>
          <p:cNvSpPr txBox="1"/>
          <p:nvPr/>
        </p:nvSpPr>
        <p:spPr>
          <a:xfrm>
            <a:off x="207142" y="2419020"/>
            <a:ext cx="2286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751B72-97D1-710B-AB5A-EB1CD6CE5959}"/>
              </a:ext>
            </a:extLst>
          </p:cNvPr>
          <p:cNvSpPr txBox="1"/>
          <p:nvPr/>
        </p:nvSpPr>
        <p:spPr>
          <a:xfrm>
            <a:off x="2745308" y="2419020"/>
            <a:ext cx="4400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E81956-4EEE-4C1E-94C5-B5F31FA5C2D6}"/>
              </a:ext>
            </a:extLst>
          </p:cNvPr>
          <p:cNvSpPr txBox="1"/>
          <p:nvPr/>
        </p:nvSpPr>
        <p:spPr>
          <a:xfrm>
            <a:off x="103571" y="655926"/>
            <a:ext cx="710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47986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build="p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A5D63D-22B3-5FEC-3D68-9CB3372CC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746EBC-F252-2166-1BC8-89E7238741B1}"/>
              </a:ext>
            </a:extLst>
          </p:cNvPr>
          <p:cNvSpPr txBox="1"/>
          <p:nvPr/>
        </p:nvSpPr>
        <p:spPr>
          <a:xfrm>
            <a:off x="88082" y="523220"/>
            <a:ext cx="72271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...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...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DD18AF-F847-7CE0-4002-B52259D62950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Titre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368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520217-6B2C-5D47-9889-3504753DC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F5D88D-1EF1-FE11-C580-C7EEFE37196C}"/>
              </a:ext>
            </a:extLst>
          </p:cNvPr>
          <p:cNvSpPr txBox="1"/>
          <p:nvPr/>
        </p:nvSpPr>
        <p:spPr>
          <a:xfrm>
            <a:off x="88082" y="523220"/>
            <a:ext cx="72271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B52FA2-F580-1C45-833F-C02B5E406321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Titre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1944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A3D1C7-1A4E-B1D9-9E8B-287473E00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EC43B6-83A1-F948-7F3C-6831725615F5}"/>
              </a:ext>
            </a:extLst>
          </p:cNvPr>
          <p:cNvSpPr txBox="1"/>
          <p:nvPr/>
        </p:nvSpPr>
        <p:spPr>
          <a:xfrm>
            <a:off x="207142" y="413292"/>
            <a:ext cx="715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80EC0A-0A3F-9CC4-90CE-4D6B71B95317}"/>
              </a:ext>
            </a:extLst>
          </p:cNvPr>
          <p:cNvSpPr txBox="1"/>
          <p:nvPr/>
        </p:nvSpPr>
        <p:spPr>
          <a:xfrm>
            <a:off x="207142" y="1592437"/>
            <a:ext cx="710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042BD2-16A1-F91A-73E7-2BC969BF81E4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34678C-DB5A-48EB-2905-CAD9E66DD304}"/>
              </a:ext>
            </a:extLst>
          </p:cNvPr>
          <p:cNvSpPr txBox="1"/>
          <p:nvPr/>
        </p:nvSpPr>
        <p:spPr>
          <a:xfrm>
            <a:off x="207142" y="2419020"/>
            <a:ext cx="2286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892852-4883-C56C-5835-DF183F158F3B}"/>
              </a:ext>
            </a:extLst>
          </p:cNvPr>
          <p:cNvSpPr txBox="1"/>
          <p:nvPr/>
        </p:nvSpPr>
        <p:spPr>
          <a:xfrm>
            <a:off x="2745308" y="2419020"/>
            <a:ext cx="4400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49776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9DFDC9-EC8B-40F8-FE0B-D55126993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152B7D-B0E5-64BB-3731-1018BB7B7031}"/>
              </a:ext>
            </a:extLst>
          </p:cNvPr>
          <p:cNvSpPr txBox="1"/>
          <p:nvPr/>
        </p:nvSpPr>
        <p:spPr>
          <a:xfrm>
            <a:off x="163012" y="469459"/>
            <a:ext cx="715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5F782C-097D-9CB7-07AF-CB7477F2EEC4}"/>
              </a:ext>
            </a:extLst>
          </p:cNvPr>
          <p:cNvSpPr txBox="1"/>
          <p:nvPr/>
        </p:nvSpPr>
        <p:spPr>
          <a:xfrm>
            <a:off x="252077" y="3619150"/>
            <a:ext cx="6598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121FA3-66B3-8F28-C233-3B7D14FB24C8}"/>
              </a:ext>
            </a:extLst>
          </p:cNvPr>
          <p:cNvSpPr txBox="1"/>
          <p:nvPr/>
        </p:nvSpPr>
        <p:spPr>
          <a:xfrm>
            <a:off x="207142" y="2195785"/>
            <a:ext cx="710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Verse</a:t>
            </a:r>
          </a:p>
        </p:txBody>
      </p:sp>
    </p:spTree>
    <p:extLst>
      <p:ext uri="{BB962C8B-B14F-4D97-AF65-F5344CB8AC3E}">
        <p14:creationId xmlns:p14="http://schemas.microsoft.com/office/powerpoint/2010/main" val="1595917054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8A57B2-37C5-EDE4-3A6A-2F89AC41D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88FCF9-221E-0A05-6093-66D1A94B3B6D}"/>
              </a:ext>
            </a:extLst>
          </p:cNvPr>
          <p:cNvSpPr txBox="1"/>
          <p:nvPr/>
        </p:nvSpPr>
        <p:spPr>
          <a:xfrm>
            <a:off x="88082" y="1437144"/>
            <a:ext cx="72271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C75E51-64FD-BCE6-9C67-28EF66EFF56A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Discuss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076E18-5698-C881-B8AC-53B4CA2202E4}"/>
              </a:ext>
            </a:extLst>
          </p:cNvPr>
          <p:cNvSpPr txBox="1"/>
          <p:nvPr/>
        </p:nvSpPr>
        <p:spPr>
          <a:xfrm>
            <a:off x="252077" y="483037"/>
            <a:ext cx="715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314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82ADB6-860F-D1F9-D4EC-27E509914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CA006B-E252-5E05-A7AF-613C86315DCC}"/>
              </a:ext>
            </a:extLst>
          </p:cNvPr>
          <p:cNvSpPr txBox="1"/>
          <p:nvPr/>
        </p:nvSpPr>
        <p:spPr>
          <a:xfrm>
            <a:off x="62912" y="437165"/>
            <a:ext cx="699242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n-GB" sz="2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Doctrinal Polemics</a:t>
            </a:r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(3:1–4:1)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being right with God (3:1-11)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Rejoice 3:1</a:t>
            </a:r>
          </a:p>
          <a:p>
            <a:pPr lvl="0">
              <a:defRPr/>
            </a:pP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Beware 3:2-4a</a:t>
            </a:r>
          </a:p>
          <a:p>
            <a:pPr lvl="0">
              <a:defRPr/>
            </a:pP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Be done 3:4b-6</a:t>
            </a:r>
          </a:p>
          <a:p>
            <a:pPr lvl="0">
              <a:defRPr/>
            </a:pP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Be faithful 3:7-11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believing God’s call (3:12–4:1)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CE673F-8CDB-AC15-2BA0-D5EA038E7590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OUTLINE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860136-518A-70B7-46A9-CC766FA04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722" y="677954"/>
            <a:ext cx="2210108" cy="31627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F9E359-1948-F78D-F63F-F765B2ABAE68}"/>
              </a:ext>
            </a:extLst>
          </p:cNvPr>
          <p:cNvSpPr txBox="1"/>
          <p:nvPr/>
        </p:nvSpPr>
        <p:spPr>
          <a:xfrm>
            <a:off x="4263627" y="3780796"/>
            <a:ext cx="310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Papyrus 𝔓46, circa 175–225</a:t>
            </a:r>
          </a:p>
        </p:txBody>
      </p:sp>
    </p:spTree>
    <p:extLst>
      <p:ext uri="{BB962C8B-B14F-4D97-AF65-F5344CB8AC3E}">
        <p14:creationId xmlns:p14="http://schemas.microsoft.com/office/powerpoint/2010/main" val="2724913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596715-3A64-4468-9E68-9523A26A4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9000DB-AAD5-75CD-8D4F-F9342E2C80F8}"/>
              </a:ext>
            </a:extLst>
          </p:cNvPr>
          <p:cNvSpPr txBox="1"/>
          <p:nvPr/>
        </p:nvSpPr>
        <p:spPr>
          <a:xfrm>
            <a:off x="207142" y="413292"/>
            <a:ext cx="7152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conclusion, dear friends, keep rejoicing in 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knowing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Lord.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3EB04F-8402-B039-D83C-B7F7D59735BB}"/>
              </a:ext>
            </a:extLst>
          </p:cNvPr>
          <p:cNvSpPr txBox="1"/>
          <p:nvPr/>
        </p:nvSpPr>
        <p:spPr>
          <a:xfrm>
            <a:off x="229207" y="838798"/>
            <a:ext cx="7108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write these things to you is no bother for me, and it strengthens you.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340689-2362-F01C-E5D1-46B3C4040B1C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Rejoice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6268A4-053F-5514-B7AA-62718AA9002E}"/>
              </a:ext>
            </a:extLst>
          </p:cNvPr>
          <p:cNvSpPr txBox="1"/>
          <p:nvPr/>
        </p:nvSpPr>
        <p:spPr>
          <a:xfrm>
            <a:off x="207142" y="2419020"/>
            <a:ext cx="2538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Keep: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Bother: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3D95D0-5818-2B7E-1FE1-0A411DAD0430}"/>
              </a:ext>
            </a:extLst>
          </p:cNvPr>
          <p:cNvSpPr txBox="1"/>
          <p:nvPr/>
        </p:nvSpPr>
        <p:spPr>
          <a:xfrm>
            <a:off x="2707601" y="2417389"/>
            <a:ext cx="4607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Iterative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present tense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hesitant.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Gk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‘asphalt’</a:t>
            </a:r>
          </a:p>
        </p:txBody>
      </p:sp>
    </p:spTree>
    <p:extLst>
      <p:ext uri="{BB962C8B-B14F-4D97-AF65-F5344CB8AC3E}">
        <p14:creationId xmlns:p14="http://schemas.microsoft.com/office/powerpoint/2010/main" val="1318920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9225B3-0344-D65C-6650-A4950C06C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the relationship between the bible and the cross&#10;&#10;AI-generated content may be incorrect.">
            <a:extLst>
              <a:ext uri="{FF2B5EF4-FFF2-40B4-BE49-F238E27FC236}">
                <a16:creationId xmlns:a16="http://schemas.microsoft.com/office/drawing/2014/main" id="{0900BFC8-3EB6-17DE-0E89-E6C9F384E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557" y="0"/>
            <a:ext cx="3442671" cy="406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8213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0FBF21-2264-E398-F811-DFB151865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7CF8FD5-02B2-E92B-09C8-F9641B69D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885" y="0"/>
            <a:ext cx="433942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0399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702BF3-C024-20EC-5003-C219711FA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075CEE-35AD-7F33-6A28-ACDCBEA88955}"/>
              </a:ext>
            </a:extLst>
          </p:cNvPr>
          <p:cNvSpPr txBox="1"/>
          <p:nvPr/>
        </p:nvSpPr>
        <p:spPr>
          <a:xfrm>
            <a:off x="844062" y="421481"/>
            <a:ext cx="590843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1 </a:t>
            </a:r>
            <a:r>
              <a:rPr lang="en-US" sz="2600" b="1" dirty="0"/>
              <a:t>Righteousness </a:t>
            </a:r>
            <a:r>
              <a:rPr lang="en-US" sz="2600" dirty="0"/>
              <a:t>(2 Cor. 5:21)</a:t>
            </a:r>
          </a:p>
          <a:p>
            <a:r>
              <a:rPr lang="en-US" sz="2600" b="1" dirty="0">
                <a:solidFill>
                  <a:srgbClr val="C00000"/>
                </a:solidFill>
              </a:rPr>
              <a:t>2</a:t>
            </a:r>
            <a:r>
              <a:rPr lang="en-US" sz="2600" b="1" dirty="0"/>
              <a:t> Eternal Life </a:t>
            </a:r>
            <a:r>
              <a:rPr lang="en-US" sz="2600" dirty="0"/>
              <a:t>(1 John 5:11-12)</a:t>
            </a:r>
          </a:p>
          <a:p>
            <a:r>
              <a:rPr lang="en-US" sz="2600" b="1" dirty="0">
                <a:solidFill>
                  <a:srgbClr val="C00000"/>
                </a:solidFill>
              </a:rPr>
              <a:t>3</a:t>
            </a:r>
            <a:r>
              <a:rPr lang="en-US" sz="2600" b="1" dirty="0"/>
              <a:t> Sonship </a:t>
            </a:r>
            <a:r>
              <a:rPr lang="en-US" sz="2600" dirty="0"/>
              <a:t>(John 1:12; Gal. 3:26)</a:t>
            </a:r>
          </a:p>
          <a:p>
            <a:r>
              <a:rPr lang="en-US" sz="2600" b="1" dirty="0">
                <a:solidFill>
                  <a:srgbClr val="C00000"/>
                </a:solidFill>
              </a:rPr>
              <a:t>4</a:t>
            </a:r>
            <a:r>
              <a:rPr lang="en-US" sz="2600" b="1" dirty="0"/>
              <a:t> Heirship </a:t>
            </a:r>
            <a:r>
              <a:rPr lang="en-US" sz="2600" dirty="0"/>
              <a:t>(Rom. 8:16-17; 1 Pet. 1:4)</a:t>
            </a:r>
          </a:p>
          <a:p>
            <a:r>
              <a:rPr lang="en-US" sz="2600" b="1" dirty="0">
                <a:solidFill>
                  <a:srgbClr val="C00000"/>
                </a:solidFill>
              </a:rPr>
              <a:t>5</a:t>
            </a:r>
            <a:r>
              <a:rPr lang="en-US" sz="2600" b="1" dirty="0"/>
              <a:t> Royalty </a:t>
            </a:r>
            <a:r>
              <a:rPr lang="en-US" sz="2600" dirty="0"/>
              <a:t>(Col. 1:13; 2 Tim. 211-12)</a:t>
            </a:r>
          </a:p>
          <a:p>
            <a:r>
              <a:rPr lang="en-US" sz="2600" b="1" dirty="0">
                <a:solidFill>
                  <a:srgbClr val="C00000"/>
                </a:solidFill>
              </a:rPr>
              <a:t>6</a:t>
            </a:r>
            <a:r>
              <a:rPr lang="en-US" sz="2600" b="1" dirty="0"/>
              <a:t> Priesthood </a:t>
            </a:r>
            <a:r>
              <a:rPr lang="en-US" sz="2600" dirty="0"/>
              <a:t>(1 Pet. 2:5, 9)</a:t>
            </a:r>
          </a:p>
          <a:p>
            <a:r>
              <a:rPr lang="en-US" sz="2600" b="1" dirty="0">
                <a:solidFill>
                  <a:srgbClr val="C00000"/>
                </a:solidFill>
              </a:rPr>
              <a:t>7</a:t>
            </a:r>
            <a:r>
              <a:rPr lang="en-US" sz="2600" b="1" dirty="0"/>
              <a:t> Election </a:t>
            </a:r>
            <a:r>
              <a:rPr lang="en-US" sz="2600" dirty="0"/>
              <a:t>(Eph. 1:4)</a:t>
            </a:r>
          </a:p>
          <a:p>
            <a:r>
              <a:rPr lang="en-US" sz="2600" b="1" dirty="0">
                <a:solidFill>
                  <a:srgbClr val="C00000"/>
                </a:solidFill>
              </a:rPr>
              <a:t>8</a:t>
            </a:r>
            <a:r>
              <a:rPr lang="en-US" sz="2600" b="1" dirty="0"/>
              <a:t> Destiny </a:t>
            </a:r>
            <a:r>
              <a:rPr lang="en-US" sz="2600" dirty="0"/>
              <a:t>(Eph. 1:5)</a:t>
            </a:r>
          </a:p>
          <a:p>
            <a:r>
              <a:rPr lang="en-US" sz="2600" b="1" dirty="0">
                <a:solidFill>
                  <a:srgbClr val="C00000"/>
                </a:solidFill>
              </a:rPr>
              <a:t>9</a:t>
            </a:r>
            <a:r>
              <a:rPr lang="en-US" sz="2600" b="1" dirty="0"/>
              <a:t> Sanctification </a:t>
            </a:r>
            <a:r>
              <a:rPr lang="en-US" sz="2600" dirty="0"/>
              <a:t>(1 Cor. 1:2, 30; Eph. 1:4)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2020EB-116D-E900-A5E9-DAD45D58C8A6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Believer Shares Christ's:</a:t>
            </a:r>
          </a:p>
        </p:txBody>
      </p:sp>
    </p:spTree>
    <p:extLst>
      <p:ext uri="{BB962C8B-B14F-4D97-AF65-F5344CB8AC3E}">
        <p14:creationId xmlns:p14="http://schemas.microsoft.com/office/powerpoint/2010/main" val="592487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9A3562-30EA-854D-8144-F8259FFFA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416D29-8B8E-E5FE-24C5-D89EA15F6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15200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0647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08036A-F515-CD44-9B58-96BD62C9A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B385BE-8304-D55F-8050-3EBB7A826989}"/>
              </a:ext>
            </a:extLst>
          </p:cNvPr>
          <p:cNvSpPr txBox="1"/>
          <p:nvPr/>
        </p:nvSpPr>
        <p:spPr>
          <a:xfrm>
            <a:off x="207142" y="413292"/>
            <a:ext cx="7152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they say,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 out for dogs! Watch out for evil doers!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24DF10-250C-5F48-0F7C-4D2697DEA64A}"/>
              </a:ext>
            </a:extLst>
          </p:cNvPr>
          <p:cNvSpPr txBox="1"/>
          <p:nvPr/>
        </p:nvSpPr>
        <p:spPr>
          <a:xfrm>
            <a:off x="229207" y="846800"/>
            <a:ext cx="7108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 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I say,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 out for mutilators!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4B1BBE-6959-4E62-F06A-0DD25B654F96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Beware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AD167-095A-CE8F-D6CA-C961D4CB7842}"/>
              </a:ext>
            </a:extLst>
          </p:cNvPr>
          <p:cNvSpPr txBox="1"/>
          <p:nvPr/>
        </p:nvSpPr>
        <p:spPr>
          <a:xfrm>
            <a:off x="207142" y="2054904"/>
            <a:ext cx="24141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Watch: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Dogs: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Evil doers: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Mutilators: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4C0F5D-DCBA-5F8E-AAD1-16E64EA970DC}"/>
              </a:ext>
            </a:extLst>
          </p:cNvPr>
          <p:cNvSpPr txBox="1"/>
          <p:nvPr/>
        </p:nvSpPr>
        <p:spPr>
          <a:xfrm>
            <a:off x="2493693" y="2054904"/>
            <a:ext cx="48215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Continual tense.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Danger within towns.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Danger outside towns.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Danger in churches.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63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5423</TotalTime>
  <Words>1161</Words>
  <Application>Microsoft Office PowerPoint</Application>
  <PresentationFormat>Custom</PresentationFormat>
  <Paragraphs>194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Galen Currah</dc:creator>
  <cp:lastModifiedBy>Galen Currah</cp:lastModifiedBy>
  <cp:revision>264</cp:revision>
  <dcterms:created xsi:type="dcterms:W3CDTF">2023-02-25T21:04:15Z</dcterms:created>
  <dcterms:modified xsi:type="dcterms:W3CDTF">2025-06-18T17:48:45Z</dcterms:modified>
</cp:coreProperties>
</file>