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7" r:id="rId2"/>
    <p:sldId id="261" r:id="rId3"/>
    <p:sldId id="265" r:id="rId4"/>
    <p:sldId id="256" r:id="rId5"/>
    <p:sldId id="266" r:id="rId6"/>
    <p:sldId id="267" r:id="rId7"/>
    <p:sldId id="262" r:id="rId8"/>
    <p:sldId id="284" r:id="rId9"/>
    <p:sldId id="263" r:id="rId10"/>
    <p:sldId id="264" r:id="rId11"/>
    <p:sldId id="273" r:id="rId12"/>
    <p:sldId id="282" r:id="rId13"/>
    <p:sldId id="281" r:id="rId14"/>
    <p:sldId id="269" r:id="rId15"/>
    <p:sldId id="270" r:id="rId16"/>
    <p:sldId id="271" r:id="rId17"/>
    <p:sldId id="272" r:id="rId18"/>
    <p:sldId id="274" r:id="rId19"/>
    <p:sldId id="283" r:id="rId20"/>
    <p:sldId id="275" r:id="rId21"/>
    <p:sldId id="285" r:id="rId22"/>
    <p:sldId id="277" r:id="rId23"/>
  </p:sldIdLst>
  <p:sldSz cx="7315200" cy="41148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4195FF-8F86-54BB-EB87-7D403376B1B0}" name="Galen Currah" initials="GC" userId="b9acc8d0659c3654"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DE7"/>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1" autoAdjust="0"/>
    <p:restoredTop sz="94660"/>
  </p:normalViewPr>
  <p:slideViewPr>
    <p:cSldViewPr snapToGrid="0">
      <p:cViewPr varScale="1">
        <p:scale>
          <a:sx n="118" d="100"/>
          <a:sy n="118" d="100"/>
        </p:scale>
        <p:origin x="-24" y="14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73418"/>
            <a:ext cx="5486400" cy="1432560"/>
          </a:xfrm>
        </p:spPr>
        <p:txBody>
          <a:bodyPr anchor="b"/>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914400" y="2161223"/>
            <a:ext cx="5486400" cy="993457"/>
          </a:xfrm>
        </p:spPr>
        <p:txBody>
          <a:bodyPr/>
          <a:lstStyle>
            <a:lvl1pPr marL="0" indent="0" algn="ctr">
              <a:buNone/>
              <a:defRPr sz="1440"/>
            </a:lvl1pPr>
            <a:lvl2pPr marL="274320" indent="0" algn="ctr">
              <a:buNone/>
              <a:defRPr sz="1200"/>
            </a:lvl2pPr>
            <a:lvl3pPr marL="548640" indent="0" algn="ctr">
              <a:buNone/>
              <a:defRPr sz="1080"/>
            </a:lvl3pPr>
            <a:lvl4pPr marL="822960" indent="0" algn="ctr">
              <a:buNone/>
              <a:defRPr sz="960"/>
            </a:lvl4pPr>
            <a:lvl5pPr marL="1097280" indent="0" algn="ctr">
              <a:buNone/>
              <a:defRPr sz="960"/>
            </a:lvl5pPr>
            <a:lvl6pPr marL="1371600" indent="0" algn="ctr">
              <a:buNone/>
              <a:defRPr sz="960"/>
            </a:lvl6pPr>
            <a:lvl7pPr marL="1645920" indent="0" algn="ctr">
              <a:buNone/>
              <a:defRPr sz="960"/>
            </a:lvl7pPr>
            <a:lvl8pPr marL="1920240" indent="0" algn="ctr">
              <a:buNone/>
              <a:defRPr sz="960"/>
            </a:lvl8pPr>
            <a:lvl9pPr marL="2194560" indent="0" algn="ctr">
              <a:buNone/>
              <a:defRPr sz="9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3CCF0BF-C3A9-4D6C-BDB3-FC19FEA1CBB9}"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3856212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CCF0BF-C3A9-4D6C-BDB3-FC19FEA1CBB9}"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2281278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234940" y="219075"/>
            <a:ext cx="1577340" cy="348710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02920" y="219075"/>
            <a:ext cx="4640580" cy="34871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CCF0BF-C3A9-4D6C-BDB3-FC19FEA1CBB9}"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432736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CCF0BF-C3A9-4D6C-BDB3-FC19FEA1CBB9}"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2167196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9110" y="1025843"/>
            <a:ext cx="6309360" cy="1711642"/>
          </a:xfrm>
        </p:spPr>
        <p:txBody>
          <a:bodyPr anchor="b"/>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499110" y="2753678"/>
            <a:ext cx="6309360" cy="900112"/>
          </a:xfrm>
        </p:spPr>
        <p:txBody>
          <a:bodyPr/>
          <a:lstStyle>
            <a:lvl1pPr marL="0" indent="0">
              <a:buNone/>
              <a:defRPr sz="1440">
                <a:solidFill>
                  <a:schemeClr val="tx1">
                    <a:tint val="75000"/>
                  </a:schemeClr>
                </a:solidFill>
              </a:defRPr>
            </a:lvl1pPr>
            <a:lvl2pPr marL="274320" indent="0">
              <a:buNone/>
              <a:defRPr sz="1200">
                <a:solidFill>
                  <a:schemeClr val="tx1">
                    <a:tint val="75000"/>
                  </a:schemeClr>
                </a:solidFill>
              </a:defRPr>
            </a:lvl2pPr>
            <a:lvl3pPr marL="548640" indent="0">
              <a:buNone/>
              <a:defRPr sz="1080">
                <a:solidFill>
                  <a:schemeClr val="tx1">
                    <a:tint val="75000"/>
                  </a:schemeClr>
                </a:solidFill>
              </a:defRPr>
            </a:lvl3pPr>
            <a:lvl4pPr marL="822960" indent="0">
              <a:buNone/>
              <a:defRPr sz="960">
                <a:solidFill>
                  <a:schemeClr val="tx1">
                    <a:tint val="75000"/>
                  </a:schemeClr>
                </a:solidFill>
              </a:defRPr>
            </a:lvl4pPr>
            <a:lvl5pPr marL="1097280" indent="0">
              <a:buNone/>
              <a:defRPr sz="960">
                <a:solidFill>
                  <a:schemeClr val="tx1">
                    <a:tint val="75000"/>
                  </a:schemeClr>
                </a:solidFill>
              </a:defRPr>
            </a:lvl5pPr>
            <a:lvl6pPr marL="1371600" indent="0">
              <a:buNone/>
              <a:defRPr sz="960">
                <a:solidFill>
                  <a:schemeClr val="tx1">
                    <a:tint val="75000"/>
                  </a:schemeClr>
                </a:solidFill>
              </a:defRPr>
            </a:lvl6pPr>
            <a:lvl7pPr marL="1645920" indent="0">
              <a:buNone/>
              <a:defRPr sz="960">
                <a:solidFill>
                  <a:schemeClr val="tx1">
                    <a:tint val="75000"/>
                  </a:schemeClr>
                </a:solidFill>
              </a:defRPr>
            </a:lvl7pPr>
            <a:lvl8pPr marL="1920240" indent="0">
              <a:buNone/>
              <a:defRPr sz="960">
                <a:solidFill>
                  <a:schemeClr val="tx1">
                    <a:tint val="75000"/>
                  </a:schemeClr>
                </a:solidFill>
              </a:defRPr>
            </a:lvl8pPr>
            <a:lvl9pPr marL="2194560" indent="0">
              <a:buNone/>
              <a:defRPr sz="9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CCF0BF-C3A9-4D6C-BDB3-FC19FEA1CBB9}"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501278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2920" y="1095375"/>
            <a:ext cx="3108960" cy="26108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703320" y="1095375"/>
            <a:ext cx="3108960" cy="26108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CCF0BF-C3A9-4D6C-BDB3-FC19FEA1CBB9}" type="datetimeFigureOut">
              <a:rPr lang="en-US" smtClean="0"/>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3304734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873" y="219075"/>
            <a:ext cx="6309360" cy="795338"/>
          </a:xfrm>
        </p:spPr>
        <p:txBody>
          <a:bodyPr/>
          <a:lstStyle/>
          <a:p>
            <a:r>
              <a:rPr lang="en-US"/>
              <a:t>Click to edit Master title style</a:t>
            </a:r>
            <a:endParaRPr lang="en-US" dirty="0"/>
          </a:p>
        </p:txBody>
      </p:sp>
      <p:sp>
        <p:nvSpPr>
          <p:cNvPr id="3" name="Text Placeholder 2"/>
          <p:cNvSpPr>
            <a:spLocks noGrp="1"/>
          </p:cNvSpPr>
          <p:nvPr>
            <p:ph type="body" idx="1"/>
          </p:nvPr>
        </p:nvSpPr>
        <p:spPr>
          <a:xfrm>
            <a:off x="503873" y="1008698"/>
            <a:ext cx="3094672" cy="494347"/>
          </a:xfrm>
        </p:spPr>
        <p:txBody>
          <a:bodyPr anchor="b"/>
          <a:lstStyle>
            <a:lvl1pPr marL="0" indent="0">
              <a:buNone/>
              <a:defRPr sz="1440" b="1"/>
            </a:lvl1pPr>
            <a:lvl2pPr marL="274320" indent="0">
              <a:buNone/>
              <a:defRPr sz="1200" b="1"/>
            </a:lvl2pPr>
            <a:lvl3pPr marL="548640" indent="0">
              <a:buNone/>
              <a:defRPr sz="1080" b="1"/>
            </a:lvl3pPr>
            <a:lvl4pPr marL="822960" indent="0">
              <a:buNone/>
              <a:defRPr sz="960" b="1"/>
            </a:lvl4pPr>
            <a:lvl5pPr marL="1097280" indent="0">
              <a:buNone/>
              <a:defRPr sz="960" b="1"/>
            </a:lvl5pPr>
            <a:lvl6pPr marL="1371600" indent="0">
              <a:buNone/>
              <a:defRPr sz="960" b="1"/>
            </a:lvl6pPr>
            <a:lvl7pPr marL="1645920" indent="0">
              <a:buNone/>
              <a:defRPr sz="960" b="1"/>
            </a:lvl7pPr>
            <a:lvl8pPr marL="1920240" indent="0">
              <a:buNone/>
              <a:defRPr sz="960" b="1"/>
            </a:lvl8pPr>
            <a:lvl9pPr marL="2194560" indent="0">
              <a:buNone/>
              <a:defRPr sz="960" b="1"/>
            </a:lvl9pPr>
          </a:lstStyle>
          <a:p>
            <a:pPr lvl="0"/>
            <a:r>
              <a:rPr lang="en-US"/>
              <a:t>Click to edit Master text styles</a:t>
            </a:r>
          </a:p>
        </p:txBody>
      </p:sp>
      <p:sp>
        <p:nvSpPr>
          <p:cNvPr id="4" name="Content Placeholder 3"/>
          <p:cNvSpPr>
            <a:spLocks noGrp="1"/>
          </p:cNvSpPr>
          <p:nvPr>
            <p:ph sz="half" idx="2"/>
          </p:nvPr>
        </p:nvSpPr>
        <p:spPr>
          <a:xfrm>
            <a:off x="503873" y="1503045"/>
            <a:ext cx="3094672" cy="22107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703320" y="1008698"/>
            <a:ext cx="3109913" cy="494347"/>
          </a:xfrm>
        </p:spPr>
        <p:txBody>
          <a:bodyPr anchor="b"/>
          <a:lstStyle>
            <a:lvl1pPr marL="0" indent="0">
              <a:buNone/>
              <a:defRPr sz="1440" b="1"/>
            </a:lvl1pPr>
            <a:lvl2pPr marL="274320" indent="0">
              <a:buNone/>
              <a:defRPr sz="1200" b="1"/>
            </a:lvl2pPr>
            <a:lvl3pPr marL="548640" indent="0">
              <a:buNone/>
              <a:defRPr sz="1080" b="1"/>
            </a:lvl3pPr>
            <a:lvl4pPr marL="822960" indent="0">
              <a:buNone/>
              <a:defRPr sz="960" b="1"/>
            </a:lvl4pPr>
            <a:lvl5pPr marL="1097280" indent="0">
              <a:buNone/>
              <a:defRPr sz="960" b="1"/>
            </a:lvl5pPr>
            <a:lvl6pPr marL="1371600" indent="0">
              <a:buNone/>
              <a:defRPr sz="960" b="1"/>
            </a:lvl6pPr>
            <a:lvl7pPr marL="1645920" indent="0">
              <a:buNone/>
              <a:defRPr sz="960" b="1"/>
            </a:lvl7pPr>
            <a:lvl8pPr marL="1920240" indent="0">
              <a:buNone/>
              <a:defRPr sz="960" b="1"/>
            </a:lvl8pPr>
            <a:lvl9pPr marL="2194560" indent="0">
              <a:buNone/>
              <a:defRPr sz="960" b="1"/>
            </a:lvl9pPr>
          </a:lstStyle>
          <a:p>
            <a:pPr lvl="0"/>
            <a:r>
              <a:rPr lang="en-US"/>
              <a:t>Click to edit Master text styles</a:t>
            </a:r>
          </a:p>
        </p:txBody>
      </p:sp>
      <p:sp>
        <p:nvSpPr>
          <p:cNvPr id="6" name="Content Placeholder 5"/>
          <p:cNvSpPr>
            <a:spLocks noGrp="1"/>
          </p:cNvSpPr>
          <p:nvPr>
            <p:ph sz="quarter" idx="4"/>
          </p:nvPr>
        </p:nvSpPr>
        <p:spPr>
          <a:xfrm>
            <a:off x="3703320" y="1503045"/>
            <a:ext cx="3109913" cy="22107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CCF0BF-C3A9-4D6C-BDB3-FC19FEA1CBB9}" type="datetimeFigureOut">
              <a:rPr lang="en-US" smtClean="0"/>
              <a:t>9/19/2024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1289143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CCF0BF-C3A9-4D6C-BDB3-FC19FEA1CBB9}" type="datetimeFigureOut">
              <a:rPr lang="en-US" smtClean="0"/>
              <a:t>9/19/2024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2434150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CCF0BF-C3A9-4D6C-BDB3-FC19FEA1CBB9}" type="datetimeFigureOut">
              <a:rPr lang="en-US" smtClean="0"/>
              <a:t>9/19/2024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1038222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274320"/>
            <a:ext cx="2359342" cy="960120"/>
          </a:xfrm>
        </p:spPr>
        <p:txBody>
          <a:bodyPr anchor="b"/>
          <a:lstStyle>
            <a:lvl1pPr>
              <a:defRPr sz="1920"/>
            </a:lvl1pPr>
          </a:lstStyle>
          <a:p>
            <a:r>
              <a:rPr lang="en-US"/>
              <a:t>Click to edit Master title style</a:t>
            </a:r>
            <a:endParaRPr lang="en-US" dirty="0"/>
          </a:p>
        </p:txBody>
      </p:sp>
      <p:sp>
        <p:nvSpPr>
          <p:cNvPr id="3" name="Content Placeholder 2"/>
          <p:cNvSpPr>
            <a:spLocks noGrp="1"/>
          </p:cNvSpPr>
          <p:nvPr>
            <p:ph idx="1"/>
          </p:nvPr>
        </p:nvSpPr>
        <p:spPr>
          <a:xfrm>
            <a:off x="3109913" y="592455"/>
            <a:ext cx="3703320" cy="2924175"/>
          </a:xfrm>
        </p:spPr>
        <p:txBody>
          <a:bodyPr/>
          <a:lstStyle>
            <a:lvl1pPr>
              <a:defRPr sz="1920"/>
            </a:lvl1pPr>
            <a:lvl2pPr>
              <a:defRPr sz="1680"/>
            </a:lvl2pPr>
            <a:lvl3pPr>
              <a:defRPr sz="144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873" y="1234440"/>
            <a:ext cx="2359342" cy="2286953"/>
          </a:xfrm>
        </p:spPr>
        <p:txBody>
          <a:bodyPr/>
          <a:lstStyle>
            <a:lvl1pPr marL="0" indent="0">
              <a:buNone/>
              <a:defRPr sz="960"/>
            </a:lvl1pPr>
            <a:lvl2pPr marL="274320" indent="0">
              <a:buNone/>
              <a:defRPr sz="840"/>
            </a:lvl2pPr>
            <a:lvl3pPr marL="548640" indent="0">
              <a:buNone/>
              <a:defRPr sz="720"/>
            </a:lvl3pPr>
            <a:lvl4pPr marL="822960" indent="0">
              <a:buNone/>
              <a:defRPr sz="600"/>
            </a:lvl4pPr>
            <a:lvl5pPr marL="1097280" indent="0">
              <a:buNone/>
              <a:defRPr sz="600"/>
            </a:lvl5pPr>
            <a:lvl6pPr marL="1371600" indent="0">
              <a:buNone/>
              <a:defRPr sz="600"/>
            </a:lvl6pPr>
            <a:lvl7pPr marL="1645920" indent="0">
              <a:buNone/>
              <a:defRPr sz="600"/>
            </a:lvl7pPr>
            <a:lvl8pPr marL="1920240" indent="0">
              <a:buNone/>
              <a:defRPr sz="600"/>
            </a:lvl8pPr>
            <a:lvl9pPr marL="219456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93CCF0BF-C3A9-4D6C-BDB3-FC19FEA1CBB9}" type="datetimeFigureOut">
              <a:rPr lang="en-US" smtClean="0"/>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1384587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274320"/>
            <a:ext cx="2359342" cy="960120"/>
          </a:xfrm>
        </p:spPr>
        <p:txBody>
          <a:bodyPr anchor="b"/>
          <a:lstStyle>
            <a:lvl1pPr>
              <a:defRPr sz="19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109913" y="592455"/>
            <a:ext cx="3703320" cy="2924175"/>
          </a:xfrm>
        </p:spPr>
        <p:txBody>
          <a:bodyPr anchor="t"/>
          <a:lstStyle>
            <a:lvl1pPr marL="0" indent="0">
              <a:buNone/>
              <a:defRPr sz="1920"/>
            </a:lvl1pPr>
            <a:lvl2pPr marL="274320" indent="0">
              <a:buNone/>
              <a:defRPr sz="1680"/>
            </a:lvl2pPr>
            <a:lvl3pPr marL="548640" indent="0">
              <a:buNone/>
              <a:defRPr sz="1440"/>
            </a:lvl3pPr>
            <a:lvl4pPr marL="822960" indent="0">
              <a:buNone/>
              <a:defRPr sz="1200"/>
            </a:lvl4pPr>
            <a:lvl5pPr marL="1097280" indent="0">
              <a:buNone/>
              <a:defRPr sz="1200"/>
            </a:lvl5pPr>
            <a:lvl6pPr marL="1371600" indent="0">
              <a:buNone/>
              <a:defRPr sz="1200"/>
            </a:lvl6pPr>
            <a:lvl7pPr marL="1645920" indent="0">
              <a:buNone/>
              <a:defRPr sz="1200"/>
            </a:lvl7pPr>
            <a:lvl8pPr marL="1920240" indent="0">
              <a:buNone/>
              <a:defRPr sz="1200"/>
            </a:lvl8pPr>
            <a:lvl9pPr marL="219456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503873" y="1234440"/>
            <a:ext cx="2359342" cy="2286953"/>
          </a:xfrm>
        </p:spPr>
        <p:txBody>
          <a:bodyPr/>
          <a:lstStyle>
            <a:lvl1pPr marL="0" indent="0">
              <a:buNone/>
              <a:defRPr sz="960"/>
            </a:lvl1pPr>
            <a:lvl2pPr marL="274320" indent="0">
              <a:buNone/>
              <a:defRPr sz="840"/>
            </a:lvl2pPr>
            <a:lvl3pPr marL="548640" indent="0">
              <a:buNone/>
              <a:defRPr sz="720"/>
            </a:lvl3pPr>
            <a:lvl4pPr marL="822960" indent="0">
              <a:buNone/>
              <a:defRPr sz="600"/>
            </a:lvl4pPr>
            <a:lvl5pPr marL="1097280" indent="0">
              <a:buNone/>
              <a:defRPr sz="600"/>
            </a:lvl5pPr>
            <a:lvl6pPr marL="1371600" indent="0">
              <a:buNone/>
              <a:defRPr sz="600"/>
            </a:lvl6pPr>
            <a:lvl7pPr marL="1645920" indent="0">
              <a:buNone/>
              <a:defRPr sz="600"/>
            </a:lvl7pPr>
            <a:lvl8pPr marL="1920240" indent="0">
              <a:buNone/>
              <a:defRPr sz="600"/>
            </a:lvl8pPr>
            <a:lvl9pPr marL="219456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93CCF0BF-C3A9-4D6C-BDB3-FC19FEA1CBB9}" type="datetimeFigureOut">
              <a:rPr lang="en-US" smtClean="0"/>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3739230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219075"/>
            <a:ext cx="6309360" cy="7953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2920" y="1095375"/>
            <a:ext cx="6309360" cy="261080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02920" y="3813810"/>
            <a:ext cx="1645920" cy="219075"/>
          </a:xfrm>
          <a:prstGeom prst="rect">
            <a:avLst/>
          </a:prstGeom>
        </p:spPr>
        <p:txBody>
          <a:bodyPr vert="horz" lIns="91440" tIns="45720" rIns="91440" bIns="45720" rtlCol="0" anchor="ctr"/>
          <a:lstStyle>
            <a:lvl1pPr algn="l">
              <a:defRPr sz="720">
                <a:solidFill>
                  <a:schemeClr val="tx1">
                    <a:tint val="75000"/>
                  </a:schemeClr>
                </a:solidFill>
              </a:defRPr>
            </a:lvl1pPr>
          </a:lstStyle>
          <a:p>
            <a:fld id="{93CCF0BF-C3A9-4D6C-BDB3-FC19FEA1CBB9}" type="datetimeFigureOut">
              <a:rPr lang="en-US" smtClean="0"/>
              <a:t>9/19/2024</a:t>
            </a:fld>
            <a:endParaRPr lang="en-US"/>
          </a:p>
        </p:txBody>
      </p:sp>
      <p:sp>
        <p:nvSpPr>
          <p:cNvPr id="5" name="Footer Placeholder 4"/>
          <p:cNvSpPr>
            <a:spLocks noGrp="1"/>
          </p:cNvSpPr>
          <p:nvPr>
            <p:ph type="ftr" sz="quarter" idx="3"/>
          </p:nvPr>
        </p:nvSpPr>
        <p:spPr>
          <a:xfrm>
            <a:off x="2423160" y="3813810"/>
            <a:ext cx="2468880" cy="219075"/>
          </a:xfrm>
          <a:prstGeom prst="rect">
            <a:avLst/>
          </a:prstGeom>
        </p:spPr>
        <p:txBody>
          <a:bodyPr vert="horz" lIns="91440" tIns="45720" rIns="91440" bIns="45720" rtlCol="0" anchor="ctr"/>
          <a:lstStyle>
            <a:lvl1pPr algn="ctr">
              <a:defRPr sz="7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166360" y="3813810"/>
            <a:ext cx="1645920" cy="219075"/>
          </a:xfrm>
          <a:prstGeom prst="rect">
            <a:avLst/>
          </a:prstGeom>
        </p:spPr>
        <p:txBody>
          <a:bodyPr vert="horz" lIns="91440" tIns="45720" rIns="91440" bIns="45720" rtlCol="0" anchor="ctr"/>
          <a:lstStyle>
            <a:lvl1pPr algn="r">
              <a:defRPr sz="720">
                <a:solidFill>
                  <a:schemeClr val="tx1">
                    <a:tint val="75000"/>
                  </a:schemeClr>
                </a:solidFill>
              </a:defRPr>
            </a:lvl1pPr>
          </a:lstStyle>
          <a:p>
            <a:fld id="{BC7056DE-DC01-4506-95B8-19EE7E39E1AE}" type="slidenum">
              <a:rPr lang="en-US" smtClean="0"/>
              <a:t>‹#›</a:t>
            </a:fld>
            <a:endParaRPr lang="en-US"/>
          </a:p>
        </p:txBody>
      </p:sp>
    </p:spTree>
    <p:extLst>
      <p:ext uri="{BB962C8B-B14F-4D97-AF65-F5344CB8AC3E}">
        <p14:creationId xmlns:p14="http://schemas.microsoft.com/office/powerpoint/2010/main" val="12530326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548640" rtl="0" eaLnBrk="1" latinLnBrk="0" hangingPunct="1">
        <a:lnSpc>
          <a:spcPct val="90000"/>
        </a:lnSpc>
        <a:spcBef>
          <a:spcPct val="0"/>
        </a:spcBef>
        <a:buNone/>
        <a:defRPr sz="2640" kern="1200">
          <a:solidFill>
            <a:schemeClr val="tx1"/>
          </a:solidFill>
          <a:latin typeface="+mj-lt"/>
          <a:ea typeface="+mj-ea"/>
          <a:cs typeface="+mj-cs"/>
        </a:defRPr>
      </a:lvl1pPr>
    </p:titleStyle>
    <p:bodyStyle>
      <a:lvl1pPr marL="137160" indent="-137160" algn="l" defTabSz="548640" rtl="0" eaLnBrk="1" latinLnBrk="0" hangingPunct="1">
        <a:lnSpc>
          <a:spcPct val="90000"/>
        </a:lnSpc>
        <a:spcBef>
          <a:spcPts val="600"/>
        </a:spcBef>
        <a:buFont typeface="Arial" panose="020B0604020202020204" pitchFamily="34" charset="0"/>
        <a:buChar char="•"/>
        <a:defRPr sz="1680" kern="1200">
          <a:solidFill>
            <a:schemeClr val="tx1"/>
          </a:solidFill>
          <a:latin typeface="+mn-lt"/>
          <a:ea typeface="+mn-ea"/>
          <a:cs typeface="+mn-cs"/>
        </a:defRPr>
      </a:lvl1pPr>
      <a:lvl2pPr marL="411480" indent="-137160" algn="l" defTabSz="548640" rtl="0" eaLnBrk="1" latinLnBrk="0" hangingPunct="1">
        <a:lnSpc>
          <a:spcPct val="90000"/>
        </a:lnSpc>
        <a:spcBef>
          <a:spcPts val="300"/>
        </a:spcBef>
        <a:buFont typeface="Arial" panose="020B0604020202020204" pitchFamily="34" charset="0"/>
        <a:buChar char="•"/>
        <a:defRPr sz="1440" kern="1200">
          <a:solidFill>
            <a:schemeClr val="tx1"/>
          </a:solidFill>
          <a:latin typeface="+mn-lt"/>
          <a:ea typeface="+mn-ea"/>
          <a:cs typeface="+mn-cs"/>
        </a:defRPr>
      </a:lvl2pPr>
      <a:lvl3pPr marL="685800" indent="-137160" algn="l" defTabSz="54864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96012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4pPr>
      <a:lvl5pPr marL="123444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5pPr>
      <a:lvl6pPr marL="150876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6pPr>
      <a:lvl7pPr marL="178308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7pPr>
      <a:lvl8pPr marL="205740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8pPr>
      <a:lvl9pPr marL="233172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9pPr>
    </p:bodyStyle>
    <p:otherStyle>
      <a:defPPr>
        <a:defRPr lang="en-US"/>
      </a:defPPr>
      <a:lvl1pPr marL="0" algn="l" defTabSz="548640" rtl="0" eaLnBrk="1" latinLnBrk="0" hangingPunct="1">
        <a:defRPr sz="1080" kern="1200">
          <a:solidFill>
            <a:schemeClr val="tx1"/>
          </a:solidFill>
          <a:latin typeface="+mn-lt"/>
          <a:ea typeface="+mn-ea"/>
          <a:cs typeface="+mn-cs"/>
        </a:defRPr>
      </a:lvl1pPr>
      <a:lvl2pPr marL="274320" algn="l" defTabSz="548640" rtl="0" eaLnBrk="1" latinLnBrk="0" hangingPunct="1">
        <a:defRPr sz="1080" kern="1200">
          <a:solidFill>
            <a:schemeClr val="tx1"/>
          </a:solidFill>
          <a:latin typeface="+mn-lt"/>
          <a:ea typeface="+mn-ea"/>
          <a:cs typeface="+mn-cs"/>
        </a:defRPr>
      </a:lvl2pPr>
      <a:lvl3pPr marL="548640" algn="l" defTabSz="548640" rtl="0" eaLnBrk="1" latinLnBrk="0" hangingPunct="1">
        <a:defRPr sz="1080" kern="1200">
          <a:solidFill>
            <a:schemeClr val="tx1"/>
          </a:solidFill>
          <a:latin typeface="+mn-lt"/>
          <a:ea typeface="+mn-ea"/>
          <a:cs typeface="+mn-cs"/>
        </a:defRPr>
      </a:lvl3pPr>
      <a:lvl4pPr marL="822960" algn="l" defTabSz="548640" rtl="0" eaLnBrk="1" latinLnBrk="0" hangingPunct="1">
        <a:defRPr sz="1080" kern="1200">
          <a:solidFill>
            <a:schemeClr val="tx1"/>
          </a:solidFill>
          <a:latin typeface="+mn-lt"/>
          <a:ea typeface="+mn-ea"/>
          <a:cs typeface="+mn-cs"/>
        </a:defRPr>
      </a:lvl4pPr>
      <a:lvl5pPr marL="1097280" algn="l" defTabSz="548640" rtl="0" eaLnBrk="1" latinLnBrk="0" hangingPunct="1">
        <a:defRPr sz="1080" kern="1200">
          <a:solidFill>
            <a:schemeClr val="tx1"/>
          </a:solidFill>
          <a:latin typeface="+mn-lt"/>
          <a:ea typeface="+mn-ea"/>
          <a:cs typeface="+mn-cs"/>
        </a:defRPr>
      </a:lvl5pPr>
      <a:lvl6pPr marL="1371600" algn="l" defTabSz="548640" rtl="0" eaLnBrk="1" latinLnBrk="0" hangingPunct="1">
        <a:defRPr sz="1080" kern="1200">
          <a:solidFill>
            <a:schemeClr val="tx1"/>
          </a:solidFill>
          <a:latin typeface="+mn-lt"/>
          <a:ea typeface="+mn-ea"/>
          <a:cs typeface="+mn-cs"/>
        </a:defRPr>
      </a:lvl6pPr>
      <a:lvl7pPr marL="1645920" algn="l" defTabSz="548640" rtl="0" eaLnBrk="1" latinLnBrk="0" hangingPunct="1">
        <a:defRPr sz="1080" kern="1200">
          <a:solidFill>
            <a:schemeClr val="tx1"/>
          </a:solidFill>
          <a:latin typeface="+mn-lt"/>
          <a:ea typeface="+mn-ea"/>
          <a:cs typeface="+mn-cs"/>
        </a:defRPr>
      </a:lvl7pPr>
      <a:lvl8pPr marL="1920240" algn="l" defTabSz="548640" rtl="0" eaLnBrk="1" latinLnBrk="0" hangingPunct="1">
        <a:defRPr sz="1080" kern="1200">
          <a:solidFill>
            <a:schemeClr val="tx1"/>
          </a:solidFill>
          <a:latin typeface="+mn-lt"/>
          <a:ea typeface="+mn-ea"/>
          <a:cs typeface="+mn-cs"/>
        </a:defRPr>
      </a:lvl8pPr>
      <a:lvl9pPr marL="2194560" algn="l" defTabSz="548640" rtl="0" eaLnBrk="1" latinLnBrk="0" hangingPunct="1">
        <a:defRPr sz="1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0EB251-B0CE-D851-97FB-BAD5DEE4AD49}"/>
              </a:ext>
            </a:extLst>
          </p:cNvPr>
          <p:cNvPicPr>
            <a:picLocks noChangeAspect="1"/>
          </p:cNvPicPr>
          <p:nvPr/>
        </p:nvPicPr>
        <p:blipFill>
          <a:blip r:embed="rId2"/>
          <a:stretch>
            <a:fillRect/>
          </a:stretch>
        </p:blipFill>
        <p:spPr>
          <a:xfrm>
            <a:off x="1746309" y="1530633"/>
            <a:ext cx="3714671" cy="2275236"/>
          </a:xfrm>
          <a:prstGeom prst="rect">
            <a:avLst/>
          </a:prstGeom>
        </p:spPr>
      </p:pic>
      <p:sp>
        <p:nvSpPr>
          <p:cNvPr id="3" name="TextBox 2">
            <a:extLst>
              <a:ext uri="{FF2B5EF4-FFF2-40B4-BE49-F238E27FC236}">
                <a16:creationId xmlns:a16="http://schemas.microsoft.com/office/drawing/2014/main" id="{4C16CAE0-FBA9-66C6-B905-EDF726AD7B18}"/>
              </a:ext>
            </a:extLst>
          </p:cNvPr>
          <p:cNvSpPr txBox="1"/>
          <p:nvPr/>
        </p:nvSpPr>
        <p:spPr>
          <a:xfrm>
            <a:off x="0" y="0"/>
            <a:ext cx="7315199" cy="1446550"/>
          </a:xfrm>
          <a:prstGeom prst="rect">
            <a:avLst/>
          </a:prstGeom>
          <a:noFill/>
        </p:spPr>
        <p:txBody>
          <a:bodyPr wrap="square" rtlCol="0">
            <a:spAutoFit/>
          </a:bodyPr>
          <a:lstStyle/>
          <a:p>
            <a:pPr algn="ctr"/>
            <a:r>
              <a:rPr lang="en-US" sz="3200" b="1" dirty="0">
                <a:solidFill>
                  <a:srgbClr val="0070C0"/>
                </a:solidFill>
                <a:latin typeface="Verdana" panose="020B0604030504040204" pitchFamily="34" charset="0"/>
                <a:ea typeface="Verdana" panose="020B0604030504040204" pitchFamily="34" charset="0"/>
                <a:cs typeface="Arial" panose="020B0604020202020204" pitchFamily="34" charset="0"/>
              </a:rPr>
              <a:t>REVE</a:t>
            </a:r>
            <a:r>
              <a:rPr lang="ru-RU" sz="3200" b="1" dirty="0">
                <a:solidFill>
                  <a:srgbClr val="0070C0"/>
                </a:solidFill>
                <a:latin typeface="Verdana" panose="020B0604030504040204" pitchFamily="34" charset="0"/>
                <a:ea typeface="Verdana" panose="020B0604030504040204" pitchFamily="34" charset="0"/>
                <a:cs typeface="Arial" panose="020B0604020202020204" pitchFamily="34" charset="0"/>
              </a:rPr>
              <a:t>Я</a:t>
            </a:r>
            <a:r>
              <a:rPr lang="en-US" sz="3200" b="1" dirty="0">
                <a:solidFill>
                  <a:srgbClr val="0070C0"/>
                </a:solidFill>
                <a:latin typeface="Verdana" panose="020B0604030504040204" pitchFamily="34" charset="0"/>
                <a:ea typeface="Verdana" panose="020B0604030504040204" pitchFamily="34" charset="0"/>
                <a:cs typeface="Arial" panose="020B0604020202020204" pitchFamily="34" charset="0"/>
              </a:rPr>
              <a:t>SING HERMON</a:t>
            </a:r>
          </a:p>
          <a:p>
            <a:pPr algn="ctr"/>
            <a:r>
              <a:rPr lang="en-US" sz="2800" b="1" dirty="0">
                <a:latin typeface="Verdana" panose="020B0604030504040204" pitchFamily="34" charset="0"/>
                <a:ea typeface="Verdana" panose="020B0604030504040204" pitchFamily="34" charset="0"/>
                <a:cs typeface="Arial" panose="020B0604020202020204" pitchFamily="34" charset="0"/>
              </a:rPr>
              <a:t>Lesson 0: Introduction</a:t>
            </a:r>
          </a:p>
          <a:p>
            <a:pPr algn="ctr"/>
            <a:r>
              <a:rPr lang="en-US" sz="2800" b="1" dirty="0">
                <a:solidFill>
                  <a:srgbClr val="C00000"/>
                </a:solidFill>
                <a:latin typeface="Verdana" panose="020B0604030504040204" pitchFamily="34" charset="0"/>
                <a:ea typeface="Verdana" panose="020B0604030504040204" pitchFamily="34" charset="0"/>
                <a:cs typeface="Arial" panose="020B0604020202020204" pitchFamily="34" charset="0"/>
              </a:rPr>
              <a:t>19 and 22 September 2024</a:t>
            </a:r>
          </a:p>
        </p:txBody>
      </p:sp>
      <p:sp>
        <p:nvSpPr>
          <p:cNvPr id="7" name="TextBox 6">
            <a:extLst>
              <a:ext uri="{FF2B5EF4-FFF2-40B4-BE49-F238E27FC236}">
                <a16:creationId xmlns:a16="http://schemas.microsoft.com/office/drawing/2014/main" id="{53544A1D-5C21-27B4-E35A-1D582697BFFC}"/>
              </a:ext>
            </a:extLst>
          </p:cNvPr>
          <p:cNvSpPr txBox="1"/>
          <p:nvPr/>
        </p:nvSpPr>
        <p:spPr>
          <a:xfrm>
            <a:off x="535093" y="3745468"/>
            <a:ext cx="6137104" cy="369332"/>
          </a:xfrm>
          <a:prstGeom prst="rect">
            <a:avLst/>
          </a:prstGeom>
          <a:noFill/>
        </p:spPr>
        <p:txBody>
          <a:bodyPr wrap="square" rtlCol="0">
            <a:spAutoFit/>
          </a:bodyPr>
          <a:lstStyle/>
          <a:p>
            <a:pPr algn="ctr"/>
            <a:r>
              <a:rPr lang="en-GB" dirty="0"/>
              <a:t>Mount Hermon, Bashan Range (Golan Heights)</a:t>
            </a:r>
          </a:p>
        </p:txBody>
      </p:sp>
    </p:spTree>
    <p:extLst>
      <p:ext uri="{BB962C8B-B14F-4D97-AF65-F5344CB8AC3E}">
        <p14:creationId xmlns:p14="http://schemas.microsoft.com/office/powerpoint/2010/main" val="11103334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16CAE0-FBA9-66C6-B905-EDF726AD7B18}"/>
              </a:ext>
            </a:extLst>
          </p:cNvPr>
          <p:cNvSpPr txBox="1"/>
          <p:nvPr/>
        </p:nvSpPr>
        <p:spPr>
          <a:xfrm>
            <a:off x="139875" y="0"/>
            <a:ext cx="5854526"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Who are the ‘watchers’?</a:t>
            </a:r>
          </a:p>
        </p:txBody>
      </p:sp>
      <p:sp>
        <p:nvSpPr>
          <p:cNvPr id="2" name="TextBox 1">
            <a:extLst>
              <a:ext uri="{FF2B5EF4-FFF2-40B4-BE49-F238E27FC236}">
                <a16:creationId xmlns:a16="http://schemas.microsoft.com/office/drawing/2014/main" id="{A2F767C8-BD9B-3CB1-02BD-B8C2827BC655}"/>
              </a:ext>
            </a:extLst>
          </p:cNvPr>
          <p:cNvSpPr txBox="1"/>
          <p:nvPr/>
        </p:nvSpPr>
        <p:spPr>
          <a:xfrm>
            <a:off x="224251" y="447166"/>
            <a:ext cx="7090947" cy="3539430"/>
          </a:xfrm>
          <a:prstGeom prst="rect">
            <a:avLst/>
          </a:prstGeom>
          <a:noFill/>
        </p:spPr>
        <p:txBody>
          <a:bodyPr wrap="square" rtlCol="0">
            <a:spAutoFit/>
          </a:bodyPr>
          <a:lstStyle/>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Mentioned in Daniel 4:13, 17, 23. </a:t>
            </a:r>
          </a:p>
          <a:p>
            <a:pPr marL="357188" indent="-357188"/>
            <a:r>
              <a:rPr lang="en-US" sz="2800" b="1" dirty="0">
                <a:latin typeface="Arial" panose="020B0604020202020204" pitchFamily="34" charset="0"/>
                <a:cs typeface="Arial" panose="020B0604020202020204" pitchFamily="34" charset="0"/>
              </a:rPr>
              <a:t>   (Dan. 2:7–4:24 are written in Aramaic.)</a:t>
            </a:r>
          </a:p>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“Watchers … holy ones” (Dan 4:17 [14], </a:t>
            </a:r>
            <a:r>
              <a:rPr lang="en-US" sz="2800" b="1" i="1" dirty="0">
                <a:latin typeface="Arial" panose="020B0604020202020204" pitchFamily="34" charset="0"/>
                <a:cs typeface="Arial" panose="020B0604020202020204" pitchFamily="34" charset="0"/>
              </a:rPr>
              <a:t>ESV</a:t>
            </a:r>
            <a:r>
              <a:rPr lang="en-US" sz="2800" b="1" dirty="0">
                <a:latin typeface="Arial" panose="020B0604020202020204" pitchFamily="34" charset="0"/>
                <a:cs typeface="Arial" panose="020B0604020202020204" pitchFamily="34" charset="0"/>
              </a:rPr>
              <a:t>). “Messengers” (</a:t>
            </a:r>
            <a:r>
              <a:rPr lang="en-US" sz="2800" b="1" i="1" dirty="0">
                <a:latin typeface="Arial" panose="020B0604020202020204" pitchFamily="34" charset="0"/>
                <a:cs typeface="Arial" panose="020B0604020202020204" pitchFamily="34" charset="0"/>
              </a:rPr>
              <a:t>NIV</a:t>
            </a:r>
            <a:r>
              <a:rPr lang="en-US" sz="2800" b="1" dirty="0">
                <a:latin typeface="Arial" panose="020B0604020202020204" pitchFamily="34" charset="0"/>
                <a:cs typeface="Arial" panose="020B0604020202020204" pitchFamily="34" charset="0"/>
              </a:rPr>
              <a:t>).</a:t>
            </a:r>
          </a:p>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Watchers are </a:t>
            </a:r>
            <a:r>
              <a:rPr lang="en-US" sz="2800" b="1" dirty="0">
                <a:solidFill>
                  <a:srgbClr val="C00000"/>
                </a:solidFill>
                <a:latin typeface="Arial" panose="020B0604020202020204" pitchFamily="34" charset="0"/>
                <a:cs typeface="Arial" panose="020B0604020202020204" pitchFamily="34" charset="0"/>
              </a:rPr>
              <a:t>good </a:t>
            </a:r>
            <a:r>
              <a:rPr lang="en-US" sz="2800" b="1" dirty="0">
                <a:latin typeface="Arial" panose="020B0604020202020204" pitchFamily="34" charset="0"/>
                <a:cs typeface="Arial" panose="020B0604020202020204" pitchFamily="34" charset="0"/>
              </a:rPr>
              <a:t>angels</a:t>
            </a:r>
            <a:r>
              <a:rPr lang="en-US" sz="2800" b="1" dirty="0">
                <a:solidFill>
                  <a:srgbClr val="C000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in Daniel, members of God’s entourage/council. </a:t>
            </a:r>
            <a:r>
              <a:rPr lang="en-US" sz="2800" b="1" dirty="0">
                <a:solidFill>
                  <a:srgbClr val="C00000"/>
                </a:solidFill>
                <a:latin typeface="Arial" panose="020B0604020202020204" pitchFamily="34" charset="0"/>
                <a:cs typeface="Arial" panose="020B0604020202020204" pitchFamily="34" charset="0"/>
              </a:rPr>
              <a:t>Bad</a:t>
            </a:r>
            <a:r>
              <a:rPr lang="en-US" sz="2800" b="1" dirty="0">
                <a:latin typeface="Arial" panose="020B0604020202020204" pitchFamily="34" charset="0"/>
                <a:cs typeface="Arial" panose="020B0604020202020204" pitchFamily="34" charset="0"/>
              </a:rPr>
              <a:t> angels in Enoch, Jude and Peter.</a:t>
            </a:r>
          </a:p>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US" sz="2800" b="1" i="1" baseline="30000" dirty="0" err="1">
                <a:latin typeface="Arial" panose="020B0604020202020204" pitchFamily="34" charset="0"/>
                <a:cs typeface="Arial" panose="020B0604020202020204" pitchFamily="34" charset="0"/>
              </a:rPr>
              <a:t>ʕ</a:t>
            </a:r>
            <a:r>
              <a:rPr lang="en-US" sz="2800" b="1" i="1" dirty="0" err="1">
                <a:latin typeface="Arial" panose="020B0604020202020204" pitchFamily="34" charset="0"/>
                <a:cs typeface="Arial" panose="020B0604020202020204" pitchFamily="34" charset="0"/>
              </a:rPr>
              <a:t>îr</a:t>
            </a:r>
            <a:r>
              <a:rPr lang="en-US" sz="2800" b="1" dirty="0">
                <a:latin typeface="Arial" panose="020B0604020202020204" pitchFamily="34" charset="0"/>
                <a:cs typeface="Arial" panose="020B0604020202020204" pitchFamily="34" charset="0"/>
              </a:rPr>
              <a:t> / </a:t>
            </a:r>
            <a:r>
              <a:rPr lang="en-US" sz="2800" b="1" i="1" baseline="30000" dirty="0" err="1">
                <a:latin typeface="Arial" panose="020B0604020202020204" pitchFamily="34" charset="0"/>
                <a:cs typeface="Arial" panose="020B0604020202020204" pitchFamily="34" charset="0"/>
              </a:rPr>
              <a:t>ʕ</a:t>
            </a:r>
            <a:r>
              <a:rPr lang="en-US" sz="2800" b="1" i="1" dirty="0" err="1">
                <a:latin typeface="Arial" panose="020B0604020202020204" pitchFamily="34" charset="0"/>
                <a:cs typeface="Arial" panose="020B0604020202020204" pitchFamily="34" charset="0"/>
              </a:rPr>
              <a:t>îrîn</a:t>
            </a:r>
            <a:r>
              <a:rPr lang="en-US" sz="2800" b="1" dirty="0">
                <a:latin typeface="Arial" panose="020B0604020202020204" pitchFamily="34" charset="0"/>
                <a:cs typeface="Arial" panose="020B0604020202020204" pitchFamily="34" charset="0"/>
              </a:rPr>
              <a:t> = Protectors? City rulers?</a:t>
            </a:r>
          </a:p>
        </p:txBody>
      </p:sp>
      <p:pic>
        <p:nvPicPr>
          <p:cNvPr id="6" name="Picture 5">
            <a:extLst>
              <a:ext uri="{FF2B5EF4-FFF2-40B4-BE49-F238E27FC236}">
                <a16:creationId xmlns:a16="http://schemas.microsoft.com/office/drawing/2014/main" id="{82B54557-2F6D-A8E2-F0E2-33F7BDF98E59}"/>
              </a:ext>
            </a:extLst>
          </p:cNvPr>
          <p:cNvPicPr>
            <a:picLocks noChangeAspect="1"/>
          </p:cNvPicPr>
          <p:nvPr/>
        </p:nvPicPr>
        <p:blipFill>
          <a:blip r:embed="rId2"/>
          <a:stretch>
            <a:fillRect/>
          </a:stretch>
        </p:blipFill>
        <p:spPr>
          <a:xfrm>
            <a:off x="0" y="0"/>
            <a:ext cx="7315200" cy="4114800"/>
          </a:xfrm>
          <a:prstGeom prst="rect">
            <a:avLst/>
          </a:prstGeom>
        </p:spPr>
      </p:pic>
    </p:spTree>
    <p:extLst>
      <p:ext uri="{BB962C8B-B14F-4D97-AF65-F5344CB8AC3E}">
        <p14:creationId xmlns:p14="http://schemas.microsoft.com/office/powerpoint/2010/main" val="23041629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additive="base">
                                        <p:cTn id="3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l="-6000" r="-6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16CAE0-FBA9-66C6-B905-EDF726AD7B18}"/>
              </a:ext>
            </a:extLst>
          </p:cNvPr>
          <p:cNvSpPr txBox="1"/>
          <p:nvPr/>
        </p:nvSpPr>
        <p:spPr>
          <a:xfrm>
            <a:off x="139874" y="0"/>
            <a:ext cx="6911557"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Jude 14-16	 (AD) Enoch 1:9 (BC)</a:t>
            </a:r>
          </a:p>
        </p:txBody>
      </p:sp>
      <p:sp>
        <p:nvSpPr>
          <p:cNvPr id="2" name="TextBox 1">
            <a:extLst>
              <a:ext uri="{FF2B5EF4-FFF2-40B4-BE49-F238E27FC236}">
                <a16:creationId xmlns:a16="http://schemas.microsoft.com/office/drawing/2014/main" id="{A2F767C8-BD9B-3CB1-02BD-B8C2827BC655}"/>
              </a:ext>
            </a:extLst>
          </p:cNvPr>
          <p:cNvSpPr txBox="1"/>
          <p:nvPr/>
        </p:nvSpPr>
        <p:spPr>
          <a:xfrm>
            <a:off x="105508" y="523220"/>
            <a:ext cx="3604846" cy="3477875"/>
          </a:xfrm>
          <a:prstGeom prst="rect">
            <a:avLst/>
          </a:prstGeom>
          <a:noFill/>
        </p:spPr>
        <p:txBody>
          <a:bodyPr wrap="square" rtlCol="0">
            <a:spAutoFit/>
          </a:bodyPr>
          <a:lstStyle/>
          <a:p>
            <a:r>
              <a:rPr lang="en-GB" sz="2000" b="1" dirty="0">
                <a:latin typeface="Arial" panose="020B0604020202020204" pitchFamily="34" charset="0"/>
                <a:cs typeface="Arial" panose="020B0604020202020204" pitchFamily="34" charset="0"/>
              </a:rPr>
              <a:t>“See, the Lord is coming with ten thousands of his holy ones, to execute judgment on all and to convict all the ungodly of all the deeds of ungodliness that they have committed in such an ungodly way and of all the harsh things that ungodly sinners have spoken against him.” </a:t>
            </a:r>
            <a:r>
              <a:rPr lang="en-GB" sz="2000" b="1" i="1" dirty="0">
                <a:latin typeface="Arial" panose="020B0604020202020204" pitchFamily="34" charset="0"/>
                <a:cs typeface="Arial" panose="020B0604020202020204" pitchFamily="34" charset="0"/>
              </a:rPr>
              <a:t>NIV</a:t>
            </a:r>
            <a:endParaRPr lang="en-US" sz="2400" b="1" i="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C1C6E60-BCC2-9628-A29F-9906E9B84E71}"/>
              </a:ext>
            </a:extLst>
          </p:cNvPr>
          <p:cNvSpPr txBox="1"/>
          <p:nvPr/>
        </p:nvSpPr>
        <p:spPr>
          <a:xfrm>
            <a:off x="3710354" y="523220"/>
            <a:ext cx="3604846" cy="3416320"/>
          </a:xfrm>
          <a:prstGeom prst="rect">
            <a:avLst/>
          </a:prstGeom>
          <a:noFill/>
        </p:spPr>
        <p:txBody>
          <a:bodyPr wrap="square" rtlCol="0">
            <a:spAutoFit/>
          </a:bodyPr>
          <a:lstStyle/>
          <a:p>
            <a:r>
              <a:rPr lang="en-GB" sz="2000" b="1" dirty="0">
                <a:latin typeface="Arial" panose="020B0604020202020204" pitchFamily="34" charset="0"/>
                <a:cs typeface="Arial" panose="020B0604020202020204" pitchFamily="34" charset="0"/>
              </a:rPr>
              <a:t>“Look, he comes with the myriads of his holy ones,</a:t>
            </a:r>
          </a:p>
          <a:p>
            <a:r>
              <a:rPr lang="en-GB" sz="2000" b="1" dirty="0">
                <a:latin typeface="Arial" panose="020B0604020202020204" pitchFamily="34" charset="0"/>
                <a:cs typeface="Arial" panose="020B0604020202020204" pitchFamily="34" charset="0"/>
              </a:rPr>
              <a:t>to execute judgment on all, and to destroy all the wicked, and to convict all humanity for all the wicked deeds that they have done, and the proud and hard words that wicked sinners</a:t>
            </a:r>
          </a:p>
          <a:p>
            <a:r>
              <a:rPr lang="en-GB" sz="2000" b="1" dirty="0">
                <a:latin typeface="Arial" panose="020B0604020202020204" pitchFamily="34" charset="0"/>
                <a:cs typeface="Arial" panose="020B0604020202020204" pitchFamily="34" charset="0"/>
              </a:rPr>
              <a:t>spoke against him.”</a:t>
            </a:r>
          </a:p>
          <a:p>
            <a:r>
              <a:rPr lang="en-GB" sz="1600" b="1" dirty="0" err="1">
                <a:latin typeface="Arial" panose="020B0604020202020204" pitchFamily="34" charset="0"/>
                <a:cs typeface="Arial" panose="020B0604020202020204" pitchFamily="34" charset="0"/>
              </a:rPr>
              <a:t>Nikelsburg</a:t>
            </a:r>
            <a:r>
              <a:rPr lang="en-GB" sz="1600" b="1" dirty="0">
                <a:latin typeface="Arial" panose="020B0604020202020204" pitchFamily="34" charset="0"/>
                <a:cs typeface="Arial" panose="020B0604020202020204" pitchFamily="34" charset="0"/>
              </a:rPr>
              <a:t> &amp; </a:t>
            </a:r>
            <a:r>
              <a:rPr lang="en-GB" sz="1600" b="1" dirty="0" err="1">
                <a:latin typeface="Arial" panose="020B0604020202020204" pitchFamily="34" charset="0"/>
                <a:cs typeface="Arial" panose="020B0604020202020204" pitchFamily="34" charset="0"/>
              </a:rPr>
              <a:t>Vanderkamp</a:t>
            </a:r>
            <a:r>
              <a:rPr lang="en-GB" sz="1600" b="1" dirty="0">
                <a:latin typeface="Arial" panose="020B0604020202020204" pitchFamily="34" charset="0"/>
                <a:cs typeface="Arial" panose="020B0604020202020204" pitchFamily="34" charset="0"/>
              </a:rPr>
              <a:t>, 1984.</a:t>
            </a:r>
            <a:endParaRPr lang="en-US" sz="2400" b="1" dirty="0">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F9F1CF47-50C4-929A-1E1E-19328BCD40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73152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1766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16CAE0-FBA9-66C6-B905-EDF726AD7B18}"/>
              </a:ext>
            </a:extLst>
          </p:cNvPr>
          <p:cNvSpPr txBox="1"/>
          <p:nvPr/>
        </p:nvSpPr>
        <p:spPr>
          <a:xfrm>
            <a:off x="139874" y="0"/>
            <a:ext cx="6911557"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Jude 14-16	 (AD) Enoch 1:9 (BC)</a:t>
            </a:r>
          </a:p>
        </p:txBody>
      </p:sp>
      <p:sp>
        <p:nvSpPr>
          <p:cNvPr id="2" name="TextBox 1">
            <a:extLst>
              <a:ext uri="{FF2B5EF4-FFF2-40B4-BE49-F238E27FC236}">
                <a16:creationId xmlns:a16="http://schemas.microsoft.com/office/drawing/2014/main" id="{A2F767C8-BD9B-3CB1-02BD-B8C2827BC655}"/>
              </a:ext>
            </a:extLst>
          </p:cNvPr>
          <p:cNvSpPr txBox="1"/>
          <p:nvPr/>
        </p:nvSpPr>
        <p:spPr>
          <a:xfrm>
            <a:off x="105508" y="523220"/>
            <a:ext cx="3604846" cy="3170099"/>
          </a:xfrm>
          <a:prstGeom prst="rect">
            <a:avLst/>
          </a:prstGeom>
          <a:noFill/>
        </p:spPr>
        <p:txBody>
          <a:bodyPr wrap="square" rtlCol="0">
            <a:spAutoFit/>
          </a:bodyPr>
          <a:lstStyle/>
          <a:p>
            <a:r>
              <a:rPr lang="en-GB" sz="2000" b="1" dirty="0">
                <a:latin typeface="Arial" panose="020B0604020202020204" pitchFamily="34" charset="0"/>
                <a:cs typeface="Arial" panose="020B0604020202020204" pitchFamily="34" charset="0"/>
              </a:rPr>
              <a:t>“</a:t>
            </a:r>
            <a:r>
              <a:rPr lang="el-GR" sz="2000" b="1" dirty="0">
                <a:latin typeface="Arial" panose="020B0604020202020204" pitchFamily="34" charset="0"/>
                <a:cs typeface="Arial" panose="020B0604020202020204" pitchFamily="34" charset="0"/>
              </a:rPr>
              <a:t>Ἰδοὺ ἦλθεν κύριος ἐν ἁγίαις μυριάσιν αὐτοῦ, ποιῆσαι κρίσιν κατὰ πάντων καὶ ἐλέγξαι πάντας τοὺς ἀσεβεῖς περὶ πάντων τῶν ἔργων ἀσεβείας αὐτῶν ὧν ἠσέβησαν καὶ περὶ πάντων τῶν σκληρῶν ὧν ἐλάλησαν κατ’ αὐτοῦ ἁμαρτωλοὶ ἀσεβεῖς</a:t>
            </a:r>
            <a:r>
              <a:rPr lang="en-GB" sz="2000" b="1" dirty="0">
                <a:latin typeface="Arial" panose="020B0604020202020204" pitchFamily="34" charset="0"/>
                <a:cs typeface="Arial" panose="020B0604020202020204" pitchFamily="34" charset="0"/>
              </a:rPr>
              <a:t>.”</a:t>
            </a:r>
            <a:endParaRPr lang="en-US" sz="2400" b="1" i="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C1C6E60-BCC2-9628-A29F-9906E9B84E71}"/>
              </a:ext>
            </a:extLst>
          </p:cNvPr>
          <p:cNvSpPr txBox="1"/>
          <p:nvPr/>
        </p:nvSpPr>
        <p:spPr>
          <a:xfrm>
            <a:off x="3710354" y="523220"/>
            <a:ext cx="3604846" cy="3170099"/>
          </a:xfrm>
          <a:prstGeom prst="rect">
            <a:avLst/>
          </a:prstGeom>
          <a:noFill/>
        </p:spPr>
        <p:txBody>
          <a:bodyPr wrap="square" rtlCol="0">
            <a:spAutoFit/>
          </a:bodyPr>
          <a:lstStyle/>
          <a:p>
            <a:r>
              <a:rPr lang="en-GB" sz="2000" b="1" dirty="0">
                <a:latin typeface="Arial" panose="020B0604020202020204" pitchFamily="34" charset="0"/>
                <a:cs typeface="Arial" panose="020B0604020202020204" pitchFamily="34" charset="0"/>
              </a:rPr>
              <a:t>“</a:t>
            </a:r>
            <a:r>
              <a:rPr lang="el-GR" sz="2000" b="1" dirty="0">
                <a:latin typeface="Arial" panose="020B0604020202020204" pitchFamily="34" charset="0"/>
                <a:cs typeface="Arial" panose="020B0604020202020204" pitchFamily="34" charset="0"/>
              </a:rPr>
              <a:t>ὅτι ἔρχεται μετὰ </a:t>
            </a:r>
            <a:br>
              <a:rPr lang="en-US" sz="2000" b="1" dirty="0">
                <a:latin typeface="Arial" panose="020B0604020202020204" pitchFamily="34" charset="0"/>
                <a:cs typeface="Arial" panose="020B0604020202020204" pitchFamily="34" charset="0"/>
              </a:rPr>
            </a:br>
            <a:r>
              <a:rPr lang="el-GR" sz="2000" b="1" dirty="0">
                <a:latin typeface="Arial" panose="020B0604020202020204" pitchFamily="34" charset="0"/>
                <a:cs typeface="Arial" panose="020B0604020202020204" pitchFamily="34" charset="0"/>
              </a:rPr>
              <a:t>τῶν ἁγίων μυριάδων αὐτοῦ κρῖναι πᾶσαν σάρκα καὶ ἀπολέσαι πάντας </a:t>
            </a:r>
            <a:br>
              <a:rPr lang="en-US" sz="2000" b="1" dirty="0">
                <a:latin typeface="Arial" panose="020B0604020202020204" pitchFamily="34" charset="0"/>
                <a:cs typeface="Arial" panose="020B0604020202020204" pitchFamily="34" charset="0"/>
              </a:rPr>
            </a:br>
            <a:r>
              <a:rPr lang="el-GR" sz="2000" b="1" dirty="0">
                <a:latin typeface="Arial" panose="020B0604020202020204" pitchFamily="34" charset="0"/>
                <a:cs typeface="Arial" panose="020B0604020202020204" pitchFamily="34" charset="0"/>
              </a:rPr>
              <a:t>τοὺς ἀσεβεῖς περὶ πάντων </a:t>
            </a: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r>
              <a:rPr lang="el-GR" sz="2000" b="1" dirty="0">
                <a:latin typeface="Arial" panose="020B0604020202020204" pitchFamily="34" charset="0"/>
                <a:cs typeface="Arial" panose="020B0604020202020204" pitchFamily="34" charset="0"/>
              </a:rPr>
              <a:t>ὧν ἠσέβησαν καὶ περὶ πάντων τῶν σκληρῶν ὧν ἐλάλησαν κατ’ αὐτοῦ ἁμαρτωλοὶ ἀσεβεῖς</a:t>
            </a:r>
            <a:r>
              <a:rPr lang="en-GB" sz="2000" b="1" dirty="0">
                <a:latin typeface="Arial" panose="020B0604020202020204" pitchFamily="34" charset="0"/>
                <a:cs typeface="Arial" panose="020B0604020202020204" pitchFamily="34" charset="0"/>
              </a:rPr>
              <a:t>.”</a:t>
            </a:r>
          </a:p>
        </p:txBody>
      </p:sp>
      <p:pic>
        <p:nvPicPr>
          <p:cNvPr id="2050" name="Picture 2" descr="What Do We Know About Paul's Professional Scribe Tertius? - Christian  Publishing House Blog">
            <a:extLst>
              <a:ext uri="{FF2B5EF4-FFF2-40B4-BE49-F238E27FC236}">
                <a16:creationId xmlns:a16="http://schemas.microsoft.com/office/drawing/2014/main" id="{2F1FB089-BEB4-A3C0-8739-AB48F5472D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3152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9816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50"/>
                                        </p:tgtEl>
                                      </p:cBhvr>
                                    </p:animEffect>
                                    <p:set>
                                      <p:cBhvr>
                                        <p:cTn id="7" dur="1" fill="hold">
                                          <p:stCondLst>
                                            <p:cond delay="499"/>
                                          </p:stCondLst>
                                        </p:cTn>
                                        <p:tgtEl>
                                          <p:spTgt spid="205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16CAE0-FBA9-66C6-B905-EDF726AD7B18}"/>
              </a:ext>
            </a:extLst>
          </p:cNvPr>
          <p:cNvSpPr txBox="1"/>
          <p:nvPr/>
        </p:nvSpPr>
        <p:spPr>
          <a:xfrm>
            <a:off x="139875" y="0"/>
            <a:ext cx="5340176"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Genesis 6:1-2 (NIV)</a:t>
            </a:r>
          </a:p>
        </p:txBody>
      </p:sp>
      <p:sp>
        <p:nvSpPr>
          <p:cNvPr id="2" name="TextBox 1">
            <a:extLst>
              <a:ext uri="{FF2B5EF4-FFF2-40B4-BE49-F238E27FC236}">
                <a16:creationId xmlns:a16="http://schemas.microsoft.com/office/drawing/2014/main" id="{A2F767C8-BD9B-3CB1-02BD-B8C2827BC655}"/>
              </a:ext>
            </a:extLst>
          </p:cNvPr>
          <p:cNvSpPr txBox="1"/>
          <p:nvPr/>
        </p:nvSpPr>
        <p:spPr>
          <a:xfrm>
            <a:off x="139873" y="472566"/>
            <a:ext cx="7175327" cy="3539430"/>
          </a:xfrm>
          <a:prstGeom prst="rect">
            <a:avLst/>
          </a:prstGeom>
          <a:noFill/>
        </p:spPr>
        <p:txBody>
          <a:bodyPr wrap="square" rtlCol="0">
            <a:spAutoFit/>
          </a:bodyPr>
          <a:lstStyle/>
          <a:p>
            <a:pPr indent="361950"/>
            <a:r>
              <a:rPr lang="en-GB" sz="2800" b="1" baseline="30000" dirty="0">
                <a:solidFill>
                  <a:srgbClr val="C00000"/>
                </a:solidFill>
                <a:latin typeface="Arial" panose="020B0604020202020204" pitchFamily="34" charset="0"/>
                <a:cs typeface="Arial" panose="020B0604020202020204" pitchFamily="34" charset="0"/>
              </a:rPr>
              <a:t>			1</a:t>
            </a:r>
            <a:r>
              <a:rPr lang="en-GB" sz="2800" b="1" dirty="0">
                <a:latin typeface="Arial" panose="020B0604020202020204" pitchFamily="34" charset="0"/>
                <a:cs typeface="Arial" panose="020B0604020202020204" pitchFamily="34" charset="0"/>
              </a:rPr>
              <a:t> When human beings began </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to increase in number on the earth and daughters were born to them, </a:t>
            </a:r>
            <a:r>
              <a:rPr lang="en-GB" sz="2800" b="1" baseline="30000" dirty="0">
                <a:solidFill>
                  <a:srgbClr val="C00000"/>
                </a:solidFill>
                <a:latin typeface="Arial" panose="020B0604020202020204" pitchFamily="34" charset="0"/>
                <a:cs typeface="Arial" panose="020B0604020202020204" pitchFamily="34" charset="0"/>
              </a:rPr>
              <a:t>2</a:t>
            </a:r>
            <a:r>
              <a:rPr lang="en-GB" sz="2800" b="1" dirty="0">
                <a:latin typeface="Arial" panose="020B0604020202020204" pitchFamily="34" charset="0"/>
                <a:cs typeface="Arial" panose="020B0604020202020204" pitchFamily="34" charset="0"/>
              </a:rPr>
              <a:t> the </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sons of God saw that the daughters </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of humans were beautiful, and they married any of them they chose.</a:t>
            </a:r>
          </a:p>
          <a:p>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Or ‘sons of the gods’ </a:t>
            </a:r>
            <a:r>
              <a:rPr lang="en-US" sz="2800" b="1" i="1" dirty="0" err="1">
                <a:latin typeface="Arial" panose="020B0604020202020204" pitchFamily="34" charset="0"/>
                <a:cs typeface="Arial" panose="020B0604020202020204" pitchFamily="34" charset="0"/>
              </a:rPr>
              <a:t>beney</a:t>
            </a:r>
            <a:r>
              <a:rPr lang="en-US" sz="2800" b="1" i="1" dirty="0">
                <a:latin typeface="Arial" panose="020B0604020202020204" pitchFamily="34" charset="0"/>
                <a:cs typeface="Arial" panose="020B0604020202020204" pitchFamily="34" charset="0"/>
              </a:rPr>
              <a:t> ha-’</a:t>
            </a:r>
            <a:r>
              <a:rPr lang="en-US" sz="2800" b="1" i="1" dirty="0" err="1">
                <a:latin typeface="Arial" panose="020B0604020202020204" pitchFamily="34" charset="0"/>
                <a:cs typeface="Arial" panose="020B0604020202020204" pitchFamily="34" charset="0"/>
              </a:rPr>
              <a:t>elohîm</a:t>
            </a:r>
            <a:endParaRPr lang="en-US" sz="2800" b="1" i="1" dirty="0">
              <a:latin typeface="Arial" panose="020B0604020202020204" pitchFamily="34" charset="0"/>
              <a:cs typeface="Arial" panose="020B0604020202020204" pitchFamily="34" charset="0"/>
            </a:endParaRPr>
          </a:p>
          <a:p>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Enoch ‘watchers’ = Bible ‘sons of God’.</a:t>
            </a:r>
          </a:p>
        </p:txBody>
      </p:sp>
      <p:pic>
        <p:nvPicPr>
          <p:cNvPr id="4" name="Picture 3">
            <a:extLst>
              <a:ext uri="{FF2B5EF4-FFF2-40B4-BE49-F238E27FC236}">
                <a16:creationId xmlns:a16="http://schemas.microsoft.com/office/drawing/2014/main" id="{4780E039-303A-6DE4-EEB1-1D17805EFCC0}"/>
              </a:ext>
            </a:extLst>
          </p:cNvPr>
          <p:cNvPicPr>
            <a:picLocks noChangeAspect="1"/>
          </p:cNvPicPr>
          <p:nvPr/>
        </p:nvPicPr>
        <p:blipFill>
          <a:blip r:embed="rId2"/>
          <a:stretch>
            <a:fillRect/>
          </a:stretch>
        </p:blipFill>
        <p:spPr>
          <a:xfrm>
            <a:off x="1663933" y="-12405"/>
            <a:ext cx="4127205" cy="4127205"/>
          </a:xfrm>
          <a:prstGeom prst="rect">
            <a:avLst/>
          </a:prstGeom>
        </p:spPr>
      </p:pic>
    </p:spTree>
    <p:extLst>
      <p:ext uri="{BB962C8B-B14F-4D97-AF65-F5344CB8AC3E}">
        <p14:creationId xmlns:p14="http://schemas.microsoft.com/office/powerpoint/2010/main" val="18260210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16CAE0-FBA9-66C6-B905-EDF726AD7B18}"/>
              </a:ext>
            </a:extLst>
          </p:cNvPr>
          <p:cNvSpPr txBox="1"/>
          <p:nvPr/>
        </p:nvSpPr>
        <p:spPr>
          <a:xfrm>
            <a:off x="139875" y="0"/>
            <a:ext cx="6699076"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Mesopotamia (‘between rivers’)</a:t>
            </a:r>
          </a:p>
        </p:txBody>
      </p:sp>
      <p:sp>
        <p:nvSpPr>
          <p:cNvPr id="2" name="TextBox 1">
            <a:extLst>
              <a:ext uri="{FF2B5EF4-FFF2-40B4-BE49-F238E27FC236}">
                <a16:creationId xmlns:a16="http://schemas.microsoft.com/office/drawing/2014/main" id="{A2F767C8-BD9B-3CB1-02BD-B8C2827BC655}"/>
              </a:ext>
            </a:extLst>
          </p:cNvPr>
          <p:cNvSpPr txBox="1"/>
          <p:nvPr/>
        </p:nvSpPr>
        <p:spPr>
          <a:xfrm>
            <a:off x="224251" y="447166"/>
            <a:ext cx="7090947" cy="3539430"/>
          </a:xfrm>
          <a:prstGeom prst="rect">
            <a:avLst/>
          </a:prstGeom>
          <a:noFill/>
        </p:spPr>
        <p:txBody>
          <a:bodyPr wrap="square" rtlCol="0">
            <a:spAutoFit/>
          </a:bodyPr>
          <a:lstStyle/>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This was an important story in the second-temple period: 1 Enoch.</a:t>
            </a:r>
          </a:p>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Other nations had their own versions of this divine rebellion: Mesopotamia.</a:t>
            </a:r>
          </a:p>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New Testament writers allude to the divine rebellion, citing Enoch.</a:t>
            </a:r>
          </a:p>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The Bible provides a ‘polemic’ against pagan errors and distortions.</a:t>
            </a:r>
          </a:p>
        </p:txBody>
      </p:sp>
      <p:pic>
        <p:nvPicPr>
          <p:cNvPr id="1026" name="Picture 2" descr="Ancient Mesopotamia Geography &amp; Maps - Mesopotamia for Kids">
            <a:extLst>
              <a:ext uri="{FF2B5EF4-FFF2-40B4-BE49-F238E27FC236}">
                <a16:creationId xmlns:a16="http://schemas.microsoft.com/office/drawing/2014/main" id="{76FD3903-7098-680E-BB06-38B151FD65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16"/>
          <a:stretch/>
        </p:blipFill>
        <p:spPr bwMode="auto">
          <a:xfrm>
            <a:off x="754905" y="0"/>
            <a:ext cx="580539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5798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1+ppt_h/2"/>
                                          </p:val>
                                        </p:tav>
                                      </p:tavLst>
                                    </p:anim>
                                    <p:set>
                                      <p:cBhvr>
                                        <p:cTn id="8" dur="1" fill="hold">
                                          <p:stCondLst>
                                            <p:cond delay="499"/>
                                          </p:stCondLst>
                                        </p:cTn>
                                        <p:tgtEl>
                                          <p:spTgt spid="102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16CAE0-FBA9-66C6-B905-EDF726AD7B18}"/>
              </a:ext>
            </a:extLst>
          </p:cNvPr>
          <p:cNvSpPr txBox="1"/>
          <p:nvPr/>
        </p:nvSpPr>
        <p:spPr>
          <a:xfrm>
            <a:off x="139874" y="0"/>
            <a:ext cx="6090805"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Implications</a:t>
            </a:r>
          </a:p>
        </p:txBody>
      </p:sp>
      <p:sp>
        <p:nvSpPr>
          <p:cNvPr id="2" name="TextBox 1">
            <a:extLst>
              <a:ext uri="{FF2B5EF4-FFF2-40B4-BE49-F238E27FC236}">
                <a16:creationId xmlns:a16="http://schemas.microsoft.com/office/drawing/2014/main" id="{A2F767C8-BD9B-3CB1-02BD-B8C2827BC655}"/>
              </a:ext>
            </a:extLst>
          </p:cNvPr>
          <p:cNvSpPr txBox="1"/>
          <p:nvPr/>
        </p:nvSpPr>
        <p:spPr>
          <a:xfrm>
            <a:off x="139874" y="453516"/>
            <a:ext cx="7283276" cy="3539430"/>
          </a:xfrm>
          <a:prstGeom prst="rect">
            <a:avLst/>
          </a:prstGeom>
          <a:noFill/>
        </p:spPr>
        <p:txBody>
          <a:bodyPr wrap="square" rtlCol="0">
            <a:spAutoFit/>
          </a:bodyPr>
          <a:lstStyle/>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The watchers story was already current in Mesopotamia in biblical times.</a:t>
            </a:r>
          </a:p>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The Genesis 6 account relates to that story in its original context.</a:t>
            </a:r>
          </a:p>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The ‘sons of Seth’ theory is recent and wrong: Western anti-supernaturalism.</a:t>
            </a:r>
          </a:p>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The watchers story partly explains the sinful human condition.</a:t>
            </a:r>
          </a:p>
        </p:txBody>
      </p:sp>
      <p:pic>
        <p:nvPicPr>
          <p:cNvPr id="5" name="Picture 4">
            <a:extLst>
              <a:ext uri="{FF2B5EF4-FFF2-40B4-BE49-F238E27FC236}">
                <a16:creationId xmlns:a16="http://schemas.microsoft.com/office/drawing/2014/main" id="{7C8FD795-5779-2D4C-C985-D10B6E6A29D7}"/>
              </a:ext>
            </a:extLst>
          </p:cNvPr>
          <p:cNvPicPr>
            <a:picLocks noChangeAspect="1"/>
          </p:cNvPicPr>
          <p:nvPr/>
        </p:nvPicPr>
        <p:blipFill>
          <a:blip r:embed="rId3"/>
          <a:stretch>
            <a:fillRect/>
          </a:stretch>
        </p:blipFill>
        <p:spPr>
          <a:xfrm>
            <a:off x="0" y="0"/>
            <a:ext cx="7315200" cy="4114800"/>
          </a:xfrm>
          <a:prstGeom prst="rect">
            <a:avLst/>
          </a:prstGeom>
        </p:spPr>
      </p:pic>
    </p:spTree>
    <p:extLst>
      <p:ext uri="{BB962C8B-B14F-4D97-AF65-F5344CB8AC3E}">
        <p14:creationId xmlns:p14="http://schemas.microsoft.com/office/powerpoint/2010/main" val="34780677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 calcmode="lin" valueType="num">
                                      <p:cBhvr additive="base">
                                        <p:cTn id="18"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 calcmode="lin" valueType="num">
                                      <p:cBhvr additive="base">
                                        <p:cTn id="24"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 calcmode="lin" valueType="num">
                                      <p:cBhvr additive="base">
                                        <p:cTn id="30"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16CAE0-FBA9-66C6-B905-EDF726AD7B18}"/>
              </a:ext>
            </a:extLst>
          </p:cNvPr>
          <p:cNvSpPr txBox="1"/>
          <p:nvPr/>
        </p:nvSpPr>
        <p:spPr>
          <a:xfrm>
            <a:off x="139875" y="0"/>
            <a:ext cx="6387926"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Mount Hermon (Enoch 6:5-6)</a:t>
            </a:r>
          </a:p>
        </p:txBody>
      </p:sp>
      <p:sp>
        <p:nvSpPr>
          <p:cNvPr id="2" name="TextBox 1">
            <a:extLst>
              <a:ext uri="{FF2B5EF4-FFF2-40B4-BE49-F238E27FC236}">
                <a16:creationId xmlns:a16="http://schemas.microsoft.com/office/drawing/2014/main" id="{A2F767C8-BD9B-3CB1-02BD-B8C2827BC655}"/>
              </a:ext>
            </a:extLst>
          </p:cNvPr>
          <p:cNvSpPr txBox="1"/>
          <p:nvPr/>
        </p:nvSpPr>
        <p:spPr>
          <a:xfrm>
            <a:off x="224251" y="447166"/>
            <a:ext cx="7090947" cy="3539430"/>
          </a:xfrm>
          <a:prstGeom prst="rect">
            <a:avLst/>
          </a:prstGeom>
          <a:noFill/>
        </p:spPr>
        <p:txBody>
          <a:bodyPr wrap="square" rtlCol="0">
            <a:spAutoFit/>
          </a:bodyPr>
          <a:lstStyle/>
          <a:p>
            <a:pPr indent="361950"/>
            <a:r>
              <a:rPr lang="en-GB" sz="2800" b="1" baseline="30000" dirty="0">
                <a:solidFill>
                  <a:srgbClr val="C00000"/>
                </a:solidFill>
                <a:latin typeface="Arial" panose="020B0604020202020204" pitchFamily="34" charset="0"/>
                <a:cs typeface="Arial" panose="020B0604020202020204" pitchFamily="34" charset="0"/>
              </a:rPr>
              <a:t>5</a:t>
            </a:r>
            <a:r>
              <a:rPr lang="en-GB" sz="2800" b="1" dirty="0">
                <a:latin typeface="Arial" panose="020B0604020202020204" pitchFamily="34" charset="0"/>
                <a:cs typeface="Arial" panose="020B0604020202020204" pitchFamily="34" charset="0"/>
              </a:rPr>
              <a:t> Then they all swore together and bound one another with a curse. </a:t>
            </a:r>
            <a:r>
              <a:rPr lang="en-GB" sz="2800" b="1" baseline="30000" dirty="0">
                <a:solidFill>
                  <a:srgbClr val="C00000"/>
                </a:solidFill>
                <a:latin typeface="Arial" panose="020B0604020202020204" pitchFamily="34" charset="0"/>
                <a:cs typeface="Arial" panose="020B0604020202020204" pitchFamily="34" charset="0"/>
              </a:rPr>
              <a:t>6</a:t>
            </a:r>
            <a:r>
              <a:rPr lang="en-GB" sz="2800" b="1" dirty="0">
                <a:latin typeface="Arial" panose="020B0604020202020204" pitchFamily="34" charset="0"/>
                <a:cs typeface="Arial" panose="020B0604020202020204" pitchFamily="34" charset="0"/>
              </a:rPr>
              <a:t> And they were, all of them, two hundred, who descended in the days of Jared onto the peak of Mount Hermon. And they called the mountain “Hermon” because they swore and bound one another with a curse on it. </a:t>
            </a:r>
            <a:r>
              <a:rPr lang="en-GB" sz="2800" b="1" dirty="0">
                <a:solidFill>
                  <a:srgbClr val="0070C0"/>
                </a:solidFill>
                <a:latin typeface="Arial" panose="020B0604020202020204" pitchFamily="34" charset="0"/>
                <a:cs typeface="Arial" panose="020B0604020202020204" pitchFamily="34" charset="0"/>
              </a:rPr>
              <a:t>[From a root </a:t>
            </a:r>
            <a:r>
              <a:rPr lang="en-GB" sz="2800" b="1" i="1" dirty="0" err="1">
                <a:solidFill>
                  <a:srgbClr val="0070C0"/>
                </a:solidFill>
                <a:latin typeface="Arial" panose="020B0604020202020204" pitchFamily="34" charset="0"/>
                <a:cs typeface="Arial" panose="020B0604020202020204" pitchFamily="34" charset="0"/>
              </a:rPr>
              <a:t>ḥrm</a:t>
            </a:r>
            <a:r>
              <a:rPr lang="en-GB" sz="2800" b="1" dirty="0">
                <a:solidFill>
                  <a:srgbClr val="0070C0"/>
                </a:solidFill>
                <a:latin typeface="Arial" panose="020B0604020202020204" pitchFamily="34" charset="0"/>
                <a:cs typeface="Arial" panose="020B0604020202020204" pitchFamily="34" charset="0"/>
              </a:rPr>
              <a:t>, to ban.]</a:t>
            </a:r>
            <a:endParaRPr lang="en-US" sz="2800" b="1" dirty="0">
              <a:solidFill>
                <a:srgbClr val="0070C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D8F025C3-5FE4-E2CE-A17E-34E189AB1C7C}"/>
              </a:ext>
            </a:extLst>
          </p:cNvPr>
          <p:cNvPicPr>
            <a:picLocks noChangeAspect="1"/>
          </p:cNvPicPr>
          <p:nvPr/>
        </p:nvPicPr>
        <p:blipFill>
          <a:blip r:embed="rId3"/>
          <a:stretch>
            <a:fillRect/>
          </a:stretch>
        </p:blipFill>
        <p:spPr>
          <a:xfrm>
            <a:off x="0" y="0"/>
            <a:ext cx="7315200" cy="4114800"/>
          </a:xfrm>
          <a:prstGeom prst="rect">
            <a:avLst/>
          </a:prstGeom>
        </p:spPr>
      </p:pic>
    </p:spTree>
    <p:extLst>
      <p:ext uri="{BB962C8B-B14F-4D97-AF65-F5344CB8AC3E}">
        <p14:creationId xmlns:p14="http://schemas.microsoft.com/office/powerpoint/2010/main" val="36928424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16CAE0-FBA9-66C6-B905-EDF726AD7B18}"/>
              </a:ext>
            </a:extLst>
          </p:cNvPr>
          <p:cNvSpPr txBox="1"/>
          <p:nvPr/>
        </p:nvSpPr>
        <p:spPr>
          <a:xfrm>
            <a:off x="139874" y="0"/>
            <a:ext cx="7175325"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REVE</a:t>
            </a:r>
            <a:r>
              <a:rPr lang="ru-RU" sz="2800" b="1" dirty="0">
                <a:solidFill>
                  <a:srgbClr val="0070C0"/>
                </a:solidFill>
                <a:latin typeface="Verdana" panose="020B0604030504040204" pitchFamily="34" charset="0"/>
                <a:ea typeface="Verdana" panose="020B0604030504040204" pitchFamily="34" charset="0"/>
                <a:cs typeface="Arial" panose="020B0604020202020204" pitchFamily="34" charset="0"/>
              </a:rPr>
              <a:t>Я</a:t>
            </a:r>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SING HERMON</a:t>
            </a:r>
          </a:p>
        </p:txBody>
      </p:sp>
      <p:sp>
        <p:nvSpPr>
          <p:cNvPr id="2" name="TextBox 1">
            <a:extLst>
              <a:ext uri="{FF2B5EF4-FFF2-40B4-BE49-F238E27FC236}">
                <a16:creationId xmlns:a16="http://schemas.microsoft.com/office/drawing/2014/main" id="{A2F767C8-BD9B-3CB1-02BD-B8C2827BC655}"/>
              </a:ext>
            </a:extLst>
          </p:cNvPr>
          <p:cNvSpPr txBox="1"/>
          <p:nvPr/>
        </p:nvSpPr>
        <p:spPr>
          <a:xfrm>
            <a:off x="224251" y="447166"/>
            <a:ext cx="7090947" cy="3539430"/>
          </a:xfrm>
          <a:prstGeom prst="rect">
            <a:avLst/>
          </a:prstGeom>
          <a:noFill/>
        </p:spPr>
        <p:txBody>
          <a:bodyPr wrap="square" rtlCol="0">
            <a:spAutoFit/>
          </a:bodyPr>
          <a:lstStyle/>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The watchers infect the human race. </a:t>
            </a:r>
          </a:p>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They taught war, immorality &amp; drugs.</a:t>
            </a:r>
          </a:p>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God damned the fallen watchers.</a:t>
            </a:r>
          </a:p>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The Nephilim souls became demons.</a:t>
            </a:r>
          </a:p>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Jesus came to restore Eden on earth, by redeeming humankind from its sin, and from under demonic authority, thereby ‘reversing Hermon’.</a:t>
            </a:r>
          </a:p>
        </p:txBody>
      </p:sp>
      <p:pic>
        <p:nvPicPr>
          <p:cNvPr id="2050" name="Picture 2" descr="How Fallen Angels Corrupted Mankind With Forbidden Knowledge">
            <a:extLst>
              <a:ext uri="{FF2B5EF4-FFF2-40B4-BE49-F238E27FC236}">
                <a16:creationId xmlns:a16="http://schemas.microsoft.com/office/drawing/2014/main" id="{D19B3F2E-2C09-0BD5-D3EA-47F2AEBFBD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73152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3408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050"/>
                                        </p:tgtEl>
                                        <p:attrNameLst>
                                          <p:attrName>ppt_x</p:attrName>
                                        </p:attrNameLst>
                                      </p:cBhvr>
                                      <p:tavLst>
                                        <p:tav tm="0">
                                          <p:val>
                                            <p:strVal val="ppt_x"/>
                                          </p:val>
                                        </p:tav>
                                        <p:tav tm="100000">
                                          <p:val>
                                            <p:strVal val="ppt_x"/>
                                          </p:val>
                                        </p:tav>
                                      </p:tavLst>
                                    </p:anim>
                                    <p:anim calcmode="lin" valueType="num">
                                      <p:cBhvr additive="base">
                                        <p:cTn id="7" dur="500"/>
                                        <p:tgtEl>
                                          <p:spTgt spid="2050"/>
                                        </p:tgtEl>
                                        <p:attrNameLst>
                                          <p:attrName>ppt_y</p:attrName>
                                        </p:attrNameLst>
                                      </p:cBhvr>
                                      <p:tavLst>
                                        <p:tav tm="0">
                                          <p:val>
                                            <p:strVal val="ppt_y"/>
                                          </p:val>
                                        </p:tav>
                                        <p:tav tm="100000">
                                          <p:val>
                                            <p:strVal val="1+ppt_h/2"/>
                                          </p:val>
                                        </p:tav>
                                      </p:tavLst>
                                    </p:anim>
                                    <p:set>
                                      <p:cBhvr>
                                        <p:cTn id="8" dur="1" fill="hold">
                                          <p:stCondLst>
                                            <p:cond delay="499"/>
                                          </p:stCondLst>
                                        </p:cTn>
                                        <p:tgtEl>
                                          <p:spTgt spid="205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additive="base">
                                        <p:cTn id="3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16CAE0-FBA9-66C6-B905-EDF726AD7B18}"/>
              </a:ext>
            </a:extLst>
          </p:cNvPr>
          <p:cNvSpPr txBox="1"/>
          <p:nvPr/>
        </p:nvSpPr>
        <p:spPr>
          <a:xfrm>
            <a:off x="69937" y="0"/>
            <a:ext cx="6578513"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Is the Book of Enoch Scripture?</a:t>
            </a:r>
          </a:p>
        </p:txBody>
      </p:sp>
      <p:sp>
        <p:nvSpPr>
          <p:cNvPr id="2" name="TextBox 1">
            <a:extLst>
              <a:ext uri="{FF2B5EF4-FFF2-40B4-BE49-F238E27FC236}">
                <a16:creationId xmlns:a16="http://schemas.microsoft.com/office/drawing/2014/main" id="{A2F767C8-BD9B-3CB1-02BD-B8C2827BC655}"/>
              </a:ext>
            </a:extLst>
          </p:cNvPr>
          <p:cNvSpPr txBox="1"/>
          <p:nvPr/>
        </p:nvSpPr>
        <p:spPr>
          <a:xfrm>
            <a:off x="160457" y="523220"/>
            <a:ext cx="7381571" cy="3539430"/>
          </a:xfrm>
          <a:prstGeom prst="rect">
            <a:avLst/>
          </a:prstGeom>
          <a:noFill/>
        </p:spPr>
        <p:txBody>
          <a:bodyPr wrap="square" rtlCol="0">
            <a:spAutoFit/>
          </a:bodyPr>
          <a:lstStyle/>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Canon: </a:t>
            </a:r>
            <a:r>
              <a:rPr lang="en-US" sz="2800" b="1" dirty="0">
                <a:latin typeface="Arial" panose="020B0604020202020204" pitchFamily="34" charset="0"/>
                <a:cs typeface="Arial" panose="020B0604020202020204" pitchFamily="34" charset="0"/>
              </a:rPr>
              <a:t>A collection of writings that a church accepts as authoritative.</a:t>
            </a:r>
          </a:p>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Inspired:</a:t>
            </a:r>
            <a:r>
              <a:rPr lang="en-US" sz="2800" b="1" dirty="0">
                <a:latin typeface="Arial" panose="020B0604020202020204" pitchFamily="34" charset="0"/>
                <a:cs typeface="Arial" panose="020B0604020202020204" pitchFamily="34" charset="0"/>
              </a:rPr>
              <a:t> Books that are accurate and free of error, because the Holy Spirit guided their authors.</a:t>
            </a:r>
          </a:p>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Scripture:</a:t>
            </a:r>
            <a:r>
              <a:rPr lang="en-US" sz="2800" b="1" dirty="0">
                <a:latin typeface="Arial" panose="020B0604020202020204" pitchFamily="34" charset="0"/>
                <a:cs typeface="Arial" panose="020B0604020202020204" pitchFamily="34" charset="0"/>
              </a:rPr>
              <a:t> A canon of inspired writings.</a:t>
            </a:r>
          </a:p>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Enoch:</a:t>
            </a:r>
            <a:r>
              <a:rPr lang="en-US" sz="2800" b="1" dirty="0">
                <a:latin typeface="Arial" panose="020B0604020202020204" pitchFamily="34" charset="0"/>
                <a:cs typeface="Arial" panose="020B0604020202020204" pitchFamily="34" charset="0"/>
              </a:rPr>
              <a:t> Neither canonical nor inspired, although considered worthy to be read.</a:t>
            </a:r>
          </a:p>
        </p:txBody>
      </p:sp>
      <p:pic>
        <p:nvPicPr>
          <p:cNvPr id="3074" name="Picture 2" descr="Life-giving water flows through and from Holy Bible. Thirsty souls may come  to the pure fountain and drink and live. – @travelinglighttoday on Tumblr">
            <a:extLst>
              <a:ext uri="{FF2B5EF4-FFF2-40B4-BE49-F238E27FC236}">
                <a16:creationId xmlns:a16="http://schemas.microsoft.com/office/drawing/2014/main" id="{9CA41985-F7D6-4586-A267-0CC2F8E8AC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8400" y="523220"/>
            <a:ext cx="4800600" cy="3600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0732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074"/>
                                        </p:tgtEl>
                                        <p:attrNameLst>
                                          <p:attrName>ppt_x</p:attrName>
                                        </p:attrNameLst>
                                      </p:cBhvr>
                                      <p:tavLst>
                                        <p:tav tm="0">
                                          <p:val>
                                            <p:strVal val="ppt_x"/>
                                          </p:val>
                                        </p:tav>
                                        <p:tav tm="100000">
                                          <p:val>
                                            <p:strVal val="ppt_x"/>
                                          </p:val>
                                        </p:tav>
                                      </p:tavLst>
                                    </p:anim>
                                    <p:anim calcmode="lin" valueType="num">
                                      <p:cBhvr additive="base">
                                        <p:cTn id="7" dur="500"/>
                                        <p:tgtEl>
                                          <p:spTgt spid="3074"/>
                                        </p:tgtEl>
                                        <p:attrNameLst>
                                          <p:attrName>ppt_y</p:attrName>
                                        </p:attrNameLst>
                                      </p:cBhvr>
                                      <p:tavLst>
                                        <p:tav tm="0">
                                          <p:val>
                                            <p:strVal val="ppt_y"/>
                                          </p:val>
                                        </p:tav>
                                        <p:tav tm="100000">
                                          <p:val>
                                            <p:strVal val="1+ppt_h/2"/>
                                          </p:val>
                                        </p:tav>
                                      </p:tavLst>
                                    </p:anim>
                                    <p:set>
                                      <p:cBhvr>
                                        <p:cTn id="8" dur="1" fill="hold">
                                          <p:stCondLst>
                                            <p:cond delay="499"/>
                                          </p:stCondLst>
                                        </p:cTn>
                                        <p:tgtEl>
                                          <p:spTgt spid="307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C431DD-3FDD-A8C7-AE8D-93CD3963DA12}"/>
              </a:ext>
            </a:extLst>
          </p:cNvPr>
          <p:cNvPicPr>
            <a:picLocks noChangeAspect="1"/>
          </p:cNvPicPr>
          <p:nvPr/>
        </p:nvPicPr>
        <p:blipFill>
          <a:blip r:embed="rId2"/>
          <a:stretch>
            <a:fillRect/>
          </a:stretch>
        </p:blipFill>
        <p:spPr>
          <a:xfrm>
            <a:off x="780097" y="0"/>
            <a:ext cx="5755005" cy="4114800"/>
          </a:xfrm>
          <a:prstGeom prst="rect">
            <a:avLst/>
          </a:prstGeom>
        </p:spPr>
      </p:pic>
    </p:spTree>
    <p:extLst>
      <p:ext uri="{BB962C8B-B14F-4D97-AF65-F5344CB8AC3E}">
        <p14:creationId xmlns:p14="http://schemas.microsoft.com/office/powerpoint/2010/main" val="140467910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16CAE0-FBA9-66C6-B905-EDF726AD7B18}"/>
              </a:ext>
            </a:extLst>
          </p:cNvPr>
          <p:cNvSpPr txBox="1"/>
          <p:nvPr/>
        </p:nvSpPr>
        <p:spPr>
          <a:xfrm>
            <a:off x="139874" y="0"/>
            <a:ext cx="7175325" cy="523220"/>
          </a:xfrm>
          <a:prstGeom prst="rect">
            <a:avLst/>
          </a:prstGeom>
          <a:noFill/>
        </p:spPr>
        <p:txBody>
          <a:bodyPr wrap="square" rtlCol="0">
            <a:spAutoFit/>
          </a:bodyPr>
          <a:lstStyle/>
          <a:p>
            <a:pPr algn="ctr"/>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REVE</a:t>
            </a:r>
            <a:r>
              <a:rPr lang="ru-RU" sz="2800" b="1" dirty="0">
                <a:solidFill>
                  <a:srgbClr val="0070C0"/>
                </a:solidFill>
                <a:latin typeface="Verdana" panose="020B0604030504040204" pitchFamily="34" charset="0"/>
                <a:ea typeface="Verdana" panose="020B0604030504040204" pitchFamily="34" charset="0"/>
                <a:cs typeface="Arial" panose="020B0604020202020204" pitchFamily="34" charset="0"/>
              </a:rPr>
              <a:t>Я</a:t>
            </a:r>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SING HERMON</a:t>
            </a:r>
          </a:p>
        </p:txBody>
      </p:sp>
      <p:sp>
        <p:nvSpPr>
          <p:cNvPr id="5" name="TextBox 4">
            <a:extLst>
              <a:ext uri="{FF2B5EF4-FFF2-40B4-BE49-F238E27FC236}">
                <a16:creationId xmlns:a16="http://schemas.microsoft.com/office/drawing/2014/main" id="{6D1C21E7-2C7B-6F5E-5192-B92FEF0551A1}"/>
              </a:ext>
            </a:extLst>
          </p:cNvPr>
          <p:cNvSpPr txBox="1"/>
          <p:nvPr/>
        </p:nvSpPr>
        <p:spPr>
          <a:xfrm>
            <a:off x="139874" y="447166"/>
            <a:ext cx="4829940" cy="3570208"/>
          </a:xfrm>
          <a:prstGeom prst="rect">
            <a:avLst/>
          </a:prstGeom>
          <a:noFill/>
        </p:spPr>
        <p:txBody>
          <a:bodyPr wrap="square" rtlCol="0">
            <a:spAutoFit/>
          </a:bodyPr>
          <a:lstStyle/>
          <a:p>
            <a:pPr>
              <a:spcAft>
                <a:spcPts val="1800"/>
              </a:spcAft>
            </a:pPr>
            <a:r>
              <a:rPr lang="en-US" sz="2800" b="1" dirty="0">
                <a:latin typeface="Arial" panose="020B0604020202020204" pitchFamily="34" charset="0"/>
                <a:cs typeface="Arial" panose="020B0604020202020204" pitchFamily="34" charset="0"/>
              </a:rPr>
              <a:t>	</a:t>
            </a:r>
            <a:r>
              <a:rPr lang="en-US" sz="2800" b="1" i="1" dirty="0">
                <a:latin typeface="Arial" panose="020B0604020202020204" pitchFamily="34" charset="0"/>
                <a:cs typeface="Arial" panose="020B0604020202020204" pitchFamily="34" charset="0"/>
              </a:rPr>
              <a:t>Enoch, the Watchers &amp; the Forgotten Mission of Jesus Christ</a:t>
            </a:r>
          </a:p>
          <a:p>
            <a:pPr>
              <a:spcAft>
                <a:spcPts val="1800"/>
              </a:spcAft>
            </a:pPr>
            <a:r>
              <a:rPr lang="en-US" sz="2800" b="1" dirty="0">
                <a:latin typeface="Arial" panose="020B0604020202020204" pitchFamily="34" charset="0"/>
                <a:cs typeface="Arial" panose="020B0604020202020204" pitchFamily="34" charset="0"/>
              </a:rPr>
              <a:t>	Based the book by the late Dr. </a:t>
            </a:r>
            <a:r>
              <a:rPr lang="en-US" sz="2800" b="1" dirty="0">
                <a:solidFill>
                  <a:srgbClr val="C00000"/>
                </a:solidFill>
                <a:latin typeface="Arial" panose="020B0604020202020204" pitchFamily="34" charset="0"/>
                <a:cs typeface="Arial" panose="020B0604020202020204" pitchFamily="34" charset="0"/>
              </a:rPr>
              <a:t>Michael S. Heiser</a:t>
            </a:r>
            <a:r>
              <a:rPr lang="en-US" sz="2800" b="1" dirty="0">
                <a:latin typeface="Arial" panose="020B0604020202020204" pitchFamily="34" charset="0"/>
                <a:cs typeface="Arial" panose="020B0604020202020204" pitchFamily="34" charset="0"/>
              </a:rPr>
              <a:t>.</a:t>
            </a:r>
          </a:p>
          <a:p>
            <a:pPr>
              <a:spcAft>
                <a:spcPts val="1800"/>
              </a:spcAft>
            </a:pPr>
            <a:r>
              <a:rPr lang="en-US" sz="2800" b="1" dirty="0">
                <a:latin typeface="Arial" panose="020B0604020202020204" pitchFamily="34" charset="0"/>
                <a:cs typeface="Arial" panose="020B0604020202020204" pitchFamily="34" charset="0"/>
              </a:rPr>
              <a:t>	Buy the book from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Al McInturf or on Amazon.</a:t>
            </a:r>
          </a:p>
        </p:txBody>
      </p:sp>
      <p:pic>
        <p:nvPicPr>
          <p:cNvPr id="4" name="Picture 3">
            <a:extLst>
              <a:ext uri="{FF2B5EF4-FFF2-40B4-BE49-F238E27FC236}">
                <a16:creationId xmlns:a16="http://schemas.microsoft.com/office/drawing/2014/main" id="{CF59048B-E2C7-47B0-987B-C2F192102CFB}"/>
              </a:ext>
            </a:extLst>
          </p:cNvPr>
          <p:cNvPicPr>
            <a:picLocks noChangeAspect="1"/>
          </p:cNvPicPr>
          <p:nvPr/>
        </p:nvPicPr>
        <p:blipFill>
          <a:blip r:embed="rId2"/>
          <a:stretch>
            <a:fillRect/>
          </a:stretch>
        </p:blipFill>
        <p:spPr>
          <a:xfrm>
            <a:off x="4908880" y="544592"/>
            <a:ext cx="2406320" cy="3570208"/>
          </a:xfrm>
          <a:prstGeom prst="rect">
            <a:avLst/>
          </a:prstGeom>
        </p:spPr>
      </p:pic>
    </p:spTree>
    <p:extLst>
      <p:ext uri="{BB962C8B-B14F-4D97-AF65-F5344CB8AC3E}">
        <p14:creationId xmlns:p14="http://schemas.microsoft.com/office/powerpoint/2010/main" val="13158956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t="-5000" b="-5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16CAE0-FBA9-66C6-B905-EDF726AD7B18}"/>
              </a:ext>
            </a:extLst>
          </p:cNvPr>
          <p:cNvSpPr txBox="1"/>
          <p:nvPr/>
        </p:nvSpPr>
        <p:spPr>
          <a:xfrm>
            <a:off x="139875" y="0"/>
            <a:ext cx="5067126"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Main characters</a:t>
            </a:r>
          </a:p>
        </p:txBody>
      </p:sp>
      <p:sp>
        <p:nvSpPr>
          <p:cNvPr id="2" name="TextBox 1">
            <a:extLst>
              <a:ext uri="{FF2B5EF4-FFF2-40B4-BE49-F238E27FC236}">
                <a16:creationId xmlns:a16="http://schemas.microsoft.com/office/drawing/2014/main" id="{A2F767C8-BD9B-3CB1-02BD-B8C2827BC655}"/>
              </a:ext>
            </a:extLst>
          </p:cNvPr>
          <p:cNvSpPr txBox="1"/>
          <p:nvPr/>
        </p:nvSpPr>
        <p:spPr>
          <a:xfrm>
            <a:off x="224251" y="447166"/>
            <a:ext cx="7090947" cy="3539430"/>
          </a:xfrm>
          <a:prstGeom prst="rect">
            <a:avLst/>
          </a:prstGeom>
          <a:noFill/>
        </p:spPr>
        <p:txBody>
          <a:bodyPr wrap="square" rtlCol="0">
            <a:spAutoFit/>
          </a:bodyPr>
          <a:lstStyle/>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Sons of God:</a:t>
            </a:r>
            <a:r>
              <a:rPr lang="en-US" sz="2800" b="1" dirty="0">
                <a:latin typeface="Arial" panose="020B0604020202020204" pitchFamily="34" charset="0"/>
                <a:cs typeface="Arial" panose="020B0604020202020204" pitchFamily="34" charset="0"/>
              </a:rPr>
              <a:t> Members of God’s first entourage, in the ‘divine council’.</a:t>
            </a:r>
          </a:p>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Watchers:</a:t>
            </a:r>
            <a:r>
              <a:rPr lang="en-US" sz="2800" b="1" dirty="0">
                <a:latin typeface="Arial" panose="020B0604020202020204" pitchFamily="34" charset="0"/>
                <a:cs typeface="Arial" panose="020B0604020202020204" pitchFamily="34" charset="0"/>
              </a:rPr>
              <a:t> Aramaic equivalent.</a:t>
            </a:r>
          </a:p>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Nephilim:</a:t>
            </a:r>
            <a:r>
              <a:rPr lang="en-US" sz="2800" b="1" dirty="0">
                <a:latin typeface="Arial" panose="020B0604020202020204" pitchFamily="34" charset="0"/>
                <a:cs typeface="Arial" panose="020B0604020202020204" pitchFamily="34" charset="0"/>
              </a:rPr>
              <a:t> Giant offspring of the sons of God mating with human women.</a:t>
            </a:r>
          </a:p>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Apkallu</a:t>
            </a:r>
            <a:r>
              <a:rPr lang="en-US" sz="2800" b="1" dirty="0">
                <a:solidFill>
                  <a:srgbClr val="0070C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Mesopotamian counterparts.</a:t>
            </a:r>
          </a:p>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Noah:</a:t>
            </a:r>
            <a:r>
              <a:rPr lang="en-US" sz="2800" b="1" dirty="0">
                <a:latin typeface="Arial" panose="020B0604020202020204" pitchFamily="34" charset="0"/>
                <a:cs typeface="Arial" panose="020B0604020202020204" pitchFamily="34" charset="0"/>
              </a:rPr>
              <a:t> Fully-human ark builder.</a:t>
            </a:r>
          </a:p>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Gilgamesh:</a:t>
            </a:r>
            <a:r>
              <a:rPr lang="en-US" sz="2800" b="1" dirty="0">
                <a:latin typeface="Arial" panose="020B0604020202020204" pitchFamily="34" charset="0"/>
                <a:cs typeface="Arial" panose="020B0604020202020204" pitchFamily="34" charset="0"/>
              </a:rPr>
              <a:t> Part-human adventurer.</a:t>
            </a:r>
          </a:p>
        </p:txBody>
      </p:sp>
      <p:pic>
        <p:nvPicPr>
          <p:cNvPr id="4098" name="Picture 2" descr="The Hard Fall of the Nephilim">
            <a:extLst>
              <a:ext uri="{FF2B5EF4-FFF2-40B4-BE49-F238E27FC236}">
                <a16:creationId xmlns:a16="http://schemas.microsoft.com/office/drawing/2014/main" id="{6A9DA4FE-E260-66A2-EB82-36B750563E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931" y="0"/>
            <a:ext cx="6637337"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9505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098"/>
                                        </p:tgtEl>
                                      </p:cBhvr>
                                    </p:animEffect>
                                    <p:set>
                                      <p:cBhvr>
                                        <p:cTn id="7" dur="1" fill="hold">
                                          <p:stCondLst>
                                            <p:cond delay="499"/>
                                          </p:stCondLst>
                                        </p:cTn>
                                        <p:tgtEl>
                                          <p:spTgt spid="409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 calcmode="lin" valueType="num">
                                      <p:cBhvr additive="base">
                                        <p:cTn id="18"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 calcmode="lin" valueType="num">
                                      <p:cBhvr additive="base">
                                        <p:cTn id="24"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 calcmode="lin" valueType="num">
                                      <p:cBhvr additive="base">
                                        <p:cTn id="30"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 calcmode="lin" valueType="num">
                                      <p:cBhvr additive="base">
                                        <p:cTn id="36"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 calcmode="lin" valueType="num">
                                      <p:cBhvr additive="base">
                                        <p:cTn id="42"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16CAE0-FBA9-66C6-B905-EDF726AD7B18}"/>
              </a:ext>
            </a:extLst>
          </p:cNvPr>
          <p:cNvSpPr txBox="1"/>
          <p:nvPr/>
        </p:nvSpPr>
        <p:spPr>
          <a:xfrm>
            <a:off x="139875" y="0"/>
            <a:ext cx="678786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Hypothesis: Creatures in Eden</a:t>
            </a:r>
          </a:p>
        </p:txBody>
      </p:sp>
      <p:sp>
        <p:nvSpPr>
          <p:cNvPr id="2" name="TextBox 1">
            <a:extLst>
              <a:ext uri="{FF2B5EF4-FFF2-40B4-BE49-F238E27FC236}">
                <a16:creationId xmlns:a16="http://schemas.microsoft.com/office/drawing/2014/main" id="{A2F767C8-BD9B-3CB1-02BD-B8C2827BC655}"/>
              </a:ext>
            </a:extLst>
          </p:cNvPr>
          <p:cNvSpPr txBox="1"/>
          <p:nvPr/>
        </p:nvSpPr>
        <p:spPr>
          <a:xfrm>
            <a:off x="224251" y="447166"/>
            <a:ext cx="7090947" cy="3539430"/>
          </a:xfrm>
          <a:prstGeom prst="rect">
            <a:avLst/>
          </a:prstGeom>
          <a:noFill/>
        </p:spPr>
        <p:txBody>
          <a:bodyPr wrap="square" rtlCol="0">
            <a:spAutoFit/>
          </a:bodyPr>
          <a:lstStyle/>
          <a:p>
            <a:pPr marL="357188" indent="-357188"/>
            <a:r>
              <a:rPr lang="en-US" sz="2800" b="1" dirty="0">
                <a:solidFill>
                  <a:srgbClr val="0070C0"/>
                </a:solidFill>
                <a:latin typeface="Arial" panose="020B0604020202020204" pitchFamily="34" charset="0"/>
                <a:cs typeface="Arial" panose="020B0604020202020204" pitchFamily="34" charset="0"/>
              </a:rPr>
              <a:t>Created, corporal, earthly, reproducing</a:t>
            </a:r>
          </a:p>
          <a:p>
            <a:pPr marL="357188" indent="-357188"/>
            <a:r>
              <a:rPr lang="en-US" sz="2800" b="1" dirty="0">
                <a:solidFill>
                  <a:srgbClr val="C00000"/>
                </a:solidFill>
                <a:latin typeface="Arial" panose="020B0604020202020204" pitchFamily="34" charset="0"/>
                <a:cs typeface="Arial" panose="020B0604020202020204" pitchFamily="34" charset="0"/>
              </a:rPr>
              <a:t>1.</a:t>
            </a:r>
            <a:r>
              <a:rPr lang="en-US" sz="2800" b="1" dirty="0">
                <a:latin typeface="Arial" panose="020B0604020202020204" pitchFamily="34" charset="0"/>
                <a:cs typeface="Arial" panose="020B0604020202020204" pitchFamily="34" charset="0"/>
              </a:rPr>
              <a:t> Watchers, including The Serpent.</a:t>
            </a:r>
          </a:p>
          <a:p>
            <a:pPr marL="357188" indent="-357188"/>
            <a:r>
              <a:rPr lang="en-US" sz="2800" b="1" dirty="0">
                <a:solidFill>
                  <a:srgbClr val="C00000"/>
                </a:solidFill>
                <a:latin typeface="Arial" panose="020B0604020202020204" pitchFamily="34" charset="0"/>
                <a:cs typeface="Arial" panose="020B0604020202020204" pitchFamily="34" charset="0"/>
              </a:rPr>
              <a:t>2.</a:t>
            </a:r>
            <a:r>
              <a:rPr lang="en-US" sz="2800" b="1" dirty="0">
                <a:latin typeface="Arial" panose="020B0604020202020204" pitchFamily="34" charset="0"/>
                <a:cs typeface="Arial" panose="020B0604020202020204" pitchFamily="34" charset="0"/>
              </a:rPr>
              <a:t> Plants, including seed-bearing trees.</a:t>
            </a:r>
          </a:p>
          <a:p>
            <a:pPr marL="357188" indent="-357188"/>
            <a:r>
              <a:rPr lang="en-US" sz="2800" b="1" dirty="0">
                <a:solidFill>
                  <a:srgbClr val="C00000"/>
                </a:solidFill>
                <a:latin typeface="Arial" panose="020B0604020202020204" pitchFamily="34" charset="0"/>
                <a:cs typeface="Arial" panose="020B0604020202020204" pitchFamily="34" charset="0"/>
              </a:rPr>
              <a:t>3.</a:t>
            </a:r>
            <a:r>
              <a:rPr lang="en-US" sz="2800" b="1" dirty="0">
                <a:latin typeface="Arial" panose="020B0604020202020204" pitchFamily="34" charset="0"/>
                <a:cs typeface="Arial" panose="020B0604020202020204" pitchFamily="34" charset="0"/>
              </a:rPr>
              <a:t> Beasts, which Adam later named.</a:t>
            </a:r>
          </a:p>
          <a:p>
            <a:pPr marL="357188" indent="-357188"/>
            <a:r>
              <a:rPr lang="en-US" sz="2800" b="1" dirty="0">
                <a:solidFill>
                  <a:srgbClr val="C00000"/>
                </a:solidFill>
                <a:latin typeface="Arial" panose="020B0604020202020204" pitchFamily="34" charset="0"/>
                <a:cs typeface="Arial" panose="020B0604020202020204" pitchFamily="34" charset="0"/>
              </a:rPr>
              <a:t>4.</a:t>
            </a:r>
            <a:r>
              <a:rPr lang="en-US" sz="2800" b="1" dirty="0">
                <a:latin typeface="Arial" panose="020B0604020202020204" pitchFamily="34" charset="0"/>
                <a:cs typeface="Arial" panose="020B0604020202020204" pitchFamily="34" charset="0"/>
              </a:rPr>
              <a:t> Humans, including Adam and Eve.</a:t>
            </a:r>
          </a:p>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Both watchers and humans have body, mind and spirit.</a:t>
            </a:r>
          </a:p>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All four classes must not co-mingle!</a:t>
            </a:r>
          </a:p>
        </p:txBody>
      </p:sp>
      <p:pic>
        <p:nvPicPr>
          <p:cNvPr id="1026" name="Picture 2" descr="Image">
            <a:extLst>
              <a:ext uri="{FF2B5EF4-FFF2-40B4-BE49-F238E27FC236}">
                <a16:creationId xmlns:a16="http://schemas.microsoft.com/office/drawing/2014/main" id="{56B8084D-8185-843E-36C8-B66213A7B5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3152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0978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1+ppt_h/2"/>
                                          </p:val>
                                        </p:tav>
                                      </p:tavLst>
                                    </p:anim>
                                    <p:set>
                                      <p:cBhvr>
                                        <p:cTn id="8" dur="1" fill="hold">
                                          <p:stCondLst>
                                            <p:cond delay="499"/>
                                          </p:stCondLst>
                                        </p:cTn>
                                        <p:tgtEl>
                                          <p:spTgt spid="102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additive="base">
                                        <p:cTn id="3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xEl>
                                              <p:pRg st="5" end="5"/>
                                            </p:txEl>
                                          </p:spTgt>
                                        </p:tgtEl>
                                        <p:attrNameLst>
                                          <p:attrName>style.visibility</p:attrName>
                                        </p:attrNameLst>
                                      </p:cBhvr>
                                      <p:to>
                                        <p:strVal val="visible"/>
                                      </p:to>
                                    </p:set>
                                    <p:anim calcmode="lin" valueType="num">
                                      <p:cBhvr additive="base">
                                        <p:cTn id="4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 calcmode="lin" valueType="num">
                                      <p:cBhvr additive="base">
                                        <p:cTn id="4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16CAE0-FBA9-66C6-B905-EDF726AD7B18}"/>
              </a:ext>
            </a:extLst>
          </p:cNvPr>
          <p:cNvSpPr txBox="1"/>
          <p:nvPr/>
        </p:nvSpPr>
        <p:spPr>
          <a:xfrm>
            <a:off x="139874" y="0"/>
            <a:ext cx="7175325" cy="954107"/>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REVE</a:t>
            </a:r>
            <a:r>
              <a:rPr lang="ru-RU" sz="2800" b="1" dirty="0">
                <a:solidFill>
                  <a:srgbClr val="0070C0"/>
                </a:solidFill>
                <a:latin typeface="Verdana" panose="020B0604030504040204" pitchFamily="34" charset="0"/>
                <a:ea typeface="Verdana" panose="020B0604030504040204" pitchFamily="34" charset="0"/>
                <a:cs typeface="Arial" panose="020B0604020202020204" pitchFamily="34" charset="0"/>
              </a:rPr>
              <a:t>Я</a:t>
            </a:r>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SING HERMON</a:t>
            </a:r>
          </a:p>
          <a:p>
            <a:endPar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endParaRPr>
          </a:p>
        </p:txBody>
      </p:sp>
      <p:sp>
        <p:nvSpPr>
          <p:cNvPr id="2" name="TextBox 1">
            <a:extLst>
              <a:ext uri="{FF2B5EF4-FFF2-40B4-BE49-F238E27FC236}">
                <a16:creationId xmlns:a16="http://schemas.microsoft.com/office/drawing/2014/main" id="{A2F767C8-BD9B-3CB1-02BD-B8C2827BC655}"/>
              </a:ext>
            </a:extLst>
          </p:cNvPr>
          <p:cNvSpPr txBox="1"/>
          <p:nvPr/>
        </p:nvSpPr>
        <p:spPr>
          <a:xfrm>
            <a:off x="224252" y="477053"/>
            <a:ext cx="7090947" cy="3539430"/>
          </a:xfrm>
          <a:prstGeom prst="rect">
            <a:avLst/>
          </a:prstGeom>
          <a:noFill/>
        </p:spPr>
        <p:txBody>
          <a:bodyPr wrap="square" rtlCol="0">
            <a:spAutoFit/>
          </a:bodyPr>
          <a:lstStyle/>
          <a:p>
            <a:pPr marL="357188" indent="-357188"/>
            <a:r>
              <a:rPr lang="en-US" sz="2800" b="1" dirty="0">
                <a:solidFill>
                  <a:srgbClr val="0070C0"/>
                </a:solidFill>
                <a:latin typeface="Arial" panose="020B0604020202020204" pitchFamily="34" charset="0"/>
                <a:cs typeface="Arial" panose="020B0604020202020204" pitchFamily="34" charset="0"/>
              </a:rPr>
              <a:t>Assignment</a:t>
            </a:r>
          </a:p>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Procure a copy of </a:t>
            </a:r>
            <a:r>
              <a:rPr lang="en-US" sz="2800" b="1" i="1" dirty="0">
                <a:latin typeface="Arial" panose="020B0604020202020204" pitchFamily="34" charset="0"/>
                <a:cs typeface="Arial" panose="020B0604020202020204" pitchFamily="34" charset="0"/>
              </a:rPr>
              <a:t>Reve</a:t>
            </a:r>
            <a:r>
              <a:rPr lang="ru-RU" sz="2800" b="1" i="1" dirty="0">
                <a:latin typeface="Arial" panose="020B0604020202020204" pitchFamily="34" charset="0"/>
                <a:cs typeface="Arial" panose="020B0604020202020204" pitchFamily="34" charset="0"/>
              </a:rPr>
              <a:t>я</a:t>
            </a:r>
            <a:r>
              <a:rPr lang="en-US" sz="2800" b="1" i="1" dirty="0">
                <a:latin typeface="Arial" panose="020B0604020202020204" pitchFamily="34" charset="0"/>
                <a:cs typeface="Arial" panose="020B0604020202020204" pitchFamily="34" charset="0"/>
              </a:rPr>
              <a:t>sing Hermon</a:t>
            </a:r>
            <a:r>
              <a:rPr lang="en-US" sz="2800" b="1" dirty="0">
                <a:latin typeface="Arial" panose="020B0604020202020204" pitchFamily="34" charset="0"/>
                <a:cs typeface="Arial" panose="020B0604020202020204" pitchFamily="34" charset="0"/>
              </a:rPr>
              <a:t>.</a:t>
            </a:r>
          </a:p>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Read the Introduction and Chapter 1.</a:t>
            </a:r>
          </a:p>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Visit </a:t>
            </a:r>
            <a:r>
              <a:rPr lang="en-US" sz="2800" b="1" dirty="0">
                <a:solidFill>
                  <a:srgbClr val="0070C0"/>
                </a:solidFill>
                <a:latin typeface="Arial" panose="020B0604020202020204" pitchFamily="34" charset="0"/>
                <a:cs typeface="Arial" panose="020B0604020202020204" pitchFamily="34" charset="0"/>
              </a:rPr>
              <a:t>www</a:t>
            </a:r>
            <a:r>
              <a:rPr lang="en-US" sz="2800" b="1" dirty="0">
                <a:solidFill>
                  <a:srgbClr val="C00000"/>
                </a:solidFill>
                <a:latin typeface="Arial" panose="020B0604020202020204" pitchFamily="34" charset="0"/>
                <a:cs typeface="Arial" panose="020B0604020202020204" pitchFamily="34" charset="0"/>
              </a:rPr>
              <a:t>.</a:t>
            </a:r>
            <a:r>
              <a:rPr lang="en-US" sz="2800" b="1" dirty="0">
                <a:solidFill>
                  <a:srgbClr val="0070C0"/>
                </a:solidFill>
                <a:latin typeface="Arial" panose="020B0604020202020204" pitchFamily="34" charset="0"/>
                <a:cs typeface="Arial" panose="020B0604020202020204" pitchFamily="34" charset="0"/>
              </a:rPr>
              <a:t>reversinghermon</a:t>
            </a:r>
            <a:r>
              <a:rPr lang="en-US" sz="2800" b="1" dirty="0">
                <a:solidFill>
                  <a:srgbClr val="C00000"/>
                </a:solidFill>
                <a:latin typeface="Arial" panose="020B0604020202020204" pitchFamily="34" charset="0"/>
                <a:cs typeface="Arial" panose="020B0604020202020204" pitchFamily="34" charset="0"/>
              </a:rPr>
              <a:t>.</a:t>
            </a:r>
            <a:r>
              <a:rPr lang="en-US" sz="2800" b="1" dirty="0">
                <a:solidFill>
                  <a:srgbClr val="0070C0"/>
                </a:solidFill>
                <a:latin typeface="Arial" panose="020B0604020202020204" pitchFamily="34" charset="0"/>
                <a:cs typeface="Arial" panose="020B0604020202020204" pitchFamily="34" charset="0"/>
              </a:rPr>
              <a:t>site</a:t>
            </a:r>
            <a:r>
              <a:rPr lang="en-US" sz="2800" b="1" dirty="0">
                <a:latin typeface="Arial" panose="020B0604020202020204" pitchFamily="34" charset="0"/>
                <a:cs typeface="Arial" panose="020B0604020202020204" pitchFamily="34" charset="0"/>
              </a:rPr>
              <a:t> for</a:t>
            </a:r>
          </a:p>
          <a:p>
            <a:pPr marL="357188" indent="-357188"/>
            <a:r>
              <a:rPr lang="en-US" sz="2800" b="1" dirty="0">
                <a:latin typeface="Arial" panose="020B0604020202020204" pitchFamily="34" charset="0"/>
                <a:cs typeface="Arial" panose="020B0604020202020204" pitchFamily="34" charset="0"/>
              </a:rPr>
              <a:t>	— the previous session’s video.</a:t>
            </a:r>
          </a:p>
          <a:p>
            <a:pPr marL="357188" indent="-357188"/>
            <a:r>
              <a:rPr lang="en-US" sz="2800" b="1" dirty="0">
                <a:latin typeface="Arial" panose="020B0604020202020204" pitchFamily="34" charset="0"/>
                <a:cs typeface="Arial" panose="020B0604020202020204" pitchFamily="34" charset="0"/>
              </a:rPr>
              <a:t>	— the next session’s assignments.</a:t>
            </a:r>
          </a:p>
          <a:p>
            <a:pPr marL="357188" indent="-357188"/>
            <a:r>
              <a:rPr lang="en-US" sz="2800" b="1" dirty="0">
                <a:latin typeface="Arial" panose="020B0604020202020204" pitchFamily="34" charset="0"/>
                <a:cs typeface="Arial" panose="020B0604020202020204" pitchFamily="34" charset="0"/>
              </a:rPr>
              <a:t>	— downloads of related documents.</a:t>
            </a:r>
          </a:p>
          <a:p>
            <a:pPr marL="357188" indent="-357188"/>
            <a:r>
              <a:rPr lang="en-US" sz="2800" b="1" dirty="0">
                <a:latin typeface="Arial" panose="020B0604020202020204" pitchFamily="34" charset="0"/>
                <a:cs typeface="Arial" panose="020B0604020202020204" pitchFamily="34" charset="0"/>
              </a:rPr>
              <a:t>	— links to videos and sites.</a:t>
            </a:r>
          </a:p>
        </p:txBody>
      </p:sp>
    </p:spTree>
    <p:extLst>
      <p:ext uri="{BB962C8B-B14F-4D97-AF65-F5344CB8AC3E}">
        <p14:creationId xmlns:p14="http://schemas.microsoft.com/office/powerpoint/2010/main" val="37653875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additive="base">
                                        <p:cTn id="4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 calcmode="lin" valueType="num">
                                      <p:cBhvr additive="base">
                                        <p:cTn id="4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16CAE0-FBA9-66C6-B905-EDF726AD7B18}"/>
              </a:ext>
            </a:extLst>
          </p:cNvPr>
          <p:cNvSpPr txBox="1"/>
          <p:nvPr/>
        </p:nvSpPr>
        <p:spPr>
          <a:xfrm>
            <a:off x="139874" y="0"/>
            <a:ext cx="7175325"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Learning objective 1 of 5</a:t>
            </a:r>
          </a:p>
        </p:txBody>
      </p:sp>
      <p:sp>
        <p:nvSpPr>
          <p:cNvPr id="5" name="TextBox 4">
            <a:extLst>
              <a:ext uri="{FF2B5EF4-FFF2-40B4-BE49-F238E27FC236}">
                <a16:creationId xmlns:a16="http://schemas.microsoft.com/office/drawing/2014/main" id="{6D1C21E7-2C7B-6F5E-5192-B92FEF0551A1}"/>
              </a:ext>
            </a:extLst>
          </p:cNvPr>
          <p:cNvSpPr txBox="1"/>
          <p:nvPr/>
        </p:nvSpPr>
        <p:spPr>
          <a:xfrm>
            <a:off x="224251" y="447166"/>
            <a:ext cx="7090947" cy="3539430"/>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Understand </a:t>
            </a:r>
            <a:r>
              <a:rPr lang="en-GB" sz="2800" b="1" dirty="0">
                <a:solidFill>
                  <a:srgbClr val="C00000"/>
                </a:solidFill>
                <a:latin typeface="Arial" panose="020B0604020202020204" pitchFamily="34" charset="0"/>
                <a:cs typeface="Arial" panose="020B0604020202020204" pitchFamily="34" charset="0"/>
              </a:rPr>
              <a:t>Genesis 6:1-4 </a:t>
            </a:r>
            <a:r>
              <a:rPr lang="en-GB" sz="2800" b="1" dirty="0">
                <a:latin typeface="Arial" panose="020B0604020202020204" pitchFamily="34" charset="0"/>
                <a:cs typeface="Arial" panose="020B0604020202020204" pitchFamily="34" charset="0"/>
              </a:rPr>
              <a:t>and the sin of the Watchers in their original context: the ancient Mesopotamian story of the </a:t>
            </a:r>
            <a:r>
              <a:rPr lang="en-GB" sz="2800" b="1" dirty="0" err="1">
                <a:solidFill>
                  <a:srgbClr val="C00000"/>
                </a:solidFill>
                <a:latin typeface="Arial" panose="020B0604020202020204" pitchFamily="34" charset="0"/>
                <a:cs typeface="Arial" panose="020B0604020202020204" pitchFamily="34" charset="0"/>
              </a:rPr>
              <a:t>Apkallu</a:t>
            </a:r>
            <a:r>
              <a:rPr lang="en-GB" sz="2800" b="1" dirty="0">
                <a:latin typeface="Arial" panose="020B0604020202020204" pitchFamily="34" charset="0"/>
                <a:cs typeface="Arial" panose="020B0604020202020204" pitchFamily="34" charset="0"/>
              </a:rPr>
              <a:t>, as preserved in </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the Book of Enoch, setting </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the stage for Jesus Christ </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to reverse the effects of </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their evil deeds.</a:t>
            </a:r>
            <a:endParaRPr lang="en-US" sz="2800" b="1"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6EB62072-5DBC-EDDE-921E-F4653BB2013A}"/>
              </a:ext>
            </a:extLst>
          </p:cNvPr>
          <p:cNvPicPr>
            <a:picLocks noChangeAspect="1"/>
          </p:cNvPicPr>
          <p:nvPr/>
        </p:nvPicPr>
        <p:blipFill>
          <a:blip r:embed="rId2"/>
          <a:stretch>
            <a:fillRect/>
          </a:stretch>
        </p:blipFill>
        <p:spPr>
          <a:xfrm>
            <a:off x="5025656" y="1825257"/>
            <a:ext cx="2289543" cy="2289543"/>
          </a:xfrm>
          <a:prstGeom prst="rect">
            <a:avLst/>
          </a:prstGeom>
        </p:spPr>
      </p:pic>
      <p:pic>
        <p:nvPicPr>
          <p:cNvPr id="4" name="Picture 3">
            <a:extLst>
              <a:ext uri="{FF2B5EF4-FFF2-40B4-BE49-F238E27FC236}">
                <a16:creationId xmlns:a16="http://schemas.microsoft.com/office/drawing/2014/main" id="{C8531676-5C28-A90F-1DB2-494B0BC03DAA}"/>
              </a:ext>
            </a:extLst>
          </p:cNvPr>
          <p:cNvPicPr>
            <a:picLocks noChangeAspect="1"/>
          </p:cNvPicPr>
          <p:nvPr/>
        </p:nvPicPr>
        <p:blipFill>
          <a:blip r:embed="rId3"/>
          <a:stretch>
            <a:fillRect/>
          </a:stretch>
        </p:blipFill>
        <p:spPr>
          <a:xfrm>
            <a:off x="1752833" y="0"/>
            <a:ext cx="4127205" cy="4127205"/>
          </a:xfrm>
          <a:prstGeom prst="rect">
            <a:avLst/>
          </a:prstGeom>
        </p:spPr>
      </p:pic>
    </p:spTree>
    <p:extLst>
      <p:ext uri="{BB962C8B-B14F-4D97-AF65-F5344CB8AC3E}">
        <p14:creationId xmlns:p14="http://schemas.microsoft.com/office/powerpoint/2010/main" val="1742788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xit" presetSubtype="0" fill="hold"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16CAE0-FBA9-66C6-B905-EDF726AD7B18}"/>
              </a:ext>
            </a:extLst>
          </p:cNvPr>
          <p:cNvSpPr txBox="1"/>
          <p:nvPr/>
        </p:nvSpPr>
        <p:spPr>
          <a:xfrm>
            <a:off x="139874" y="0"/>
            <a:ext cx="7175325"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Learning objective 2 of 5 </a:t>
            </a:r>
          </a:p>
        </p:txBody>
      </p:sp>
      <p:sp>
        <p:nvSpPr>
          <p:cNvPr id="4" name="TextBox 3">
            <a:extLst>
              <a:ext uri="{FF2B5EF4-FFF2-40B4-BE49-F238E27FC236}">
                <a16:creationId xmlns:a16="http://schemas.microsoft.com/office/drawing/2014/main" id="{3785806A-958B-2A69-4BFD-B20B067CA9DF}"/>
              </a:ext>
            </a:extLst>
          </p:cNvPr>
          <p:cNvSpPr txBox="1"/>
          <p:nvPr/>
        </p:nvSpPr>
        <p:spPr>
          <a:xfrm>
            <a:off x="182062" y="523220"/>
            <a:ext cx="7090948" cy="3108543"/>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	Describe how the theme of reversing the Watchers’ transgression colors the </a:t>
            </a:r>
            <a:r>
              <a:rPr lang="en-US" sz="2800" b="1" dirty="0">
                <a:solidFill>
                  <a:srgbClr val="C00000"/>
                </a:solidFill>
                <a:latin typeface="Arial" panose="020B0604020202020204" pitchFamily="34" charset="0"/>
                <a:cs typeface="Arial" panose="020B0604020202020204" pitchFamily="34" charset="0"/>
              </a:rPr>
              <a:t>gospel </a:t>
            </a:r>
            <a:r>
              <a:rPr lang="en-US" sz="2800" b="1" dirty="0">
                <a:latin typeface="Arial" panose="020B0604020202020204" pitchFamily="34" charset="0"/>
                <a:cs typeface="Arial" panose="020B0604020202020204" pitchFamily="34" charset="0"/>
              </a:rPr>
              <a:t>accounts of Jesus’ birth, his genealogy, his temptation, his ministry, his transfiguration, his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death, his resurrection,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and his reign.</a:t>
            </a:r>
          </a:p>
        </p:txBody>
      </p:sp>
      <p:pic>
        <p:nvPicPr>
          <p:cNvPr id="6" name="Picture 5">
            <a:extLst>
              <a:ext uri="{FF2B5EF4-FFF2-40B4-BE49-F238E27FC236}">
                <a16:creationId xmlns:a16="http://schemas.microsoft.com/office/drawing/2014/main" id="{BE7DE877-5C57-1F93-2106-1C9E4C9CA538}"/>
              </a:ext>
            </a:extLst>
          </p:cNvPr>
          <p:cNvPicPr>
            <a:picLocks noChangeAspect="1"/>
          </p:cNvPicPr>
          <p:nvPr/>
        </p:nvPicPr>
        <p:blipFill>
          <a:blip r:embed="rId2"/>
          <a:stretch>
            <a:fillRect/>
          </a:stretch>
        </p:blipFill>
        <p:spPr>
          <a:xfrm>
            <a:off x="4330995" y="2421979"/>
            <a:ext cx="2984205" cy="1705260"/>
          </a:xfrm>
          <a:prstGeom prst="rect">
            <a:avLst/>
          </a:prstGeom>
        </p:spPr>
      </p:pic>
      <p:pic>
        <p:nvPicPr>
          <p:cNvPr id="7" name="Picture 6">
            <a:extLst>
              <a:ext uri="{FF2B5EF4-FFF2-40B4-BE49-F238E27FC236}">
                <a16:creationId xmlns:a16="http://schemas.microsoft.com/office/drawing/2014/main" id="{2BDAE9A2-9626-4B22-9D7A-8D040BA30731}"/>
              </a:ext>
            </a:extLst>
          </p:cNvPr>
          <p:cNvPicPr>
            <a:picLocks noChangeAspect="1"/>
          </p:cNvPicPr>
          <p:nvPr/>
        </p:nvPicPr>
        <p:blipFill>
          <a:blip r:embed="rId3"/>
          <a:stretch>
            <a:fillRect/>
          </a:stretch>
        </p:blipFill>
        <p:spPr>
          <a:xfrm>
            <a:off x="97686" y="27399"/>
            <a:ext cx="7175324" cy="4100185"/>
          </a:xfrm>
          <a:prstGeom prst="rect">
            <a:avLst/>
          </a:prstGeom>
        </p:spPr>
      </p:pic>
    </p:spTree>
    <p:extLst>
      <p:ext uri="{BB962C8B-B14F-4D97-AF65-F5344CB8AC3E}">
        <p14:creationId xmlns:p14="http://schemas.microsoft.com/office/powerpoint/2010/main" val="36581190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400" fill="hold"/>
                                        <p:tgtEl>
                                          <p:spTgt spid="4"/>
                                        </p:tgtEl>
                                        <p:attrNameLst>
                                          <p:attrName>ppt_x</p:attrName>
                                        </p:attrNameLst>
                                      </p:cBhvr>
                                      <p:tavLst>
                                        <p:tav tm="0">
                                          <p:val>
                                            <p:strVal val="#ppt_x"/>
                                          </p:val>
                                        </p:tav>
                                        <p:tav tm="100000">
                                          <p:val>
                                            <p:strVal val="#ppt_x"/>
                                          </p:val>
                                        </p:tav>
                                      </p:tavLst>
                                    </p:anim>
                                    <p:anim calcmode="lin" valueType="num">
                                      <p:cBhvr additive="base">
                                        <p:cTn id="16" dur="4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16CAE0-FBA9-66C6-B905-EDF726AD7B18}"/>
              </a:ext>
            </a:extLst>
          </p:cNvPr>
          <p:cNvSpPr txBox="1"/>
          <p:nvPr/>
        </p:nvSpPr>
        <p:spPr>
          <a:xfrm>
            <a:off x="139874" y="0"/>
            <a:ext cx="7175325"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Learning objective 3 of 5</a:t>
            </a:r>
          </a:p>
        </p:txBody>
      </p:sp>
      <p:sp>
        <p:nvSpPr>
          <p:cNvPr id="4" name="TextBox 3">
            <a:extLst>
              <a:ext uri="{FF2B5EF4-FFF2-40B4-BE49-F238E27FC236}">
                <a16:creationId xmlns:a16="http://schemas.microsoft.com/office/drawing/2014/main" id="{E4F175CE-FE7F-A256-A37A-5F1521CDC270}"/>
              </a:ext>
            </a:extLst>
          </p:cNvPr>
          <p:cNvSpPr txBox="1"/>
          <p:nvPr/>
        </p:nvSpPr>
        <p:spPr>
          <a:xfrm>
            <a:off x="224252" y="447166"/>
            <a:ext cx="7033798" cy="2677656"/>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	Explain how the epistles of </a:t>
            </a:r>
            <a:r>
              <a:rPr lang="en-US" sz="2800" b="1" dirty="0">
                <a:solidFill>
                  <a:srgbClr val="C00000"/>
                </a:solidFill>
                <a:latin typeface="Arial" panose="020B0604020202020204" pitchFamily="34" charset="0"/>
                <a:cs typeface="Arial" panose="020B0604020202020204" pitchFamily="34" charset="0"/>
              </a:rPr>
              <a:t>Peter</a:t>
            </a:r>
            <a:r>
              <a:rPr lang="en-US" sz="2800" b="1" dirty="0">
                <a:latin typeface="Arial" panose="020B0604020202020204" pitchFamily="34" charset="0"/>
                <a:cs typeface="Arial" panose="020B0604020202020204" pitchFamily="34" charset="0"/>
              </a:rPr>
              <a:t> and of </a:t>
            </a:r>
            <a:r>
              <a:rPr lang="en-US" sz="2800" b="1" dirty="0">
                <a:solidFill>
                  <a:srgbClr val="C00000"/>
                </a:solidFill>
                <a:latin typeface="Arial" panose="020B0604020202020204" pitchFamily="34" charset="0"/>
                <a:cs typeface="Arial" panose="020B0604020202020204" pitchFamily="34" charset="0"/>
              </a:rPr>
              <a:t>Paul</a:t>
            </a:r>
            <a:r>
              <a:rPr lang="en-US" sz="2800" b="1" dirty="0">
                <a:latin typeface="Arial" panose="020B0604020202020204" pitchFamily="34" charset="0"/>
                <a:cs typeface="Arial" panose="020B0604020202020204" pitchFamily="34" charset="0"/>
              </a:rPr>
              <a:t> allude to the sin of the Watchers, and present </a:t>
            </a:r>
            <a:r>
              <a:rPr lang="en-US" sz="2800" b="1" dirty="0">
                <a:solidFill>
                  <a:srgbClr val="C00000"/>
                </a:solidFill>
                <a:latin typeface="Arial" panose="020B0604020202020204" pitchFamily="34" charset="0"/>
                <a:cs typeface="Arial" panose="020B0604020202020204" pitchFamily="34" charset="0"/>
              </a:rPr>
              <a:t>Jesus</a:t>
            </a:r>
            <a:r>
              <a:rPr lang="en-US" sz="2800" b="1" dirty="0">
                <a:latin typeface="Arial" panose="020B0604020202020204" pitchFamily="34" charset="0"/>
                <a:cs typeface="Arial" panose="020B0604020202020204" pitchFamily="34" charset="0"/>
              </a:rPr>
              <a:t> overturning the disastrous effects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of their sins against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humanity.</a:t>
            </a:r>
          </a:p>
        </p:txBody>
      </p:sp>
      <p:pic>
        <p:nvPicPr>
          <p:cNvPr id="6" name="Picture 5">
            <a:extLst>
              <a:ext uri="{FF2B5EF4-FFF2-40B4-BE49-F238E27FC236}">
                <a16:creationId xmlns:a16="http://schemas.microsoft.com/office/drawing/2014/main" id="{DAFF23FA-ACF6-1B6A-FC11-FD31F969F8F1}"/>
              </a:ext>
            </a:extLst>
          </p:cNvPr>
          <p:cNvPicPr>
            <a:picLocks noChangeAspect="1"/>
          </p:cNvPicPr>
          <p:nvPr/>
        </p:nvPicPr>
        <p:blipFill>
          <a:blip r:embed="rId2"/>
          <a:stretch>
            <a:fillRect/>
          </a:stretch>
        </p:blipFill>
        <p:spPr>
          <a:xfrm>
            <a:off x="3861881" y="2173825"/>
            <a:ext cx="3453319" cy="1940975"/>
          </a:xfrm>
          <a:prstGeom prst="rect">
            <a:avLst/>
          </a:prstGeom>
        </p:spPr>
      </p:pic>
      <p:pic>
        <p:nvPicPr>
          <p:cNvPr id="7" name="Picture 6">
            <a:extLst>
              <a:ext uri="{FF2B5EF4-FFF2-40B4-BE49-F238E27FC236}">
                <a16:creationId xmlns:a16="http://schemas.microsoft.com/office/drawing/2014/main" id="{1C7DDBF6-1C3E-8A36-9FCD-44C91B2C6DBA}"/>
              </a:ext>
            </a:extLst>
          </p:cNvPr>
          <p:cNvPicPr>
            <a:picLocks noChangeAspect="1"/>
          </p:cNvPicPr>
          <p:nvPr/>
        </p:nvPicPr>
        <p:blipFill>
          <a:blip r:embed="rId3"/>
          <a:stretch>
            <a:fillRect/>
          </a:stretch>
        </p:blipFill>
        <p:spPr>
          <a:xfrm>
            <a:off x="-4633" y="0"/>
            <a:ext cx="7319832" cy="4119119"/>
          </a:xfrm>
          <a:prstGeom prst="rect">
            <a:avLst/>
          </a:prstGeom>
        </p:spPr>
      </p:pic>
    </p:spTree>
    <p:extLst>
      <p:ext uri="{BB962C8B-B14F-4D97-AF65-F5344CB8AC3E}">
        <p14:creationId xmlns:p14="http://schemas.microsoft.com/office/powerpoint/2010/main" val="27992887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16CAE0-FBA9-66C6-B905-EDF726AD7B18}"/>
              </a:ext>
            </a:extLst>
          </p:cNvPr>
          <p:cNvSpPr txBox="1"/>
          <p:nvPr/>
        </p:nvSpPr>
        <p:spPr>
          <a:xfrm>
            <a:off x="139874" y="0"/>
            <a:ext cx="7175325"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Learning objective 4 of 5</a:t>
            </a:r>
          </a:p>
        </p:txBody>
      </p:sp>
      <p:sp>
        <p:nvSpPr>
          <p:cNvPr id="2" name="TextBox 1">
            <a:extLst>
              <a:ext uri="{FF2B5EF4-FFF2-40B4-BE49-F238E27FC236}">
                <a16:creationId xmlns:a16="http://schemas.microsoft.com/office/drawing/2014/main" id="{9C159930-E17A-6A07-6239-F540CADA9E2C}"/>
              </a:ext>
            </a:extLst>
          </p:cNvPr>
          <p:cNvSpPr txBox="1"/>
          <p:nvPr/>
        </p:nvSpPr>
        <p:spPr>
          <a:xfrm>
            <a:off x="224252" y="447166"/>
            <a:ext cx="6866696" cy="2677656"/>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	Demonstrate how the descriptions of the </a:t>
            </a:r>
            <a:r>
              <a:rPr lang="en-US" sz="2800" b="1" dirty="0">
                <a:solidFill>
                  <a:srgbClr val="C00000"/>
                </a:solidFill>
                <a:latin typeface="Arial" panose="020B0604020202020204" pitchFamily="34" charset="0"/>
                <a:cs typeface="Arial" panose="020B0604020202020204" pitchFamily="34" charset="0"/>
              </a:rPr>
              <a:t>antichrist</a:t>
            </a:r>
            <a:r>
              <a:rPr lang="en-US" sz="2800" b="1" dirty="0">
                <a:latin typeface="Arial" panose="020B0604020202020204" pitchFamily="34" charset="0"/>
                <a:cs typeface="Arial" panose="020B0604020202020204" pitchFamily="34" charset="0"/>
              </a:rPr>
              <a:t>, how the end-times Day of the LORD, and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how the final judgement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connect to Genesis 6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and to the Nephilim.</a:t>
            </a:r>
          </a:p>
        </p:txBody>
      </p:sp>
      <p:pic>
        <p:nvPicPr>
          <p:cNvPr id="5" name="Picture 4">
            <a:extLst>
              <a:ext uri="{FF2B5EF4-FFF2-40B4-BE49-F238E27FC236}">
                <a16:creationId xmlns:a16="http://schemas.microsoft.com/office/drawing/2014/main" id="{B45D6E44-84C2-2428-A116-5FFC8C54A1C1}"/>
              </a:ext>
            </a:extLst>
          </p:cNvPr>
          <p:cNvPicPr>
            <a:picLocks noChangeAspect="1"/>
          </p:cNvPicPr>
          <p:nvPr/>
        </p:nvPicPr>
        <p:blipFill>
          <a:blip r:embed="rId2"/>
          <a:stretch>
            <a:fillRect/>
          </a:stretch>
        </p:blipFill>
        <p:spPr>
          <a:xfrm>
            <a:off x="4670156" y="1469756"/>
            <a:ext cx="2645045" cy="2645045"/>
          </a:xfrm>
          <a:prstGeom prst="rect">
            <a:avLst/>
          </a:prstGeom>
        </p:spPr>
      </p:pic>
      <p:pic>
        <p:nvPicPr>
          <p:cNvPr id="7" name="Picture 6">
            <a:extLst>
              <a:ext uri="{FF2B5EF4-FFF2-40B4-BE49-F238E27FC236}">
                <a16:creationId xmlns:a16="http://schemas.microsoft.com/office/drawing/2014/main" id="{C161BC58-4042-37AF-FE10-88249EF13D66}"/>
              </a:ext>
            </a:extLst>
          </p:cNvPr>
          <p:cNvPicPr>
            <a:picLocks noChangeAspect="1"/>
          </p:cNvPicPr>
          <p:nvPr/>
        </p:nvPicPr>
        <p:blipFill>
          <a:blip r:embed="rId3"/>
          <a:stretch>
            <a:fillRect/>
          </a:stretch>
        </p:blipFill>
        <p:spPr>
          <a:xfrm>
            <a:off x="1670136" y="2520"/>
            <a:ext cx="4114800" cy="4114800"/>
          </a:xfrm>
          <a:prstGeom prst="rect">
            <a:avLst/>
          </a:prstGeom>
        </p:spPr>
      </p:pic>
    </p:spTree>
    <p:extLst>
      <p:ext uri="{BB962C8B-B14F-4D97-AF65-F5344CB8AC3E}">
        <p14:creationId xmlns:p14="http://schemas.microsoft.com/office/powerpoint/2010/main" val="3306226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D1C21E7-2C7B-6F5E-5192-B92FEF0551A1}"/>
              </a:ext>
            </a:extLst>
          </p:cNvPr>
          <p:cNvSpPr txBox="1"/>
          <p:nvPr/>
        </p:nvSpPr>
        <p:spPr>
          <a:xfrm>
            <a:off x="224251" y="523220"/>
            <a:ext cx="7049619" cy="3108543"/>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	Pray more effectively to deliver persons and people groups from the tyrannical spirits who  rule over nations,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confidently standing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against the global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antichrist and his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deceitful servants.</a:t>
            </a:r>
          </a:p>
        </p:txBody>
      </p:sp>
      <p:sp>
        <p:nvSpPr>
          <p:cNvPr id="2" name="TextBox 1">
            <a:extLst>
              <a:ext uri="{FF2B5EF4-FFF2-40B4-BE49-F238E27FC236}">
                <a16:creationId xmlns:a16="http://schemas.microsoft.com/office/drawing/2014/main" id="{3957DB54-835B-BAED-22AF-BE540A7A6E82}"/>
              </a:ext>
            </a:extLst>
          </p:cNvPr>
          <p:cNvSpPr txBox="1"/>
          <p:nvPr/>
        </p:nvSpPr>
        <p:spPr>
          <a:xfrm>
            <a:off x="139875" y="0"/>
            <a:ext cx="5366846"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Learning objective 5 of 5</a:t>
            </a:r>
          </a:p>
        </p:txBody>
      </p:sp>
      <p:pic>
        <p:nvPicPr>
          <p:cNvPr id="1026" name="Picture 2" descr="Christian small group praying together around wooden table | Premium  AI-generated image">
            <a:extLst>
              <a:ext uri="{FF2B5EF4-FFF2-40B4-BE49-F238E27FC236}">
                <a16:creationId xmlns:a16="http://schemas.microsoft.com/office/drawing/2014/main" id="{38532776-6D88-C425-B117-A63B92CB27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5947" y="1890409"/>
            <a:ext cx="3339253" cy="22243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ristian small group praying together around wooden table | Premium  AI-generated image">
            <a:extLst>
              <a:ext uri="{FF2B5EF4-FFF2-40B4-BE49-F238E27FC236}">
                <a16:creationId xmlns:a16="http://schemas.microsoft.com/office/drawing/2014/main" id="{2EC5EA5B-2157-77F9-7D1E-D07F3CD2EF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619" y="0"/>
            <a:ext cx="6176882" cy="4114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6549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8"/>
                                        </p:tgtEl>
                                      </p:cBhvr>
                                    </p:animEffect>
                                    <p:set>
                                      <p:cBhvr>
                                        <p:cTn id="7" dur="1" fill="hold">
                                          <p:stCondLst>
                                            <p:cond delay="499"/>
                                          </p:stCondLst>
                                        </p:cTn>
                                        <p:tgtEl>
                                          <p:spTgt spid="102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16CAE0-FBA9-66C6-B905-EDF726AD7B18}"/>
              </a:ext>
            </a:extLst>
          </p:cNvPr>
          <p:cNvSpPr txBox="1"/>
          <p:nvPr/>
        </p:nvSpPr>
        <p:spPr>
          <a:xfrm>
            <a:off x="139875" y="0"/>
            <a:ext cx="624542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The Books of Enoch</a:t>
            </a:r>
          </a:p>
        </p:txBody>
      </p:sp>
      <p:sp>
        <p:nvSpPr>
          <p:cNvPr id="5" name="TextBox 4">
            <a:extLst>
              <a:ext uri="{FF2B5EF4-FFF2-40B4-BE49-F238E27FC236}">
                <a16:creationId xmlns:a16="http://schemas.microsoft.com/office/drawing/2014/main" id="{6D1C21E7-2C7B-6F5E-5192-B92FEF0551A1}"/>
              </a:ext>
            </a:extLst>
          </p:cNvPr>
          <p:cNvSpPr txBox="1"/>
          <p:nvPr/>
        </p:nvSpPr>
        <p:spPr>
          <a:xfrm>
            <a:off x="224251" y="447166"/>
            <a:ext cx="7090947" cy="3539430"/>
          </a:xfrm>
          <a:prstGeom prst="rect">
            <a:avLst/>
          </a:prstGeom>
          <a:noFill/>
        </p:spPr>
        <p:txBody>
          <a:bodyPr wrap="square" rtlCol="0">
            <a:spAutoFit/>
          </a:bodyPr>
          <a:lstStyle/>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1 Enoch: </a:t>
            </a:r>
            <a:r>
              <a:rPr lang="en-US" sz="2800" b="1" dirty="0">
                <a:latin typeface="Arial" panose="020B0604020202020204" pitchFamily="34" charset="0"/>
                <a:cs typeface="Arial" panose="020B0604020202020204" pitchFamily="34" charset="0"/>
              </a:rPr>
              <a:t>Third century BC, in Aramaic,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translated into Greek, Ethiopic, etc.</a:t>
            </a:r>
          </a:p>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2 Enoch: </a:t>
            </a:r>
            <a:r>
              <a:rPr lang="en-US" sz="2800" b="1" dirty="0">
                <a:latin typeface="Arial" panose="020B0604020202020204" pitchFamily="34" charset="0"/>
                <a:cs typeface="Arial" panose="020B0604020202020204" pitchFamily="34" charset="0"/>
              </a:rPr>
              <a:t>First century AD, in Greek, preserved in Slavonic. Stories about Enoch and Melchizedek.</a:t>
            </a:r>
          </a:p>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3 Enoch: </a:t>
            </a:r>
            <a:r>
              <a:rPr lang="en-US" sz="2800" b="1" dirty="0">
                <a:latin typeface="Arial" panose="020B0604020202020204" pitchFamily="34" charset="0"/>
                <a:cs typeface="Arial" panose="020B0604020202020204" pitchFamily="34" charset="0"/>
              </a:rPr>
              <a:t>Second–5</a:t>
            </a:r>
            <a:r>
              <a:rPr lang="en-US" sz="2800" b="1" baseline="30000" dirty="0">
                <a:latin typeface="Arial" panose="020B0604020202020204" pitchFamily="34" charset="0"/>
                <a:cs typeface="Arial" panose="020B0604020202020204" pitchFamily="34" charset="0"/>
              </a:rPr>
              <a:t>th</a:t>
            </a:r>
            <a:r>
              <a:rPr lang="en-US" sz="2800" b="1" dirty="0">
                <a:latin typeface="Arial" panose="020B0604020202020204" pitchFamily="34" charset="0"/>
                <a:cs typeface="Arial" panose="020B0604020202020204" pitchFamily="34" charset="0"/>
              </a:rPr>
              <a:t> centuries AD, in Hebrew. Stories about Enoch and how he became an angel named Metatron.</a:t>
            </a:r>
          </a:p>
        </p:txBody>
      </p:sp>
      <p:pic>
        <p:nvPicPr>
          <p:cNvPr id="1026" name="Picture 2" descr="Archangel Metatron – The Lord of Angels - Angels and Demons - See U in  History">
            <a:extLst>
              <a:ext uri="{FF2B5EF4-FFF2-40B4-BE49-F238E27FC236}">
                <a16:creationId xmlns:a16="http://schemas.microsoft.com/office/drawing/2014/main" id="{58FBA783-7A22-8E5C-FFBF-6E14C1FFD8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73152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4690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16CAE0-FBA9-66C6-B905-EDF726AD7B18}"/>
              </a:ext>
            </a:extLst>
          </p:cNvPr>
          <p:cNvSpPr txBox="1"/>
          <p:nvPr/>
        </p:nvSpPr>
        <p:spPr>
          <a:xfrm>
            <a:off x="139875" y="0"/>
            <a:ext cx="624542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The Book of Enoch (1 Enoch)</a:t>
            </a:r>
          </a:p>
        </p:txBody>
      </p:sp>
      <p:sp>
        <p:nvSpPr>
          <p:cNvPr id="5" name="TextBox 4">
            <a:extLst>
              <a:ext uri="{FF2B5EF4-FFF2-40B4-BE49-F238E27FC236}">
                <a16:creationId xmlns:a16="http://schemas.microsoft.com/office/drawing/2014/main" id="{6D1C21E7-2C7B-6F5E-5192-B92FEF0551A1}"/>
              </a:ext>
            </a:extLst>
          </p:cNvPr>
          <p:cNvSpPr txBox="1"/>
          <p:nvPr/>
        </p:nvSpPr>
        <p:spPr>
          <a:xfrm>
            <a:off x="224251" y="447166"/>
            <a:ext cx="7090947" cy="3539430"/>
          </a:xfrm>
          <a:prstGeom prst="rect">
            <a:avLst/>
          </a:prstGeom>
          <a:noFill/>
        </p:spPr>
        <p:txBody>
          <a:bodyPr wrap="square" rtlCol="0">
            <a:spAutoFit/>
          </a:bodyPr>
          <a:lstStyle/>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Third century BC, in Aramaic,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a Semitic language similar to Hebrew.</a:t>
            </a:r>
          </a:p>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Second-temple period / literature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(500 BC through 70 AD).</a:t>
            </a:r>
          </a:p>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Fragments found amongst the DSS, copied in 2</a:t>
            </a:r>
            <a:r>
              <a:rPr lang="en-US" sz="2800" b="1" baseline="30000" dirty="0">
                <a:latin typeface="Arial" panose="020B0604020202020204" pitchFamily="34" charset="0"/>
                <a:cs typeface="Arial" panose="020B0604020202020204" pitchFamily="34" charset="0"/>
              </a:rPr>
              <a:t>nd</a:t>
            </a:r>
            <a:r>
              <a:rPr lang="en-US" sz="2800" b="1" dirty="0">
                <a:latin typeface="Arial" panose="020B0604020202020204" pitchFamily="34" charset="0"/>
                <a:cs typeface="Arial" panose="020B0604020202020204" pitchFamily="34" charset="0"/>
              </a:rPr>
              <a:t> century BC.</a:t>
            </a:r>
          </a:p>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1 Enoch 6-16 recounts the watchers’ sin, which lies behind the NT.</a:t>
            </a:r>
          </a:p>
        </p:txBody>
      </p:sp>
      <p:pic>
        <p:nvPicPr>
          <p:cNvPr id="4" name="Picture 3">
            <a:extLst>
              <a:ext uri="{FF2B5EF4-FFF2-40B4-BE49-F238E27FC236}">
                <a16:creationId xmlns:a16="http://schemas.microsoft.com/office/drawing/2014/main" id="{36591909-30FF-232B-8010-5FE61104A279}"/>
              </a:ext>
            </a:extLst>
          </p:cNvPr>
          <p:cNvPicPr>
            <a:picLocks noChangeAspect="1"/>
          </p:cNvPicPr>
          <p:nvPr/>
        </p:nvPicPr>
        <p:blipFill>
          <a:blip r:embed="rId2"/>
          <a:stretch>
            <a:fillRect/>
          </a:stretch>
        </p:blipFill>
        <p:spPr>
          <a:xfrm>
            <a:off x="827757" y="452500"/>
            <a:ext cx="5199212" cy="3710937"/>
          </a:xfrm>
          <a:prstGeom prst="rect">
            <a:avLst/>
          </a:prstGeom>
        </p:spPr>
      </p:pic>
    </p:spTree>
    <p:extLst>
      <p:ext uri="{BB962C8B-B14F-4D97-AF65-F5344CB8AC3E}">
        <p14:creationId xmlns:p14="http://schemas.microsoft.com/office/powerpoint/2010/main" val="28405657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1688</TotalTime>
  <Words>1295</Words>
  <Application>Microsoft Office PowerPoint</Application>
  <PresentationFormat>Custom</PresentationFormat>
  <Paragraphs>93</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Galen Currah</dc:creator>
  <cp:lastModifiedBy>Galen Currah</cp:lastModifiedBy>
  <cp:revision>95</cp:revision>
  <dcterms:created xsi:type="dcterms:W3CDTF">2023-02-25T21:04:15Z</dcterms:created>
  <dcterms:modified xsi:type="dcterms:W3CDTF">2024-09-19T22:08:27Z</dcterms:modified>
</cp:coreProperties>
</file>