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90" r:id="rId2"/>
    <p:sldId id="257" r:id="rId3"/>
    <p:sldId id="292" r:id="rId4"/>
    <p:sldId id="298" r:id="rId5"/>
    <p:sldId id="304" r:id="rId6"/>
    <p:sldId id="293" r:id="rId7"/>
    <p:sldId id="295" r:id="rId8"/>
    <p:sldId id="296" r:id="rId9"/>
    <p:sldId id="297" r:id="rId10"/>
    <p:sldId id="294" r:id="rId11"/>
    <p:sldId id="306" r:id="rId12"/>
    <p:sldId id="299" r:id="rId13"/>
    <p:sldId id="300" r:id="rId14"/>
    <p:sldId id="303" r:id="rId15"/>
    <p:sldId id="302" r:id="rId16"/>
    <p:sldId id="301" r:id="rId17"/>
    <p:sldId id="305" r:id="rId18"/>
    <p:sldId id="308" r:id="rId19"/>
    <p:sldId id="309" r:id="rId20"/>
    <p:sldId id="291" r:id="rId21"/>
    <p:sldId id="307" r:id="rId22"/>
    <p:sldId id="278" r:id="rId23"/>
    <p:sldId id="256" r:id="rId24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56" y="1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6DAF6-89DF-4B40-BB13-C4A7BC64E12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D0A28-8312-43BF-BE21-636AA0227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91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C0723-AF3F-4FD8-B6E4-50AB21643B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61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sldNum" idx="56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D00E12D-418C-4D5A-89F9-93B88C7D7323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2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sldNum" idx="77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4D4F932-1219-4183-B20D-5D4E583FBC7C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22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365760" y="962640"/>
            <a:ext cx="658332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48C08031-D3D9-465E-8F58-1E8AFBBCF6B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4803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C5E477-9E77-9D0D-3FAD-C07706636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56" y="1157241"/>
            <a:ext cx="5260490" cy="29590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0" y="0"/>
            <a:ext cx="73151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5751"/>
            <a:r>
              <a:rPr lang="en-US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REVE</a:t>
            </a:r>
            <a:r>
              <a:rPr lang="ru-RU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Я</a:t>
            </a:r>
            <a:r>
              <a:rPr lang="en-US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SING HERMON</a:t>
            </a:r>
            <a:endParaRPr lang="en-US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365751"/>
            <a:r>
              <a:rPr lang="en-US" sz="20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10: The Watchers, Nephilim &amp; Antichrist</a:t>
            </a:r>
          </a:p>
          <a:p>
            <a:pPr algn="ctr" defTabSz="365751"/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05 and 08 December 2024</a:t>
            </a:r>
          </a:p>
        </p:txBody>
      </p:sp>
    </p:spTree>
    <p:extLst>
      <p:ext uri="{BB962C8B-B14F-4D97-AF65-F5344CB8AC3E}">
        <p14:creationId xmlns:p14="http://schemas.microsoft.com/office/powerpoint/2010/main" val="3903428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E0D97E-6447-339D-012F-286FDDC97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0E8856-7459-E796-872B-85C627620F5F}"/>
              </a:ext>
            </a:extLst>
          </p:cNvPr>
          <p:cNvSpPr txBox="1"/>
          <p:nvPr/>
        </p:nvSpPr>
        <p:spPr>
          <a:xfrm>
            <a:off x="139875" y="-4519"/>
            <a:ext cx="3517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Inference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256324-0740-1ACA-36F8-75B7B9D8D77F}"/>
              </a:ext>
            </a:extLst>
          </p:cNvPr>
          <p:cNvSpPr txBox="1"/>
          <p:nvPr/>
        </p:nvSpPr>
        <p:spPr>
          <a:xfrm>
            <a:off x="139875" y="518701"/>
            <a:ext cx="72223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Neither 1 Enoch nor the New Testament claims that the Antichrist will be a descendant or an incarnation of Satan, of a Watcher, or of a Nephilim spirit.</a:t>
            </a:r>
            <a:endParaRPr lang="en-US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Nor was he said to be a giant.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However, some second-temple Jews inferred that an evil, end-time tyrant may be any of the above.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7BBF1A-330E-A363-61E6-9959D49B4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812" y="437920"/>
            <a:ext cx="5509575" cy="367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42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7E62E0-07BC-DF5D-2F81-74E9874FC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B95D19-198B-8355-D7B9-CE748ACCB26B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Matthew 24 (early 1</a:t>
            </a:r>
            <a:r>
              <a:rPr lang="en-US" sz="2800" b="1" baseline="30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century)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4586CA-0B6C-62B2-6E59-95D647F7A681}"/>
              </a:ext>
            </a:extLst>
          </p:cNvPr>
          <p:cNvSpPr txBox="1"/>
          <p:nvPr/>
        </p:nvSpPr>
        <p:spPr>
          <a:xfrm>
            <a:off x="189375" y="523220"/>
            <a:ext cx="72094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False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christs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and false prophets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will arise and perform great signs and wonders, so as to lead astray, if possible, even the elect.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580B8-5C06-71E0-61E2-7C917366A929}"/>
              </a:ext>
            </a:extLst>
          </p:cNvPr>
          <p:cNvSpPr txBox="1"/>
          <p:nvPr/>
        </p:nvSpPr>
        <p:spPr>
          <a:xfrm>
            <a:off x="189374" y="2206585"/>
            <a:ext cx="71258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christs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pseudo-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christos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6700" indent="-2667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astray: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Satan’s main tactic remains deceit, false ideas,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dysinfor-mation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enforced by authorities.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007B4E5-64A1-2603-F772-880EFD3CE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93" y="483679"/>
            <a:ext cx="4087813" cy="363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948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0000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A59DE8-50BC-1497-058D-A1E147A16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4E33BD-1336-F790-F13A-5103A6BFE8D6}"/>
              </a:ext>
            </a:extLst>
          </p:cNvPr>
          <p:cNvSpPr txBox="1"/>
          <p:nvPr/>
        </p:nvSpPr>
        <p:spPr>
          <a:xfrm>
            <a:off x="60569" y="0"/>
            <a:ext cx="718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Thessalonians 2 (Paul, c. 51 CE)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76402-25FC-D119-2986-17706F76A2D5}"/>
              </a:ext>
            </a:extLst>
          </p:cNvPr>
          <p:cNvSpPr txBox="1"/>
          <p:nvPr/>
        </p:nvSpPr>
        <p:spPr>
          <a:xfrm>
            <a:off x="65176" y="491870"/>
            <a:ext cx="72523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man of lawlessness is revealed, the son of destruction…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the lawless one will be revealed, whom the Lord Jesus will kill with the breath of his mouth and bring to nothing by the appearance of his coming.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29572-8189-D424-CDCE-F236C462C510}"/>
              </a:ext>
            </a:extLst>
          </p:cNvPr>
          <p:cNvSpPr txBox="1"/>
          <p:nvPr/>
        </p:nvSpPr>
        <p:spPr>
          <a:xfrm>
            <a:off x="60569" y="2662211"/>
            <a:ext cx="7252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 9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The coming of the lawless one is by the activity of Satan with all power and false signs … all wicked deception…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65DEE6-ADA6-B2C9-717F-8A4F80F42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922"/>
            <a:ext cx="7315200" cy="342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23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752E08-01F1-78C3-00B9-0285BCEB8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DF2327-4C55-CECB-5D4C-0A88DDDEAA4D}"/>
              </a:ext>
            </a:extLst>
          </p:cNvPr>
          <p:cNvSpPr txBox="1"/>
          <p:nvPr/>
        </p:nvSpPr>
        <p:spPr>
          <a:xfrm>
            <a:off x="139875" y="0"/>
            <a:ext cx="554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John’ epistles (letters) 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1A7726-9890-B0A5-29AB-0412FC302F59}"/>
              </a:ext>
            </a:extLst>
          </p:cNvPr>
          <p:cNvSpPr txBox="1"/>
          <p:nvPr/>
        </p:nvSpPr>
        <p:spPr>
          <a:xfrm>
            <a:off x="137124" y="470969"/>
            <a:ext cx="71780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1:2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You have heard that antichrist is coming…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This is the antichrist, </a:t>
            </a:r>
            <a:r>
              <a:rPr lang="en-GB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anyone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who denies the Father and the Son.</a:t>
            </a:r>
          </a:p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This is the spirit of the antichrist, which you heard was coming and now is in the world already.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2:1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Such a one is the deceiver and the antichrist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8D4F8D-CDDA-9A01-A4B3-B1498BA3F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0909"/>
            <a:ext cx="73152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12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793C9C-3FBF-4B1D-9907-0AC24A318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431930-1DC2-C4D2-3803-CF183F291A92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Revelation 13 (late 1</a:t>
            </a:r>
            <a:r>
              <a:rPr lang="en-US" sz="2800" b="1" baseline="30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century) 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96056D-505B-92FB-0D9B-D495DDA977B5}"/>
              </a:ext>
            </a:extLst>
          </p:cNvPr>
          <p:cNvSpPr txBox="1"/>
          <p:nvPr/>
        </p:nvSpPr>
        <p:spPr>
          <a:xfrm>
            <a:off x="139875" y="476900"/>
            <a:ext cx="70631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Let the one who has understanding calculate the number of the beast, for it is the number of a man, and his number is 666.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D4E3D8-9D6C-89D3-84D0-CD4F8F401156}"/>
              </a:ext>
            </a:extLst>
          </p:cNvPr>
          <p:cNvSpPr txBox="1"/>
          <p:nvPr/>
        </p:nvSpPr>
        <p:spPr>
          <a:xfrm>
            <a:off x="139875" y="2178520"/>
            <a:ext cx="71258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Beast: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An evil empire first described in Daniel chapter 7.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Gematria: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Comparing words whose letters have a certain numerical value.   </a:t>
            </a:r>
          </a:p>
        </p:txBody>
      </p:sp>
      <p:pic>
        <p:nvPicPr>
          <p:cNvPr id="4098" name="Picture 2" descr="A Motif Of The Devil Or Something More Deciphering The Meaning Of 666 Tattoos">
            <a:extLst>
              <a:ext uri="{FF2B5EF4-FFF2-40B4-BE49-F238E27FC236}">
                <a16:creationId xmlns:a16="http://schemas.microsoft.com/office/drawing/2014/main" id="{2FA90F33-F67A-C2B8-5AEA-CD1D03C29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27050"/>
            <a:ext cx="3587750" cy="358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452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18EE31-A8E9-6B26-5F51-FF14390F1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38AC2E-D1E6-14AC-917B-EF73CF9FF216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Greek mythology 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2929B0-7AC6-582F-9457-8D2C2A70276F}"/>
              </a:ext>
            </a:extLst>
          </p:cNvPr>
          <p:cNvSpPr txBox="1"/>
          <p:nvPr/>
        </p:nvSpPr>
        <p:spPr>
          <a:xfrm>
            <a:off x="139874" y="473369"/>
            <a:ext cx="7175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Titans: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τίτανες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children of Sky and Earth who rebel against them.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(LXX in 2 Sam 5:18 of Rephaim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giants.)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Giants: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γίγαντες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blood from Sky’s wound fathers giants with Earth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(LXX in Gen 6 of the Nephilim.)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Tartarus: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Τάρταρος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where Zeus imprisons the Titans. (NT 2 Pet 2:4)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E7D127-4972-464A-2045-FEC124CF0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90" y="473369"/>
            <a:ext cx="6364419" cy="36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77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E0459B-73A0-C286-EAD2-7C40468C3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60F38B-67F7-CA92-A85C-8AFA6F49BA91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Irenaeus (130-202 CE)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231A42-CB60-7E2E-2984-6E846A6EB35C}"/>
              </a:ext>
            </a:extLst>
          </p:cNvPr>
          <p:cNvSpPr txBox="1"/>
          <p:nvPr/>
        </p:nvSpPr>
        <p:spPr>
          <a:xfrm>
            <a:off x="252077" y="456842"/>
            <a:ext cx="70631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He (Antichrist) pretends that he vindicates the oppressed… A name belonging to a tyrant… We infer, that perchance he who is to come shall be called “Titan.” </a:t>
            </a:r>
            <a:r>
              <a:rPr lang="en-GB" sz="2800" i="1" dirty="0">
                <a:latin typeface="Arial" panose="020B0604020202020204" pitchFamily="34" charset="0"/>
                <a:cs typeface="Arial" panose="020B0604020202020204" pitchFamily="34" charset="0"/>
              </a:rPr>
              <a:t>Against Heresies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5:28-30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622669-3A1B-7786-2F5C-E8A40DA4B0B6}"/>
              </a:ext>
            </a:extLst>
          </p:cNvPr>
          <p:cNvSpPr txBox="1"/>
          <p:nvPr/>
        </p:nvSpPr>
        <p:spPr>
          <a:xfrm>
            <a:off x="252076" y="2620903"/>
            <a:ext cx="70631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τιτάν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in Greek mythology who rebelled against heavenly authority.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Titanomachy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Gigantomachy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4BC343-8390-978F-A1AD-0493CEB32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15" y="511075"/>
            <a:ext cx="6420122" cy="361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12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F26C15-E233-BDCA-682F-8E35A2284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F170C4-A75F-C40E-13E6-20691712AEC4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666 or 616?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440AF9-41E3-322E-98DB-3876018D9844}"/>
              </a:ext>
            </a:extLst>
          </p:cNvPr>
          <p:cNvSpPr txBox="1"/>
          <p:nvPr/>
        </p:nvSpPr>
        <p:spPr>
          <a:xfrm>
            <a:off x="162012" y="451489"/>
            <a:ext cx="69911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Book of Revelation was composed in Greek. The first generation of Christians were Greek reading Jews. They read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666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in their Greek Bible, and did their gematria from Greek. Nero Caesar's Greek name, </a:t>
            </a:r>
            <a:r>
              <a:rPr lang="el-G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ΝΕΡΟΝ ΚΑΙΣΑΡ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 equal 666 in Hebrew letters: (</a:t>
            </a:r>
            <a:r>
              <a:rPr lang="he-IL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קסר</a:t>
            </a:r>
            <a:r>
              <a:rPr lang="he-IL" sz="2800" b="1" dirty="0">
                <a:latin typeface="Arial" panose="020B0604020202020204" pitchFamily="34" charset="0"/>
                <a:cs typeface="Arial" panose="020B0604020202020204" pitchFamily="34" charset="0"/>
              </a:rPr>
              <a:t>‎ </a:t>
            </a:r>
            <a:r>
              <a:rPr lang="he-IL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נרון</a:t>
            </a:r>
            <a:r>
              <a:rPr lang="he-IL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nrôn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qsr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with one long ‘o’ vowel).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61F487-5C1D-9B1A-6307-03BC25410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051"/>
            <a:ext cx="7315200" cy="285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53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49B1CA-7B62-CF23-8F19-139BD1432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D768EC-9EDB-5A16-1488-7C85675184F3}"/>
              </a:ext>
            </a:extLst>
          </p:cNvPr>
          <p:cNvSpPr txBox="1"/>
          <p:nvPr/>
        </p:nvSpPr>
        <p:spPr>
          <a:xfrm>
            <a:off x="139875" y="0"/>
            <a:ext cx="2749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666 or 616?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7271F0-961F-E795-C75A-3BADB99812FD}"/>
              </a:ext>
            </a:extLst>
          </p:cNvPr>
          <p:cNvSpPr txBox="1"/>
          <p:nvPr/>
        </p:nvSpPr>
        <p:spPr>
          <a:xfrm>
            <a:off x="184150" y="486644"/>
            <a:ext cx="69911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century later, many Christians were Gentiles who spoke Latin and did their gematria from Latin. They calculated Nero Caesar's Latin name,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NERO CAESAR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to equal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616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in Hebrew letters: (</a:t>
            </a:r>
            <a:r>
              <a:rPr lang="he-IL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נרו</a:t>
            </a:r>
            <a:r>
              <a:rPr lang="he-IL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קסר</a:t>
            </a:r>
            <a:r>
              <a:rPr lang="he-IL" sz="2800" b="1" dirty="0">
                <a:latin typeface="Arial" panose="020B0604020202020204" pitchFamily="34" charset="0"/>
                <a:cs typeface="Arial" panose="020B0604020202020204" pitchFamily="34" charset="0"/>
              </a:rPr>
              <a:t>‎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  <a:r>
              <a:rPr lang="he-IL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nrô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qsr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with one long ‘o’ vowel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). So, someone altered a copy of the Book of Revelation to read 616.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0B4AB3-038D-6C4F-52CC-55F1C3D24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540" y="12489"/>
            <a:ext cx="3111660" cy="410231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158EE2B-17FA-0AD9-C0C9-F64849894EEB}"/>
              </a:ext>
            </a:extLst>
          </p:cNvPr>
          <p:cNvSpPr/>
          <p:nvPr/>
        </p:nvSpPr>
        <p:spPr>
          <a:xfrm>
            <a:off x="5770417" y="711307"/>
            <a:ext cx="1054100" cy="5971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89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888D2F-153E-97F6-9A43-903FD398A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8E6462-74FB-F9A6-73FD-C76046EDE79E}"/>
              </a:ext>
            </a:extLst>
          </p:cNvPr>
          <p:cNvSpPr txBox="1"/>
          <p:nvPr/>
        </p:nvSpPr>
        <p:spPr>
          <a:xfrm>
            <a:off x="139875" y="0"/>
            <a:ext cx="6645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Christians’ interest in Antichrist 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11F4BE-7BF5-96CE-DA7B-B5DBAE3DD96B}"/>
              </a:ext>
            </a:extLst>
          </p:cNvPr>
          <p:cNvSpPr txBox="1"/>
          <p:nvPr/>
        </p:nvSpPr>
        <p:spPr>
          <a:xfrm>
            <a:off x="45823" y="455294"/>
            <a:ext cx="73320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Believed Nero Ceasar for two centuries.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Waned when Christianity became legal. 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Protestants declared some Catholic popes to be (the) Antichrist.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Islam invented an end-time Mahdi.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The Holy Roman empire had 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Kaisar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century popularized the Antichrist.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Christians declared Hitler an Antichrist.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1CC432-1C63-56C7-6E27-C0524B43C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14" y="455294"/>
            <a:ext cx="6352572" cy="365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48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2"/>
          <p:cNvSpPr/>
          <p:nvPr/>
        </p:nvSpPr>
        <p:spPr>
          <a:xfrm>
            <a:off x="140040" y="0"/>
            <a:ext cx="62006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Learning objectives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" name="TextBox 3"/>
          <p:cNvSpPr/>
          <p:nvPr/>
        </p:nvSpPr>
        <p:spPr>
          <a:xfrm>
            <a:off x="186120" y="514080"/>
            <a:ext cx="7128000" cy="31378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	By the end of this session, we shall be able to explain: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60360" indent="-360360" defTabSz="4572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 Early Jewish belief in an evil man.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60360" indent="-360360" defTabSz="4572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● </a:t>
            </a: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Early Christian beliefs about 666.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60360" indent="-360360" defTabSz="4572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● </a:t>
            </a: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A biblical profile of </a:t>
            </a:r>
            <a:b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</a:b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Antichrist.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5" name="Picture 4"/>
          <p:cNvPicPr/>
          <p:nvPr/>
        </p:nvPicPr>
        <p:blipFill>
          <a:blip r:embed="rId3"/>
          <a:stretch/>
        </p:blipFill>
        <p:spPr>
          <a:xfrm>
            <a:off x="4819680" y="2424240"/>
            <a:ext cx="2494440" cy="1689480"/>
          </a:xfrm>
          <a:prstGeom prst="rect">
            <a:avLst/>
          </a:prstGeom>
          <a:ln w="0">
            <a:noFill/>
          </a:ln>
        </p:spPr>
      </p:pic>
      <p:pic>
        <p:nvPicPr>
          <p:cNvPr id="96" name="Picture 6"/>
          <p:cNvPicPr/>
          <p:nvPr/>
        </p:nvPicPr>
        <p:blipFill>
          <a:blip r:embed="rId4"/>
          <a:stretch/>
        </p:blipFill>
        <p:spPr>
          <a:xfrm>
            <a:off x="1797840" y="375480"/>
            <a:ext cx="5517360" cy="3739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A0F92E-5DE3-88D9-6677-B51E957CB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B0A920-DEB6-BE79-56F2-6AB6F2757F84}"/>
              </a:ext>
            </a:extLst>
          </p:cNvPr>
          <p:cNvSpPr txBox="1"/>
          <p:nvPr/>
        </p:nvSpPr>
        <p:spPr>
          <a:xfrm>
            <a:off x="139875" y="23227"/>
            <a:ext cx="6429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</a:t>
            </a:r>
            <a:r>
              <a:rPr lang="en-US" sz="2800" b="1" baseline="30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century dispensationalism	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A16891-90F3-EB63-0B6D-1E86E9CE4D07}"/>
              </a:ext>
            </a:extLst>
          </p:cNvPr>
          <p:cNvSpPr txBox="1"/>
          <p:nvPr/>
        </p:nvSpPr>
        <p:spPr>
          <a:xfrm>
            <a:off x="139875" y="536754"/>
            <a:ext cx="707219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 						Antichrist</a:t>
            </a:r>
          </a:p>
          <a:p>
            <a:r>
              <a:rPr lang="en-GB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Speaks Truth  </a:t>
            </a: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				Speaks the Lie</a:t>
            </a:r>
          </a:p>
          <a:p>
            <a:r>
              <a:rPr lang="en-GB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Holy One</a:t>
            </a: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				The Lawless One</a:t>
            </a:r>
          </a:p>
          <a:p>
            <a:r>
              <a:rPr lang="en-GB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Man of Sorrows</a:t>
            </a: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		The Man of Sin</a:t>
            </a:r>
          </a:p>
          <a:p>
            <a:r>
              <a:rPr lang="en-GB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Son of God  </a:t>
            </a: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			Son of Destruction</a:t>
            </a:r>
          </a:p>
          <a:p>
            <a:r>
              <a:rPr lang="en-GB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Mystery of Godliness	</a:t>
            </a: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Mystery of Iniquity</a:t>
            </a:r>
          </a:p>
          <a:p>
            <a:r>
              <a:rPr lang="en-GB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Cleanses the Temple	</a:t>
            </a: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Desecrates it</a:t>
            </a:r>
          </a:p>
          <a:p>
            <a:r>
              <a:rPr lang="en-GB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Lamb</a:t>
            </a: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					The Beast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7B2AA2-7037-5A58-071D-FB6DEFDF6A34}"/>
              </a:ext>
            </a:extLst>
          </p:cNvPr>
          <p:cNvSpPr txBox="1"/>
          <p:nvPr/>
        </p:nvSpPr>
        <p:spPr>
          <a:xfrm>
            <a:off x="4028859" y="3745468"/>
            <a:ext cx="3183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A.W. Pink, </a:t>
            </a:r>
            <a:r>
              <a:rPr lang="en-GB" i="1" dirty="0"/>
              <a:t>The Antichrist </a:t>
            </a:r>
            <a:r>
              <a:rPr lang="en-GB" dirty="0"/>
              <a:t>(1923)</a:t>
            </a:r>
            <a:endParaRPr lang="en-US" dirty="0"/>
          </a:p>
        </p:txBody>
      </p:sp>
      <p:pic>
        <p:nvPicPr>
          <p:cNvPr id="1026" name="Picture 2" descr="Arthur Pink | The Domain for Truth">
            <a:extLst>
              <a:ext uri="{FF2B5EF4-FFF2-40B4-BE49-F238E27FC236}">
                <a16:creationId xmlns:a16="http://schemas.microsoft.com/office/drawing/2014/main" id="{029F1482-35EA-14BE-2F09-C90108BFD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684" y="548008"/>
            <a:ext cx="2664550" cy="319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952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53AF8F-C37A-5BB0-3468-EE708F6E8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B75046-DF58-ADA5-7EC4-056017B5DBC2}"/>
              </a:ext>
            </a:extLst>
          </p:cNvPr>
          <p:cNvSpPr txBox="1"/>
          <p:nvPr/>
        </p:nvSpPr>
        <p:spPr>
          <a:xfrm>
            <a:off x="139874" y="0"/>
            <a:ext cx="717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 the Bible a collection of myths? 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0A54DA-8424-69FD-8565-311E5E78B158}"/>
              </a:ext>
            </a:extLst>
          </p:cNvPr>
          <p:cNvSpPr txBox="1"/>
          <p:nvPr/>
        </p:nvSpPr>
        <p:spPr>
          <a:xfrm>
            <a:off x="139873" y="3105989"/>
            <a:ext cx="6979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Men spoke from God as they were carried along by the Holy Spirit.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1 Pet. 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575E61-F8A1-B6DC-D991-1F966FCFCE3E}"/>
              </a:ext>
            </a:extLst>
          </p:cNvPr>
          <p:cNvSpPr txBox="1"/>
          <p:nvPr/>
        </p:nvSpPr>
        <p:spPr>
          <a:xfrm>
            <a:off x="177084" y="491452"/>
            <a:ext cx="71009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Yes, true myths.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Myth = story with divine beings in it.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The Bible only contains the true parts of ancient, pagan myths.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The Bible came in cultural language and forms, which we must parse.</a:t>
            </a:r>
          </a:p>
        </p:txBody>
      </p:sp>
      <p:pic>
        <p:nvPicPr>
          <p:cNvPr id="2050" name="Picture 2" descr="Jesus with Shiva's Wife (Parvati) : r/aiArt">
            <a:extLst>
              <a:ext uri="{FF2B5EF4-FFF2-40B4-BE49-F238E27FC236}">
                <a16:creationId xmlns:a16="http://schemas.microsoft.com/office/drawing/2014/main" id="{2F45902A-42CB-9EA0-22AB-3E03B15BB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460" y="476250"/>
            <a:ext cx="363855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691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/>
          <p:nvPr/>
        </p:nvSpPr>
        <p:spPr>
          <a:xfrm>
            <a:off x="225720" y="0"/>
            <a:ext cx="6255360" cy="41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720" tIns="27360" rIns="54720" bIns="27360" anchor="b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56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Assignment</a:t>
            </a:r>
            <a:endParaRPr lang="en-US" sz="256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9" name="TextBox 6"/>
          <p:cNvSpPr/>
          <p:nvPr/>
        </p:nvSpPr>
        <p:spPr>
          <a:xfrm>
            <a:off x="166680" y="418680"/>
            <a:ext cx="7147800" cy="207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9440" indent="-28944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560" b="1" u="none" strike="noStrike" dirty="0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560" b="1" u="none" strike="noStrike" dirty="0">
                <a:solidFill>
                  <a:schemeClr val="dk1"/>
                </a:solidFill>
                <a:uFillTx/>
                <a:latin typeface="Arial"/>
              </a:rPr>
              <a:t> Read </a:t>
            </a:r>
            <a:r>
              <a:rPr lang="en-US" sz="2560" b="1" i="1" u="none" strike="noStrike" dirty="0">
                <a:solidFill>
                  <a:schemeClr val="dk1"/>
                </a:solidFill>
                <a:uFillTx/>
                <a:latin typeface="Arial"/>
              </a:rPr>
              <a:t>Reversing Hermon</a:t>
            </a:r>
            <a:r>
              <a:rPr lang="en-US" sz="2560" b="1" u="none" strike="noStrike" dirty="0">
                <a:solidFill>
                  <a:schemeClr val="dk1"/>
                </a:solidFill>
                <a:uFillTx/>
                <a:latin typeface="Arial"/>
              </a:rPr>
              <a:t>, </a:t>
            </a:r>
            <a:br>
              <a:rPr sz="2560" dirty="0"/>
            </a:br>
            <a:r>
              <a:rPr lang="en-US" sz="2560" b="1" u="none" strike="noStrike" dirty="0">
                <a:solidFill>
                  <a:schemeClr val="dk1"/>
                </a:solidFill>
                <a:uFillTx/>
                <a:latin typeface="Arial"/>
              </a:rPr>
              <a:t>chapter </a:t>
            </a:r>
            <a:r>
              <a:rPr lang="en-US" sz="2560" b="1" u="none" strike="noStrike" dirty="0">
                <a:solidFill>
                  <a:srgbClr val="C00000"/>
                </a:solidFill>
                <a:uFillTx/>
                <a:latin typeface="Arial"/>
              </a:rPr>
              <a:t>11</a:t>
            </a:r>
            <a:r>
              <a:rPr lang="en-US" sz="2560" b="1" u="none" strike="noStrike" dirty="0">
                <a:solidFill>
                  <a:schemeClr val="dk1"/>
                </a:solidFill>
                <a:uFillTx/>
                <a:latin typeface="Arial"/>
              </a:rPr>
              <a:t>: “The Watchers</a:t>
            </a:r>
            <a:r>
              <a:rPr lang="en-US" sz="2560" b="1" dirty="0">
                <a:solidFill>
                  <a:schemeClr val="dk1"/>
                </a:solidFill>
                <a:latin typeface="Arial"/>
              </a:rPr>
              <a:t>’</a:t>
            </a:r>
            <a:br>
              <a:rPr sz="2800" dirty="0"/>
            </a:b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Sin and the Apocalypse</a:t>
            </a: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,” </a:t>
            </a:r>
            <a:br>
              <a:rPr sz="2800" dirty="0"/>
            </a:br>
            <a:r>
              <a:rPr lang="en-US" sz="2560" b="1" u="none" strike="noStrike" dirty="0">
                <a:solidFill>
                  <a:schemeClr val="dk1"/>
                </a:solidFill>
                <a:uFillTx/>
                <a:latin typeface="Arial"/>
              </a:rPr>
              <a:t>163–181</a:t>
            </a:r>
            <a:endParaRPr lang="en-US" sz="256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289440" indent="-28944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560" b="1" u="none" strike="noStrike" dirty="0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560" b="1" u="none" strike="noStrike" dirty="0">
                <a:solidFill>
                  <a:schemeClr val="dk1"/>
                </a:solidFill>
                <a:uFillTx/>
                <a:latin typeface="Arial"/>
              </a:rPr>
              <a:t> Visit </a:t>
            </a:r>
            <a:r>
              <a:rPr lang="en-US" sz="2560" b="1" u="none" strike="noStrike" dirty="0" err="1">
                <a:solidFill>
                  <a:srgbClr val="C00000"/>
                </a:solidFill>
                <a:uFillTx/>
                <a:latin typeface="Arial"/>
              </a:rPr>
              <a:t>ReversingHermon.site</a:t>
            </a:r>
            <a:r>
              <a:rPr lang="en-US" sz="2560" b="1" u="none" strike="noStrike" dirty="0">
                <a:solidFill>
                  <a:srgbClr val="C00000"/>
                </a:solidFill>
                <a:uFillTx/>
                <a:latin typeface="Arial"/>
              </a:rPr>
              <a:t> </a:t>
            </a:r>
            <a:endParaRPr lang="en-US" sz="256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40" name="Picture 7"/>
          <p:cNvPicPr/>
          <p:nvPr/>
        </p:nvPicPr>
        <p:blipFill>
          <a:blip r:embed="rId3"/>
          <a:stretch/>
        </p:blipFill>
        <p:spPr>
          <a:xfrm>
            <a:off x="4827960" y="0"/>
            <a:ext cx="2486520" cy="3602160"/>
          </a:xfrm>
          <a:prstGeom prst="rect">
            <a:avLst/>
          </a:prstGeom>
          <a:ln w="0">
            <a:noFill/>
          </a:ln>
        </p:spPr>
      </p:pic>
      <p:pic>
        <p:nvPicPr>
          <p:cNvPr id="141" name="Picture 3"/>
          <p:cNvPicPr/>
          <p:nvPr/>
        </p:nvPicPr>
        <p:blipFill>
          <a:blip r:embed="rId4"/>
          <a:stretch/>
        </p:blipFill>
        <p:spPr>
          <a:xfrm>
            <a:off x="0" y="2467080"/>
            <a:ext cx="1647000" cy="1647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Title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1C21E7-2C7B-6F5E-5192-B92FEF0551A1}"/>
              </a:ext>
            </a:extLst>
          </p:cNvPr>
          <p:cNvSpPr txBox="1"/>
          <p:nvPr/>
        </p:nvSpPr>
        <p:spPr>
          <a:xfrm>
            <a:off x="252077" y="535219"/>
            <a:ext cx="6465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Verse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252077" y="1957310"/>
            <a:ext cx="659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1E91AB-447B-79BC-228E-FA192E294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AD02B8-817F-3538-9EB4-CDC9486E1142}"/>
              </a:ext>
            </a:extLst>
          </p:cNvPr>
          <p:cNvSpPr txBox="1"/>
          <p:nvPr/>
        </p:nvSpPr>
        <p:spPr>
          <a:xfrm>
            <a:off x="139875" y="-4519"/>
            <a:ext cx="6387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US" sz="2800" b="1" baseline="30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nd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temple Jewish views from: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802B7-ADB2-3D02-E51A-5FB534E5D725}"/>
              </a:ext>
            </a:extLst>
          </p:cNvPr>
          <p:cNvSpPr txBox="1"/>
          <p:nvPr/>
        </p:nvSpPr>
        <p:spPr>
          <a:xfrm>
            <a:off x="139875" y="518701"/>
            <a:ext cx="71753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Prophetic expectations of a Messiah.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Prophetic predications of opposition.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Prophetic messages against Gog.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Prophetic mention of an evil king.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Speculation about Belial incarnated.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Later literature warning of ‘a king of the kings of the earth’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Ass. Moses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1-3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Prophetic predications of victory.</a:t>
            </a:r>
          </a:p>
        </p:txBody>
      </p:sp>
      <p:sp>
        <p:nvSpPr>
          <p:cNvPr id="2" name="AutoShape 2" descr="Torah and Friendship for Seniors – Study Torah Online: Live and Interactive  Torah Learning with Rabbi Eliyahu Shear">
            <a:extLst>
              <a:ext uri="{FF2B5EF4-FFF2-40B4-BE49-F238E27FC236}">
                <a16:creationId xmlns:a16="http://schemas.microsoft.com/office/drawing/2014/main" id="{FEC62DED-BDC4-8E7A-D0B5-76B0925CB7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05200" y="1905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orah and Friendship for Seniors – Study Torah Online: Live and Interactive  Torah Learning with Rabbi Eliyahu Shear">
            <a:extLst>
              <a:ext uri="{FF2B5EF4-FFF2-40B4-BE49-F238E27FC236}">
                <a16:creationId xmlns:a16="http://schemas.microsoft.com/office/drawing/2014/main" id="{92DB0151-645A-E877-C4AC-5F8D6B46F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91" y="460876"/>
            <a:ext cx="4722018" cy="360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98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70B794-BEB6-094E-220D-D1DC8ED29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40B61D-84DA-E7A3-5115-118645626532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Naham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1:11 (7</a:t>
            </a:r>
            <a:r>
              <a:rPr lang="en-US" sz="2800" b="1" baseline="30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century BCE)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4E3EC6-7378-9BDE-93E3-7947F7563A1E}"/>
              </a:ext>
            </a:extLst>
          </p:cNvPr>
          <p:cNvSpPr txBox="1"/>
          <p:nvPr/>
        </p:nvSpPr>
        <p:spPr>
          <a:xfrm>
            <a:off x="252077" y="535219"/>
            <a:ext cx="70631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From you came one who plotted evil against the LORD, a worthless [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Bilial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counselor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I will break his yoke from off you and will burst your bonds apart.” …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C6E96A-34FF-6221-C03D-3F8D5D457C71}"/>
              </a:ext>
            </a:extLst>
          </p:cNvPr>
          <p:cNvSpPr txBox="1"/>
          <p:nvPr/>
        </p:nvSpPr>
        <p:spPr>
          <a:xfrm>
            <a:off x="265212" y="2212447"/>
            <a:ext cx="67979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15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Behold, upon the mountains, the feet of him who brings good news, who publishes peace!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Originally,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Sennacharib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of Nineveh.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4CE3F0-2F7E-A920-098D-7A3D15BFD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411" y="473498"/>
            <a:ext cx="3527511" cy="364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20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A59053-819A-0C63-4D5A-181B07EDD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FB25B8-3B41-5D4C-52EA-9DABC1E16E85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Daniel 7 (5</a:t>
            </a:r>
            <a:r>
              <a:rPr lang="en-US" sz="2800" b="1" baseline="30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century BCE)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3DF2A-1E2C-A315-2D79-D6D9D5D563F9}"/>
              </a:ext>
            </a:extLst>
          </p:cNvPr>
          <p:cNvSpPr txBox="1"/>
          <p:nvPr/>
        </p:nvSpPr>
        <p:spPr>
          <a:xfrm>
            <a:off x="199826" y="480355"/>
            <a:ext cx="70631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horn’ … had eyes and a mouth that spoke great things, and that seemed greater than its companions. </a:t>
            </a:r>
          </a:p>
          <a:p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As I looked, this horn made war with the saints and prevailed over them.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D4D9B9-1DEA-2A0A-8E1E-0E99C5A5F4B2}"/>
              </a:ext>
            </a:extLst>
          </p:cNvPr>
          <p:cNvSpPr txBox="1"/>
          <p:nvPr/>
        </p:nvSpPr>
        <p:spPr>
          <a:xfrm>
            <a:off x="199826" y="2652908"/>
            <a:ext cx="72773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Horn: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Symbol of a king over an evil empire. Fulfillment = Seleucid Greek king Antiochus Epiphanes IV.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57A089-8F2C-D5AB-DF65-180A40302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45" y="460430"/>
            <a:ext cx="6170968" cy="365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69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6D15C3-9071-FFE3-F563-22BE7B8E4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E2090D-B34B-1DEA-504D-A6C917109F56}"/>
              </a:ext>
            </a:extLst>
          </p:cNvPr>
          <p:cNvSpPr txBox="1"/>
          <p:nvPr/>
        </p:nvSpPr>
        <p:spPr>
          <a:xfrm>
            <a:off x="139875" y="0"/>
            <a:ext cx="510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Jewish demonology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97DEE-B9D8-905A-04C3-044402BE7FBC}"/>
              </a:ext>
            </a:extLst>
          </p:cNvPr>
          <p:cNvSpPr txBox="1"/>
          <p:nvPr/>
        </p:nvSpPr>
        <p:spPr>
          <a:xfrm>
            <a:off x="139875" y="518701"/>
            <a:ext cx="727460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Belief about Belial /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Beliar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(DSS),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leader over the powers of darkness.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Explains evil as a cosmic struggle between good and evil led by an evil angel, called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Semihaza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Mastema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Belial, or ‘Prince of the darkness’.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Spiritual oppression caused by demons who are spirits of dead Nephilim.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0B6AAA-054D-C53A-C62D-160FD443B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66" y="518701"/>
            <a:ext cx="5724705" cy="357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80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45A94-E7D1-010B-E60A-5F0C89F9F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798FFF-47E8-8DCF-D62D-7DC894C630A3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Jewish literature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E7BE7-338F-2820-7E06-56E9D4C74C2A}"/>
              </a:ext>
            </a:extLst>
          </p:cNvPr>
          <p:cNvSpPr txBox="1"/>
          <p:nvPr/>
        </p:nvSpPr>
        <p:spPr>
          <a:xfrm>
            <a:off x="139874" y="523220"/>
            <a:ext cx="7258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‘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Bilial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with his cunning, raised up Jannes and his brothers’,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Dam. Doc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5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  <a:p>
            <a:pPr marL="360363" indent="-360363"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The present age = ‘the days of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Bilial’s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dominion’,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Rule Comm.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1QS 1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An end-times war between Messiah and  Belial.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War Scroll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(1QM),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War Rule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(4Q285).</a:t>
            </a:r>
            <a:endParaRPr lang="en-US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CD8B91-77CF-5468-A79E-6200735CE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0"/>
            <a:ext cx="3517725" cy="422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25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7F0B53-0BF6-0A94-4FA7-4BBA64D1E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637A5A-C560-B6AC-4EAC-AB53C09285F4}"/>
              </a:ext>
            </a:extLst>
          </p:cNvPr>
          <p:cNvSpPr txBox="1"/>
          <p:nvPr/>
        </p:nvSpPr>
        <p:spPr>
          <a:xfrm>
            <a:off x="139875" y="0"/>
            <a:ext cx="653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4QPseudo-Ezekiel (4Q386)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1903A8-DE95-44D9-3EF4-74F079F0D321}"/>
              </a:ext>
            </a:extLst>
          </p:cNvPr>
          <p:cNvSpPr txBox="1"/>
          <p:nvPr/>
        </p:nvSpPr>
        <p:spPr>
          <a:xfrm>
            <a:off x="252077" y="535219"/>
            <a:ext cx="706312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Yahweh said, “A son of Belial will plot to oppress my people… a multitude will be defiled, offspring will not remain. … The wicked man I will kill in Memphis, and I will make my sons go out of Memphis: I will turn  myself towards their remnant.”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737659-F98D-02FD-D47F-E9CD37C7E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39" y="535219"/>
            <a:ext cx="7067922" cy="35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51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2131AC-7125-50E2-DE1E-8DD4A8EE7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3743B4-ABB9-97C8-82B1-8CC69506E6B6}"/>
              </a:ext>
            </a:extLst>
          </p:cNvPr>
          <p:cNvSpPr txBox="1"/>
          <p:nvPr/>
        </p:nvSpPr>
        <p:spPr>
          <a:xfrm>
            <a:off x="139875" y="0"/>
            <a:ext cx="7133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Sibyline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oracles (from 150 BCE)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A9F2B8-3035-3D27-C2E1-61D85F85EB28}"/>
              </a:ext>
            </a:extLst>
          </p:cNvPr>
          <p:cNvSpPr txBox="1"/>
          <p:nvPr/>
        </p:nvSpPr>
        <p:spPr>
          <a:xfrm>
            <a:off x="139876" y="730563"/>
            <a:ext cx="713352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“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Biliar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will come from the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Augusti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[Nero’s lineage] … will perform signs for men … lead astray many of the faithful chosen Hebrews, and other lawless men who have not yet listened to the word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of God.”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Likely added after 70 CE.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A87427-F34E-D292-0AED-04E38E0B1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797" y="455141"/>
            <a:ext cx="4879180" cy="365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60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2549</TotalTime>
  <Words>1369</Words>
  <Application>Microsoft Office PowerPoint</Application>
  <PresentationFormat>Custom</PresentationFormat>
  <Paragraphs>99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85</cp:revision>
  <dcterms:created xsi:type="dcterms:W3CDTF">2023-02-25T21:04:15Z</dcterms:created>
  <dcterms:modified xsi:type="dcterms:W3CDTF">2024-12-07T01:46:50Z</dcterms:modified>
</cp:coreProperties>
</file>