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90" r:id="rId2"/>
    <p:sldId id="257" r:id="rId3"/>
    <p:sldId id="296" r:id="rId4"/>
    <p:sldId id="311" r:id="rId5"/>
    <p:sldId id="256" r:id="rId6"/>
    <p:sldId id="292" r:id="rId7"/>
    <p:sldId id="293" r:id="rId8"/>
    <p:sldId id="294" r:id="rId9"/>
    <p:sldId id="291" r:id="rId10"/>
    <p:sldId id="297" r:id="rId11"/>
    <p:sldId id="295" r:id="rId12"/>
    <p:sldId id="298" r:id="rId13"/>
    <p:sldId id="299" r:id="rId14"/>
    <p:sldId id="300" r:id="rId15"/>
    <p:sldId id="301" r:id="rId16"/>
    <p:sldId id="302" r:id="rId17"/>
    <p:sldId id="303" r:id="rId18"/>
    <p:sldId id="305" r:id="rId19"/>
    <p:sldId id="307" r:id="rId20"/>
    <p:sldId id="306" r:id="rId21"/>
    <p:sldId id="308" r:id="rId22"/>
    <p:sldId id="309" r:id="rId23"/>
    <p:sldId id="258" r:id="rId24"/>
    <p:sldId id="310" r:id="rId25"/>
    <p:sldId id="278" r:id="rId26"/>
  </p:sldIdLst>
  <p:sldSz cx="7315200" cy="411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4195FF-8F86-54BB-EB87-7D403376B1B0}" name="Galen Currah" initials="GC" userId="b9acc8d0659c365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DE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1" autoAdjust="0"/>
    <p:restoredTop sz="94660"/>
  </p:normalViewPr>
  <p:slideViewPr>
    <p:cSldViewPr snapToGrid="0">
      <p:cViewPr varScale="1">
        <p:scale>
          <a:sx n="100" d="100"/>
          <a:sy n="100" d="100"/>
        </p:scale>
        <p:origin x="48" y="15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6DAF6-89DF-4B40-BB13-C4A7BC64E129}"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D0A28-8312-43BF-BE21-636AA0227AE4}" type="slidenum">
              <a:rPr lang="en-US" smtClean="0"/>
              <a:t>‹#›</a:t>
            </a:fld>
            <a:endParaRPr lang="en-US"/>
          </a:p>
        </p:txBody>
      </p:sp>
    </p:spTree>
    <p:extLst>
      <p:ext uri="{BB962C8B-B14F-4D97-AF65-F5344CB8AC3E}">
        <p14:creationId xmlns:p14="http://schemas.microsoft.com/office/powerpoint/2010/main" val="2330891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1</a:t>
            </a:fld>
            <a:endParaRPr lang="en-US"/>
          </a:p>
        </p:txBody>
      </p:sp>
    </p:spTree>
    <p:extLst>
      <p:ext uri="{BB962C8B-B14F-4D97-AF65-F5344CB8AC3E}">
        <p14:creationId xmlns:p14="http://schemas.microsoft.com/office/powerpoint/2010/main" val="4220861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PlaceHolder 1"/>
          <p:cNvSpPr>
            <a:spLocks noGrp="1" noRot="1" noChangeAspect="1"/>
          </p:cNvSpPr>
          <p:nvPr>
            <p:ph type="sldImg"/>
          </p:nvPr>
        </p:nvSpPr>
        <p:spPr>
          <a:xfrm>
            <a:off x="685800" y="1143000"/>
            <a:ext cx="5486400" cy="3086100"/>
          </a:xfrm>
          <a:prstGeom prst="rect">
            <a:avLst/>
          </a:prstGeom>
          <a:ln w="0">
            <a:noFill/>
          </a:ln>
        </p:spPr>
      </p:sp>
      <p:sp>
        <p:nvSpPr>
          <p:cNvPr id="146"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marL="216000" indent="-216000">
              <a:buNone/>
            </a:pPr>
            <a:endParaRPr lang="en-US" sz="1800" b="0" u="none" strike="noStrike">
              <a:solidFill>
                <a:srgbClr val="000000"/>
              </a:solidFill>
              <a:uFillTx/>
              <a:latin typeface="Arial"/>
            </a:endParaRPr>
          </a:p>
        </p:txBody>
      </p:sp>
      <p:sp>
        <p:nvSpPr>
          <p:cNvPr id="147" name="PlaceHolder 3"/>
          <p:cNvSpPr>
            <a:spLocks noGrp="1"/>
          </p:cNvSpPr>
          <p:nvPr>
            <p:ph type="sldNum" idx="56"/>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US" sz="1200" b="0" u="none" strike="noStrike">
                <a:solidFill>
                  <a:srgbClr val="000000"/>
                </a:solidFill>
                <a:uFillTx/>
                <a:latin typeface="Times New Roman"/>
                <a:ea typeface="+mn-ea"/>
              </a:defRPr>
            </a:lvl1pPr>
          </a:lstStyle>
          <a:p>
            <a:pPr indent="0" algn="r" defTabSz="914400">
              <a:lnSpc>
                <a:spcPct val="100000"/>
              </a:lnSpc>
              <a:buNone/>
              <a:tabLst>
                <a:tab pos="0" algn="l"/>
              </a:tabLst>
            </a:pPr>
            <a:fld id="{0D00E12D-418C-4D5A-89F9-93B88C7D7323}" type="slidenum">
              <a:rPr lang="en-US" sz="1200" b="0" u="none" strike="noStrike">
                <a:solidFill>
                  <a:srgbClr val="000000"/>
                </a:solidFill>
                <a:uFillTx/>
                <a:latin typeface="Times New Roman"/>
                <a:ea typeface="+mn-ea"/>
              </a:rPr>
              <a:t>2</a:t>
            </a:fld>
            <a:endParaRPr lang="en-US" sz="1200" b="0" u="none" strike="noStrike">
              <a:solidFill>
                <a:srgbClr val="000000"/>
              </a:solidFill>
              <a:uFillTx/>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laceHolder 1"/>
          <p:cNvSpPr>
            <a:spLocks noGrp="1" noRot="1" noChangeAspect="1"/>
          </p:cNvSpPr>
          <p:nvPr>
            <p:ph type="sldImg"/>
          </p:nvPr>
        </p:nvSpPr>
        <p:spPr>
          <a:xfrm>
            <a:off x="685800" y="1143000"/>
            <a:ext cx="5486400" cy="3086100"/>
          </a:xfrm>
          <a:prstGeom prst="rect">
            <a:avLst/>
          </a:prstGeom>
          <a:ln w="0">
            <a:noFill/>
          </a:ln>
        </p:spPr>
      </p:sp>
      <p:sp>
        <p:nvSpPr>
          <p:cNvPr id="209"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marL="216000" indent="-216000">
              <a:buNone/>
            </a:pPr>
            <a:endParaRPr lang="en-US" sz="1800" b="0" u="none" strike="noStrike">
              <a:solidFill>
                <a:srgbClr val="000000"/>
              </a:solidFill>
              <a:uFillTx/>
              <a:latin typeface="Arial"/>
            </a:endParaRPr>
          </a:p>
        </p:txBody>
      </p:sp>
      <p:sp>
        <p:nvSpPr>
          <p:cNvPr id="210" name="PlaceHolder 3"/>
          <p:cNvSpPr>
            <a:spLocks noGrp="1"/>
          </p:cNvSpPr>
          <p:nvPr>
            <p:ph type="sldNum" idx="77"/>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US" sz="1200" b="0" u="none" strike="noStrike">
                <a:solidFill>
                  <a:srgbClr val="000000"/>
                </a:solidFill>
                <a:uFillTx/>
                <a:latin typeface="Times New Roman"/>
                <a:ea typeface="+mn-ea"/>
              </a:defRPr>
            </a:lvl1pPr>
          </a:lstStyle>
          <a:p>
            <a:pPr indent="0" algn="r" defTabSz="914400">
              <a:lnSpc>
                <a:spcPct val="100000"/>
              </a:lnSpc>
              <a:buNone/>
              <a:tabLst>
                <a:tab pos="0" algn="l"/>
              </a:tabLst>
            </a:pPr>
            <a:fld id="{84D4F932-1219-4183-B20D-5D4E583FBC7C}" type="slidenum">
              <a:rPr lang="en-US" sz="1200" b="0" u="none" strike="noStrike">
                <a:solidFill>
                  <a:srgbClr val="000000"/>
                </a:solidFill>
                <a:uFillTx/>
                <a:latin typeface="Times New Roman"/>
                <a:ea typeface="+mn-ea"/>
              </a:rPr>
              <a:t>25</a:t>
            </a:fld>
            <a:endParaRPr lang="en-US" sz="1200" b="0" u="none" strike="noStrike">
              <a:solidFill>
                <a:srgbClr val="000000"/>
              </a:solidFill>
              <a:uFillTx/>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73418"/>
            <a:ext cx="5486400" cy="1432560"/>
          </a:xfrm>
        </p:spPr>
        <p:txBody>
          <a:bodyPr anchor="b"/>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914400" y="2161223"/>
            <a:ext cx="5486400" cy="993457"/>
          </a:xfrm>
        </p:spPr>
        <p:txBody>
          <a:bodyPr/>
          <a:lstStyle>
            <a:lvl1pPr marL="0" indent="0" algn="ctr">
              <a:buNone/>
              <a:defRPr sz="144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85621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28127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219075"/>
            <a:ext cx="1577340" cy="34871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219075"/>
            <a:ext cx="4640580" cy="34871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432736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efault 5">
    <p:spTree>
      <p:nvGrpSpPr>
        <p:cNvPr id="1" name=""/>
        <p:cNvGrpSpPr/>
        <p:nvPr/>
      </p:nvGrpSpPr>
      <p:grpSpPr>
        <a:xfrm>
          <a:off x="0" y="0"/>
          <a:ext cx="0" cy="0"/>
          <a:chOff x="0" y="0"/>
          <a:chExt cx="0" cy="0"/>
        </a:xfrm>
      </p:grpSpPr>
      <p:sp>
        <p:nvSpPr>
          <p:cNvPr id="41" name="PlaceHolder 1"/>
          <p:cNvSpPr>
            <a:spLocks noGrp="1"/>
          </p:cNvSpPr>
          <p:nvPr>
            <p:ph type="title"/>
          </p:nvPr>
        </p:nvSpPr>
        <p:spPr>
          <a:xfrm>
            <a:off x="914400" y="673560"/>
            <a:ext cx="5485320" cy="1431360"/>
          </a:xfrm>
          <a:prstGeom prst="rect">
            <a:avLst/>
          </a:prstGeom>
          <a:noFill/>
          <a:ln w="0">
            <a:noFill/>
          </a:ln>
        </p:spPr>
        <p:txBody>
          <a:bodyPr lIns="0" tIns="0" rIns="0" bIns="0" anchor="ctr">
            <a:noAutofit/>
          </a:bodyPr>
          <a:lstStyle/>
          <a:p>
            <a:pPr indent="0" algn="ctr">
              <a:buNone/>
            </a:pPr>
            <a:endParaRPr lang="en-US" sz="4400" b="0" u="none" strike="noStrike">
              <a:solidFill>
                <a:srgbClr val="000000"/>
              </a:solidFill>
              <a:uFillTx/>
              <a:latin typeface="Arial"/>
            </a:endParaRPr>
          </a:p>
        </p:txBody>
      </p:sp>
      <p:sp>
        <p:nvSpPr>
          <p:cNvPr id="42" name="PlaceHolder 2"/>
          <p:cNvSpPr>
            <a:spLocks noGrp="1"/>
          </p:cNvSpPr>
          <p:nvPr>
            <p:ph type="subTitle"/>
          </p:nvPr>
        </p:nvSpPr>
        <p:spPr>
          <a:xfrm>
            <a:off x="365760" y="962640"/>
            <a:ext cx="6583320" cy="2386080"/>
          </a:xfrm>
          <a:prstGeom prst="rect">
            <a:avLst/>
          </a:prstGeom>
          <a:noFill/>
          <a:ln w="0">
            <a:noFill/>
          </a:ln>
        </p:spPr>
        <p:txBody>
          <a:bodyPr lIns="0" tIns="0" rIns="0" bIns="0" anchor="ctr">
            <a:noAutofit/>
          </a:bodyPr>
          <a:lstStyle/>
          <a:p>
            <a:pPr indent="0" algn="ctr">
              <a:buNone/>
            </a:pPr>
            <a:endParaRPr lang="en-US" sz="3200" b="0" u="none" strike="noStrike">
              <a:solidFill>
                <a:srgbClr val="000000"/>
              </a:solidFill>
              <a:uFillTx/>
              <a:latin typeface="Arial"/>
            </a:endParaRPr>
          </a:p>
        </p:txBody>
      </p:sp>
      <p:sp>
        <p:nvSpPr>
          <p:cNvPr id="4" name="PlaceHolder 3"/>
          <p:cNvSpPr>
            <a:spLocks noGrp="1"/>
          </p:cNvSpPr>
          <p:nvPr>
            <p:ph type="ftr" idx="19"/>
          </p:nvPr>
        </p:nvSpPr>
        <p:spPr/>
        <p:txBody>
          <a:bodyPr/>
          <a:lstStyle/>
          <a:p>
            <a:r>
              <a:t>Footer</a:t>
            </a:r>
          </a:p>
        </p:txBody>
      </p:sp>
      <p:sp>
        <p:nvSpPr>
          <p:cNvPr id="5" name="PlaceHolder 4"/>
          <p:cNvSpPr>
            <a:spLocks noGrp="1"/>
          </p:cNvSpPr>
          <p:nvPr>
            <p:ph type="sldNum" idx="20"/>
          </p:nvPr>
        </p:nvSpPr>
        <p:spPr/>
        <p:txBody>
          <a:bodyPr/>
          <a:lstStyle/>
          <a:p>
            <a:fld id="{48C08031-D3D9-465E-8F58-1E8AFBBCF6BB}" type="slidenum">
              <a:t>‹#›</a:t>
            </a:fld>
            <a:endParaRPr/>
          </a:p>
        </p:txBody>
      </p:sp>
      <p:sp>
        <p:nvSpPr>
          <p:cNvPr id="6" name="PlaceHolder 5"/>
          <p:cNvSpPr>
            <a:spLocks noGrp="1"/>
          </p:cNvSpPr>
          <p:nvPr>
            <p:ph type="dt" idx="21"/>
          </p:nvPr>
        </p:nvSpPr>
        <p:spPr/>
        <p:txBody>
          <a:bodyPr/>
          <a:lstStyle/>
          <a:p>
            <a:endParaRPr/>
          </a:p>
        </p:txBody>
      </p:sp>
    </p:spTree>
    <p:extLst>
      <p:ext uri="{BB962C8B-B14F-4D97-AF65-F5344CB8AC3E}">
        <p14:creationId xmlns:p14="http://schemas.microsoft.com/office/powerpoint/2010/main" val="1734803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16719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025843"/>
            <a:ext cx="6309360" cy="1711642"/>
          </a:xfrm>
        </p:spPr>
        <p:txBody>
          <a:bodyPr anchor="b"/>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99110" y="2753678"/>
            <a:ext cx="6309360" cy="900112"/>
          </a:xfrm>
        </p:spPr>
        <p:txBody>
          <a:bodyPr/>
          <a:lstStyle>
            <a:lvl1pPr marL="0" indent="0">
              <a:buNone/>
              <a:defRPr sz="1440">
                <a:solidFill>
                  <a:schemeClr val="tx1">
                    <a:tint val="75000"/>
                  </a:schemeClr>
                </a:solidFill>
              </a:defRPr>
            </a:lvl1pPr>
            <a:lvl2pPr marL="274320" indent="0">
              <a:buNone/>
              <a:defRPr sz="1200">
                <a:solidFill>
                  <a:schemeClr val="tx1">
                    <a:tint val="75000"/>
                  </a:schemeClr>
                </a:solidFill>
              </a:defRPr>
            </a:lvl2pPr>
            <a:lvl3pPr marL="548640" indent="0">
              <a:buNone/>
              <a:defRPr sz="1080">
                <a:solidFill>
                  <a:schemeClr val="tx1">
                    <a:tint val="75000"/>
                  </a:schemeClr>
                </a:solidFill>
              </a:defRPr>
            </a:lvl3pPr>
            <a:lvl4pPr marL="822960" indent="0">
              <a:buNone/>
              <a:defRPr sz="960">
                <a:solidFill>
                  <a:schemeClr val="tx1">
                    <a:tint val="75000"/>
                  </a:schemeClr>
                </a:solidFill>
              </a:defRPr>
            </a:lvl4pPr>
            <a:lvl5pPr marL="1097280" indent="0">
              <a:buNone/>
              <a:defRPr sz="960">
                <a:solidFill>
                  <a:schemeClr val="tx1">
                    <a:tint val="75000"/>
                  </a:schemeClr>
                </a:solidFill>
              </a:defRPr>
            </a:lvl5pPr>
            <a:lvl6pPr marL="1371600" indent="0">
              <a:buNone/>
              <a:defRPr sz="960">
                <a:solidFill>
                  <a:schemeClr val="tx1">
                    <a:tint val="75000"/>
                  </a:schemeClr>
                </a:solidFill>
              </a:defRPr>
            </a:lvl6pPr>
            <a:lvl7pPr marL="1645920" indent="0">
              <a:buNone/>
              <a:defRPr sz="960">
                <a:solidFill>
                  <a:schemeClr val="tx1">
                    <a:tint val="75000"/>
                  </a:schemeClr>
                </a:solidFill>
              </a:defRPr>
            </a:lvl7pPr>
            <a:lvl8pPr marL="1920240" indent="0">
              <a:buNone/>
              <a:defRPr sz="960">
                <a:solidFill>
                  <a:schemeClr val="tx1">
                    <a:tint val="75000"/>
                  </a:schemeClr>
                </a:solidFill>
              </a:defRPr>
            </a:lvl8pPr>
            <a:lvl9pPr marL="2194560" indent="0">
              <a:buNone/>
              <a:defRPr sz="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CCF0BF-C3A9-4D6C-BDB3-FC19FEA1CBB9}"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50127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CF0BF-C3A9-4D6C-BDB3-FC19FEA1CBB9}"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304734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219075"/>
            <a:ext cx="6309360" cy="7953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3" y="1008698"/>
            <a:ext cx="3094672"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4" name="Content Placeholder 3"/>
          <p:cNvSpPr>
            <a:spLocks noGrp="1"/>
          </p:cNvSpPr>
          <p:nvPr>
            <p:ph sz="half" idx="2"/>
          </p:nvPr>
        </p:nvSpPr>
        <p:spPr>
          <a:xfrm>
            <a:off x="503873" y="1503045"/>
            <a:ext cx="3094672"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008698"/>
            <a:ext cx="3109913"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6" name="Content Placeholder 5"/>
          <p:cNvSpPr>
            <a:spLocks noGrp="1"/>
          </p:cNvSpPr>
          <p:nvPr>
            <p:ph sz="quarter" idx="4"/>
          </p:nvPr>
        </p:nvSpPr>
        <p:spPr>
          <a:xfrm>
            <a:off x="3703320" y="1503045"/>
            <a:ext cx="3109913"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CCF0BF-C3A9-4D6C-BDB3-FC19FEA1CBB9}" type="datetimeFigureOut">
              <a:rPr lang="en-US" smtClean="0"/>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2891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CCF0BF-C3A9-4D6C-BDB3-FC19FEA1CBB9}" type="datetimeFigureOut">
              <a:rPr lang="en-US" smtClean="0"/>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43415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CF0BF-C3A9-4D6C-BDB3-FC19FEA1CBB9}" type="datetimeFigureOut">
              <a:rPr lang="en-US" smtClean="0"/>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03822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Content Placeholder 2"/>
          <p:cNvSpPr>
            <a:spLocks noGrp="1"/>
          </p:cNvSpPr>
          <p:nvPr>
            <p:ph idx="1"/>
          </p:nvPr>
        </p:nvSpPr>
        <p:spPr>
          <a:xfrm>
            <a:off x="3109913" y="592455"/>
            <a:ext cx="3703320" cy="29241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38458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592455"/>
            <a:ext cx="3703320" cy="2924175"/>
          </a:xfrm>
        </p:spPr>
        <p:txBody>
          <a:bodyPr anchor="t"/>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739230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19075"/>
            <a:ext cx="6309360" cy="7953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095375"/>
            <a:ext cx="6309360" cy="26108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3813810"/>
            <a:ext cx="1645920" cy="219075"/>
          </a:xfrm>
          <a:prstGeom prst="rect">
            <a:avLst/>
          </a:prstGeom>
        </p:spPr>
        <p:txBody>
          <a:bodyPr vert="horz" lIns="91440" tIns="45720" rIns="91440" bIns="45720" rtlCol="0" anchor="ctr"/>
          <a:lstStyle>
            <a:lvl1pPr algn="l">
              <a:defRPr sz="720">
                <a:solidFill>
                  <a:schemeClr val="tx1">
                    <a:tint val="75000"/>
                  </a:schemeClr>
                </a:solidFill>
              </a:defRPr>
            </a:lvl1pPr>
          </a:lstStyle>
          <a:p>
            <a:fld id="{93CCF0BF-C3A9-4D6C-BDB3-FC19FEA1CBB9}" type="datetimeFigureOut">
              <a:rPr lang="en-US" smtClean="0"/>
              <a:t>12/13/2024</a:t>
            </a:fld>
            <a:endParaRPr lang="en-US"/>
          </a:p>
        </p:txBody>
      </p:sp>
      <p:sp>
        <p:nvSpPr>
          <p:cNvPr id="5" name="Footer Placeholder 4"/>
          <p:cNvSpPr>
            <a:spLocks noGrp="1"/>
          </p:cNvSpPr>
          <p:nvPr>
            <p:ph type="ftr" sz="quarter" idx="3"/>
          </p:nvPr>
        </p:nvSpPr>
        <p:spPr>
          <a:xfrm>
            <a:off x="2423160" y="3813810"/>
            <a:ext cx="2468880" cy="219075"/>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3813810"/>
            <a:ext cx="1645920" cy="219075"/>
          </a:xfrm>
          <a:prstGeom prst="rect">
            <a:avLst/>
          </a:prstGeom>
        </p:spPr>
        <p:txBody>
          <a:bodyPr vert="horz" lIns="91440" tIns="45720" rIns="91440" bIns="45720" rtlCol="0" anchor="ctr"/>
          <a:lstStyle>
            <a:lvl1pPr algn="r">
              <a:defRPr sz="720">
                <a:solidFill>
                  <a:schemeClr val="tx1">
                    <a:tint val="75000"/>
                  </a:schemeClr>
                </a:solidFill>
              </a:defRPr>
            </a:lvl1pPr>
          </a:lstStyle>
          <a:p>
            <a:fld id="{BC7056DE-DC01-4506-95B8-19EE7E39E1AE}" type="slidenum">
              <a:rPr lang="en-US" smtClean="0"/>
              <a:t>‹#›</a:t>
            </a:fld>
            <a:endParaRPr lang="en-US"/>
          </a:p>
        </p:txBody>
      </p:sp>
    </p:spTree>
    <p:extLst>
      <p:ext uri="{BB962C8B-B14F-4D97-AF65-F5344CB8AC3E}">
        <p14:creationId xmlns:p14="http://schemas.microsoft.com/office/powerpoint/2010/main" val="1253032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548640" rtl="0" eaLnBrk="1" latinLnBrk="0" hangingPunct="1">
        <a:lnSpc>
          <a:spcPct val="90000"/>
        </a:lnSpc>
        <a:spcBef>
          <a:spcPct val="0"/>
        </a:spcBef>
        <a:buNone/>
        <a:defRPr sz="2640" kern="1200">
          <a:solidFill>
            <a:schemeClr val="tx1"/>
          </a:solidFill>
          <a:latin typeface="+mj-lt"/>
          <a:ea typeface="+mj-ea"/>
          <a:cs typeface="+mj-cs"/>
        </a:defRPr>
      </a:lvl1pPr>
    </p:titleStyle>
    <p:bodyStyle>
      <a:lvl1pPr marL="137160" indent="-137160" algn="l" defTabSz="54864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1pPr>
      <a:lvl2pPr marL="411480" indent="-137160" algn="l" defTabSz="548640" rtl="0" eaLnBrk="1" latinLnBrk="0" hangingPunct="1">
        <a:lnSpc>
          <a:spcPct val="90000"/>
        </a:lnSpc>
        <a:spcBef>
          <a:spcPts val="300"/>
        </a:spcBef>
        <a:buFont typeface="Arial" panose="020B0604020202020204" pitchFamily="34" charset="0"/>
        <a:buChar char="•"/>
        <a:defRPr sz="1440" kern="1200">
          <a:solidFill>
            <a:schemeClr val="tx1"/>
          </a:solidFill>
          <a:latin typeface="+mn-lt"/>
          <a:ea typeface="+mn-ea"/>
          <a:cs typeface="+mn-cs"/>
        </a:defRPr>
      </a:lvl2pPr>
      <a:lvl3pPr marL="685800" indent="-137160" algn="l" defTabSz="54864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1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4pPr>
      <a:lvl5pPr marL="123444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5pPr>
      <a:lvl6pPr marL="150876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logeion.uchicago.edu/"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C5E477-9E77-9D0D-3FAD-C07706636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356" y="1157241"/>
            <a:ext cx="5260490" cy="2959025"/>
          </a:xfrm>
          <a:prstGeom prst="rect">
            <a:avLst/>
          </a:prstGeom>
        </p:spPr>
      </p:pic>
      <p:sp>
        <p:nvSpPr>
          <p:cNvPr id="3" name="TextBox 2">
            <a:extLst>
              <a:ext uri="{FF2B5EF4-FFF2-40B4-BE49-F238E27FC236}">
                <a16:creationId xmlns:a16="http://schemas.microsoft.com/office/drawing/2014/main" id="{4C16CAE0-FBA9-66C6-B905-EDF726AD7B18}"/>
              </a:ext>
            </a:extLst>
          </p:cNvPr>
          <p:cNvSpPr txBox="1"/>
          <p:nvPr/>
        </p:nvSpPr>
        <p:spPr>
          <a:xfrm>
            <a:off x="0" y="0"/>
            <a:ext cx="7315199" cy="1169551"/>
          </a:xfrm>
          <a:prstGeom prst="rect">
            <a:avLst/>
          </a:prstGeom>
          <a:noFill/>
        </p:spPr>
        <p:txBody>
          <a:bodyPr wrap="square" rtlCol="0">
            <a:spAutoFit/>
          </a:bodyPr>
          <a:lstStyle/>
          <a:p>
            <a:pPr algn="ctr" defTabSz="365751"/>
            <a:r>
              <a:rPr lang="en-US" sz="3200" b="1" dirty="0">
                <a:solidFill>
                  <a:srgbClr val="0070C0"/>
                </a:solidFill>
                <a:latin typeface="Verdana" panose="020B0604030504040204" pitchFamily="34" charset="0"/>
                <a:ea typeface="Verdana" panose="020B0604030504040204" pitchFamily="34" charset="0"/>
              </a:rPr>
              <a:t>REVE</a:t>
            </a:r>
            <a:r>
              <a:rPr lang="ru-RU" sz="3200" b="1" dirty="0">
                <a:solidFill>
                  <a:srgbClr val="0070C0"/>
                </a:solidFill>
                <a:latin typeface="Verdana" panose="020B0604030504040204" pitchFamily="34" charset="0"/>
                <a:ea typeface="Verdana" panose="020B0604030504040204" pitchFamily="34" charset="0"/>
              </a:rPr>
              <a:t>Я</a:t>
            </a:r>
            <a:r>
              <a:rPr lang="en-US" sz="3200" b="1" dirty="0">
                <a:solidFill>
                  <a:srgbClr val="0070C0"/>
                </a:solidFill>
                <a:latin typeface="Verdana" panose="020B0604030504040204" pitchFamily="34" charset="0"/>
                <a:ea typeface="Verdana" panose="020B0604030504040204" pitchFamily="34" charset="0"/>
              </a:rPr>
              <a:t>SING HERMON</a:t>
            </a:r>
            <a:endParaRPr lang="en-US" sz="3200" b="1" dirty="0">
              <a:solidFill>
                <a:srgbClr val="0070C0"/>
              </a:solidFill>
              <a:latin typeface="Verdana" panose="020B0604030504040204" pitchFamily="34" charset="0"/>
              <a:ea typeface="Verdana" panose="020B0604030504040204" pitchFamily="34" charset="0"/>
              <a:cs typeface="Arial" panose="020B0604020202020204" pitchFamily="34" charset="0"/>
            </a:endParaRPr>
          </a:p>
          <a:p>
            <a:pPr algn="ctr" defTabSz="365751"/>
            <a:r>
              <a:rPr lang="en-US" sz="2000" b="1" dirty="0">
                <a:solidFill>
                  <a:prstClr val="black"/>
                </a:solidFill>
                <a:latin typeface="Verdana" panose="020B0604030504040204" pitchFamily="34" charset="0"/>
                <a:ea typeface="Verdana" panose="020B0604030504040204" pitchFamily="34" charset="0"/>
                <a:cs typeface="Arial" panose="020B0604020202020204" pitchFamily="34" charset="0"/>
              </a:rPr>
              <a:t>11: The Watchers’ Sin and the Apocalypse</a:t>
            </a:r>
          </a:p>
          <a:p>
            <a:pPr algn="ctr" defTabSz="365751"/>
            <a:r>
              <a:rPr lang="en-US" b="1" dirty="0">
                <a:solidFill>
                  <a:srgbClr val="C00000"/>
                </a:solidFill>
                <a:latin typeface="Verdana" panose="020B0604030504040204" pitchFamily="34" charset="0"/>
                <a:ea typeface="Verdana" panose="020B0604030504040204" pitchFamily="34" charset="0"/>
                <a:cs typeface="Arial" panose="020B0604020202020204" pitchFamily="34" charset="0"/>
              </a:rPr>
              <a:t>12 and 15 December 2024</a:t>
            </a:r>
          </a:p>
        </p:txBody>
      </p:sp>
    </p:spTree>
    <p:extLst>
      <p:ext uri="{BB962C8B-B14F-4D97-AF65-F5344CB8AC3E}">
        <p14:creationId xmlns:p14="http://schemas.microsoft.com/office/powerpoint/2010/main" val="3903428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6B8F6239-338D-8746-793E-AC8F074334D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B68C619-BC46-DD78-287E-63F1B297803A}"/>
              </a:ext>
            </a:extLst>
          </p:cNvPr>
          <p:cNvSpPr txBox="1"/>
          <p:nvPr/>
        </p:nvSpPr>
        <p:spPr>
          <a:xfrm>
            <a:off x="139875" y="0"/>
            <a:ext cx="6532322" cy="523220"/>
          </a:xfrm>
          <a:prstGeom prst="rect">
            <a:avLst/>
          </a:prstGeom>
          <a:noFill/>
        </p:spPr>
        <p:txBody>
          <a:bodyPr wrap="square" rtlCol="0">
            <a:spAutoFit/>
          </a:bodyPr>
          <a:lstStyle/>
          <a:p>
            <a:r>
              <a:rPr lang="en-GB" sz="2800" b="1" dirty="0">
                <a:solidFill>
                  <a:srgbClr val="0070C0"/>
                </a:solidFill>
                <a:latin typeface="Verdana" panose="020B0604030504040204" pitchFamily="34" charset="0"/>
                <a:ea typeface="Verdana" panose="020B0604030504040204" pitchFamily="34" charset="0"/>
                <a:cs typeface="Arial" panose="020B0604020202020204" pitchFamily="34" charset="0"/>
              </a:rPr>
              <a:t>Will Antichrist be a Gentile?</a:t>
            </a:r>
          </a:p>
        </p:txBody>
      </p:sp>
      <p:sp>
        <p:nvSpPr>
          <p:cNvPr id="4" name="TextBox 3">
            <a:extLst>
              <a:ext uri="{FF2B5EF4-FFF2-40B4-BE49-F238E27FC236}">
                <a16:creationId xmlns:a16="http://schemas.microsoft.com/office/drawing/2014/main" id="{8B562759-C60E-A516-BD8F-69547E9C81C8}"/>
              </a:ext>
            </a:extLst>
          </p:cNvPr>
          <p:cNvSpPr txBox="1"/>
          <p:nvPr/>
        </p:nvSpPr>
        <p:spPr>
          <a:xfrm>
            <a:off x="185350" y="611396"/>
            <a:ext cx="7129850" cy="3108543"/>
          </a:xfrm>
          <a:prstGeom prst="rect">
            <a:avLst/>
          </a:prstGeom>
          <a:noFill/>
        </p:spPr>
        <p:txBody>
          <a:bodyPr wrap="square" rtlCol="0">
            <a:spAutoFit/>
          </a:bodyPr>
          <a:lstStyle/>
          <a:p>
            <a:pPr marL="447675" indent="-447675"/>
            <a:r>
              <a:rPr lang="en-US" sz="2800" b="1" i="0" dirty="0">
                <a:solidFill>
                  <a:srgbClr val="0070C0"/>
                </a:solidFill>
                <a:effectLst/>
                <a:latin typeface="Helvetica" panose="020B0604020202020204" pitchFamily="34" charset="0"/>
              </a:rPr>
              <a:t>John: </a:t>
            </a:r>
            <a:r>
              <a:rPr lang="en-US" sz="2800" b="1" i="0" dirty="0">
                <a:effectLst/>
                <a:latin typeface="Helvetica" panose="020B0604020202020204" pitchFamily="34" charset="0"/>
              </a:rPr>
              <a:t>‘Antichrist’. </a:t>
            </a:r>
            <a:r>
              <a:rPr lang="el-GR" sz="2800" dirty="0">
                <a:effectLst/>
                <a:latin typeface="Helvetica" panose="020B0604020202020204" pitchFamily="34" charset="0"/>
              </a:rPr>
              <a:t>ἀντί-</a:t>
            </a:r>
            <a:r>
              <a:rPr lang="en-US" sz="2800" dirty="0">
                <a:effectLst/>
                <a:latin typeface="Helvetica" panose="020B0604020202020204" pitchFamily="34" charset="0"/>
              </a:rPr>
              <a:t>, </a:t>
            </a:r>
            <a:r>
              <a:rPr lang="en-US" sz="2800" i="1" dirty="0">
                <a:effectLst/>
                <a:latin typeface="Helvetica" panose="020B0604020202020204" pitchFamily="34" charset="0"/>
              </a:rPr>
              <a:t>anti</a:t>
            </a:r>
            <a:r>
              <a:rPr lang="el-GR" sz="2800" i="1" dirty="0">
                <a:effectLst/>
                <a:latin typeface="Helvetica" panose="020B0604020202020204" pitchFamily="34" charset="0"/>
              </a:rPr>
              <a:t>-</a:t>
            </a:r>
            <a:r>
              <a:rPr lang="en-US" sz="2800" dirty="0">
                <a:effectLst/>
                <a:latin typeface="Helvetica" panose="020B0604020202020204" pitchFamily="34" charset="0"/>
              </a:rPr>
              <a:t>:</a:t>
            </a:r>
            <a:endParaRPr lang="en-US" sz="2800" dirty="0">
              <a:solidFill>
                <a:srgbClr val="C00000"/>
              </a:solidFill>
              <a:latin typeface="Arial" panose="020B0604020202020204" pitchFamily="34" charset="0"/>
              <a:cs typeface="Arial" panose="020B0604020202020204" pitchFamily="34" charset="0"/>
            </a:endParaRPr>
          </a:p>
          <a:p>
            <a:pPr marL="447675" indent="-447675"/>
            <a:r>
              <a:rPr lang="en-US" sz="2800" b="1" dirty="0">
                <a:solidFill>
                  <a:srgbClr val="C00000"/>
                </a:solidFill>
                <a:latin typeface="Arial" panose="020B0604020202020204" pitchFamily="34" charset="0"/>
                <a:cs typeface="Arial" panose="020B0604020202020204" pitchFamily="34" charset="0"/>
              </a:rPr>
              <a:t>  I</a:t>
            </a:r>
            <a:r>
              <a:rPr lang="en-US" sz="2800" b="1"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of Place,</a:t>
            </a:r>
            <a:r>
              <a:rPr lang="en-GB" sz="2800" b="1" dirty="0">
                <a:latin typeface="Arial" panose="020B0604020202020204" pitchFamily="34" charset="0"/>
                <a:cs typeface="Arial" panose="020B0604020202020204" pitchFamily="34" charset="0"/>
              </a:rPr>
              <a:t> opposite, over against, </a:t>
            </a:r>
            <a:r>
              <a:rPr lang="el-GR" sz="2800" b="1" dirty="0">
                <a:latin typeface="Arial" panose="020B0604020202020204" pitchFamily="34" charset="0"/>
                <a:cs typeface="Arial" panose="020B0604020202020204" pitchFamily="34" charset="0"/>
              </a:rPr>
              <a:t>...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in the presence of</a:t>
            </a:r>
            <a:r>
              <a:rPr lang="el-GR"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witnesses…</a:t>
            </a:r>
          </a:p>
          <a:p>
            <a:pPr marL="447675" indent="-447675"/>
            <a:r>
              <a:rPr lang="en-US" sz="2800" b="1" dirty="0">
                <a:solidFill>
                  <a:srgbClr val="C00000"/>
                </a:solidFill>
                <a:latin typeface="Arial" panose="020B0604020202020204" pitchFamily="34" charset="0"/>
                <a:cs typeface="Arial" panose="020B0604020202020204" pitchFamily="34" charset="0"/>
              </a:rPr>
              <a:t> II</a:t>
            </a:r>
            <a:r>
              <a:rPr lang="en-US" sz="2800" b="1" dirty="0">
                <a:latin typeface="Arial" panose="020B0604020202020204" pitchFamily="34" charset="0"/>
                <a:cs typeface="Arial" panose="020B0604020202020204" pitchFamily="34" charset="0"/>
              </a:rPr>
              <a:t> </a:t>
            </a:r>
            <a:r>
              <a:rPr lang="en-GB" sz="2800" b="1" i="1" dirty="0">
                <a:latin typeface="Arial" panose="020B0604020202020204" pitchFamily="34" charset="0"/>
                <a:cs typeface="Arial" panose="020B0604020202020204" pitchFamily="34" charset="0"/>
              </a:rPr>
              <a:t>of Time, </a:t>
            </a:r>
            <a:r>
              <a:rPr lang="en-GB" sz="2800" b="1" dirty="0">
                <a:latin typeface="Arial" panose="020B0604020202020204" pitchFamily="34" charset="0"/>
                <a:cs typeface="Arial" panose="020B0604020202020204" pitchFamily="34" charset="0"/>
              </a:rPr>
              <a:t>… the same night…</a:t>
            </a:r>
          </a:p>
          <a:p>
            <a:pPr marL="447675" indent="-447675"/>
            <a:r>
              <a:rPr lang="en-GB" sz="2800" b="1" dirty="0">
                <a:solidFill>
                  <a:srgbClr val="C00000"/>
                </a:solidFill>
                <a:latin typeface="Arial" panose="020B0604020202020204" pitchFamily="34" charset="0"/>
                <a:cs typeface="Arial" panose="020B0604020202020204" pitchFamily="34" charset="0"/>
              </a:rPr>
              <a:t>III</a:t>
            </a:r>
            <a:r>
              <a:rPr lang="en-GB" sz="2800" b="1" dirty="0">
                <a:latin typeface="Arial" panose="020B0604020202020204" pitchFamily="34" charset="0"/>
                <a:cs typeface="Arial" panose="020B0604020202020204" pitchFamily="34" charset="0"/>
              </a:rPr>
              <a:t> instead, in the place of…</a:t>
            </a:r>
          </a:p>
          <a:p>
            <a:pPr marL="447675" indent="-447675"/>
            <a:r>
              <a:rPr lang="en-GB" sz="2800" b="1" dirty="0">
                <a:solidFill>
                  <a:srgbClr val="0070C0"/>
                </a:solidFill>
                <a:latin typeface="Arial" panose="020B0604020202020204" pitchFamily="34" charset="0"/>
                <a:cs typeface="Arial" panose="020B0604020202020204" pitchFamily="34" charset="0"/>
              </a:rPr>
              <a:t>Jesus: </a:t>
            </a:r>
            <a:r>
              <a:rPr lang="en-GB" sz="2800" b="1" dirty="0">
                <a:latin typeface="Arial" panose="020B0604020202020204" pitchFamily="34" charset="0"/>
                <a:cs typeface="Arial" panose="020B0604020202020204" pitchFamily="34" charset="0"/>
              </a:rPr>
              <a:t>‘</a:t>
            </a:r>
            <a:r>
              <a:rPr lang="en-GB" sz="2800" b="1" dirty="0" err="1">
                <a:latin typeface="Arial" panose="020B0604020202020204" pitchFamily="34" charset="0"/>
                <a:cs typeface="Arial" panose="020B0604020202020204" pitchFamily="34" charset="0"/>
              </a:rPr>
              <a:t>Pseudochrist</a:t>
            </a:r>
            <a:r>
              <a:rPr lang="en-GB" sz="2800" b="1" dirty="0">
                <a:latin typeface="Arial" panose="020B0604020202020204" pitchFamily="34" charset="0"/>
                <a:cs typeface="Arial" panose="020B0604020202020204" pitchFamily="34" charset="0"/>
              </a:rPr>
              <a:t>’. </a:t>
            </a:r>
            <a:br>
              <a:rPr lang="en-GB" sz="2800" b="1" dirty="0">
                <a:latin typeface="Arial" panose="020B0604020202020204" pitchFamily="34" charset="0"/>
                <a:cs typeface="Arial" panose="020B0604020202020204" pitchFamily="34" charset="0"/>
              </a:rPr>
            </a:br>
            <a:r>
              <a:rPr lang="el-GR" sz="2800" b="0" i="0" dirty="0">
                <a:effectLst/>
                <a:latin typeface="Helvetica" panose="020B0604020202020204" pitchFamily="34" charset="0"/>
              </a:rPr>
              <a:t>Ψεῦδος</a:t>
            </a:r>
            <a:r>
              <a:rPr lang="en-US" sz="2800" b="0" i="0" dirty="0">
                <a:effectLst/>
                <a:latin typeface="Helvetica" panose="020B0604020202020204" pitchFamily="34" charset="0"/>
              </a:rPr>
              <a:t>, </a:t>
            </a:r>
            <a:r>
              <a:rPr lang="en-US" sz="2800" b="0" i="0" dirty="0" err="1">
                <a:effectLst/>
                <a:latin typeface="Helvetica" panose="020B0604020202020204" pitchFamily="34" charset="0"/>
              </a:rPr>
              <a:t>pseudos</a:t>
            </a:r>
            <a:r>
              <a:rPr lang="en-US" sz="2800" b="0" i="0" dirty="0">
                <a:effectLst/>
                <a:latin typeface="Helvetica" panose="020B0604020202020204" pitchFamily="34" charset="0"/>
              </a:rPr>
              <a:t>: </a:t>
            </a:r>
            <a:r>
              <a:rPr lang="en-US" sz="2800" b="1" dirty="0">
                <a:latin typeface="Arial" panose="020B0604020202020204" pitchFamily="34" charset="0"/>
                <a:cs typeface="Arial" panose="020B0604020202020204" pitchFamily="34" charset="0"/>
              </a:rPr>
              <a:t>Falsehood.</a:t>
            </a:r>
          </a:p>
        </p:txBody>
      </p:sp>
      <p:sp>
        <p:nvSpPr>
          <p:cNvPr id="2" name="TextBox 1">
            <a:extLst>
              <a:ext uri="{FF2B5EF4-FFF2-40B4-BE49-F238E27FC236}">
                <a16:creationId xmlns:a16="http://schemas.microsoft.com/office/drawing/2014/main" id="{1624E1E9-F57B-013E-61F5-96CB17CFD860}"/>
              </a:ext>
            </a:extLst>
          </p:cNvPr>
          <p:cNvSpPr txBox="1"/>
          <p:nvPr/>
        </p:nvSpPr>
        <p:spPr>
          <a:xfrm>
            <a:off x="390418" y="3745468"/>
            <a:ext cx="6703888" cy="369332"/>
          </a:xfrm>
          <a:prstGeom prst="rect">
            <a:avLst/>
          </a:prstGeom>
          <a:noFill/>
        </p:spPr>
        <p:txBody>
          <a:bodyPr wrap="square" rtlCol="0">
            <a:spAutoFit/>
          </a:bodyPr>
          <a:lstStyle/>
          <a:p>
            <a:pPr algn="ctr"/>
            <a:r>
              <a:rPr lang="en-US" dirty="0">
                <a:hlinkClick r:id="rId2"/>
              </a:rPr>
              <a:t>https://logeion.uchicago.edu/</a:t>
            </a:r>
            <a:r>
              <a:rPr lang="en-US" dirty="0"/>
              <a:t> online Greek &amp; Latin lexicons</a:t>
            </a:r>
          </a:p>
        </p:txBody>
      </p:sp>
      <p:pic>
        <p:nvPicPr>
          <p:cNvPr id="6" name="Picture 5">
            <a:extLst>
              <a:ext uri="{FF2B5EF4-FFF2-40B4-BE49-F238E27FC236}">
                <a16:creationId xmlns:a16="http://schemas.microsoft.com/office/drawing/2014/main" id="{784EB9A8-0FE6-9698-4AD2-65A30098F876}"/>
              </a:ext>
            </a:extLst>
          </p:cNvPr>
          <p:cNvPicPr>
            <a:picLocks noChangeAspect="1"/>
          </p:cNvPicPr>
          <p:nvPr/>
        </p:nvPicPr>
        <p:blipFill>
          <a:blip r:embed="rId3"/>
          <a:stretch>
            <a:fillRect/>
          </a:stretch>
        </p:blipFill>
        <p:spPr>
          <a:xfrm>
            <a:off x="995307" y="465892"/>
            <a:ext cx="5324586" cy="3648908"/>
          </a:xfrm>
          <a:prstGeom prst="rect">
            <a:avLst/>
          </a:prstGeom>
        </p:spPr>
      </p:pic>
    </p:spTree>
    <p:extLst>
      <p:ext uri="{BB962C8B-B14F-4D97-AF65-F5344CB8AC3E}">
        <p14:creationId xmlns:p14="http://schemas.microsoft.com/office/powerpoint/2010/main" val="3295324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8EE9D772-A8F7-01FA-C3B7-2CC0061A716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935CBEC-A5D6-BF54-B009-8BB0D7C691B0}"/>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Will Antichrist be a Gentile?</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6B215A66-47BC-C4D9-85FC-BB1B031AFEB4}"/>
              </a:ext>
            </a:extLst>
          </p:cNvPr>
          <p:cNvSpPr txBox="1"/>
          <p:nvPr/>
        </p:nvSpPr>
        <p:spPr>
          <a:xfrm>
            <a:off x="180158" y="436734"/>
            <a:ext cx="7135042" cy="35394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In all Jewish literature, it is Gentiles who trouble Israel in the land.</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Philistines and the Goliath giants.</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Assyrians and the Babylonians.</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Seleucid king Antiochus Epiphanes IV.</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Gog from Magog (in the north).</a:t>
            </a:r>
            <a:r>
              <a:rPr lang="en-US" sz="2800" b="1" dirty="0">
                <a:solidFill>
                  <a:srgbClr val="C00000"/>
                </a:solidFill>
                <a:latin typeface="Arial" panose="020B0604020202020204" pitchFamily="34" charset="0"/>
                <a:cs typeface="Arial" panose="020B0604020202020204" pitchFamily="34" charset="0"/>
              </a:rPr>
              <a:t>*</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king of Daniel 11:37ff</a:t>
            </a:r>
            <a:r>
              <a:rPr lang="en-US" sz="2800" b="1" dirty="0">
                <a:solidFill>
                  <a:srgbClr val="C00000"/>
                </a:solidFill>
                <a:latin typeface="Arial" panose="020B0604020202020204" pitchFamily="34" charset="0"/>
                <a:cs typeface="Arial" panose="020B0604020202020204" pitchFamily="34" charset="0"/>
              </a:rPr>
              <a:t>*</a:t>
            </a:r>
          </a:p>
          <a:p>
            <a:pPr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See below…</a:t>
            </a:r>
          </a:p>
        </p:txBody>
      </p:sp>
      <p:pic>
        <p:nvPicPr>
          <p:cNvPr id="5" name="Picture 4">
            <a:extLst>
              <a:ext uri="{FF2B5EF4-FFF2-40B4-BE49-F238E27FC236}">
                <a16:creationId xmlns:a16="http://schemas.microsoft.com/office/drawing/2014/main" id="{0AD852A1-8816-5BE3-1ACA-A2A597C37191}"/>
              </a:ext>
            </a:extLst>
          </p:cNvPr>
          <p:cNvPicPr>
            <a:picLocks noChangeAspect="1"/>
          </p:cNvPicPr>
          <p:nvPr/>
        </p:nvPicPr>
        <p:blipFill>
          <a:blip r:embed="rId2"/>
          <a:stretch>
            <a:fillRect/>
          </a:stretch>
        </p:blipFill>
        <p:spPr>
          <a:xfrm>
            <a:off x="1648690" y="424699"/>
            <a:ext cx="3882806" cy="3690101"/>
          </a:xfrm>
          <a:prstGeom prst="rect">
            <a:avLst/>
          </a:prstGeom>
        </p:spPr>
      </p:pic>
    </p:spTree>
    <p:extLst>
      <p:ext uri="{BB962C8B-B14F-4D97-AF65-F5344CB8AC3E}">
        <p14:creationId xmlns:p14="http://schemas.microsoft.com/office/powerpoint/2010/main" val="2657189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4000" r="-4000"/>
          </a:stretch>
        </a:blipFill>
        <a:effectLst/>
      </p:bgPr>
    </p:bg>
    <p:spTree>
      <p:nvGrpSpPr>
        <p:cNvPr id="1" name="">
          <a:extLst>
            <a:ext uri="{FF2B5EF4-FFF2-40B4-BE49-F238E27FC236}">
              <a16:creationId xmlns:a16="http://schemas.microsoft.com/office/drawing/2014/main" id="{9CD7550C-6CFD-9284-BD20-2066B9B9396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EE92F6-913A-7C90-1956-ADD3F6DDE84F}"/>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Ezekiel 39</a:t>
            </a:r>
            <a:endParaRPr lang="en-US" sz="2800" dirty="0">
              <a:solidFill>
                <a:srgbClr val="00B05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EC27101D-4838-85DB-ACC7-DCDD9FA35037}"/>
              </a:ext>
            </a:extLst>
          </p:cNvPr>
          <p:cNvSpPr txBox="1"/>
          <p:nvPr/>
        </p:nvSpPr>
        <p:spPr>
          <a:xfrm>
            <a:off x="139875" y="442752"/>
            <a:ext cx="7226696" cy="2677656"/>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1</a:t>
            </a:r>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I am against you, O Gog, chief prince of </a:t>
            </a:r>
            <a:r>
              <a:rPr lang="en-GB" sz="2800" b="1" dirty="0" err="1">
                <a:latin typeface="Arial" panose="020B0604020202020204" pitchFamily="34" charset="0"/>
                <a:cs typeface="Arial" panose="020B0604020202020204" pitchFamily="34" charset="0"/>
              </a:rPr>
              <a:t>Meshech</a:t>
            </a:r>
            <a:r>
              <a:rPr lang="en-GB" sz="2800" b="1" dirty="0">
                <a:latin typeface="Arial" panose="020B0604020202020204" pitchFamily="34" charset="0"/>
                <a:cs typeface="Arial" panose="020B0604020202020204" pitchFamily="34" charset="0"/>
              </a:rPr>
              <a:t> and Tubal. </a:t>
            </a:r>
            <a:r>
              <a:rPr lang="en-GB" sz="2800" b="1" baseline="30000" dirty="0">
                <a:solidFill>
                  <a:srgbClr val="C00000"/>
                </a:solidFill>
                <a:latin typeface="Arial" panose="020B0604020202020204" pitchFamily="34" charset="0"/>
                <a:cs typeface="Arial" panose="020B0604020202020204" pitchFamily="34" charset="0"/>
              </a:rPr>
              <a:t>2</a:t>
            </a:r>
            <a:r>
              <a:rPr lang="en-GB" sz="2800" b="1" dirty="0">
                <a:latin typeface="Arial" panose="020B0604020202020204" pitchFamily="34" charset="0"/>
                <a:cs typeface="Arial" panose="020B0604020202020204" pitchFamily="34" charset="0"/>
              </a:rPr>
              <a:t> And I will turn you about and drive you forward, and bring you up from the uttermost parts of the north, and lead you against the mountains of Israel…</a:t>
            </a:r>
            <a:endParaRPr 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2B4F63F-6265-8C23-A7A8-A753F8706061}"/>
              </a:ext>
            </a:extLst>
          </p:cNvPr>
          <p:cNvSpPr txBox="1"/>
          <p:nvPr/>
        </p:nvSpPr>
        <p:spPr>
          <a:xfrm>
            <a:off x="139875" y="2575878"/>
            <a:ext cx="6913334" cy="1384995"/>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								6</a:t>
            </a:r>
            <a:r>
              <a:rPr lang="en-GB" sz="2800" b="1" dirty="0">
                <a:latin typeface="Arial" panose="020B0604020202020204" pitchFamily="34" charset="0"/>
                <a:cs typeface="Arial" panose="020B0604020202020204" pitchFamily="34" charset="0"/>
              </a:rPr>
              <a:t> I will send fire on Magog … and they shall know that I am the L</a:t>
            </a:r>
            <a:r>
              <a:rPr lang="en-GB" sz="2400" b="1" dirty="0">
                <a:latin typeface="Arial" panose="020B0604020202020204" pitchFamily="34" charset="0"/>
                <a:cs typeface="Arial" panose="020B0604020202020204" pitchFamily="34" charset="0"/>
              </a:rPr>
              <a:t>ORD</a:t>
            </a:r>
            <a:r>
              <a:rPr lang="en-GB" sz="2800" b="1" dirty="0">
                <a:latin typeface="Arial" panose="020B0604020202020204" pitchFamily="34" charset="0"/>
                <a:cs typeface="Arial" panose="020B0604020202020204" pitchFamily="34" charset="0"/>
              </a:rPr>
              <a:t>.</a:t>
            </a:r>
            <a:endParaRPr lang="en-US" dirty="0"/>
          </a:p>
        </p:txBody>
      </p:sp>
      <p:sp>
        <p:nvSpPr>
          <p:cNvPr id="4" name="AutoShape 2" descr="Who Are Gog and Magog in the Bible?">
            <a:extLst>
              <a:ext uri="{FF2B5EF4-FFF2-40B4-BE49-F238E27FC236}">
                <a16:creationId xmlns:a16="http://schemas.microsoft.com/office/drawing/2014/main" id="{DE7A84A6-95E0-8528-05FF-9AC2A6F8216B}"/>
              </a:ext>
            </a:extLst>
          </p:cNvPr>
          <p:cNvSpPr>
            <a:spLocks noChangeAspect="1" noChangeArrowheads="1"/>
          </p:cNvSpPr>
          <p:nvPr/>
        </p:nvSpPr>
        <p:spPr bwMode="auto">
          <a:xfrm>
            <a:off x="3505200" y="190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Who Are Gog and Magog in the Bible?">
            <a:extLst>
              <a:ext uri="{FF2B5EF4-FFF2-40B4-BE49-F238E27FC236}">
                <a16:creationId xmlns:a16="http://schemas.microsoft.com/office/drawing/2014/main" id="{DF1512B6-2E54-5E9F-A113-A81D1542A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62" y="452774"/>
            <a:ext cx="7003875" cy="366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672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100"/>
                                        </p:tgtEl>
                                        <p:attrNameLst>
                                          <p:attrName>ppt_x</p:attrName>
                                        </p:attrNameLst>
                                      </p:cBhvr>
                                      <p:tavLst>
                                        <p:tav tm="0">
                                          <p:val>
                                            <p:strVal val="ppt_x"/>
                                          </p:val>
                                        </p:tav>
                                        <p:tav tm="100000">
                                          <p:val>
                                            <p:strVal val="ppt_x"/>
                                          </p:val>
                                        </p:tav>
                                      </p:tavLst>
                                    </p:anim>
                                    <p:anim calcmode="lin" valueType="num">
                                      <p:cBhvr additive="base">
                                        <p:cTn id="7" dur="500"/>
                                        <p:tgtEl>
                                          <p:spTgt spid="4100"/>
                                        </p:tgtEl>
                                        <p:attrNameLst>
                                          <p:attrName>ppt_y</p:attrName>
                                        </p:attrNameLst>
                                      </p:cBhvr>
                                      <p:tavLst>
                                        <p:tav tm="0">
                                          <p:val>
                                            <p:strVal val="ppt_y"/>
                                          </p:val>
                                        </p:tav>
                                        <p:tav tm="100000">
                                          <p:val>
                                            <p:strVal val="1+ppt_h/2"/>
                                          </p:val>
                                        </p:tav>
                                      </p:tavLst>
                                    </p:anim>
                                    <p:set>
                                      <p:cBhvr>
                                        <p:cTn id="8" dur="1" fill="hold">
                                          <p:stCondLst>
                                            <p:cond delay="499"/>
                                          </p:stCondLst>
                                        </p:cTn>
                                        <p:tgtEl>
                                          <p:spTgt spid="410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8000" b="-8000"/>
          </a:stretch>
        </a:blipFill>
        <a:effectLst/>
      </p:bgPr>
    </p:bg>
    <p:spTree>
      <p:nvGrpSpPr>
        <p:cNvPr id="1" name="">
          <a:extLst>
            <a:ext uri="{FF2B5EF4-FFF2-40B4-BE49-F238E27FC236}">
              <a16:creationId xmlns:a16="http://schemas.microsoft.com/office/drawing/2014/main" id="{6A1B1575-DEC7-4F9B-3681-FACD0B2FA97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B3AA12B-BD9D-201B-E7FF-24940C208736}"/>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Gog and Magog</a:t>
            </a:r>
            <a:endParaRPr lang="en-US" sz="2800" dirty="0">
              <a:solidFill>
                <a:srgbClr val="00B050"/>
              </a:solidFill>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62C3AEEE-8E14-A2FD-07EE-1946F9C50F59}"/>
              </a:ext>
            </a:extLst>
          </p:cNvPr>
          <p:cNvSpPr txBox="1"/>
          <p:nvPr/>
        </p:nvSpPr>
        <p:spPr>
          <a:xfrm>
            <a:off x="139875" y="471849"/>
            <a:ext cx="7175325" cy="3539430"/>
          </a:xfrm>
          <a:prstGeom prst="rect">
            <a:avLst/>
          </a:prstGeom>
          <a:noFill/>
        </p:spPr>
        <p:txBody>
          <a:bodyPr wrap="square" rtlCol="0">
            <a:spAutoFit/>
          </a:bodyPr>
          <a:lstStyle/>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Note:</a:t>
            </a:r>
            <a:r>
              <a:rPr lang="en-US" sz="2800" b="1" dirty="0">
                <a:latin typeface="Arial" panose="020B0604020202020204" pitchFamily="34" charset="0"/>
                <a:cs typeface="Arial" panose="020B0604020202020204" pitchFamily="34" charset="0"/>
              </a:rPr>
              <a:t> There is no direct evidence that Gog be the antichrist.</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Gog:</a:t>
            </a:r>
            <a:r>
              <a:rPr lang="en-US" sz="2800" b="1" dirty="0">
                <a:latin typeface="Arial" panose="020B0604020202020204" pitchFamily="34" charset="0"/>
                <a:cs typeface="Arial" panose="020B0604020202020204" pitchFamily="34" charset="0"/>
              </a:rPr>
              <a:t> a ‘chief prince’ (</a:t>
            </a:r>
            <a:r>
              <a:rPr lang="en-US" sz="2800" b="1" i="1" dirty="0" err="1">
                <a:latin typeface="Arial" panose="020B0604020202020204" pitchFamily="34" charset="0"/>
                <a:cs typeface="Arial" panose="020B0604020202020204" pitchFamily="34" charset="0"/>
              </a:rPr>
              <a:t>nasy</a:t>
            </a:r>
            <a:r>
              <a:rPr lang="en-US" sz="2800" b="1" i="1" baseline="30000" dirty="0" err="1">
                <a:latin typeface="Arial" panose="020B0604020202020204" pitchFamily="34" charset="0"/>
                <a:cs typeface="Arial" panose="020B0604020202020204" pitchFamily="34" charset="0"/>
              </a:rPr>
              <a:t>ʔ</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ro</a:t>
            </a:r>
            <a:r>
              <a:rPr lang="en-US" sz="2800" b="1" i="1" baseline="30000" dirty="0" err="1">
                <a:latin typeface="Arial" panose="020B0604020202020204" pitchFamily="34" charset="0"/>
                <a:cs typeface="Arial" panose="020B0604020202020204" pitchFamily="34" charset="0"/>
              </a:rPr>
              <a:t>ʔ</a:t>
            </a:r>
            <a:r>
              <a:rPr lang="en-US" sz="2800" b="1" i="1" dirty="0" err="1">
                <a:latin typeface="Arial" panose="020B0604020202020204" pitchFamily="34" charset="0"/>
                <a:cs typeface="Arial" panose="020B0604020202020204" pitchFamily="34" charset="0"/>
              </a:rPr>
              <a:t>š</a:t>
            </a:r>
            <a:r>
              <a:rPr lang="en-US" sz="2800" b="1" dirty="0">
                <a:latin typeface="Arial" panose="020B0604020202020204" pitchFamily="34" charset="0"/>
                <a:cs typeface="Arial" panose="020B0604020202020204" pitchFamily="34" charset="0"/>
              </a:rPr>
              <a:t>).</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Chief:</a:t>
            </a:r>
            <a:r>
              <a:rPr lang="en-US" sz="2800" b="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ro</a:t>
            </a:r>
            <a:r>
              <a:rPr lang="en-US" sz="2800" b="1" i="1" baseline="30000" dirty="0" err="1">
                <a:latin typeface="Arial" panose="020B0604020202020204" pitchFamily="34" charset="0"/>
                <a:cs typeface="Arial" panose="020B0604020202020204" pitchFamily="34" charset="0"/>
              </a:rPr>
              <a:t>ʔ</a:t>
            </a:r>
            <a:r>
              <a:rPr lang="en-US" sz="2800" b="1" i="1" dirty="0" err="1">
                <a:latin typeface="Arial" panose="020B0604020202020204" pitchFamily="34" charset="0"/>
                <a:cs typeface="Arial" panose="020B0604020202020204" pitchFamily="34" charset="0"/>
              </a:rPr>
              <a:t>š</a:t>
            </a:r>
            <a:r>
              <a:rPr lang="en-US" sz="2800" b="1" dirty="0">
                <a:latin typeface="Arial" panose="020B0604020202020204" pitchFamily="34" charset="0"/>
                <a:cs typeface="Arial" panose="020B0604020202020204" pitchFamily="34" charset="0"/>
              </a:rPr>
              <a:t>, head, chief, leader. </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Ro’sh</a:t>
            </a:r>
            <a:r>
              <a:rPr lang="en-US" sz="2800" b="1" dirty="0">
                <a:solidFill>
                  <a:srgbClr val="0070C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No ancient people was called Rosh, nor does this mean Russia.</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North:</a:t>
            </a:r>
            <a:r>
              <a:rPr lang="en-US" sz="2800" b="1" dirty="0">
                <a:latin typeface="Arial" panose="020B0604020202020204" pitchFamily="34" charset="0"/>
                <a:cs typeface="Arial" panose="020B0604020202020204" pitchFamily="34" charset="0"/>
              </a:rPr>
              <a:t> All major invaders came from the north through ‘the fertile crescent.’</a:t>
            </a:r>
          </a:p>
        </p:txBody>
      </p:sp>
      <p:pic>
        <p:nvPicPr>
          <p:cNvPr id="5122" name="Picture 2" descr="What Was the Fertile Crescent?">
            <a:extLst>
              <a:ext uri="{FF2B5EF4-FFF2-40B4-BE49-F238E27FC236}">
                <a16:creationId xmlns:a16="http://schemas.microsoft.com/office/drawing/2014/main" id="{AF51E895-13BF-2E6E-00F6-834CD0D3D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62" y="471849"/>
            <a:ext cx="5547349" cy="364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037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47972519-DAA5-B9C4-9852-8440DAC295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F7CD56E-E734-AF4D-17DF-BE11DF03FC31}"/>
              </a:ext>
            </a:extLst>
          </p:cNvPr>
          <p:cNvSpPr txBox="1"/>
          <p:nvPr/>
        </p:nvSpPr>
        <p:spPr>
          <a:xfrm>
            <a:off x="228013" y="-35503"/>
            <a:ext cx="5572557"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Invaders from the north</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6A827D49-52F9-CC9B-B972-6D5D25757D78}"/>
              </a:ext>
            </a:extLst>
          </p:cNvPr>
          <p:cNvSpPr txBox="1"/>
          <p:nvPr/>
        </p:nvSpPr>
        <p:spPr>
          <a:xfrm>
            <a:off x="228013" y="477443"/>
            <a:ext cx="6927938" cy="3539430"/>
          </a:xfrm>
          <a:prstGeom prst="rect">
            <a:avLst/>
          </a:prstGeom>
          <a:noFill/>
        </p:spPr>
        <p:txBody>
          <a:bodyPr wrap="square" rtlCol="0">
            <a:spAutoFit/>
          </a:bodyPr>
          <a:lstStyle/>
          <a:p>
            <a:r>
              <a:rPr lang="en-US" sz="2800" b="1" i="1" dirty="0">
                <a:latin typeface="Arial" panose="020B0604020202020204" pitchFamily="34" charset="0"/>
                <a:cs typeface="Arial" panose="020B0604020202020204" pitchFamily="34" charset="0"/>
              </a:rPr>
              <a:t>Bashan was Israel’s northern border.</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Watchers from Hermon.</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Assyrians from Ninevah.</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Babylonians from Chaldea.</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Greeks under Alexander.</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Antiochus IV and the Seleucids.</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Gog and Magog in the end-times.</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end-times Antichrist? Dan 11:36?</a:t>
            </a:r>
          </a:p>
        </p:txBody>
      </p:sp>
      <p:pic>
        <p:nvPicPr>
          <p:cNvPr id="2" name="Picture 1">
            <a:extLst>
              <a:ext uri="{FF2B5EF4-FFF2-40B4-BE49-F238E27FC236}">
                <a16:creationId xmlns:a16="http://schemas.microsoft.com/office/drawing/2014/main" id="{AC24A0E7-84E6-89BD-0900-4CFFF1A4D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663" y="427122"/>
            <a:ext cx="6555873" cy="3687678"/>
          </a:xfrm>
          <a:prstGeom prst="rect">
            <a:avLst/>
          </a:prstGeom>
        </p:spPr>
      </p:pic>
    </p:spTree>
    <p:extLst>
      <p:ext uri="{BB962C8B-B14F-4D97-AF65-F5344CB8AC3E}">
        <p14:creationId xmlns:p14="http://schemas.microsoft.com/office/powerpoint/2010/main" val="2645117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l="-2000" r="-2000"/>
          </a:stretch>
        </a:blipFill>
        <a:effectLst/>
      </p:bgPr>
    </p:bg>
    <p:spTree>
      <p:nvGrpSpPr>
        <p:cNvPr id="1" name="">
          <a:extLst>
            <a:ext uri="{FF2B5EF4-FFF2-40B4-BE49-F238E27FC236}">
              <a16:creationId xmlns:a16="http://schemas.microsoft.com/office/drawing/2014/main" id="{84D1B036-25ED-750A-D928-FF9F7C8AE27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9A1EE45-4766-78E4-2F40-E12C6C0910D6}"/>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Isaiah 14 </a:t>
            </a:r>
            <a:endParaRPr lang="en-US" sz="2800" dirty="0">
              <a:solidFill>
                <a:srgbClr val="00B05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F434C9D7-5D34-550F-FA37-BBD510CE0EC1}"/>
              </a:ext>
            </a:extLst>
          </p:cNvPr>
          <p:cNvSpPr txBox="1"/>
          <p:nvPr/>
        </p:nvSpPr>
        <p:spPr>
          <a:xfrm>
            <a:off x="150149" y="535220"/>
            <a:ext cx="7175325" cy="2123658"/>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	</a:t>
            </a:r>
            <a:r>
              <a:rPr lang="en-US" sz="2600" b="1" baseline="30000" dirty="0">
                <a:solidFill>
                  <a:srgbClr val="C00000"/>
                </a:solidFill>
                <a:latin typeface="Arial" panose="020B0604020202020204" pitchFamily="34" charset="0"/>
                <a:cs typeface="Arial" panose="020B0604020202020204" pitchFamily="34" charset="0"/>
              </a:rPr>
              <a:t>12</a:t>
            </a:r>
            <a:r>
              <a:rPr lang="en-US" sz="2600" b="1" dirty="0">
                <a:solidFill>
                  <a:srgbClr val="C00000"/>
                </a:solidFill>
                <a:latin typeface="Arial" panose="020B0604020202020204" pitchFamily="34" charset="0"/>
                <a:cs typeface="Arial" panose="020B0604020202020204" pitchFamily="34" charset="0"/>
              </a:rPr>
              <a:t> </a:t>
            </a:r>
            <a:r>
              <a:rPr lang="en-GB" sz="2600" b="1" dirty="0">
                <a:latin typeface="Arial" panose="020B0604020202020204" pitchFamily="34" charset="0"/>
                <a:cs typeface="Arial" panose="020B0604020202020204" pitchFamily="34" charset="0"/>
              </a:rPr>
              <a:t>You are fallen from heaven, O Day Star … cut down to the ground, you who laid the nations low! </a:t>
            </a:r>
            <a:r>
              <a:rPr lang="en-GB" sz="2600" b="1" baseline="30000" dirty="0">
                <a:solidFill>
                  <a:srgbClr val="C00000"/>
                </a:solidFill>
                <a:latin typeface="Arial" panose="020B0604020202020204" pitchFamily="34" charset="0"/>
                <a:cs typeface="Arial" panose="020B0604020202020204" pitchFamily="34" charset="0"/>
              </a:rPr>
              <a:t>13</a:t>
            </a:r>
            <a:r>
              <a:rPr lang="en-GB" sz="2600" b="1" dirty="0">
                <a:latin typeface="Arial" panose="020B0604020202020204" pitchFamily="34" charset="0"/>
                <a:cs typeface="Arial" panose="020B0604020202020204" pitchFamily="34" charset="0"/>
              </a:rPr>
              <a:t> You said in your heart, ‘I will ascend to heaven; above the stars of God </a:t>
            </a:r>
            <a:br>
              <a:rPr lang="en-GB" sz="2600" b="1" dirty="0">
                <a:latin typeface="Arial" panose="020B0604020202020204" pitchFamily="34" charset="0"/>
                <a:cs typeface="Arial" panose="020B0604020202020204" pitchFamily="34" charset="0"/>
              </a:rPr>
            </a:br>
            <a:r>
              <a:rPr lang="en-GB" sz="2600" b="1" dirty="0">
                <a:latin typeface="Arial" panose="020B0604020202020204" pitchFamily="34" charset="0"/>
                <a:cs typeface="Arial" panose="020B0604020202020204" pitchFamily="34" charset="0"/>
              </a:rPr>
              <a:t>I will set my throne on high; </a:t>
            </a:r>
            <a:endParaRPr lang="en-US" sz="26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5E38CF1-41A8-BD38-CAF8-386A4ACB4848}"/>
              </a:ext>
            </a:extLst>
          </p:cNvPr>
          <p:cNvSpPr txBox="1"/>
          <p:nvPr/>
        </p:nvSpPr>
        <p:spPr>
          <a:xfrm>
            <a:off x="150148" y="2137025"/>
            <a:ext cx="7175325" cy="1692771"/>
          </a:xfrm>
          <a:prstGeom prst="rect">
            <a:avLst/>
          </a:prstGeom>
          <a:noFill/>
        </p:spPr>
        <p:txBody>
          <a:bodyPr wrap="square" rtlCol="0">
            <a:spAutoFit/>
          </a:bodyPr>
          <a:lstStyle/>
          <a:p>
            <a:r>
              <a:rPr lang="en-GB" sz="2600" b="1" dirty="0">
                <a:latin typeface="Arial" panose="020B0604020202020204" pitchFamily="34" charset="0"/>
                <a:cs typeface="Arial" panose="020B0604020202020204" pitchFamily="34" charset="0"/>
              </a:rPr>
              <a:t>									    I will sit on the mount of assembly in the far reaches of the north; </a:t>
            </a:r>
            <a:r>
              <a:rPr lang="en-GB" sz="2600" b="1" baseline="30000" dirty="0">
                <a:solidFill>
                  <a:srgbClr val="C00000"/>
                </a:solidFill>
                <a:latin typeface="Arial" panose="020B0604020202020204" pitchFamily="34" charset="0"/>
                <a:cs typeface="Arial" panose="020B0604020202020204" pitchFamily="34" charset="0"/>
              </a:rPr>
              <a:t>14</a:t>
            </a:r>
            <a:r>
              <a:rPr lang="en-GB" sz="2600" b="1" dirty="0">
                <a:latin typeface="Arial" panose="020B0604020202020204" pitchFamily="34" charset="0"/>
                <a:cs typeface="Arial" panose="020B0604020202020204" pitchFamily="34" charset="0"/>
              </a:rPr>
              <a:t> I will ascend above … the clouds; </a:t>
            </a:r>
            <a:br>
              <a:rPr lang="en-GB" sz="2600" b="1" dirty="0">
                <a:latin typeface="Arial" panose="020B0604020202020204" pitchFamily="34" charset="0"/>
                <a:cs typeface="Arial" panose="020B0604020202020204" pitchFamily="34" charset="0"/>
              </a:rPr>
            </a:br>
            <a:r>
              <a:rPr lang="en-GB" sz="2600" b="1" dirty="0">
                <a:latin typeface="Arial" panose="020B0604020202020204" pitchFamily="34" charset="0"/>
                <a:cs typeface="Arial" panose="020B0604020202020204" pitchFamily="34" charset="0"/>
              </a:rPr>
              <a:t>I will make myself like the Most High.’</a:t>
            </a:r>
            <a:endParaRPr lang="en-US" sz="2600" dirty="0"/>
          </a:p>
        </p:txBody>
      </p:sp>
      <p:pic>
        <p:nvPicPr>
          <p:cNvPr id="6" name="Picture 5">
            <a:extLst>
              <a:ext uri="{FF2B5EF4-FFF2-40B4-BE49-F238E27FC236}">
                <a16:creationId xmlns:a16="http://schemas.microsoft.com/office/drawing/2014/main" id="{E7E19F35-AD18-80BE-717E-D8566BFFA98C}"/>
              </a:ext>
            </a:extLst>
          </p:cNvPr>
          <p:cNvPicPr>
            <a:picLocks noChangeAspect="1"/>
          </p:cNvPicPr>
          <p:nvPr/>
        </p:nvPicPr>
        <p:blipFill>
          <a:blip r:embed="rId3"/>
          <a:stretch>
            <a:fillRect/>
          </a:stretch>
        </p:blipFill>
        <p:spPr>
          <a:xfrm>
            <a:off x="10273" y="629396"/>
            <a:ext cx="7315200" cy="3200400"/>
          </a:xfrm>
          <a:prstGeom prst="rect">
            <a:avLst/>
          </a:prstGeom>
        </p:spPr>
      </p:pic>
    </p:spTree>
    <p:extLst>
      <p:ext uri="{BB962C8B-B14F-4D97-AF65-F5344CB8AC3E}">
        <p14:creationId xmlns:p14="http://schemas.microsoft.com/office/powerpoint/2010/main" val="2884851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509E7DBB-D4CB-9AC9-FF43-3C1D47E9DF0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78F5A5D-C528-E288-EF38-148F9B68E082}"/>
              </a:ext>
            </a:extLst>
          </p:cNvPr>
          <p:cNvSpPr txBox="1"/>
          <p:nvPr/>
        </p:nvSpPr>
        <p:spPr>
          <a:xfrm>
            <a:off x="139875" y="0"/>
            <a:ext cx="621454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“O Day Star” (Latin ‘Lucifer’)</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03C2C1DF-CF53-4B47-6C3D-E056CB6DB5C2}"/>
              </a:ext>
            </a:extLst>
          </p:cNvPr>
          <p:cNvSpPr txBox="1"/>
          <p:nvPr/>
        </p:nvSpPr>
        <p:spPr>
          <a:xfrm>
            <a:off x="139874" y="523220"/>
            <a:ext cx="7175326" cy="3539430"/>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Spoken to the king of Babylon (14:4).</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Compared to Satan’s pride.</a:t>
            </a:r>
          </a:p>
          <a:p>
            <a:r>
              <a:rPr lang="en-US" sz="2800" b="1" dirty="0">
                <a:solidFill>
                  <a:srgbClr val="C0000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Day star &amp; stars of God:</a:t>
            </a:r>
            <a:r>
              <a:rPr lang="en-US" sz="2800" b="1" dirty="0">
                <a:latin typeface="Arial" panose="020B0604020202020204" pitchFamily="34" charset="0"/>
                <a:cs typeface="Arial" panose="020B0604020202020204" pitchFamily="34" charset="0"/>
              </a:rPr>
              <a:t> angels.</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Mount:</a:t>
            </a:r>
            <a:r>
              <a:rPr lang="en-US" sz="2800" b="1" dirty="0">
                <a:latin typeface="Arial" panose="020B0604020202020204" pitchFamily="34" charset="0"/>
                <a:cs typeface="Arial" panose="020B0604020202020204" pitchFamily="34" charset="0"/>
              </a:rPr>
              <a:t> </a:t>
            </a:r>
            <a:r>
              <a:rPr lang="en-US" sz="2800" b="1" i="1" dirty="0">
                <a:latin typeface="Arial" panose="020B0604020202020204" pitchFamily="34" charset="0"/>
                <a:cs typeface="Arial" panose="020B0604020202020204" pitchFamily="34" charset="0"/>
              </a:rPr>
              <a:t>Jebel al-’</a:t>
            </a:r>
            <a:r>
              <a:rPr lang="en-US" sz="2800" b="1" i="1" dirty="0" err="1">
                <a:latin typeface="Arial" panose="020B0604020202020204" pitchFamily="34" charset="0"/>
                <a:cs typeface="Arial" panose="020B0604020202020204" pitchFamily="34" charset="0"/>
              </a:rPr>
              <a:t>Aqra</a:t>
            </a:r>
            <a:r>
              <a:rPr lang="en-US" sz="2800" b="1" i="1"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home of the god </a:t>
            </a:r>
            <a:r>
              <a:rPr lang="en-US" sz="2800" b="1" dirty="0" err="1">
                <a:latin typeface="Arial" panose="020B0604020202020204" pitchFamily="34" charset="0"/>
                <a:cs typeface="Arial" panose="020B0604020202020204" pitchFamily="34" charset="0"/>
              </a:rPr>
              <a:t>Ba’al</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Ba’al-Zaphon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Baalzebub</a:t>
            </a:r>
            <a:r>
              <a:rPr lang="en-US" sz="2800" b="1" dirty="0">
                <a:latin typeface="Arial" panose="020B0604020202020204" pitchFamily="34" charset="0"/>
                <a:cs typeface="Arial" panose="020B0604020202020204" pitchFamily="34" charset="0"/>
              </a:rPr>
              <a:t>.</a:t>
            </a:r>
          </a:p>
          <a:p>
            <a:r>
              <a:rPr lang="en-US" sz="2800" b="1" dirty="0">
                <a:solidFill>
                  <a:srgbClr val="C0000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Assembly:</a:t>
            </a:r>
            <a:r>
              <a:rPr lang="en-US" sz="2800" b="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mo‘ed</a:t>
            </a:r>
            <a:r>
              <a:rPr lang="en-US" sz="2800" b="1" dirty="0">
                <a:latin typeface="Arial" panose="020B0604020202020204" pitchFamily="34" charset="0"/>
                <a:cs typeface="Arial" panose="020B0604020202020204" pitchFamily="34" charset="0"/>
              </a:rPr>
              <a:t>, root of ‘</a:t>
            </a:r>
            <a:r>
              <a:rPr lang="en-US" sz="2800" b="1" dirty="0" err="1">
                <a:latin typeface="Arial" panose="020B0604020202020204" pitchFamily="34" charset="0"/>
                <a:cs typeface="Arial" panose="020B0604020202020204" pitchFamily="34" charset="0"/>
              </a:rPr>
              <a:t>mageddo</a:t>
            </a:r>
            <a:r>
              <a:rPr lang="en-US" sz="2800" b="1" dirty="0">
                <a:latin typeface="Arial" panose="020B0604020202020204" pitchFamily="34" charset="0"/>
                <a:cs typeface="Arial" panose="020B0604020202020204" pitchFamily="34" charset="0"/>
              </a:rPr>
              <a:t>’.</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Far north: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ts</a:t>
            </a: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zaphon</a:t>
            </a:r>
            <a:r>
              <a:rPr lang="en-US" sz="2800" b="1" dirty="0">
                <a:latin typeface="Arial" panose="020B0604020202020204" pitchFamily="34" charset="0"/>
                <a:cs typeface="Arial" panose="020B0604020202020204" pitchFamily="34" charset="0"/>
              </a:rPr>
              <a:t>, near the Syrian coast, important for navigation.</a:t>
            </a:r>
          </a:p>
        </p:txBody>
      </p:sp>
      <p:pic>
        <p:nvPicPr>
          <p:cNvPr id="5" name="Picture 4">
            <a:extLst>
              <a:ext uri="{FF2B5EF4-FFF2-40B4-BE49-F238E27FC236}">
                <a16:creationId xmlns:a16="http://schemas.microsoft.com/office/drawing/2014/main" id="{1337A52A-31E0-3000-EFCD-BF4C1874D675}"/>
              </a:ext>
            </a:extLst>
          </p:cNvPr>
          <p:cNvPicPr>
            <a:picLocks noChangeAspect="1"/>
          </p:cNvPicPr>
          <p:nvPr/>
        </p:nvPicPr>
        <p:blipFill>
          <a:blip r:embed="rId2"/>
          <a:stretch>
            <a:fillRect/>
          </a:stretch>
        </p:blipFill>
        <p:spPr>
          <a:xfrm>
            <a:off x="842810" y="468010"/>
            <a:ext cx="5769453" cy="3649851"/>
          </a:xfrm>
          <a:prstGeom prst="rect">
            <a:avLst/>
          </a:prstGeom>
        </p:spPr>
      </p:pic>
    </p:spTree>
    <p:extLst>
      <p:ext uri="{BB962C8B-B14F-4D97-AF65-F5344CB8AC3E}">
        <p14:creationId xmlns:p14="http://schemas.microsoft.com/office/powerpoint/2010/main" val="3231729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8EC16E2A-ED30-D9E4-ACD2-38FD7326F33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B303B46-0A8B-5DB2-617A-D6745831A6DE}"/>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Daniel 11</a:t>
            </a:r>
            <a:endParaRPr lang="en-US" sz="2800" dirty="0">
              <a:solidFill>
                <a:srgbClr val="00B05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453D8BFB-B4AE-9B18-3D5C-1B9E526C505B}"/>
              </a:ext>
            </a:extLst>
          </p:cNvPr>
          <p:cNvSpPr txBox="1"/>
          <p:nvPr/>
        </p:nvSpPr>
        <p:spPr>
          <a:xfrm>
            <a:off x="180158" y="607138"/>
            <a:ext cx="6880210" cy="2677656"/>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36</a:t>
            </a:r>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The king shall do as he wills. He shall exalt himself and magnify himself above every god, and shall speak astonishing things against the God of gods. He shall pay no attention to the gods of his fathers</a:t>
            </a:r>
            <a:endParaRPr lang="en-US" sz="2800" b="1" dirty="0">
              <a:latin typeface="Arial" panose="020B0604020202020204" pitchFamily="34" charset="0"/>
              <a:cs typeface="Arial" panose="020B0604020202020204" pitchFamily="34" charset="0"/>
            </a:endParaRPr>
          </a:p>
        </p:txBody>
      </p:sp>
      <p:pic>
        <p:nvPicPr>
          <p:cNvPr id="1026" name="Picture 2" descr="Epic World History: Harun Al-Rashid - Abbasid Caliph">
            <a:extLst>
              <a:ext uri="{FF2B5EF4-FFF2-40B4-BE49-F238E27FC236}">
                <a16:creationId xmlns:a16="http://schemas.microsoft.com/office/drawing/2014/main" id="{2E58EAB5-E900-53A7-1299-E1B530F54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2667" y="0"/>
            <a:ext cx="2912533" cy="4112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703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E3DFB4F5-9B9F-804B-FC7D-C999500B0A4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CD2AC8A-4142-76B2-25DA-FD56485318CA}"/>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“The king”</a:t>
            </a:r>
            <a:endParaRPr lang="en-US" sz="2800" dirty="0">
              <a:solidFill>
                <a:srgbClr val="00B050"/>
              </a:solidFill>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195E1EC1-D0BA-F52B-D75C-BEBD19AA35F0}"/>
              </a:ext>
            </a:extLst>
          </p:cNvPr>
          <p:cNvSpPr txBox="1"/>
          <p:nvPr/>
        </p:nvSpPr>
        <p:spPr>
          <a:xfrm>
            <a:off x="139874" y="523220"/>
            <a:ext cx="7175326" cy="3416320"/>
          </a:xfrm>
          <a:prstGeom prst="rect">
            <a:avLst/>
          </a:prstGeom>
          <a:noFill/>
        </p:spPr>
        <p:txBody>
          <a:bodyPr wrap="square" rtlCol="0">
            <a:spAutoFit/>
          </a:bodyPr>
          <a:lstStyle/>
          <a:p>
            <a:pPr marL="266700" indent="-266700">
              <a:spcAft>
                <a:spcPts val="1200"/>
              </a:spcAft>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 type of the man of lawlessness who “</a:t>
            </a:r>
            <a:r>
              <a:rPr lang="en-GB" sz="2800" b="1" dirty="0">
                <a:latin typeface="Arial" panose="020B0604020202020204" pitchFamily="34" charset="0"/>
                <a:cs typeface="Arial" panose="020B0604020202020204" pitchFamily="34" charset="0"/>
              </a:rPr>
              <a:t>opposes and exalts himself against every so-called god” (2 </a:t>
            </a:r>
            <a:r>
              <a:rPr lang="en-GB" sz="2800" b="1" dirty="0" err="1">
                <a:latin typeface="Arial" panose="020B0604020202020204" pitchFamily="34" charset="0"/>
                <a:cs typeface="Arial" panose="020B0604020202020204" pitchFamily="34" charset="0"/>
              </a:rPr>
              <a:t>Thess</a:t>
            </a:r>
            <a:r>
              <a:rPr lang="en-GB" sz="2800" b="1" dirty="0">
                <a:latin typeface="Arial" panose="020B0604020202020204" pitchFamily="34" charset="0"/>
                <a:cs typeface="Arial" panose="020B0604020202020204" pitchFamily="34" charset="0"/>
              </a:rPr>
              <a:t> 2:4).</a:t>
            </a:r>
            <a:endParaRPr lang="en-US" sz="2800" b="1" dirty="0">
              <a:latin typeface="Arial" panose="020B0604020202020204" pitchFamily="34" charset="0"/>
              <a:cs typeface="Arial" panose="020B0604020202020204" pitchFamily="34" charset="0"/>
            </a:endParaRPr>
          </a:p>
          <a:p>
            <a:pPr marL="266700" indent="-266700">
              <a:spcAft>
                <a:spcPts val="1200"/>
              </a:spcAft>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Unlike 11:1-35, the details in 11:36–12:3 have not been fulfilled in history.</a:t>
            </a:r>
          </a:p>
          <a:p>
            <a:pPr marL="266700" indent="-266700"/>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“His fathers’ gods” implies a pagan, Gentile ancestry.</a:t>
            </a:r>
          </a:p>
        </p:txBody>
      </p:sp>
    </p:spTree>
    <p:extLst>
      <p:ext uri="{BB962C8B-B14F-4D97-AF65-F5344CB8AC3E}">
        <p14:creationId xmlns:p14="http://schemas.microsoft.com/office/powerpoint/2010/main" val="2094978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a:extLst>
            <a:ext uri="{FF2B5EF4-FFF2-40B4-BE49-F238E27FC236}">
              <a16:creationId xmlns:a16="http://schemas.microsoft.com/office/drawing/2014/main" id="{A5CF073D-86FD-5C1A-5354-A2A97829539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3AF396E-D54F-0EE4-BA13-C59F718A411C}"/>
              </a:ext>
            </a:extLst>
          </p:cNvPr>
          <p:cNvPicPr>
            <a:picLocks noChangeAspect="1"/>
          </p:cNvPicPr>
          <p:nvPr/>
        </p:nvPicPr>
        <p:blipFill>
          <a:blip r:embed="rId3"/>
          <a:stretch>
            <a:fillRect/>
          </a:stretch>
        </p:blipFill>
        <p:spPr>
          <a:xfrm>
            <a:off x="-6185" y="0"/>
            <a:ext cx="7315200" cy="4114800"/>
          </a:xfrm>
          <a:prstGeom prst="rect">
            <a:avLst/>
          </a:prstGeom>
        </p:spPr>
      </p:pic>
      <p:sp>
        <p:nvSpPr>
          <p:cNvPr id="3" name="TextBox 2">
            <a:extLst>
              <a:ext uri="{FF2B5EF4-FFF2-40B4-BE49-F238E27FC236}">
                <a16:creationId xmlns:a16="http://schemas.microsoft.com/office/drawing/2014/main" id="{59B0B8CF-E8C5-5E82-7C89-53EF72704882}"/>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1 Enoch 10</a:t>
            </a:r>
            <a:endParaRPr lang="en-US" sz="2800" dirty="0">
              <a:solidFill>
                <a:srgbClr val="00B05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71280C3F-6FCD-A3ED-BD74-B4A72368D688}"/>
              </a:ext>
            </a:extLst>
          </p:cNvPr>
          <p:cNvSpPr txBox="1"/>
          <p:nvPr/>
        </p:nvSpPr>
        <p:spPr>
          <a:xfrm>
            <a:off x="139875" y="575370"/>
            <a:ext cx="7169140" cy="1815882"/>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4</a:t>
            </a:r>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Bind Azazel hand and foot, and cast him into the darkness… </a:t>
            </a:r>
            <a:r>
              <a:rPr lang="en-GB" sz="2800" b="1" baseline="30000" dirty="0">
                <a:solidFill>
                  <a:srgbClr val="C00000"/>
                </a:solidFill>
                <a:latin typeface="Arial" panose="020B0604020202020204" pitchFamily="34" charset="0"/>
                <a:cs typeface="Arial" panose="020B0604020202020204" pitchFamily="34" charset="0"/>
              </a:rPr>
              <a:t>6</a:t>
            </a:r>
            <a:r>
              <a:rPr lang="en-GB" sz="2800" b="1" dirty="0">
                <a:latin typeface="Arial" panose="020B0604020202020204" pitchFamily="34" charset="0"/>
                <a:cs typeface="Arial" panose="020B0604020202020204" pitchFamily="34" charset="0"/>
              </a:rPr>
              <a:t> On the day of the great judgement he shall be cast into the fire. …</a:t>
            </a:r>
            <a:endParaRPr 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F494D94-E775-3EC5-7317-AEBFB676666E}"/>
              </a:ext>
            </a:extLst>
          </p:cNvPr>
          <p:cNvSpPr txBox="1"/>
          <p:nvPr/>
        </p:nvSpPr>
        <p:spPr>
          <a:xfrm>
            <a:off x="142239" y="1837551"/>
            <a:ext cx="7166776" cy="1815882"/>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				11</a:t>
            </a:r>
            <a:r>
              <a:rPr lang="en-GB" sz="2800" b="1" dirty="0">
                <a:latin typeface="Arial" panose="020B0604020202020204" pitchFamily="34" charset="0"/>
                <a:cs typeface="Arial" panose="020B0604020202020204" pitchFamily="34" charset="0"/>
              </a:rPr>
              <a:t> Go, bind </a:t>
            </a:r>
            <a:r>
              <a:rPr lang="en-GB" sz="2800" b="1" dirty="0" err="1">
                <a:latin typeface="Arial" panose="020B0604020202020204" pitchFamily="34" charset="0"/>
                <a:cs typeface="Arial" panose="020B0604020202020204" pitchFamily="34" charset="0"/>
              </a:rPr>
              <a:t>Semjâzâ</a:t>
            </a:r>
            <a:r>
              <a:rPr lang="en-GB" sz="2800" b="1" dirty="0">
                <a:latin typeface="Arial" panose="020B0604020202020204" pitchFamily="34" charset="0"/>
                <a:cs typeface="Arial" panose="020B0604020202020204" pitchFamily="34" charset="0"/>
              </a:rPr>
              <a:t> and his associates who have united themselves with women so as to have defiled them-selves with them in all their uncleanness.</a:t>
            </a:r>
            <a:endParaRPr lang="en-US" dirty="0"/>
          </a:p>
        </p:txBody>
      </p:sp>
    </p:spTree>
    <p:extLst>
      <p:ext uri="{BB962C8B-B14F-4D97-AF65-F5344CB8AC3E}">
        <p14:creationId xmlns:p14="http://schemas.microsoft.com/office/powerpoint/2010/main" val="2463683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93" name="TextBox 2"/>
          <p:cNvSpPr/>
          <p:nvPr/>
        </p:nvSpPr>
        <p:spPr>
          <a:xfrm>
            <a:off x="140040" y="0"/>
            <a:ext cx="620064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u="none" strike="noStrike" dirty="0">
                <a:solidFill>
                  <a:srgbClr val="0070C0"/>
                </a:solidFill>
                <a:uFillTx/>
                <a:latin typeface="Verdana"/>
                <a:ea typeface="Verdana"/>
              </a:rPr>
              <a:t>Learning objectives</a:t>
            </a:r>
            <a:endParaRPr lang="en-US" sz="2800" b="0" u="none" strike="noStrike" dirty="0">
              <a:solidFill>
                <a:srgbClr val="000000"/>
              </a:solidFill>
              <a:uFillTx/>
              <a:latin typeface="Arial"/>
            </a:endParaRPr>
          </a:p>
        </p:txBody>
      </p:sp>
      <p:sp>
        <p:nvSpPr>
          <p:cNvPr id="94" name="TextBox 3"/>
          <p:cNvSpPr/>
          <p:nvPr/>
        </p:nvSpPr>
        <p:spPr>
          <a:xfrm>
            <a:off x="186120" y="514080"/>
            <a:ext cx="7128000" cy="313786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u="none" strike="noStrike" dirty="0">
                <a:solidFill>
                  <a:schemeClr val="dk1"/>
                </a:solidFill>
                <a:uFillTx/>
                <a:latin typeface="Arial"/>
              </a:rPr>
              <a:t>	By the end of this session, we shall be able to explain:</a:t>
            </a:r>
            <a:endParaRPr lang="en-US" sz="2800" b="0" u="none" strike="noStrike" dirty="0">
              <a:solidFill>
                <a:srgbClr val="000000"/>
              </a:solidFill>
              <a:uFillTx/>
              <a:latin typeface="Arial"/>
            </a:endParaRPr>
          </a:p>
          <a:p>
            <a:pPr marL="360360" indent="-360360" defTabSz="457200">
              <a:lnSpc>
                <a:spcPct val="100000"/>
              </a:lnSpc>
              <a:spcBef>
                <a:spcPts val="1199"/>
              </a:spcBef>
              <a:tabLst>
                <a:tab pos="0" algn="l"/>
              </a:tabLst>
            </a:pPr>
            <a:r>
              <a:rPr lang="en-US" sz="2800" b="1" u="none" strike="noStrike" dirty="0">
                <a:solidFill>
                  <a:srgbClr val="C00000"/>
                </a:solidFill>
                <a:uFillTx/>
                <a:latin typeface="Arial"/>
              </a:rPr>
              <a:t>●</a:t>
            </a:r>
            <a:r>
              <a:rPr lang="en-US" sz="2800" b="1" dirty="0">
                <a:solidFill>
                  <a:schemeClr val="dk1"/>
                </a:solidFill>
                <a:latin typeface="Arial"/>
              </a:rPr>
              <a:t> </a:t>
            </a:r>
            <a:r>
              <a:rPr lang="en-US" sz="2800" b="1" u="none" strike="noStrike" dirty="0">
                <a:solidFill>
                  <a:schemeClr val="dk1"/>
                </a:solidFill>
                <a:uFillTx/>
                <a:latin typeface="Arial"/>
              </a:rPr>
              <a:t>How the Apocalypse reverses Hermon.</a:t>
            </a:r>
            <a:endParaRPr lang="en-US" sz="2800" b="0" u="none" strike="noStrike" dirty="0">
              <a:solidFill>
                <a:srgbClr val="000000"/>
              </a:solidFill>
              <a:uFillTx/>
              <a:latin typeface="Arial"/>
            </a:endParaRPr>
          </a:p>
          <a:p>
            <a:pPr marL="360360" indent="-360360" defTabSz="457200">
              <a:lnSpc>
                <a:spcPct val="100000"/>
              </a:lnSpc>
              <a:spcBef>
                <a:spcPts val="1199"/>
              </a:spcBef>
              <a:tabLst>
                <a:tab pos="0" algn="l"/>
              </a:tabLst>
            </a:pPr>
            <a:r>
              <a:rPr lang="en-US" sz="2800" b="1" u="none" strike="noStrike" dirty="0">
                <a:solidFill>
                  <a:srgbClr val="C00000"/>
                </a:solidFill>
                <a:uFillTx/>
                <a:latin typeface="Arial"/>
              </a:rPr>
              <a:t>●</a:t>
            </a:r>
            <a:r>
              <a:rPr lang="en-US" sz="2800" b="1" dirty="0">
                <a:solidFill>
                  <a:schemeClr val="dk1"/>
                </a:solidFill>
                <a:latin typeface="Arial"/>
              </a:rPr>
              <a:t> </a:t>
            </a:r>
            <a:r>
              <a:rPr lang="en-US" sz="2800" b="1" u="none" strike="noStrike" dirty="0">
                <a:solidFill>
                  <a:schemeClr val="dk1"/>
                </a:solidFill>
                <a:uFillTx/>
                <a:latin typeface="Arial"/>
              </a:rPr>
              <a:t>The locusts from out of the pit.</a:t>
            </a:r>
            <a:endParaRPr lang="en-US" sz="2800" b="0" u="none" strike="noStrike" dirty="0">
              <a:solidFill>
                <a:srgbClr val="000000"/>
              </a:solidFill>
              <a:uFillTx/>
              <a:latin typeface="Arial"/>
            </a:endParaRPr>
          </a:p>
          <a:p>
            <a:pPr marL="360360" indent="-360360" defTabSz="457200">
              <a:lnSpc>
                <a:spcPct val="100000"/>
              </a:lnSpc>
              <a:spcBef>
                <a:spcPts val="1199"/>
              </a:spcBef>
              <a:tabLst>
                <a:tab pos="0" algn="l"/>
              </a:tabLst>
            </a:pPr>
            <a:r>
              <a:rPr lang="en-US" sz="2800" b="1" u="none" strike="noStrike" dirty="0">
                <a:solidFill>
                  <a:srgbClr val="C00000"/>
                </a:solidFill>
                <a:uFillTx/>
                <a:latin typeface="Arial"/>
              </a:rPr>
              <a:t>●</a:t>
            </a:r>
            <a:r>
              <a:rPr lang="en-US" sz="2800" b="1" dirty="0">
                <a:solidFill>
                  <a:schemeClr val="dk1"/>
                </a:solidFill>
                <a:latin typeface="Arial"/>
              </a:rPr>
              <a:t> The final defeat of Gog </a:t>
            </a:r>
            <a:br>
              <a:rPr lang="en-US" sz="2800" b="1" dirty="0">
                <a:solidFill>
                  <a:schemeClr val="dk1"/>
                </a:solidFill>
                <a:latin typeface="Arial"/>
              </a:rPr>
            </a:br>
            <a:r>
              <a:rPr lang="en-US" sz="2800" b="1" dirty="0">
                <a:solidFill>
                  <a:schemeClr val="dk1"/>
                </a:solidFill>
                <a:latin typeface="Arial"/>
              </a:rPr>
              <a:t>and Magog.</a:t>
            </a:r>
            <a:endParaRPr lang="en-US" sz="2800" b="0" u="none" strike="noStrike" dirty="0">
              <a:solidFill>
                <a:srgbClr val="000000"/>
              </a:solidFill>
              <a:uFillTx/>
              <a:latin typeface="Arial"/>
            </a:endParaRPr>
          </a:p>
        </p:txBody>
      </p:sp>
      <p:pic>
        <p:nvPicPr>
          <p:cNvPr id="95" name="Picture 4"/>
          <p:cNvPicPr/>
          <p:nvPr/>
        </p:nvPicPr>
        <p:blipFill>
          <a:blip r:embed="rId3"/>
          <a:stretch/>
        </p:blipFill>
        <p:spPr>
          <a:xfrm>
            <a:off x="4925290" y="2549236"/>
            <a:ext cx="2388829" cy="1564484"/>
          </a:xfrm>
          <a:prstGeom prst="rect">
            <a:avLst/>
          </a:prstGeom>
          <a:ln w="0">
            <a:noFill/>
          </a:ln>
        </p:spPr>
      </p:pic>
      <p:pic>
        <p:nvPicPr>
          <p:cNvPr id="96" name="Picture 6"/>
          <p:cNvPicPr/>
          <p:nvPr/>
        </p:nvPicPr>
        <p:blipFill>
          <a:blip r:embed="rId4"/>
          <a:stretch/>
        </p:blipFill>
        <p:spPr>
          <a:xfrm>
            <a:off x="1797840" y="374400"/>
            <a:ext cx="5517360" cy="3739320"/>
          </a:xfrm>
          <a:prstGeom prst="rect">
            <a:avLst/>
          </a:prstGeom>
          <a:ln w="0">
            <a:noFill/>
          </a:ln>
        </p:spPr>
      </p:pic>
    </p:spTree>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fill="hold" nodeType="clickEffect">
                                  <p:stCondLst>
                                    <p:cond delay="0"/>
                                  </p:stCondLst>
                                  <p:childTnLst>
                                    <p:animEffect transition="out" filter="fade">
                                      <p:cBhvr additive="repl">
                                        <p:cTn id="6" dur="500"/>
                                        <p:tgtEl>
                                          <p:spTgt spid="96"/>
                                        </p:tgtEl>
                                      </p:cBhvr>
                                    </p:animEffect>
                                    <p:set>
                                      <p:cBhvr>
                                        <p:cTn id="7" dur="1" fill="hold">
                                          <p:stCondLst>
                                            <p:cond delay="499"/>
                                          </p:stCondLst>
                                        </p:cTn>
                                        <p:tgtEl>
                                          <p:spTgt spid="96"/>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 calcmode="lin" valueType="num">
                                      <p:cBhvr additive="repl">
                                        <p:cTn id="10"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repl">
                                        <p:cTn id="11" dur="500" fill="hold"/>
                                        <p:tgtEl>
                                          <p:spTgt spid="9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4">
                                            <p:txEl>
                                              <p:pRg st="1" end="1"/>
                                            </p:txEl>
                                          </p:spTgt>
                                        </p:tgtEl>
                                        <p:attrNameLst>
                                          <p:attrName>style.visibility</p:attrName>
                                        </p:attrNameLst>
                                      </p:cBhvr>
                                      <p:to>
                                        <p:strVal val="visible"/>
                                      </p:to>
                                    </p:set>
                                    <p:anim calcmode="lin" valueType="num">
                                      <p:cBhvr additive="repl">
                                        <p:cTn id="16" dur="500" fill="hold"/>
                                        <p:tgtEl>
                                          <p:spTgt spid="94">
                                            <p:txEl>
                                              <p:pRg st="1" end="1"/>
                                            </p:txEl>
                                          </p:spTgt>
                                        </p:tgtEl>
                                        <p:attrNameLst>
                                          <p:attrName>ppt_x</p:attrName>
                                        </p:attrNameLst>
                                      </p:cBhvr>
                                      <p:tavLst>
                                        <p:tav tm="0">
                                          <p:val>
                                            <p:strVal val="#ppt_x"/>
                                          </p:val>
                                        </p:tav>
                                        <p:tav tm="100000">
                                          <p:val>
                                            <p:strVal val="#ppt_x"/>
                                          </p:val>
                                        </p:tav>
                                      </p:tavLst>
                                    </p:anim>
                                    <p:anim calcmode="lin" valueType="num">
                                      <p:cBhvr additive="repl">
                                        <p:cTn id="17" dur="500" fill="hold"/>
                                        <p:tgtEl>
                                          <p:spTgt spid="9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4">
                                            <p:txEl>
                                              <p:pRg st="2" end="2"/>
                                            </p:txEl>
                                          </p:spTgt>
                                        </p:tgtEl>
                                        <p:attrNameLst>
                                          <p:attrName>style.visibility</p:attrName>
                                        </p:attrNameLst>
                                      </p:cBhvr>
                                      <p:to>
                                        <p:strVal val="visible"/>
                                      </p:to>
                                    </p:set>
                                    <p:anim calcmode="lin" valueType="num">
                                      <p:cBhvr additive="repl">
                                        <p:cTn id="22" dur="500" fill="hold"/>
                                        <p:tgtEl>
                                          <p:spTgt spid="94">
                                            <p:txEl>
                                              <p:pRg st="2" end="2"/>
                                            </p:txEl>
                                          </p:spTgt>
                                        </p:tgtEl>
                                        <p:attrNameLst>
                                          <p:attrName>ppt_x</p:attrName>
                                        </p:attrNameLst>
                                      </p:cBhvr>
                                      <p:tavLst>
                                        <p:tav tm="0">
                                          <p:val>
                                            <p:strVal val="#ppt_x"/>
                                          </p:val>
                                        </p:tav>
                                        <p:tav tm="100000">
                                          <p:val>
                                            <p:strVal val="#ppt_x"/>
                                          </p:val>
                                        </p:tav>
                                      </p:tavLst>
                                    </p:anim>
                                    <p:anim calcmode="lin" valueType="num">
                                      <p:cBhvr additive="repl">
                                        <p:cTn id="23" dur="500" fill="hold"/>
                                        <p:tgtEl>
                                          <p:spTgt spid="9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4">
                                            <p:txEl>
                                              <p:pRg st="3" end="3"/>
                                            </p:txEl>
                                          </p:spTgt>
                                        </p:tgtEl>
                                        <p:attrNameLst>
                                          <p:attrName>style.visibility</p:attrName>
                                        </p:attrNameLst>
                                      </p:cBhvr>
                                      <p:to>
                                        <p:strVal val="visible"/>
                                      </p:to>
                                    </p:set>
                                    <p:anim calcmode="lin" valueType="num">
                                      <p:cBhvr additive="repl">
                                        <p:cTn id="28" dur="500" fill="hold"/>
                                        <p:tgtEl>
                                          <p:spTgt spid="94">
                                            <p:txEl>
                                              <p:pRg st="3" end="3"/>
                                            </p:txEl>
                                          </p:spTgt>
                                        </p:tgtEl>
                                        <p:attrNameLst>
                                          <p:attrName>ppt_x</p:attrName>
                                        </p:attrNameLst>
                                      </p:cBhvr>
                                      <p:tavLst>
                                        <p:tav tm="0">
                                          <p:val>
                                            <p:strVal val="#ppt_x"/>
                                          </p:val>
                                        </p:tav>
                                        <p:tav tm="100000">
                                          <p:val>
                                            <p:strVal val="#ppt_x"/>
                                          </p:val>
                                        </p:tav>
                                      </p:tavLst>
                                    </p:anim>
                                    <p:anim calcmode="lin" valueType="num">
                                      <p:cBhvr additive="repl">
                                        <p:cTn id="29" dur="500" fill="hold"/>
                                        <p:tgtEl>
                                          <p:spTgt spid="9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72641" y="11999"/>
            <a:ext cx="721183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Matthew 25:41 &amp; Revelation 19:20</a:t>
            </a:r>
            <a:endParaRPr lang="en-US" sz="2800" dirty="0">
              <a:solidFill>
                <a:srgbClr val="00B05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6D1C21E7-2C7B-6F5E-5192-B92FEF0551A1}"/>
              </a:ext>
            </a:extLst>
          </p:cNvPr>
          <p:cNvSpPr txBox="1"/>
          <p:nvPr/>
        </p:nvSpPr>
        <p:spPr>
          <a:xfrm>
            <a:off x="252077" y="535219"/>
            <a:ext cx="6811332" cy="3293209"/>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41</a:t>
            </a:r>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t>
            </a:r>
            <a:r>
              <a:rPr lang="en-GB" sz="2800" b="1" dirty="0">
                <a:latin typeface="Arial" panose="020B0604020202020204" pitchFamily="34" charset="0"/>
                <a:cs typeface="Arial" panose="020B0604020202020204" pitchFamily="34" charset="0"/>
              </a:rPr>
              <a:t>Depart from me, you cursed, into the eternal fire prepared for the devil and his angels.”</a:t>
            </a:r>
            <a:br>
              <a:rPr lang="en-GB" sz="2800" b="1" dirty="0">
                <a:latin typeface="Arial" panose="020B0604020202020204" pitchFamily="34" charset="0"/>
                <a:cs typeface="Arial" panose="020B0604020202020204" pitchFamily="34" charset="0"/>
              </a:rPr>
            </a:br>
            <a:endParaRPr lang="en-GB" sz="12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20</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The beast was captured, and with it the false prophet… These two were thrown alive into the lake of fire that burns with </a:t>
            </a:r>
            <a:r>
              <a:rPr lang="en-GB" sz="2800" b="1" dirty="0" err="1">
                <a:latin typeface="Arial" panose="020B0604020202020204" pitchFamily="34" charset="0"/>
                <a:cs typeface="Arial" panose="020B0604020202020204" pitchFamily="34" charset="0"/>
              </a:rPr>
              <a:t>sulfur</a:t>
            </a:r>
            <a:r>
              <a:rPr lang="en-GB" sz="2800" b="1" dirty="0">
                <a:latin typeface="Arial" panose="020B0604020202020204" pitchFamily="34" charset="0"/>
                <a:cs typeface="Arial" panose="020B0604020202020204" pitchFamily="34" charset="0"/>
              </a:rPr>
              <a:t>.</a:t>
            </a:r>
          </a:p>
        </p:txBody>
      </p:sp>
      <p:pic>
        <p:nvPicPr>
          <p:cNvPr id="6146" name="Picture 2" descr="Biblical Imagery: Lake of Fire - Eyes to See the Revelation - A Spiritual  Journey">
            <a:extLst>
              <a:ext uri="{FF2B5EF4-FFF2-40B4-BE49-F238E27FC236}">
                <a16:creationId xmlns:a16="http://schemas.microsoft.com/office/drawing/2014/main" id="{D4F016C8-6E90-2966-B866-5D69C3880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57200"/>
            <a:ext cx="7315199"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782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146"/>
                                        </p:tgtEl>
                                        <p:attrNameLst>
                                          <p:attrName>ppt_x</p:attrName>
                                        </p:attrNameLst>
                                      </p:cBhvr>
                                      <p:tavLst>
                                        <p:tav tm="0">
                                          <p:val>
                                            <p:strVal val="ppt_x"/>
                                          </p:val>
                                        </p:tav>
                                        <p:tav tm="100000">
                                          <p:val>
                                            <p:strVal val="ppt_x"/>
                                          </p:val>
                                        </p:tav>
                                      </p:tavLst>
                                    </p:anim>
                                    <p:anim calcmode="lin" valueType="num">
                                      <p:cBhvr additive="base">
                                        <p:cTn id="7" dur="500"/>
                                        <p:tgtEl>
                                          <p:spTgt spid="6146"/>
                                        </p:tgtEl>
                                        <p:attrNameLst>
                                          <p:attrName>ppt_y</p:attrName>
                                        </p:attrNameLst>
                                      </p:cBhvr>
                                      <p:tavLst>
                                        <p:tav tm="0">
                                          <p:val>
                                            <p:strVal val="ppt_y"/>
                                          </p:val>
                                        </p:tav>
                                        <p:tav tm="100000">
                                          <p:val>
                                            <p:strVal val="1+ppt_h/2"/>
                                          </p:val>
                                        </p:tav>
                                      </p:tavLst>
                                    </p:anim>
                                    <p:set>
                                      <p:cBhvr>
                                        <p:cTn id="8" dur="1" fill="hold">
                                          <p:stCondLst>
                                            <p:cond delay="499"/>
                                          </p:stCondLst>
                                        </p:cTn>
                                        <p:tgtEl>
                                          <p:spTgt spid="614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6000" r="-6000"/>
          </a:stretch>
        </a:blipFill>
        <a:effectLst/>
      </p:bgPr>
    </p:bg>
    <p:spTree>
      <p:nvGrpSpPr>
        <p:cNvPr id="1" name="">
          <a:extLst>
            <a:ext uri="{FF2B5EF4-FFF2-40B4-BE49-F238E27FC236}">
              <a16:creationId xmlns:a16="http://schemas.microsoft.com/office/drawing/2014/main" id="{F87EFE4F-7409-D1D9-66AF-4CC122EF011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372A02-E356-CD7F-5C53-88A8E1BED00E}"/>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Revelation 21</a:t>
            </a:r>
            <a:endParaRPr lang="en-US" sz="2800" dirty="0">
              <a:solidFill>
                <a:srgbClr val="00B05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6C936A64-CC4E-B31B-260B-CC033FF2E9E8}"/>
              </a:ext>
            </a:extLst>
          </p:cNvPr>
          <p:cNvSpPr txBox="1"/>
          <p:nvPr/>
        </p:nvSpPr>
        <p:spPr>
          <a:xfrm>
            <a:off x="252077" y="535219"/>
            <a:ext cx="7063123" cy="1815882"/>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1</a:t>
            </a:r>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An angel … </a:t>
            </a:r>
            <a:r>
              <a:rPr lang="en-GB" sz="2800" b="1" dirty="0">
                <a:latin typeface="Arial" panose="020B0604020202020204" pitchFamily="34" charset="0"/>
                <a:cs typeface="Arial" panose="020B0604020202020204" pitchFamily="34" charset="0"/>
              </a:rPr>
              <a:t>seized the dragon, that ancient serpent, who is the devil and Satan, and bound him for a thousand years …</a:t>
            </a:r>
            <a:endParaRPr lang="en-US"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2755171-396C-9FBA-7FA7-90799EFA937A}"/>
              </a:ext>
            </a:extLst>
          </p:cNvPr>
          <p:cNvSpPr txBox="1"/>
          <p:nvPr/>
        </p:nvSpPr>
        <p:spPr>
          <a:xfrm>
            <a:off x="252077" y="5263727"/>
            <a:ext cx="6598508" cy="523220"/>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Text</a:t>
            </a:r>
          </a:p>
        </p:txBody>
      </p:sp>
      <p:sp>
        <p:nvSpPr>
          <p:cNvPr id="2" name="TextBox 1">
            <a:extLst>
              <a:ext uri="{FF2B5EF4-FFF2-40B4-BE49-F238E27FC236}">
                <a16:creationId xmlns:a16="http://schemas.microsoft.com/office/drawing/2014/main" id="{26F54AC0-B709-512D-0D62-AEFFA481B889}"/>
              </a:ext>
            </a:extLst>
          </p:cNvPr>
          <p:cNvSpPr txBox="1"/>
          <p:nvPr/>
        </p:nvSpPr>
        <p:spPr>
          <a:xfrm>
            <a:off x="252077" y="1809845"/>
            <a:ext cx="6897471" cy="2246769"/>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			  7</a:t>
            </a:r>
            <a:r>
              <a:rPr lang="en-GB" sz="2800" b="1" dirty="0">
                <a:latin typeface="Arial" panose="020B0604020202020204" pitchFamily="34" charset="0"/>
                <a:cs typeface="Arial" panose="020B0604020202020204" pitchFamily="34" charset="0"/>
              </a:rPr>
              <a:t> when the thousand years are ended, Satan will be released from his prison </a:t>
            </a:r>
            <a:r>
              <a:rPr lang="en-GB" sz="2800" b="1" baseline="30000" dirty="0">
                <a:solidFill>
                  <a:srgbClr val="C00000"/>
                </a:solidFill>
                <a:latin typeface="Arial" panose="020B0604020202020204" pitchFamily="34" charset="0"/>
                <a:cs typeface="Arial" panose="020B0604020202020204" pitchFamily="34" charset="0"/>
              </a:rPr>
              <a:t>8</a:t>
            </a:r>
            <a:r>
              <a:rPr lang="en-GB" sz="2800" b="1" dirty="0">
                <a:latin typeface="Arial" panose="020B0604020202020204" pitchFamily="34" charset="0"/>
                <a:cs typeface="Arial" panose="020B0604020202020204" pitchFamily="34" charset="0"/>
              </a:rPr>
              <a:t> and will come out to deceive the nations …, Gog and Magog, to gather them for battle.</a:t>
            </a:r>
            <a:endParaRPr lang="en-US" sz="2800" dirty="0"/>
          </a:p>
        </p:txBody>
      </p:sp>
    </p:spTree>
    <p:extLst>
      <p:ext uri="{BB962C8B-B14F-4D97-AF65-F5344CB8AC3E}">
        <p14:creationId xmlns:p14="http://schemas.microsoft.com/office/powerpoint/2010/main" val="959321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6000" r="-6000"/>
          </a:stretch>
        </a:blipFill>
        <a:effectLst/>
      </p:bgPr>
    </p:bg>
    <p:spTree>
      <p:nvGrpSpPr>
        <p:cNvPr id="1" name="">
          <a:extLst>
            <a:ext uri="{FF2B5EF4-FFF2-40B4-BE49-F238E27FC236}">
              <a16:creationId xmlns:a16="http://schemas.microsoft.com/office/drawing/2014/main" id="{9AE95495-877E-3AAF-DE6B-E794837B33E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677035D-1EE6-4989-EB4E-BB20A34683F5}"/>
              </a:ext>
            </a:extLst>
          </p:cNvPr>
          <p:cNvSpPr txBox="1"/>
          <p:nvPr/>
        </p:nvSpPr>
        <p:spPr>
          <a:xfrm>
            <a:off x="139875" y="0"/>
            <a:ext cx="309365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Revelation 21</a:t>
            </a:r>
            <a:endParaRPr lang="en-US" sz="2800" dirty="0">
              <a:solidFill>
                <a:srgbClr val="00B05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D9640999-E832-60AE-C2CE-218E0826FDAA}"/>
              </a:ext>
            </a:extLst>
          </p:cNvPr>
          <p:cNvSpPr txBox="1"/>
          <p:nvPr/>
        </p:nvSpPr>
        <p:spPr>
          <a:xfrm>
            <a:off x="252077" y="535219"/>
            <a:ext cx="7063123" cy="2677656"/>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10</a:t>
            </a:r>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The devil who had deceived them was thrown into the lake of fire … where the beast and the false prophet were, and they will be tormented day and night forever and ever…</a:t>
            </a:r>
          </a:p>
          <a:p>
            <a:endParaRPr 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968BB5B-3B80-E4FA-71C1-DA5C56CB4B21}"/>
              </a:ext>
            </a:extLst>
          </p:cNvPr>
          <p:cNvSpPr txBox="1"/>
          <p:nvPr/>
        </p:nvSpPr>
        <p:spPr>
          <a:xfrm>
            <a:off x="252077" y="2247165"/>
            <a:ext cx="6897471" cy="1815882"/>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			 						14</a:t>
            </a:r>
            <a:r>
              <a:rPr lang="en-GB" sz="2800" b="1" dirty="0">
                <a:latin typeface="Arial" panose="020B0604020202020204" pitchFamily="34" charset="0"/>
                <a:cs typeface="Arial" panose="020B0604020202020204" pitchFamily="34" charset="0"/>
              </a:rPr>
              <a:t> Then Death and Hades were thrown into the lake of fire. This is the second death, the lake of fire.</a:t>
            </a:r>
            <a:endParaRPr lang="en-US" sz="2800" dirty="0"/>
          </a:p>
        </p:txBody>
      </p:sp>
    </p:spTree>
    <p:extLst>
      <p:ext uri="{BB962C8B-B14F-4D97-AF65-F5344CB8AC3E}">
        <p14:creationId xmlns:p14="http://schemas.microsoft.com/office/powerpoint/2010/main" val="648443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184068" y="35415"/>
            <a:ext cx="6947065" cy="480131"/>
          </a:xfrm>
          <a:prstGeom prst="rect">
            <a:avLst/>
          </a:prstGeom>
          <a:noFill/>
        </p:spPr>
        <p:txBody>
          <a:bodyPr wrap="square" rtlCol="0">
            <a:spAutoFit/>
          </a:bodyPr>
          <a:lstStyle/>
          <a:p>
            <a:r>
              <a:rPr lang="en-US" sz="2520" b="1" dirty="0">
                <a:solidFill>
                  <a:srgbClr val="0070C0"/>
                </a:solidFill>
                <a:latin typeface="Verdana" panose="020B0604030504040204" pitchFamily="34" charset="0"/>
                <a:ea typeface="Verdana" panose="020B0604030504040204" pitchFamily="34" charset="0"/>
              </a:rPr>
              <a:t>Summary</a:t>
            </a:r>
          </a:p>
        </p:txBody>
      </p:sp>
      <p:sp>
        <p:nvSpPr>
          <p:cNvPr id="6" name="TextBox 5">
            <a:extLst>
              <a:ext uri="{FF2B5EF4-FFF2-40B4-BE49-F238E27FC236}">
                <a16:creationId xmlns:a16="http://schemas.microsoft.com/office/drawing/2014/main" id="{340C9D63-5A87-4300-135E-D706ED39FB0D}"/>
              </a:ext>
            </a:extLst>
          </p:cNvPr>
          <p:cNvSpPr txBox="1"/>
          <p:nvPr/>
        </p:nvSpPr>
        <p:spPr>
          <a:xfrm>
            <a:off x="184067" y="515546"/>
            <a:ext cx="7131133" cy="3416320"/>
          </a:xfrm>
          <a:prstGeom prst="rect">
            <a:avLst/>
          </a:prstGeom>
          <a:noFill/>
        </p:spPr>
        <p:txBody>
          <a:bodyPr wrap="square" rtlCol="0">
            <a:spAutoFit/>
          </a:bodyPr>
          <a:lstStyle/>
          <a:p>
            <a:pPr>
              <a:spcAft>
                <a:spcPts val="1200"/>
              </a:spcAft>
            </a:pP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The Apocalypse describes the reversing of Hermon by several antitypes: </a:t>
            </a:r>
          </a:p>
          <a:p>
            <a:pPr marL="360363" indent="-360363">
              <a:spcAft>
                <a:spcPts val="1200"/>
              </a:spcAft>
            </a:pPr>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a:t>
            </a:r>
            <a:r>
              <a:rPr lang="en-GB" sz="2800" b="1" dirty="0">
                <a:latin typeface="Arial" panose="020B0604020202020204" pitchFamily="34" charset="0"/>
                <a:ea typeface="Verdana" panose="020B0604030504040204" pitchFamily="34" charset="0"/>
                <a:cs typeface="Arial" panose="020B0604020202020204" pitchFamily="34" charset="0"/>
              </a:rPr>
              <a:t>Redeemed Israelite humans who never sinned in the way in which the Watchers did.</a:t>
            </a:r>
          </a:p>
          <a:p>
            <a:pPr marL="360363" indent="-360363"/>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Imprisoned Watchers released for five months to torture the non-repentant.</a:t>
            </a:r>
          </a:p>
        </p:txBody>
      </p:sp>
    </p:spTree>
    <p:extLst>
      <p:ext uri="{BB962C8B-B14F-4D97-AF65-F5344CB8AC3E}">
        <p14:creationId xmlns:p14="http://schemas.microsoft.com/office/powerpoint/2010/main" val="11108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83882FF-3C25-E618-7F73-8BDB2986DB6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7FD702D-5502-D96D-FE79-859FF9087CE6}"/>
              </a:ext>
            </a:extLst>
          </p:cNvPr>
          <p:cNvSpPr txBox="1"/>
          <p:nvPr/>
        </p:nvSpPr>
        <p:spPr>
          <a:xfrm>
            <a:off x="184068" y="35415"/>
            <a:ext cx="6947065" cy="480131"/>
          </a:xfrm>
          <a:prstGeom prst="rect">
            <a:avLst/>
          </a:prstGeom>
          <a:noFill/>
        </p:spPr>
        <p:txBody>
          <a:bodyPr wrap="square" rtlCol="0">
            <a:spAutoFit/>
          </a:bodyPr>
          <a:lstStyle/>
          <a:p>
            <a:r>
              <a:rPr lang="en-US" sz="2520" b="1" dirty="0">
                <a:solidFill>
                  <a:srgbClr val="0070C0"/>
                </a:solidFill>
                <a:latin typeface="Verdana" panose="020B0604030504040204" pitchFamily="34" charset="0"/>
                <a:ea typeface="Verdana" panose="020B0604030504040204" pitchFamily="34" charset="0"/>
              </a:rPr>
              <a:t>Summary</a:t>
            </a:r>
          </a:p>
        </p:txBody>
      </p:sp>
      <p:sp>
        <p:nvSpPr>
          <p:cNvPr id="6" name="TextBox 5">
            <a:extLst>
              <a:ext uri="{FF2B5EF4-FFF2-40B4-BE49-F238E27FC236}">
                <a16:creationId xmlns:a16="http://schemas.microsoft.com/office/drawing/2014/main" id="{361B22CF-7BCF-961F-A4E2-BF6C56332EB8}"/>
              </a:ext>
            </a:extLst>
          </p:cNvPr>
          <p:cNvSpPr txBox="1"/>
          <p:nvPr/>
        </p:nvSpPr>
        <p:spPr>
          <a:xfrm>
            <a:off x="184067" y="515546"/>
            <a:ext cx="7131133" cy="3539430"/>
          </a:xfrm>
          <a:prstGeom prst="rect">
            <a:avLst/>
          </a:prstGeom>
          <a:noFill/>
        </p:spPr>
        <p:txBody>
          <a:bodyPr wrap="square" rtlCol="0">
            <a:spAutoFit/>
          </a:bodyPr>
          <a:lstStyle/>
          <a:p>
            <a:pPr marL="360363" indent="-360363"/>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a:t>
            </a:r>
            <a:r>
              <a:rPr lang="en-GB" sz="2800" b="1" dirty="0">
                <a:latin typeface="Arial" panose="020B0604020202020204" pitchFamily="34" charset="0"/>
                <a:ea typeface="Verdana" panose="020B0604030504040204" pitchFamily="34" charset="0"/>
                <a:cs typeface="Arial" panose="020B0604020202020204" pitchFamily="34" charset="0"/>
              </a:rPr>
              <a:t>The devil, the Watchers, the antichrist and a false prophet thrown into a Lake of Fire.</a:t>
            </a:r>
          </a:p>
          <a:p>
            <a:pPr marL="360363" indent="-360363"/>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a:t>
            </a:r>
            <a:r>
              <a:rPr lang="en-GB" sz="2800" b="1" dirty="0">
                <a:latin typeface="Arial" panose="020B0604020202020204" pitchFamily="34" charset="0"/>
                <a:ea typeface="Verdana" panose="020B0604030504040204" pitchFamily="34" charset="0"/>
                <a:cs typeface="Arial" panose="020B0604020202020204" pitchFamily="34" charset="0"/>
              </a:rPr>
              <a:t>Satan released after a thousand years to lead a final human revolt, before all the wicked be cast into the Lake of Fire, which God has prepared for ‘the devil and his angels’.</a:t>
            </a:r>
            <a:endParaRPr lang="en-US" sz="2800" b="1"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46579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138" name="Title 1"/>
          <p:cNvSpPr/>
          <p:nvPr/>
        </p:nvSpPr>
        <p:spPr>
          <a:xfrm>
            <a:off x="225720" y="0"/>
            <a:ext cx="6255360" cy="417960"/>
          </a:xfrm>
          <a:prstGeom prst="rect">
            <a:avLst/>
          </a:prstGeom>
          <a:noFill/>
          <a:ln w="0">
            <a:noFill/>
          </a:ln>
        </p:spPr>
        <p:style>
          <a:lnRef idx="0">
            <a:scrgbClr r="0" g="0" b="0"/>
          </a:lnRef>
          <a:fillRef idx="0">
            <a:scrgbClr r="0" g="0" b="0"/>
          </a:fillRef>
          <a:effectRef idx="0">
            <a:scrgbClr r="0" g="0" b="0"/>
          </a:effectRef>
          <a:fontRef idx="minor"/>
        </p:style>
        <p:txBody>
          <a:bodyPr lIns="54720" tIns="27360" rIns="54720" bIns="27360" anchor="b">
            <a:noAutofit/>
          </a:bodyPr>
          <a:lstStyle/>
          <a:p>
            <a:pPr defTabSz="914400">
              <a:lnSpc>
                <a:spcPct val="100000"/>
              </a:lnSpc>
            </a:pPr>
            <a:r>
              <a:rPr lang="en-US" sz="2560" b="1" u="none" strike="noStrike" dirty="0">
                <a:solidFill>
                  <a:srgbClr val="0070C0"/>
                </a:solidFill>
                <a:uFillTx/>
                <a:latin typeface="Verdana"/>
                <a:ea typeface="Verdana"/>
              </a:rPr>
              <a:t>Assignment</a:t>
            </a:r>
            <a:endParaRPr lang="en-US" sz="2560" b="0" u="none" strike="noStrike" dirty="0">
              <a:solidFill>
                <a:srgbClr val="000000"/>
              </a:solidFill>
              <a:uFillTx/>
              <a:latin typeface="Arial"/>
            </a:endParaRPr>
          </a:p>
        </p:txBody>
      </p:sp>
      <p:sp>
        <p:nvSpPr>
          <p:cNvPr id="139" name="TextBox 6"/>
          <p:cNvSpPr/>
          <p:nvPr/>
        </p:nvSpPr>
        <p:spPr>
          <a:xfrm>
            <a:off x="166680" y="418680"/>
            <a:ext cx="7147800" cy="21345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9440" indent="-289440" defTabSz="457200">
              <a:lnSpc>
                <a:spcPct val="100000"/>
              </a:lnSpc>
              <a:tabLst>
                <a:tab pos="0" algn="l"/>
              </a:tabLst>
            </a:pPr>
            <a:r>
              <a:rPr lang="en-US" sz="2560" b="1" u="none" strike="noStrike" dirty="0">
                <a:solidFill>
                  <a:srgbClr val="C00000"/>
                </a:solidFill>
                <a:uFillTx/>
                <a:latin typeface="Arial"/>
              </a:rPr>
              <a:t>●</a:t>
            </a:r>
            <a:r>
              <a:rPr lang="en-US" sz="2560" b="1" u="none" strike="noStrike" dirty="0">
                <a:solidFill>
                  <a:schemeClr val="dk1"/>
                </a:solidFill>
                <a:uFillTx/>
                <a:latin typeface="Arial"/>
              </a:rPr>
              <a:t> Skim </a:t>
            </a:r>
            <a:r>
              <a:rPr lang="en-US" sz="2560" b="1" i="1" u="none" strike="noStrike" dirty="0">
                <a:solidFill>
                  <a:schemeClr val="dk1"/>
                </a:solidFill>
                <a:uFillTx/>
                <a:latin typeface="Arial"/>
              </a:rPr>
              <a:t>Reversing Hermon</a:t>
            </a:r>
            <a:r>
              <a:rPr lang="en-US" sz="2560" b="1" u="none" strike="noStrike" dirty="0">
                <a:solidFill>
                  <a:schemeClr val="dk1"/>
                </a:solidFill>
                <a:uFillTx/>
                <a:latin typeface="Arial"/>
              </a:rPr>
              <a:t>, </a:t>
            </a:r>
            <a:br>
              <a:rPr sz="2560" dirty="0"/>
            </a:br>
            <a:r>
              <a:rPr lang="en-US" sz="2560" b="1" dirty="0">
                <a:solidFill>
                  <a:schemeClr val="dk1"/>
                </a:solidFill>
                <a:latin typeface="Arial"/>
              </a:rPr>
              <a:t>Appendix</a:t>
            </a:r>
            <a:r>
              <a:rPr lang="en-US" sz="2560" b="1" u="none" strike="noStrike" dirty="0">
                <a:solidFill>
                  <a:schemeClr val="dk1"/>
                </a:solidFill>
                <a:uFillTx/>
                <a:latin typeface="Arial"/>
              </a:rPr>
              <a:t> </a:t>
            </a:r>
            <a:r>
              <a:rPr lang="en-US" sz="2560" b="1" u="none" strike="noStrike" dirty="0">
                <a:solidFill>
                  <a:srgbClr val="C00000"/>
                </a:solidFill>
                <a:uFillTx/>
                <a:latin typeface="Arial"/>
              </a:rPr>
              <a:t>IV</a:t>
            </a:r>
            <a:r>
              <a:rPr lang="en-US" sz="2560" b="1" u="none" strike="noStrike" dirty="0">
                <a:solidFill>
                  <a:schemeClr val="dk1"/>
                </a:solidFill>
                <a:uFillTx/>
                <a:latin typeface="Arial"/>
              </a:rPr>
              <a:t>: “NT Allusions</a:t>
            </a:r>
            <a:br>
              <a:rPr lang="en-US" sz="2800" b="1" dirty="0">
                <a:solidFill>
                  <a:schemeClr val="dk1"/>
                </a:solidFill>
                <a:latin typeface="Arial"/>
              </a:rPr>
            </a:br>
            <a:r>
              <a:rPr lang="en-US" sz="2800" b="1" dirty="0">
                <a:solidFill>
                  <a:schemeClr val="dk1"/>
                </a:solidFill>
                <a:latin typeface="Arial"/>
              </a:rPr>
              <a:t>to Pseudepigrapha,</a:t>
            </a:r>
            <a:br>
              <a:rPr lang="en-US" sz="2800" b="1">
                <a:solidFill>
                  <a:schemeClr val="dk1"/>
                </a:solidFill>
                <a:latin typeface="Arial"/>
              </a:rPr>
            </a:br>
            <a:r>
              <a:rPr lang="en-US" sz="2800" b="1" u="none" strike="noStrike">
                <a:solidFill>
                  <a:schemeClr val="dk1"/>
                </a:solidFill>
                <a:uFillTx/>
                <a:latin typeface="Arial"/>
              </a:rPr>
              <a:t>pages </a:t>
            </a:r>
            <a:r>
              <a:rPr lang="en-US" sz="2560" b="1" u="none" strike="noStrike">
                <a:solidFill>
                  <a:schemeClr val="dk1"/>
                </a:solidFill>
                <a:uFillTx/>
                <a:latin typeface="Arial"/>
              </a:rPr>
              <a:t>203–256</a:t>
            </a:r>
            <a:endParaRPr lang="en-US" sz="2560" b="0" u="none" strike="noStrike" dirty="0">
              <a:solidFill>
                <a:srgbClr val="000000"/>
              </a:solidFill>
              <a:uFillTx/>
              <a:latin typeface="Arial"/>
            </a:endParaRPr>
          </a:p>
          <a:p>
            <a:pPr marL="289440" indent="-289440" defTabSz="457200">
              <a:lnSpc>
                <a:spcPct val="100000"/>
              </a:lnSpc>
              <a:tabLst>
                <a:tab pos="0" algn="l"/>
              </a:tabLst>
            </a:pPr>
            <a:r>
              <a:rPr lang="en-US" sz="2560" b="1" u="none" strike="noStrike" dirty="0">
                <a:solidFill>
                  <a:srgbClr val="C00000"/>
                </a:solidFill>
                <a:uFillTx/>
                <a:latin typeface="Arial"/>
              </a:rPr>
              <a:t>●</a:t>
            </a:r>
            <a:r>
              <a:rPr lang="en-US" sz="2560" b="1" u="none" strike="noStrike" dirty="0">
                <a:solidFill>
                  <a:schemeClr val="dk1"/>
                </a:solidFill>
                <a:uFillTx/>
                <a:latin typeface="Arial"/>
              </a:rPr>
              <a:t> Visit </a:t>
            </a:r>
            <a:r>
              <a:rPr lang="en-US" sz="2560" b="1" u="none" strike="noStrike" dirty="0" err="1">
                <a:solidFill>
                  <a:srgbClr val="C00000"/>
                </a:solidFill>
                <a:uFillTx/>
                <a:latin typeface="Arial"/>
              </a:rPr>
              <a:t>ReversingHermon.site</a:t>
            </a:r>
            <a:r>
              <a:rPr lang="en-US" sz="2560" b="1" u="none" strike="noStrike" dirty="0">
                <a:solidFill>
                  <a:srgbClr val="C00000"/>
                </a:solidFill>
                <a:uFillTx/>
                <a:latin typeface="Arial"/>
              </a:rPr>
              <a:t> </a:t>
            </a:r>
            <a:endParaRPr lang="en-US" sz="2560" b="0" u="none" strike="noStrike" dirty="0">
              <a:solidFill>
                <a:srgbClr val="000000"/>
              </a:solidFill>
              <a:uFillTx/>
              <a:latin typeface="Arial"/>
            </a:endParaRPr>
          </a:p>
        </p:txBody>
      </p:sp>
      <p:pic>
        <p:nvPicPr>
          <p:cNvPr id="140" name="Picture 7"/>
          <p:cNvPicPr/>
          <p:nvPr/>
        </p:nvPicPr>
        <p:blipFill>
          <a:blip r:embed="rId3"/>
          <a:stretch/>
        </p:blipFill>
        <p:spPr>
          <a:xfrm>
            <a:off x="4827960" y="0"/>
            <a:ext cx="2486520" cy="3602160"/>
          </a:xfrm>
          <a:prstGeom prst="rect">
            <a:avLst/>
          </a:prstGeom>
          <a:ln w="0">
            <a:noFill/>
          </a:ln>
        </p:spPr>
      </p:pic>
      <p:pic>
        <p:nvPicPr>
          <p:cNvPr id="141" name="Picture 3"/>
          <p:cNvPicPr/>
          <p:nvPr/>
        </p:nvPicPr>
        <p:blipFill>
          <a:blip r:embed="rId4"/>
          <a:stretch/>
        </p:blipFill>
        <p:spPr>
          <a:xfrm>
            <a:off x="0" y="2467080"/>
            <a:ext cx="1647000" cy="16470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anim calcmode="lin" valueType="num">
                                      <p:cBhvr additive="repl">
                                        <p:cTn id="7" dur="500" fill="hold"/>
                                        <p:tgtEl>
                                          <p:spTgt spid="139">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9">
                                            <p:txEl>
                                              <p:pRg st="1" end="1"/>
                                            </p:txEl>
                                          </p:spTgt>
                                        </p:tgtEl>
                                        <p:attrNameLst>
                                          <p:attrName>style.visibility</p:attrName>
                                        </p:attrNameLst>
                                      </p:cBhvr>
                                      <p:to>
                                        <p:strVal val="visible"/>
                                      </p:to>
                                    </p:set>
                                    <p:anim calcmode="lin" valueType="num">
                                      <p:cBhvr additive="repl">
                                        <p:cTn id="13" dur="500" fill="hold"/>
                                        <p:tgtEl>
                                          <p:spTgt spid="139">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8000" r="-8000"/>
          </a:stretch>
        </a:blipFill>
        <a:effectLst/>
      </p:bgPr>
    </p:bg>
    <p:spTree>
      <p:nvGrpSpPr>
        <p:cNvPr id="1" name="">
          <a:extLst>
            <a:ext uri="{FF2B5EF4-FFF2-40B4-BE49-F238E27FC236}">
              <a16:creationId xmlns:a16="http://schemas.microsoft.com/office/drawing/2014/main" id="{E8DDB34C-6611-9D55-0EBF-235C5308EDF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27E4136-2000-7F30-01E1-116CE580256A}"/>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Last week</a:t>
            </a:r>
            <a:endParaRPr lang="en-US" sz="2800" dirty="0">
              <a:solidFill>
                <a:srgbClr val="00B05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97A7F124-ED6D-E344-6095-ADAB3DC1F0F7}"/>
              </a:ext>
            </a:extLst>
          </p:cNvPr>
          <p:cNvSpPr txBox="1"/>
          <p:nvPr/>
        </p:nvSpPr>
        <p:spPr>
          <a:xfrm>
            <a:off x="122304" y="431457"/>
            <a:ext cx="7376891" cy="3416320"/>
          </a:xfrm>
          <a:prstGeom prst="rect">
            <a:avLst/>
          </a:prstGeom>
          <a:noFill/>
        </p:spPr>
        <p:txBody>
          <a:bodyPr wrap="square" rtlCol="0">
            <a:spAutoFit/>
          </a:bodyPr>
          <a:lstStyle/>
          <a:p>
            <a:pPr marL="357188" indent="-357188">
              <a:spcAft>
                <a:spcPts val="1200"/>
              </a:spcAft>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new leader, has adopted the pseudonym Abu Mohammad al-</a:t>
            </a:r>
            <a:r>
              <a:rPr lang="en-US" sz="2800" b="1" dirty="0" err="1">
                <a:latin typeface="Arial" panose="020B0604020202020204" pitchFamily="34" charset="0"/>
                <a:cs typeface="Arial" panose="020B0604020202020204" pitchFamily="34" charset="0"/>
              </a:rPr>
              <a:t>Julani</a:t>
            </a:r>
            <a:r>
              <a:rPr lang="en-US" sz="2800" b="1" dirty="0">
                <a:latin typeface="Arial" panose="020B0604020202020204" pitchFamily="34" charset="0"/>
                <a:cs typeface="Arial" panose="020B0604020202020204" pitchFamily="34" charset="0"/>
              </a:rPr>
              <a:t>.</a:t>
            </a:r>
          </a:p>
          <a:p>
            <a:pPr marL="357188" indent="-357188">
              <a:spcAft>
                <a:spcPts val="1200"/>
              </a:spcAft>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Julani</a:t>
            </a:r>
            <a:r>
              <a:rPr lang="en-US" sz="2800" b="1" dirty="0">
                <a:latin typeface="Arial" panose="020B0604020202020204" pitchFamily="34" charset="0"/>
                <a:cs typeface="Arial" panose="020B0604020202020204" pitchFamily="34" charset="0"/>
              </a:rPr>
              <a:t> in Arabic (</a:t>
            </a:r>
            <a:r>
              <a:rPr lang="ug-CN" sz="2800" b="1" dirty="0">
                <a:latin typeface="Arial" panose="020B0604020202020204" pitchFamily="34" charset="0"/>
                <a:cs typeface="Arial" panose="020B0604020202020204" pitchFamily="34" charset="0"/>
              </a:rPr>
              <a:t>جَوْلَانِ</a:t>
            </a:r>
            <a:r>
              <a:rPr lang="en-US" sz="2800" b="1" dirty="0">
                <a:latin typeface="Arial" panose="020B0604020202020204" pitchFamily="34" charset="0"/>
                <a:cs typeface="Arial" panose="020B0604020202020204" pitchFamily="34" charset="0"/>
              </a:rPr>
              <a:t>) means “from Golan”, the Syrian name for the Bashan range and Mount Hermon.</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So, has he aligned himself with the Watcher spirits?</a:t>
            </a:r>
          </a:p>
        </p:txBody>
      </p:sp>
      <p:pic>
        <p:nvPicPr>
          <p:cNvPr id="6" name="Picture 5">
            <a:extLst>
              <a:ext uri="{FF2B5EF4-FFF2-40B4-BE49-F238E27FC236}">
                <a16:creationId xmlns:a16="http://schemas.microsoft.com/office/drawing/2014/main" id="{A3C17C62-27ED-A868-F585-93CBD70ABDB3}"/>
              </a:ext>
            </a:extLst>
          </p:cNvPr>
          <p:cNvPicPr>
            <a:picLocks noChangeAspect="1"/>
          </p:cNvPicPr>
          <p:nvPr/>
        </p:nvPicPr>
        <p:blipFill>
          <a:blip r:embed="rId3"/>
          <a:stretch>
            <a:fillRect/>
          </a:stretch>
        </p:blipFill>
        <p:spPr>
          <a:xfrm>
            <a:off x="321501" y="536876"/>
            <a:ext cx="6672197" cy="3597478"/>
          </a:xfrm>
          <a:prstGeom prst="rect">
            <a:avLst/>
          </a:prstGeom>
        </p:spPr>
      </p:pic>
    </p:spTree>
    <p:extLst>
      <p:ext uri="{BB962C8B-B14F-4D97-AF65-F5344CB8AC3E}">
        <p14:creationId xmlns:p14="http://schemas.microsoft.com/office/powerpoint/2010/main" val="3870950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3000" b="-13000"/>
          </a:stretch>
        </a:blipFill>
        <a:effectLst/>
      </p:bgPr>
    </p:bg>
    <p:spTree>
      <p:nvGrpSpPr>
        <p:cNvPr id="1" name="">
          <a:extLst>
            <a:ext uri="{FF2B5EF4-FFF2-40B4-BE49-F238E27FC236}">
              <a16:creationId xmlns:a16="http://schemas.microsoft.com/office/drawing/2014/main" id="{A9579E88-5B1C-E304-078D-F7E3C6BB20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51EC57D-269E-98D6-6563-091F17460EC9}"/>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Revelation 9</a:t>
            </a:r>
            <a:endParaRPr lang="en-US" sz="2800" dirty="0">
              <a:solidFill>
                <a:srgbClr val="00B05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352893D8-41EF-A2DE-6095-E6FC665D00AD}"/>
              </a:ext>
            </a:extLst>
          </p:cNvPr>
          <p:cNvSpPr txBox="1"/>
          <p:nvPr/>
        </p:nvSpPr>
        <p:spPr>
          <a:xfrm>
            <a:off x="173507" y="431457"/>
            <a:ext cx="7206543" cy="2677656"/>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1</a:t>
            </a:r>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A star fallen from heaven … </a:t>
            </a:r>
            <a:r>
              <a:rPr lang="en-GB" sz="2800" b="1" baseline="30000" dirty="0">
                <a:solidFill>
                  <a:srgbClr val="C00000"/>
                </a:solidFill>
                <a:latin typeface="Arial" panose="020B0604020202020204" pitchFamily="34" charset="0"/>
                <a:cs typeface="Arial" panose="020B0604020202020204" pitchFamily="34" charset="0"/>
              </a:rPr>
              <a:t>2</a:t>
            </a:r>
            <a:r>
              <a:rPr lang="en-GB" sz="2800" b="1" dirty="0">
                <a:latin typeface="Arial" panose="020B0604020202020204" pitchFamily="34" charset="0"/>
                <a:cs typeface="Arial" panose="020B0604020202020204" pitchFamily="34" charset="0"/>
              </a:rPr>
              <a:t> opened the shaft of the bottomless pit, and from the shaft rose smoke… </a:t>
            </a:r>
            <a:r>
              <a:rPr lang="en-GB" sz="2800" b="1" baseline="30000" dirty="0">
                <a:solidFill>
                  <a:srgbClr val="C00000"/>
                </a:solidFill>
                <a:latin typeface="Arial" panose="020B0604020202020204" pitchFamily="34" charset="0"/>
                <a:cs typeface="Arial" panose="020B0604020202020204" pitchFamily="34" charset="0"/>
              </a:rPr>
              <a:t>3</a:t>
            </a:r>
            <a:r>
              <a:rPr lang="en-GB" sz="2800" b="1" dirty="0">
                <a:latin typeface="Arial" panose="020B0604020202020204" pitchFamily="34" charset="0"/>
                <a:cs typeface="Arial" panose="020B0604020202020204" pitchFamily="34" charset="0"/>
              </a:rPr>
              <a:t> Then from the smoke came locusts on the earth, and they were given power like the power of scorpions of the earth.</a:t>
            </a:r>
            <a:endParaRPr lang="en-US"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8373727-711A-0B77-F7AF-9664D6D26610}"/>
              </a:ext>
            </a:extLst>
          </p:cNvPr>
          <p:cNvSpPr txBox="1"/>
          <p:nvPr/>
        </p:nvSpPr>
        <p:spPr>
          <a:xfrm>
            <a:off x="173506" y="3109113"/>
            <a:ext cx="7141693" cy="954107"/>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Pit:</a:t>
            </a:r>
            <a:r>
              <a:rPr lang="en-US" sz="2800" b="1" dirty="0">
                <a:latin typeface="Arial" panose="020B0604020202020204" pitchFamily="34" charset="0"/>
                <a:cs typeface="Arial" panose="020B0604020202020204" pitchFamily="34" charset="0"/>
              </a:rPr>
              <a:t> Called </a:t>
            </a:r>
            <a:r>
              <a:rPr lang="en-US" sz="2800" b="1" i="1" dirty="0">
                <a:latin typeface="Arial" panose="020B0604020202020204" pitchFamily="34" charset="0"/>
                <a:cs typeface="Arial" panose="020B0604020202020204" pitchFamily="34" charset="0"/>
              </a:rPr>
              <a:t>Tartarus</a:t>
            </a:r>
            <a:r>
              <a:rPr lang="en-US" sz="2800" b="1" dirty="0">
                <a:latin typeface="Arial" panose="020B0604020202020204" pitchFamily="34" charset="0"/>
                <a:cs typeface="Arial" panose="020B0604020202020204" pitchFamily="34" charset="0"/>
              </a:rPr>
              <a:t> in 1 En 20:2, </a:t>
            </a:r>
            <a:r>
              <a:rPr lang="en-US" sz="2800" b="1" i="1" dirty="0">
                <a:latin typeface="Arial" panose="020B0604020202020204" pitchFamily="34" charset="0"/>
                <a:cs typeface="Arial" panose="020B0604020202020204" pitchFamily="34" charset="0"/>
              </a:rPr>
              <a:t>hell</a:t>
            </a:r>
            <a:r>
              <a:rPr lang="en-US" sz="2800" b="1" dirty="0">
                <a:latin typeface="Arial" panose="020B0604020202020204" pitchFamily="34" charset="0"/>
                <a:cs typeface="Arial" panose="020B0604020202020204" pitchFamily="34" charset="0"/>
              </a:rPr>
              <a:t> in 2 Peter 2:4, where the Watchers are held.</a:t>
            </a:r>
          </a:p>
        </p:txBody>
      </p:sp>
      <p:pic>
        <p:nvPicPr>
          <p:cNvPr id="1026" name="Picture 2" descr="The Fifth Trumpet: Locusts Like Scorpions – Devoted To You">
            <a:extLst>
              <a:ext uri="{FF2B5EF4-FFF2-40B4-BE49-F238E27FC236}">
                <a16:creationId xmlns:a16="http://schemas.microsoft.com/office/drawing/2014/main" id="{2800B4BE-5042-20F4-376C-7DFE223BF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257" y="431457"/>
            <a:ext cx="5195332" cy="368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001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5" y="0"/>
            <a:ext cx="319841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Revelation 9</a:t>
            </a:r>
            <a:endParaRPr lang="en-US" sz="2800" dirty="0">
              <a:solidFill>
                <a:srgbClr val="00B05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6D1C21E7-2C7B-6F5E-5192-B92FEF0551A1}"/>
              </a:ext>
            </a:extLst>
          </p:cNvPr>
          <p:cNvSpPr txBox="1"/>
          <p:nvPr/>
        </p:nvSpPr>
        <p:spPr>
          <a:xfrm>
            <a:off x="167770" y="465003"/>
            <a:ext cx="7147429" cy="2246769"/>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10</a:t>
            </a:r>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Their power to hurt people for five months is in their tails. </a:t>
            </a:r>
            <a:r>
              <a:rPr lang="en-GB" sz="2800" b="1" baseline="30000" dirty="0">
                <a:solidFill>
                  <a:srgbClr val="C00000"/>
                </a:solidFill>
                <a:latin typeface="Arial" panose="020B0604020202020204" pitchFamily="34" charset="0"/>
                <a:cs typeface="Arial" panose="020B0604020202020204" pitchFamily="34" charset="0"/>
              </a:rPr>
              <a:t>11</a:t>
            </a:r>
            <a:r>
              <a:rPr lang="en-GB" sz="2800" b="1" dirty="0">
                <a:latin typeface="Arial" panose="020B0604020202020204" pitchFamily="34" charset="0"/>
                <a:cs typeface="Arial" panose="020B0604020202020204" pitchFamily="34" charset="0"/>
              </a:rPr>
              <a:t> They have as king over them the angel of the bottom-less pit. His name in Hebrew is Abaddon, and in Greek he is called Apollyon.</a:t>
            </a:r>
            <a:endParaRPr lang="en-US"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B063A28-9CAA-B692-40CB-2306E587832C}"/>
              </a:ext>
            </a:extLst>
          </p:cNvPr>
          <p:cNvSpPr txBox="1"/>
          <p:nvPr/>
        </p:nvSpPr>
        <p:spPr>
          <a:xfrm>
            <a:off x="173656" y="2631762"/>
            <a:ext cx="7141543" cy="1384995"/>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Heb &amp; </a:t>
            </a:r>
            <a:r>
              <a:rPr lang="en-US" sz="2800" b="1" dirty="0" err="1">
                <a:solidFill>
                  <a:srgbClr val="0070C0"/>
                </a:solidFill>
                <a:latin typeface="Arial" panose="020B0604020202020204" pitchFamily="34" charset="0"/>
                <a:cs typeface="Arial" panose="020B0604020202020204" pitchFamily="34" charset="0"/>
              </a:rPr>
              <a:t>Grk</a:t>
            </a:r>
            <a:r>
              <a:rPr lang="en-US" sz="2800" b="1" dirty="0">
                <a:solidFill>
                  <a:srgbClr val="0070C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Destruction &amp; Destroyer.</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Name:</a:t>
            </a:r>
            <a:r>
              <a:rPr lang="en-US" sz="2800" b="1" dirty="0">
                <a:latin typeface="Arial" panose="020B0604020202020204" pitchFamily="34" charset="0"/>
                <a:cs typeface="Arial" panose="020B0604020202020204" pitchFamily="34" charset="0"/>
              </a:rPr>
              <a:t> Uriel in 1 En 20:2. ‘God’s Light’.</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5 months:</a:t>
            </a:r>
            <a:r>
              <a:rPr lang="en-US" sz="2800" b="1" dirty="0">
                <a:latin typeface="Arial" panose="020B0604020202020204" pitchFamily="34" charset="0"/>
                <a:cs typeface="Arial" panose="020B0604020202020204" pitchFamily="34" charset="0"/>
              </a:rPr>
              <a:t> Last months of 3½ years?</a:t>
            </a:r>
          </a:p>
        </p:txBody>
      </p:sp>
      <p:pic>
        <p:nvPicPr>
          <p:cNvPr id="6" name="Picture 5">
            <a:extLst>
              <a:ext uri="{FF2B5EF4-FFF2-40B4-BE49-F238E27FC236}">
                <a16:creationId xmlns:a16="http://schemas.microsoft.com/office/drawing/2014/main" id="{66C0D1AB-3A74-2DC5-E7A8-99E743685B69}"/>
              </a:ext>
            </a:extLst>
          </p:cNvPr>
          <p:cNvPicPr>
            <a:picLocks noChangeAspect="1"/>
          </p:cNvPicPr>
          <p:nvPr/>
        </p:nvPicPr>
        <p:blipFill>
          <a:blip r:embed="rId2"/>
          <a:stretch>
            <a:fillRect/>
          </a:stretch>
        </p:blipFill>
        <p:spPr>
          <a:xfrm>
            <a:off x="568556" y="549086"/>
            <a:ext cx="6345856" cy="3565714"/>
          </a:xfrm>
          <a:prstGeom prst="rect">
            <a:avLst/>
          </a:prstGeom>
        </p:spPr>
      </p:pic>
    </p:spTree>
    <p:extLst>
      <p:ext uri="{BB962C8B-B14F-4D97-AF65-F5344CB8AC3E}">
        <p14:creationId xmlns:p14="http://schemas.microsoft.com/office/powerpoint/2010/main" val="3658119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a:extLst>
            <a:ext uri="{FF2B5EF4-FFF2-40B4-BE49-F238E27FC236}">
              <a16:creationId xmlns:a16="http://schemas.microsoft.com/office/drawing/2014/main" id="{DE40AF12-9355-D6E9-FBC4-E6AA97CB9A9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B9D1284-E61B-7689-E6DD-AB18F19AD897}"/>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Revelation 7</a:t>
            </a:r>
            <a:endParaRPr lang="en-US" sz="2800" dirty="0">
              <a:solidFill>
                <a:srgbClr val="00B05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AC58AF02-70E9-9A8D-1869-DAE31B74377E}"/>
              </a:ext>
            </a:extLst>
          </p:cNvPr>
          <p:cNvSpPr txBox="1"/>
          <p:nvPr/>
        </p:nvSpPr>
        <p:spPr>
          <a:xfrm>
            <a:off x="178645" y="401656"/>
            <a:ext cx="7085183" cy="2246769"/>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	</a:t>
            </a:r>
            <a:r>
              <a:rPr lang="en-GB" sz="2800" b="1" dirty="0">
                <a:solidFill>
                  <a:srgbClr val="C00000"/>
                </a:solidFill>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3</a:t>
            </a:r>
            <a:r>
              <a:rPr lang="en-GB"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“We have sealed the servants of our God on their foreheads.” </a:t>
            </a:r>
            <a:r>
              <a:rPr lang="en-US" sz="2800" b="1" baseline="30000" dirty="0">
                <a:solidFill>
                  <a:srgbClr val="C00000"/>
                </a:solidFill>
                <a:latin typeface="Arial" panose="020B0604020202020204" pitchFamily="34" charset="0"/>
                <a:cs typeface="Arial" panose="020B0604020202020204" pitchFamily="34" charset="0"/>
              </a:rPr>
              <a:t>4</a:t>
            </a:r>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I heard the number of the sealed, 144,000, sealed from every tribe of the sons of Israel.</a:t>
            </a:r>
            <a:endParaRPr lang="en-US"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BDD3F84-23AB-F879-09DB-F142478A8575}"/>
              </a:ext>
            </a:extLst>
          </p:cNvPr>
          <p:cNvSpPr txBox="1"/>
          <p:nvPr/>
        </p:nvSpPr>
        <p:spPr>
          <a:xfrm>
            <a:off x="178645" y="2648425"/>
            <a:ext cx="7136555" cy="1384995"/>
          </a:xfrm>
          <a:prstGeom prst="rect">
            <a:avLst/>
          </a:prstGeom>
          <a:noFill/>
        </p:spPr>
        <p:txBody>
          <a:bodyPr wrap="square" rtlCol="0">
            <a:spAutoFit/>
          </a:bodyPr>
          <a:lstStyle/>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Every tribe:</a:t>
            </a:r>
            <a:r>
              <a:rPr lang="en-US" sz="2800" b="1" dirty="0">
                <a:latin typeface="Arial" panose="020B0604020202020204" pitchFamily="34" charset="0"/>
                <a:cs typeface="Arial" panose="020B0604020202020204" pitchFamily="34" charset="0"/>
              </a:rPr>
              <a:t> The Dan tribe is missing, replaced by Joseph, father of Ephraim </a:t>
            </a:r>
            <a:r>
              <a:rPr lang="en-US" sz="2800" b="1">
                <a:latin typeface="Arial" panose="020B0604020202020204" pitchFamily="34" charset="0"/>
                <a:cs typeface="Arial" panose="020B0604020202020204" pitchFamily="34" charset="0"/>
              </a:rPr>
              <a:t>and of Manasseh</a:t>
            </a:r>
            <a:r>
              <a:rPr lang="en-US" sz="2800" b="1" dirty="0">
                <a:latin typeface="Arial" panose="020B0604020202020204" pitchFamily="34" charset="0"/>
                <a:cs typeface="Arial" panose="020B0604020202020204" pitchFamily="34" charset="0"/>
              </a:rPr>
              <a:t>.</a:t>
            </a:r>
          </a:p>
        </p:txBody>
      </p:sp>
      <p:sp>
        <p:nvSpPr>
          <p:cNvPr id="2" name="AutoShape 2" descr="The seal of God and Satan">
            <a:extLst>
              <a:ext uri="{FF2B5EF4-FFF2-40B4-BE49-F238E27FC236}">
                <a16:creationId xmlns:a16="http://schemas.microsoft.com/office/drawing/2014/main" id="{2C132277-DB36-D531-05F0-D65AEFAD45CD}"/>
              </a:ext>
            </a:extLst>
          </p:cNvPr>
          <p:cNvSpPr>
            <a:spLocks noChangeAspect="1" noChangeArrowheads="1"/>
          </p:cNvSpPr>
          <p:nvPr/>
        </p:nvSpPr>
        <p:spPr bwMode="auto">
          <a:xfrm>
            <a:off x="3505200" y="190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34ABD289-7F7B-42F2-4178-72AA33A17870}"/>
              </a:ext>
            </a:extLst>
          </p:cNvPr>
          <p:cNvPicPr>
            <a:picLocks noChangeAspect="1"/>
          </p:cNvPicPr>
          <p:nvPr/>
        </p:nvPicPr>
        <p:blipFill>
          <a:blip r:embed="rId3"/>
          <a:stretch>
            <a:fillRect/>
          </a:stretch>
        </p:blipFill>
        <p:spPr>
          <a:xfrm>
            <a:off x="1073017" y="482413"/>
            <a:ext cx="5169166" cy="3632387"/>
          </a:xfrm>
          <a:prstGeom prst="rect">
            <a:avLst/>
          </a:prstGeom>
        </p:spPr>
      </p:pic>
    </p:spTree>
    <p:extLst>
      <p:ext uri="{BB962C8B-B14F-4D97-AF65-F5344CB8AC3E}">
        <p14:creationId xmlns:p14="http://schemas.microsoft.com/office/powerpoint/2010/main" val="2102059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0000" b="-10000"/>
          </a:stretch>
        </a:blipFill>
        <a:effectLst/>
      </p:bgPr>
    </p:bg>
    <p:spTree>
      <p:nvGrpSpPr>
        <p:cNvPr id="1" name="">
          <a:extLst>
            <a:ext uri="{FF2B5EF4-FFF2-40B4-BE49-F238E27FC236}">
              <a16:creationId xmlns:a16="http://schemas.microsoft.com/office/drawing/2014/main" id="{B004BB88-EC7F-E8CA-0A49-FA85CB8ED8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5B69E85-D869-F0A8-F3FC-18F5C21FE5C6}"/>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Judges 18</a:t>
            </a:r>
            <a:endParaRPr lang="en-US" sz="2800" dirty="0">
              <a:solidFill>
                <a:srgbClr val="00B05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F6C89B75-548A-51A2-19DE-892EF539E358}"/>
              </a:ext>
            </a:extLst>
          </p:cNvPr>
          <p:cNvSpPr txBox="1"/>
          <p:nvPr/>
        </p:nvSpPr>
        <p:spPr>
          <a:xfrm>
            <a:off x="69937" y="436652"/>
            <a:ext cx="7245263" cy="2523768"/>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	</a:t>
            </a:r>
            <a:r>
              <a:rPr lang="en-US" sz="2600" b="1" baseline="30000" dirty="0">
                <a:solidFill>
                  <a:srgbClr val="C00000"/>
                </a:solidFill>
                <a:latin typeface="Arial" panose="020B0604020202020204" pitchFamily="34" charset="0"/>
                <a:cs typeface="Arial" panose="020B0604020202020204" pitchFamily="34" charset="0"/>
              </a:rPr>
              <a:t>16</a:t>
            </a:r>
            <a:r>
              <a:rPr lang="en-US" sz="2600" b="1" dirty="0">
                <a:solidFill>
                  <a:srgbClr val="C00000"/>
                </a:solidFill>
                <a:latin typeface="Arial" panose="020B0604020202020204" pitchFamily="34" charset="0"/>
                <a:cs typeface="Arial" panose="020B0604020202020204" pitchFamily="34" charset="0"/>
              </a:rPr>
              <a:t> </a:t>
            </a:r>
            <a:r>
              <a:rPr lang="en-GB" sz="2600" b="1" dirty="0">
                <a:latin typeface="Arial" panose="020B0604020202020204" pitchFamily="34" charset="0"/>
                <a:cs typeface="Arial" panose="020B0604020202020204" pitchFamily="34" charset="0"/>
              </a:rPr>
              <a:t>600 men of the Danites, armed with their weapons of war … </a:t>
            </a:r>
            <a:r>
              <a:rPr lang="en-GB" sz="2600" b="1" baseline="30000" dirty="0">
                <a:solidFill>
                  <a:srgbClr val="C00000"/>
                </a:solidFill>
                <a:latin typeface="Arial" panose="020B0604020202020204" pitchFamily="34" charset="0"/>
                <a:cs typeface="Arial" panose="020B0604020202020204" pitchFamily="34" charset="0"/>
              </a:rPr>
              <a:t>17</a:t>
            </a:r>
            <a:r>
              <a:rPr lang="en-GB" sz="2600" b="1" dirty="0">
                <a:latin typeface="Arial" panose="020B0604020202020204" pitchFamily="34" charset="0"/>
                <a:cs typeface="Arial" panose="020B0604020202020204" pitchFamily="34" charset="0"/>
              </a:rPr>
              <a:t>  took the carved image, the ephod, the household gods, and the metal image … </a:t>
            </a:r>
            <a:r>
              <a:rPr lang="en-GB" sz="2600" b="1" baseline="30000" dirty="0">
                <a:solidFill>
                  <a:srgbClr val="C00000"/>
                </a:solidFill>
                <a:latin typeface="Arial" panose="020B0604020202020204" pitchFamily="34" charset="0"/>
                <a:cs typeface="Arial" panose="020B0604020202020204" pitchFamily="34" charset="0"/>
              </a:rPr>
              <a:t>27</a:t>
            </a:r>
            <a:r>
              <a:rPr lang="en-GB" sz="2600" b="1" dirty="0">
                <a:latin typeface="Arial" panose="020B0604020202020204" pitchFamily="34" charset="0"/>
                <a:cs typeface="Arial" panose="020B0604020202020204" pitchFamily="34" charset="0"/>
              </a:rPr>
              <a:t>  and the priest… </a:t>
            </a:r>
            <a:r>
              <a:rPr lang="en-GB" sz="2600" b="1" baseline="30000" dirty="0">
                <a:solidFill>
                  <a:srgbClr val="C00000"/>
                </a:solidFill>
                <a:latin typeface="Arial" panose="020B0604020202020204" pitchFamily="34" charset="0"/>
                <a:cs typeface="Arial" panose="020B0604020202020204" pitchFamily="34" charset="0"/>
              </a:rPr>
              <a:t>30</a:t>
            </a:r>
            <a:r>
              <a:rPr lang="en-GB" sz="2600" b="1" dirty="0">
                <a:latin typeface="Arial" panose="020B0604020202020204" pitchFamily="34" charset="0"/>
                <a:cs typeface="Arial" panose="020B0604020202020204" pitchFamily="34" charset="0"/>
              </a:rPr>
              <a:t> And the people of Dan set up the carved image for themselves…</a:t>
            </a:r>
            <a:endParaRPr lang="en-US" sz="26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7674351-2C10-6946-6C8E-22BB39171419}"/>
              </a:ext>
            </a:extLst>
          </p:cNvPr>
          <p:cNvSpPr txBox="1"/>
          <p:nvPr/>
        </p:nvSpPr>
        <p:spPr>
          <a:xfrm>
            <a:off x="69937" y="2428629"/>
            <a:ext cx="7245263" cy="1692771"/>
          </a:xfrm>
          <a:prstGeom prst="rect">
            <a:avLst/>
          </a:prstGeom>
          <a:noFill/>
        </p:spPr>
        <p:txBody>
          <a:bodyPr wrap="square" rtlCol="0">
            <a:spAutoFit/>
          </a:bodyPr>
          <a:lstStyle/>
          <a:p>
            <a:r>
              <a:rPr lang="en-GB" sz="2600" b="1" baseline="30000" dirty="0">
                <a:solidFill>
                  <a:srgbClr val="C00000"/>
                </a:solidFill>
                <a:latin typeface="Arial" panose="020B0604020202020204" pitchFamily="34" charset="0"/>
                <a:cs typeface="Arial" panose="020B0604020202020204" pitchFamily="34" charset="0"/>
              </a:rPr>
              <a:t>						</a:t>
            </a:r>
            <a:r>
              <a:rPr lang="en-GB" sz="2600" b="1" dirty="0">
                <a:latin typeface="Arial" panose="020B0604020202020204" pitchFamily="34" charset="0"/>
                <a:cs typeface="Arial" panose="020B0604020202020204" pitchFamily="34" charset="0"/>
              </a:rPr>
              <a:t>Gershom, son of Moses, and his sons were priests to the tribe of the Danites until the day of the captivity of the land.</a:t>
            </a:r>
            <a:endParaRPr lang="en-US" sz="2600" dirty="0"/>
          </a:p>
        </p:txBody>
      </p:sp>
      <p:pic>
        <p:nvPicPr>
          <p:cNvPr id="6" name="Picture 5">
            <a:extLst>
              <a:ext uri="{FF2B5EF4-FFF2-40B4-BE49-F238E27FC236}">
                <a16:creationId xmlns:a16="http://schemas.microsoft.com/office/drawing/2014/main" id="{1D52758C-019C-8D00-B43E-F701F46F3C45}"/>
              </a:ext>
            </a:extLst>
          </p:cNvPr>
          <p:cNvPicPr>
            <a:picLocks noChangeAspect="1"/>
          </p:cNvPicPr>
          <p:nvPr/>
        </p:nvPicPr>
        <p:blipFill>
          <a:blip r:embed="rId3"/>
          <a:stretch>
            <a:fillRect/>
          </a:stretch>
        </p:blipFill>
        <p:spPr>
          <a:xfrm>
            <a:off x="966902" y="509266"/>
            <a:ext cx="5381395" cy="3605534"/>
          </a:xfrm>
          <a:prstGeom prst="rect">
            <a:avLst/>
          </a:prstGeom>
        </p:spPr>
      </p:pic>
    </p:spTree>
    <p:extLst>
      <p:ext uri="{BB962C8B-B14F-4D97-AF65-F5344CB8AC3E}">
        <p14:creationId xmlns:p14="http://schemas.microsoft.com/office/powerpoint/2010/main" val="1660449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0000" b="-10000"/>
          </a:stretch>
        </a:blipFill>
        <a:effectLst/>
      </p:bgPr>
    </p:bg>
    <p:spTree>
      <p:nvGrpSpPr>
        <p:cNvPr id="1" name="">
          <a:extLst>
            <a:ext uri="{FF2B5EF4-FFF2-40B4-BE49-F238E27FC236}">
              <a16:creationId xmlns:a16="http://schemas.microsoft.com/office/drawing/2014/main" id="{26D1FE6D-CFAE-837F-BA87-DB96343AD66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EC48DAB-C056-A1F3-8023-EFB9B450FADF}"/>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Jeremiah 8</a:t>
            </a:r>
            <a:endParaRPr lang="en-US" sz="2800" dirty="0">
              <a:solidFill>
                <a:srgbClr val="00B05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B1851C7F-2C3A-D31D-3088-DA1778321E49}"/>
              </a:ext>
            </a:extLst>
          </p:cNvPr>
          <p:cNvSpPr txBox="1"/>
          <p:nvPr/>
        </p:nvSpPr>
        <p:spPr>
          <a:xfrm>
            <a:off x="200706" y="476225"/>
            <a:ext cx="7063123" cy="1815882"/>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14</a:t>
            </a:r>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We have sinned against the L</a:t>
            </a:r>
            <a:r>
              <a:rPr lang="en-GB" sz="2400" b="1" dirty="0">
                <a:latin typeface="Arial" panose="020B0604020202020204" pitchFamily="34" charset="0"/>
                <a:cs typeface="Arial" panose="020B0604020202020204" pitchFamily="34" charset="0"/>
              </a:rPr>
              <a:t>ORD</a:t>
            </a:r>
            <a:r>
              <a:rPr lang="en-GB" sz="2800" b="1" dirty="0">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15</a:t>
            </a:r>
            <a:r>
              <a:rPr lang="en-GB" sz="2800" b="1" dirty="0">
                <a:latin typeface="Arial" panose="020B0604020202020204" pitchFamily="34" charset="0"/>
                <a:cs typeface="Arial" panose="020B0604020202020204" pitchFamily="34" charset="0"/>
              </a:rPr>
              <a:t> We looked for peace, but no good came; for a time of healing, but behold, terror. </a:t>
            </a:r>
            <a:endParaRPr 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DF68D63-919E-307D-EE4A-BC403949CEA5}"/>
              </a:ext>
            </a:extLst>
          </p:cNvPr>
          <p:cNvSpPr txBox="1"/>
          <p:nvPr/>
        </p:nvSpPr>
        <p:spPr>
          <a:xfrm>
            <a:off x="200705" y="1733847"/>
            <a:ext cx="7063123" cy="2246769"/>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		   16</a:t>
            </a:r>
            <a:r>
              <a:rPr lang="en-GB" sz="2800" b="1" dirty="0">
                <a:latin typeface="Arial" panose="020B0604020202020204" pitchFamily="34" charset="0"/>
                <a:cs typeface="Arial" panose="020B0604020202020204" pitchFamily="34" charset="0"/>
              </a:rPr>
              <a:t> The snorting of their horses is heard from Dan; … the whole land quakes. They come and devour the land and all that fills it, the city and those who dwell in it.</a:t>
            </a:r>
            <a:endParaRPr lang="en-US" sz="28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C312BF0-F942-D2D0-E756-DFF5E757EB37}"/>
              </a:ext>
            </a:extLst>
          </p:cNvPr>
          <p:cNvPicPr>
            <a:picLocks noChangeAspect="1"/>
          </p:cNvPicPr>
          <p:nvPr/>
        </p:nvPicPr>
        <p:blipFill>
          <a:blip r:embed="rId3"/>
          <a:stretch>
            <a:fillRect/>
          </a:stretch>
        </p:blipFill>
        <p:spPr>
          <a:xfrm>
            <a:off x="1320680" y="730076"/>
            <a:ext cx="4673840" cy="3384724"/>
          </a:xfrm>
          <a:prstGeom prst="rect">
            <a:avLst/>
          </a:prstGeom>
        </p:spPr>
      </p:pic>
    </p:spTree>
    <p:extLst>
      <p:ext uri="{BB962C8B-B14F-4D97-AF65-F5344CB8AC3E}">
        <p14:creationId xmlns:p14="http://schemas.microsoft.com/office/powerpoint/2010/main" val="615932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22000" r="-22000"/>
          </a:stretch>
        </a:blipFill>
        <a:effectLst/>
      </p:bgPr>
    </p:bg>
    <p:spTree>
      <p:nvGrpSpPr>
        <p:cNvPr id="1" name="">
          <a:extLst>
            <a:ext uri="{FF2B5EF4-FFF2-40B4-BE49-F238E27FC236}">
              <a16:creationId xmlns:a16="http://schemas.microsoft.com/office/drawing/2014/main" id="{A84C210F-328F-C058-AFED-B98114B1326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41845E7-8608-DF48-BBDE-98BB52BBFECA}"/>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Revelation 14</a:t>
            </a:r>
            <a:endParaRPr lang="en-US" sz="2800" dirty="0">
              <a:solidFill>
                <a:srgbClr val="00B05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FBDD7261-E45E-784F-B833-3C0BCFC588DB}"/>
              </a:ext>
            </a:extLst>
          </p:cNvPr>
          <p:cNvSpPr txBox="1"/>
          <p:nvPr/>
        </p:nvSpPr>
        <p:spPr>
          <a:xfrm>
            <a:off x="139875" y="450773"/>
            <a:ext cx="7175325" cy="1815882"/>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1</a:t>
            </a:r>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On Mount Zion stood the Lamb, and with him 144,000 … </a:t>
            </a:r>
            <a:r>
              <a:rPr lang="en-GB" sz="2800" b="1" baseline="30000" dirty="0">
                <a:solidFill>
                  <a:srgbClr val="C00000"/>
                </a:solidFill>
                <a:latin typeface="Arial" panose="020B0604020202020204" pitchFamily="34" charset="0"/>
                <a:cs typeface="Arial" panose="020B0604020202020204" pitchFamily="34" charset="0"/>
              </a:rPr>
              <a:t>3</a:t>
            </a:r>
            <a:r>
              <a:rPr lang="en-GB" sz="2800" b="1" dirty="0">
                <a:latin typeface="Arial" panose="020B0604020202020204" pitchFamily="34" charset="0"/>
                <a:cs typeface="Arial" panose="020B0604020202020204" pitchFamily="34" charset="0"/>
              </a:rPr>
              <a:t> singing a new song before the throne… </a:t>
            </a:r>
            <a:r>
              <a:rPr lang="en-GB" sz="2800" b="1" baseline="30000" dirty="0">
                <a:solidFill>
                  <a:srgbClr val="C00000"/>
                </a:solidFill>
                <a:latin typeface="Arial" panose="020B0604020202020204" pitchFamily="34" charset="0"/>
                <a:cs typeface="Arial" panose="020B0604020202020204" pitchFamily="34" charset="0"/>
              </a:rPr>
              <a:t>4</a:t>
            </a:r>
            <a:r>
              <a:rPr lang="en-GB" sz="2800" b="1" dirty="0">
                <a:latin typeface="Arial" panose="020B0604020202020204" pitchFamily="34" charset="0"/>
                <a:cs typeface="Arial" panose="020B0604020202020204" pitchFamily="34" charset="0"/>
              </a:rPr>
              <a:t> It is these who have not defiled themselves with women… </a:t>
            </a:r>
          </a:p>
        </p:txBody>
      </p:sp>
      <p:sp>
        <p:nvSpPr>
          <p:cNvPr id="4" name="TextBox 3">
            <a:extLst>
              <a:ext uri="{FF2B5EF4-FFF2-40B4-BE49-F238E27FC236}">
                <a16:creationId xmlns:a16="http://schemas.microsoft.com/office/drawing/2014/main" id="{D934D943-3086-239F-388B-27CC32927791}"/>
              </a:ext>
            </a:extLst>
          </p:cNvPr>
          <p:cNvSpPr txBox="1"/>
          <p:nvPr/>
        </p:nvSpPr>
        <p:spPr>
          <a:xfrm>
            <a:off x="139875" y="3466340"/>
            <a:ext cx="6598508" cy="523220"/>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Contrast these with the Watchers.</a:t>
            </a:r>
          </a:p>
        </p:txBody>
      </p:sp>
      <p:sp>
        <p:nvSpPr>
          <p:cNvPr id="2" name="TextBox 1">
            <a:extLst>
              <a:ext uri="{FF2B5EF4-FFF2-40B4-BE49-F238E27FC236}">
                <a16:creationId xmlns:a16="http://schemas.microsoft.com/office/drawing/2014/main" id="{56FA4069-2118-0342-C2DC-8E70BD7DE4A2}"/>
              </a:ext>
            </a:extLst>
          </p:cNvPr>
          <p:cNvSpPr txBox="1"/>
          <p:nvPr/>
        </p:nvSpPr>
        <p:spPr>
          <a:xfrm>
            <a:off x="139875" y="2173678"/>
            <a:ext cx="7175325" cy="1384995"/>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	5</a:t>
            </a:r>
            <a:r>
              <a:rPr lang="en-GB" sz="2800" b="1" dirty="0">
                <a:latin typeface="Arial" panose="020B0604020202020204" pitchFamily="34" charset="0"/>
                <a:cs typeface="Arial" panose="020B0604020202020204" pitchFamily="34" charset="0"/>
              </a:rPr>
              <a:t> These have been redeemed from mankind … and in their mouth no lie was found, for they are blameless.</a:t>
            </a:r>
            <a:endParaRPr lang="en-US" dirty="0"/>
          </a:p>
        </p:txBody>
      </p:sp>
      <p:pic>
        <p:nvPicPr>
          <p:cNvPr id="3074" name="Picture 2" descr="Israel in the End Times: The 144,000 Witnesses (Part 3) – The Gospel Light  Minute X">
            <a:extLst>
              <a:ext uri="{FF2B5EF4-FFF2-40B4-BE49-F238E27FC236}">
                <a16:creationId xmlns:a16="http://schemas.microsoft.com/office/drawing/2014/main" id="{3875B7D8-8312-FCF0-CE60-EFDAEA70B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1774"/>
            <a:ext cx="7291552" cy="286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018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 2013 - 2022</Template>
  <TotalTime>3466</TotalTime>
  <Words>1575</Words>
  <Application>Microsoft Office PowerPoint</Application>
  <PresentationFormat>Custom</PresentationFormat>
  <Paragraphs>108</Paragraphs>
  <Slides>25</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Arial</vt:lpstr>
      <vt:lpstr>Calibri</vt:lpstr>
      <vt:lpstr>Calibri Light</vt:lpstr>
      <vt:lpstr>Helvetica</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113</cp:revision>
  <dcterms:created xsi:type="dcterms:W3CDTF">2023-02-25T21:04:15Z</dcterms:created>
  <dcterms:modified xsi:type="dcterms:W3CDTF">2024-12-14T05:27:15Z</dcterms:modified>
</cp:coreProperties>
</file>