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90" r:id="rId2"/>
    <p:sldId id="257" r:id="rId3"/>
    <p:sldId id="272" r:id="rId4"/>
    <p:sldId id="291" r:id="rId5"/>
    <p:sldId id="295" r:id="rId6"/>
    <p:sldId id="292" r:id="rId7"/>
    <p:sldId id="293" r:id="rId8"/>
    <p:sldId id="294" r:id="rId9"/>
    <p:sldId id="296" r:id="rId10"/>
    <p:sldId id="298" r:id="rId11"/>
    <p:sldId id="297" r:id="rId12"/>
    <p:sldId id="299" r:id="rId13"/>
    <p:sldId id="300" r:id="rId14"/>
    <p:sldId id="278" r:id="rId15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48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6DAF6-89DF-4B40-BB13-C4A7BC64E12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D0A28-8312-43BF-BE21-636AA0227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0723-AF3F-4FD8-B6E4-50AB21643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6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FC0C7-D14D-8D34-6367-025B6CFF7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07148252-8146-4E24-E95F-D80EC4D9D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F5302429-FEEB-64BB-4E5F-938858ED031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440C6E77-4274-4BAF-E5E1-507E99DA024C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10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7304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F4307-5550-6A24-64EF-A3CB9AA40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57EFCD85-345F-F82A-8C09-EDD77BBB7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471A0D62-62A6-2DA7-52DA-00AAD7089C4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57866E84-0916-B974-0720-A5A4A7765B0D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11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8428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1FBDE-B9B6-81F9-8E3D-F9B9BD06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BA5305EF-72B8-9F77-1C91-C2EBFBFFE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A5EAE68E-F3D4-534E-DDEF-D7458BD5ECF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86CDDD31-30C1-2C22-D377-84D2895C5B30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12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9020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75CD4-5455-619B-192D-5556997EE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8F882A50-0001-416C-9F93-5AF1F8676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7E369899-EFB3-C507-BB9F-8FDF37C35D3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20E6FA70-377F-2073-F38D-39FB078ADE50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13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2121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sldNum" idx="77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4D4F932-1219-4183-B20D-5D4E583FBC7C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14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sldNum" idx="56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D00E12D-418C-4D5A-89F9-93B88C7D732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2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3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B42B0-A757-B76D-C813-265F627B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65A5D610-83CF-20E8-8439-7B3A4FD7E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0CB99675-FF1E-37BE-36B1-7B2974184D6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30764F52-04A3-3BFA-8EFE-7AAE64AD9773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4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40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651FB-E4C5-E6E0-8FD4-67647532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51CEC053-179A-F6B1-EF4B-5EE6F52CA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183D35D0-0816-EC36-6519-F8C97A0D67B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6F4FBC87-113F-4A70-E352-39B79C60BC04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5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048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152F0-283F-CB88-E4C0-2D5CADFE9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FF019ED0-A2D1-D88A-6B2F-E0EE92A4B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13F46C58-9A1A-5050-5CD4-1938A2F8A90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4DE2D53E-E39A-B171-2659-7A05178DA1DF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6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9197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DF322-6960-4D18-72F8-DA4BD169A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6B9D829A-2DA5-165B-C378-D04FCE08C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DCE38FB7-47AD-90FB-88FE-17DE77F9DD1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2428E137-B89A-2122-D82F-1175B9E053C4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7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243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09753-D4B3-B5CD-02D6-A3699E30C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A64E5902-7078-D028-C109-3FE71F3B3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A073923B-AC7A-5E3E-C1A7-EFD8B373079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0680CF31-0D73-312C-F2FF-68668DF9B23E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8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1565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74FA5-738C-7B64-2EB6-8B44D1971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>
            <a:extLst>
              <a:ext uri="{FF2B5EF4-FFF2-40B4-BE49-F238E27FC236}">
                <a16:creationId xmlns:a16="http://schemas.microsoft.com/office/drawing/2014/main" id="{72EF17D0-1819-17FE-E7AA-328EB06FD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>
            <a:extLst>
              <a:ext uri="{FF2B5EF4-FFF2-40B4-BE49-F238E27FC236}">
                <a16:creationId xmlns:a16="http://schemas.microsoft.com/office/drawing/2014/main" id="{B288EA84-9B5E-BD8E-F234-4AAF31FC3DA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>
            <a:extLst>
              <a:ext uri="{FF2B5EF4-FFF2-40B4-BE49-F238E27FC236}">
                <a16:creationId xmlns:a16="http://schemas.microsoft.com/office/drawing/2014/main" id="{C179E48F-84CE-6736-5434-2C17D48CEC00}"/>
              </a:ext>
            </a:extLst>
          </p:cNvPr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9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450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48C08031-D3D9-465E-8F58-1E8AFBBCF6B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80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5E477-9E77-9D0D-3FAD-C07706636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56" y="1157241"/>
            <a:ext cx="5260490" cy="295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5751"/>
            <a:r>
              <a:rPr lang="en-US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REVE</a:t>
            </a:r>
            <a:r>
              <a:rPr lang="ru-RU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</a:t>
            </a:r>
            <a:r>
              <a:rPr lang="en-US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 HERMON</a:t>
            </a:r>
            <a:endParaRPr lang="en-US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365751"/>
            <a:r>
              <a:rPr lang="en-US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12: Conclusions</a:t>
            </a:r>
          </a:p>
          <a:p>
            <a:pPr algn="ctr" defTabSz="365751"/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 and 22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903428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4F6C7-8140-D638-4419-A25E2AC07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. Augustine of Hippo - Saints &amp; Angels - Catholic Online">
            <a:extLst>
              <a:ext uri="{FF2B5EF4-FFF2-40B4-BE49-F238E27FC236}">
                <a16:creationId xmlns:a16="http://schemas.microsoft.com/office/drawing/2014/main" id="{E026451C-31B3-CA9E-14DE-3989534E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2">
            <a:extLst>
              <a:ext uri="{FF2B5EF4-FFF2-40B4-BE49-F238E27FC236}">
                <a16:creationId xmlns:a16="http://schemas.microsoft.com/office/drawing/2014/main" id="{7B578498-2AC2-8D1D-0B06-0F70766D772B}"/>
              </a:ext>
            </a:extLst>
          </p:cNvPr>
          <p:cNvSpPr/>
          <p:nvPr/>
        </p:nvSpPr>
        <p:spPr>
          <a:xfrm>
            <a:off x="140040" y="0"/>
            <a:ext cx="70077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Augustine read: 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D5A0000B-7DE7-841A-BD01-E4385AD5C3FA}"/>
              </a:ext>
            </a:extLst>
          </p:cNvPr>
          <p:cNvSpPr/>
          <p:nvPr/>
        </p:nvSpPr>
        <p:spPr>
          <a:xfrm>
            <a:off x="167400" y="638414"/>
            <a:ext cx="7178040" cy="26146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Latin: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Propterea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sicut per unum hominem in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hunc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mundum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peccatum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intravit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et per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peccatum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mors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et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ita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in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omnes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homines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mors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pertransiit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in quo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omnes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peccaverunt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. </a:t>
            </a:r>
            <a:br>
              <a:rPr lang="en-US" sz="2800" b="1" dirty="0">
                <a:solidFill>
                  <a:schemeClr val="dk1"/>
                </a:solidFill>
                <a:latin typeface="Arial"/>
              </a:rPr>
            </a:br>
            <a:r>
              <a:rPr lang="en-US" sz="2400" dirty="0">
                <a:solidFill>
                  <a:schemeClr val="dk1"/>
                </a:solidFill>
                <a:latin typeface="Arial"/>
              </a:rPr>
              <a:t>Romans 5:12 </a:t>
            </a:r>
            <a:r>
              <a:rPr lang="en-US" sz="2400" i="1" dirty="0">
                <a:solidFill>
                  <a:schemeClr val="dk1"/>
                </a:solidFill>
                <a:latin typeface="Arial"/>
              </a:rPr>
              <a:t>Latin Vulgate. Public domain</a:t>
            </a:r>
            <a:r>
              <a:rPr lang="en-US" sz="2400" dirty="0">
                <a:solidFill>
                  <a:schemeClr val="dk1"/>
                </a:solidFill>
                <a:latin typeface="Arial"/>
              </a:rPr>
              <a:t>.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292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9AF97-1459-D862-8B90-804D5C85B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549B2E-774C-D79A-4DAC-783814300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126" name="TextBox 2">
            <a:extLst>
              <a:ext uri="{FF2B5EF4-FFF2-40B4-BE49-F238E27FC236}">
                <a16:creationId xmlns:a16="http://schemas.microsoft.com/office/drawing/2014/main" id="{7DF28DDC-4E89-499B-910E-062A0690E3DF}"/>
              </a:ext>
            </a:extLst>
          </p:cNvPr>
          <p:cNvSpPr/>
          <p:nvPr/>
        </p:nvSpPr>
        <p:spPr>
          <a:xfrm>
            <a:off x="140040" y="0"/>
            <a:ext cx="483915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“Because”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48FAE7B6-346B-7897-2C6A-4C1E4186E9FD}"/>
              </a:ext>
            </a:extLst>
          </p:cNvPr>
          <p:cNvSpPr/>
          <p:nvPr/>
        </p:nvSpPr>
        <p:spPr>
          <a:xfrm>
            <a:off x="167400" y="450991"/>
            <a:ext cx="7178040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English: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“because all sinned.”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Latin: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“</a:t>
            </a:r>
            <a:r>
              <a:rPr lang="fr-FR" sz="2800" b="1" dirty="0">
                <a:solidFill>
                  <a:srgbClr val="C00000"/>
                </a:solidFill>
                <a:latin typeface="Arial"/>
              </a:rPr>
              <a:t>in quo </a:t>
            </a:r>
            <a:r>
              <a:rPr lang="fr-FR" sz="2800" b="1" dirty="0" err="1">
                <a:solidFill>
                  <a:schemeClr val="dk1"/>
                </a:solidFill>
                <a:latin typeface="Arial"/>
              </a:rPr>
              <a:t>omnes</a:t>
            </a:r>
            <a:r>
              <a:rPr lang="fr-FR" sz="2800" b="1" dirty="0">
                <a:solidFill>
                  <a:schemeClr val="dk1"/>
                </a:solidFill>
                <a:latin typeface="Arial"/>
              </a:rPr>
              <a:t> </a:t>
            </a:r>
            <a:r>
              <a:rPr lang="fr-FR" sz="2800" b="1" dirty="0" err="1">
                <a:solidFill>
                  <a:schemeClr val="dk1"/>
                </a:solidFill>
                <a:latin typeface="Arial"/>
              </a:rPr>
              <a:t>peccaverunt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.”</a:t>
            </a:r>
            <a:br>
              <a:rPr lang="en-US" sz="2800" b="1" dirty="0">
                <a:solidFill>
                  <a:schemeClr val="dk1"/>
                </a:solidFill>
                <a:latin typeface="Arial"/>
              </a:rPr>
            </a:br>
            <a:r>
              <a:rPr lang="en-US" sz="2800" b="1" dirty="0">
                <a:solidFill>
                  <a:schemeClr val="dk1"/>
                </a:solidFill>
                <a:latin typeface="Arial"/>
              </a:rPr>
              <a:t>“in whom/which” (masc. or neut.).</a:t>
            </a:r>
            <a:endParaRPr lang="en-US" sz="2800" b="1" dirty="0">
              <a:solidFill>
                <a:srgbClr val="C00000"/>
              </a:solidFill>
              <a:latin typeface="Arial"/>
            </a:endParaRP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Greek: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“</a:t>
            </a:r>
            <a:r>
              <a:rPr lang="el-GR" sz="2800" b="1" dirty="0">
                <a:solidFill>
                  <a:srgbClr val="C00000"/>
                </a:solidFill>
                <a:latin typeface="Arial"/>
              </a:rPr>
              <a:t>ἐφʼ ᾧ </a:t>
            </a:r>
            <a:r>
              <a:rPr lang="el-GR" sz="2800" b="1" dirty="0"/>
              <a:t>πάντες ἥμαρτον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.”</a:t>
            </a:r>
            <a:br>
              <a:rPr lang="en-US" sz="2800" b="1" dirty="0">
                <a:solidFill>
                  <a:schemeClr val="dk1"/>
                </a:solidFill>
                <a:latin typeface="Arial"/>
              </a:rPr>
            </a:br>
            <a:r>
              <a:rPr lang="en-US" sz="2800" b="1" dirty="0">
                <a:solidFill>
                  <a:schemeClr val="dk1"/>
                </a:solidFill>
                <a:latin typeface="Arial"/>
              </a:rPr>
              <a:t>“upon whom/which” (masc. or neut.).</a:t>
            </a:r>
            <a:endParaRPr lang="en-US" sz="2800" b="1" dirty="0">
              <a:solidFill>
                <a:srgbClr val="C00000"/>
              </a:solidFill>
              <a:latin typeface="Arial"/>
            </a:endParaRP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If masculine: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“in (Adam) all sinned.”</a:t>
            </a:r>
          </a:p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If neuter: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“on (death) all sin.”</a:t>
            </a:r>
          </a:p>
        </p:txBody>
      </p:sp>
    </p:spTree>
    <p:extLst>
      <p:ext uri="{BB962C8B-B14F-4D97-AF65-F5344CB8AC3E}">
        <p14:creationId xmlns:p14="http://schemas.microsoft.com/office/powerpoint/2010/main" val="53119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794FA-F85F-1610-BB50-8B040FC34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purgeon's greatest hits on depression, anxiety, and panic - The Weary  Christian">
            <a:extLst>
              <a:ext uri="{FF2B5EF4-FFF2-40B4-BE49-F238E27FC236}">
                <a16:creationId xmlns:a16="http://schemas.microsoft.com/office/drawing/2014/main" id="{3E6E30F0-EE1F-897A-621C-839010FBF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01"/>
            <a:ext cx="7345440" cy="413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2">
            <a:extLst>
              <a:ext uri="{FF2B5EF4-FFF2-40B4-BE49-F238E27FC236}">
                <a16:creationId xmlns:a16="http://schemas.microsoft.com/office/drawing/2014/main" id="{04DFD254-026A-6479-6B90-26CF8AF3D589}"/>
              </a:ext>
            </a:extLst>
          </p:cNvPr>
          <p:cNvSpPr/>
          <p:nvPr/>
        </p:nvSpPr>
        <p:spPr>
          <a:xfrm>
            <a:off x="140040" y="0"/>
            <a:ext cx="50177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The crux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AC87AB08-BBD0-89C9-9038-80D05306F198}"/>
              </a:ext>
            </a:extLst>
          </p:cNvPr>
          <p:cNvSpPr/>
          <p:nvPr/>
        </p:nvSpPr>
        <p:spPr>
          <a:xfrm>
            <a:off x="167400" y="450991"/>
            <a:ext cx="7178040" cy="32609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Augustine: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Read ‘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in quo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’ to mean ‘in Adam’ and a past tense for ‘sin’.</a:t>
            </a: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Calvin, Spurgeon &amp; Piper: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Perpetuate this error in support of their doctrine of total depravity, inability to do good.</a:t>
            </a:r>
          </a:p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Alternative: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Read </a:t>
            </a:r>
            <a:r>
              <a:rPr lang="el-GR" sz="2800" b="1" dirty="0">
                <a:solidFill>
                  <a:srgbClr val="C00000"/>
                </a:solidFill>
                <a:latin typeface="Arial"/>
              </a:rPr>
              <a:t>ἐφʼ ᾧ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as ‘because’ or ‘indeed’, and ‘sin’ as a general truth.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303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3577B5-AF5A-C4DF-CA8E-BE96CF2C8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 Encouragement to Specific Repentance - Michigan District, LCMS">
            <a:extLst>
              <a:ext uri="{FF2B5EF4-FFF2-40B4-BE49-F238E27FC236}">
                <a16:creationId xmlns:a16="http://schemas.microsoft.com/office/drawing/2014/main" id="{76F612B7-9CF4-2751-8549-3D191A57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0" y="-22404"/>
            <a:ext cx="7315200" cy="41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2">
            <a:extLst>
              <a:ext uri="{FF2B5EF4-FFF2-40B4-BE49-F238E27FC236}">
                <a16:creationId xmlns:a16="http://schemas.microsoft.com/office/drawing/2014/main" id="{E6F3E93E-4CA9-D695-A634-F2D3D096A6B1}"/>
              </a:ext>
            </a:extLst>
          </p:cNvPr>
          <p:cNvSpPr/>
          <p:nvPr/>
        </p:nvSpPr>
        <p:spPr>
          <a:xfrm>
            <a:off x="140040" y="0"/>
            <a:ext cx="70077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Grammatical alternative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98F4956E-80ED-3F14-C70F-E9A44B33FFBE}"/>
              </a:ext>
            </a:extLst>
          </p:cNvPr>
          <p:cNvSpPr/>
          <p:nvPr/>
        </p:nvSpPr>
        <p:spPr>
          <a:xfrm>
            <a:off x="137160" y="521766"/>
            <a:ext cx="7178040" cy="35687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indent="357188" defTabSz="914400">
              <a:spcAft>
                <a:spcPts val="1200"/>
              </a:spcAft>
              <a:tabLst>
                <a:tab pos="0" algn="l"/>
              </a:tabLst>
            </a:pPr>
            <a:r>
              <a:rPr lang="en-GB" sz="2800" b="1" dirty="0">
                <a:solidFill>
                  <a:schemeClr val="dk1"/>
                </a:solidFill>
                <a:latin typeface="Arial"/>
              </a:rPr>
              <a:t>“Just as sin entered the world through one man, and death (entered) through sin, and in this way death come</a:t>
            </a:r>
            <a:r>
              <a:rPr lang="en-GB" sz="2800" b="1" dirty="0">
                <a:solidFill>
                  <a:srgbClr val="C00000"/>
                </a:solidFill>
                <a:latin typeface="Arial"/>
              </a:rPr>
              <a:t>s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 to all people, because all </a:t>
            </a:r>
            <a:r>
              <a:rPr lang="en-GB" sz="2800" b="1" dirty="0">
                <a:solidFill>
                  <a:srgbClr val="C00000"/>
                </a:solidFill>
                <a:latin typeface="Arial"/>
              </a:rPr>
              <a:t>sin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.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” </a:t>
            </a:r>
            <a:r>
              <a:rPr lang="en-US" sz="2800" dirty="0">
                <a:solidFill>
                  <a:schemeClr val="dk1"/>
                </a:solidFill>
                <a:latin typeface="Arial"/>
              </a:rPr>
              <a:t>Romans 5:12.</a:t>
            </a:r>
          </a:p>
          <a:p>
            <a:pPr defTabSz="914400">
              <a:spcAft>
                <a:spcPts val="1200"/>
              </a:spcAft>
              <a:tabLst>
                <a:tab pos="357188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Translators: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Import their theology.</a:t>
            </a:r>
          </a:p>
          <a:p>
            <a:pPr defTabSz="914400">
              <a:spcAft>
                <a:spcPts val="1200"/>
              </a:spcAft>
              <a:tabLst>
                <a:tab pos="357188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Theologians: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Believe their system.</a:t>
            </a:r>
          </a:p>
          <a:p>
            <a:pPr defTabSz="914400">
              <a:spcAft>
                <a:spcPts val="1200"/>
              </a:spcAft>
              <a:tabLst>
                <a:tab pos="357188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Publishers: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Protect their market share.</a:t>
            </a:r>
          </a:p>
        </p:txBody>
      </p:sp>
    </p:spTree>
    <p:extLst>
      <p:ext uri="{BB962C8B-B14F-4D97-AF65-F5344CB8AC3E}">
        <p14:creationId xmlns:p14="http://schemas.microsoft.com/office/powerpoint/2010/main" val="3939926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/>
          <p:nvPr/>
        </p:nvSpPr>
        <p:spPr>
          <a:xfrm>
            <a:off x="225720" y="0"/>
            <a:ext cx="625536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720" tIns="27360" rIns="54720" bIns="27360" anchor="b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56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Assignment</a:t>
            </a:r>
            <a:endParaRPr lang="en-US" sz="256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TextBox 6"/>
          <p:cNvSpPr/>
          <p:nvPr/>
        </p:nvSpPr>
        <p:spPr>
          <a:xfrm>
            <a:off x="183717" y="606104"/>
            <a:ext cx="4649539" cy="33102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9440" indent="-289440" defTabSz="457200">
              <a:lnSpc>
                <a:spcPct val="100000"/>
              </a:lnSpc>
              <a:spcAft>
                <a:spcPts val="1200"/>
              </a:spcAft>
              <a:tabLst>
                <a:tab pos="0" algn="l"/>
              </a:tabLst>
            </a:pPr>
            <a:r>
              <a:rPr lang="en-US" sz="256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560" b="1" u="none" strike="noStrike" dirty="0">
                <a:solidFill>
                  <a:schemeClr val="dk1"/>
                </a:solidFill>
                <a:uFillTx/>
                <a:latin typeface="Arial"/>
              </a:rPr>
              <a:t> Visit http://</a:t>
            </a:r>
            <a:r>
              <a:rPr lang="en-US" sz="2560" b="1" u="none" strike="noStrike" dirty="0">
                <a:solidFill>
                  <a:srgbClr val="C00000"/>
                </a:solidFill>
                <a:uFillTx/>
                <a:latin typeface="Arial"/>
              </a:rPr>
              <a:t>LOCIS.site </a:t>
            </a:r>
          </a:p>
          <a:p>
            <a:pPr marL="289440" indent="-289440">
              <a:spcAft>
                <a:spcPts val="1200"/>
              </a:spcAft>
              <a:tabLst>
                <a:tab pos="0" algn="l"/>
              </a:tabLst>
            </a:pPr>
            <a:r>
              <a:rPr lang="en-US" sz="256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560" b="1" dirty="0">
                <a:solidFill>
                  <a:schemeClr val="dk1"/>
                </a:solidFill>
                <a:latin typeface="Arial"/>
              </a:rPr>
              <a:t> Download and install the Android device app.</a:t>
            </a:r>
          </a:p>
          <a:p>
            <a:pPr marL="289440" indent="-289440">
              <a:spcAft>
                <a:spcPts val="1200"/>
              </a:spcAft>
              <a:tabLst>
                <a:tab pos="0" algn="l"/>
              </a:tabLst>
            </a:pPr>
            <a:r>
              <a:rPr lang="en-US" sz="256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560" b="1" dirty="0">
                <a:solidFill>
                  <a:schemeClr val="dk1"/>
                </a:solidFill>
                <a:latin typeface="Arial"/>
              </a:rPr>
              <a:t> Read or listen through the </a:t>
            </a:r>
            <a:r>
              <a:rPr lang="en-US" sz="2560" b="1" dirty="0" err="1">
                <a:solidFill>
                  <a:schemeClr val="dk1"/>
                </a:solidFill>
                <a:latin typeface="Arial"/>
              </a:rPr>
              <a:t>LOCIS</a:t>
            </a:r>
            <a:r>
              <a:rPr lang="en-US" sz="2560" b="1" dirty="0">
                <a:solidFill>
                  <a:schemeClr val="dk1"/>
                </a:solidFill>
                <a:latin typeface="Arial"/>
              </a:rPr>
              <a:t> before January 6</a:t>
            </a:r>
            <a:r>
              <a:rPr lang="en-US" sz="2560" b="1" baseline="30000" dirty="0">
                <a:solidFill>
                  <a:schemeClr val="dk1"/>
                </a:solidFill>
                <a:latin typeface="Arial"/>
              </a:rPr>
              <a:t>th</a:t>
            </a:r>
            <a:r>
              <a:rPr lang="en-US" sz="2560" b="1" dirty="0">
                <a:solidFill>
                  <a:schemeClr val="dk1"/>
                </a:solidFill>
                <a:latin typeface="Arial"/>
              </a:rPr>
              <a:t>. It will take about six hours.</a:t>
            </a:r>
          </a:p>
          <a:p>
            <a:pPr marL="289440" indent="-289440" defTabSz="457200">
              <a:lnSpc>
                <a:spcPct val="100000"/>
              </a:lnSpc>
              <a:tabLst>
                <a:tab pos="0" algn="l"/>
              </a:tabLst>
            </a:pPr>
            <a:endParaRPr lang="en-US" sz="256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DFCDD1-905D-CF55-1D22-CA46D4C4D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4380"/>
          <a:stretch/>
        </p:blipFill>
        <p:spPr bwMode="auto">
          <a:xfrm>
            <a:off x="4756558" y="-6119"/>
            <a:ext cx="2558642" cy="41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2"/>
          <p:cNvSpPr/>
          <p:nvPr/>
        </p:nvSpPr>
        <p:spPr>
          <a:xfrm>
            <a:off x="140040" y="0"/>
            <a:ext cx="62006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Learning objectives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3"/>
          <p:cNvSpPr/>
          <p:nvPr/>
        </p:nvSpPr>
        <p:spPr>
          <a:xfrm>
            <a:off x="186120" y="514080"/>
            <a:ext cx="7128000" cy="31378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	By the end of this session, we shall be able to express: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0360" indent="-36036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What we have learned or doubt.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0360" indent="-36036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Which passage now make good sense.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0360" indent="-36036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How we now pray</a:t>
            </a:r>
            <a:br>
              <a:rPr lang="en-US" sz="2800" b="1" dirty="0">
                <a:solidFill>
                  <a:schemeClr val="dk1"/>
                </a:solidFill>
                <a:latin typeface="Arial"/>
              </a:rPr>
            </a:br>
            <a:r>
              <a:rPr lang="en-US" sz="2800" b="1" dirty="0">
                <a:solidFill>
                  <a:schemeClr val="dk1"/>
                </a:solidFill>
                <a:latin typeface="Arial"/>
              </a:rPr>
              <a:t>differently.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5" name="Picture 4"/>
          <p:cNvPicPr/>
          <p:nvPr/>
        </p:nvPicPr>
        <p:blipFill>
          <a:blip r:embed="rId3"/>
          <a:stretch/>
        </p:blipFill>
        <p:spPr>
          <a:xfrm>
            <a:off x="4925290" y="2549236"/>
            <a:ext cx="2388829" cy="1564484"/>
          </a:xfrm>
          <a:prstGeom prst="rect">
            <a:avLst/>
          </a:prstGeom>
          <a:ln w="0">
            <a:noFill/>
          </a:ln>
        </p:spPr>
      </p:pic>
      <p:pic>
        <p:nvPicPr>
          <p:cNvPr id="96" name="Picture 6"/>
          <p:cNvPicPr/>
          <p:nvPr/>
        </p:nvPicPr>
        <p:blipFill>
          <a:blip r:embed="rId4"/>
          <a:stretch/>
        </p:blipFill>
        <p:spPr>
          <a:xfrm>
            <a:off x="1796759" y="375480"/>
            <a:ext cx="5517360" cy="373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B932-BB0A-A746-B4C6-3BB047BB1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126" name="TextBox 2"/>
          <p:cNvSpPr/>
          <p:nvPr/>
        </p:nvSpPr>
        <p:spPr>
          <a:xfrm>
            <a:off x="140040" y="0"/>
            <a:ext cx="6756706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Share your current views about: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/>
          <p:cNvSpPr/>
          <p:nvPr/>
        </p:nvSpPr>
        <p:spPr>
          <a:xfrm>
            <a:off x="167400" y="450991"/>
            <a:ext cx="7178040" cy="35687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What helpful insights did you gain?</a:t>
            </a: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Which Bible passages make sense?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How shall we pray differently?</a:t>
            </a: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How to explain current news?</a:t>
            </a: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How to understand our own elite?</a:t>
            </a: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How to explain the purpose of history?</a:t>
            </a:r>
          </a:p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What will happen in the end times?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D858F-8B54-70D5-7287-32FB75B1E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och's Visit to Hell (Lake of Fire) (Bible Stories Explained) - YouTube">
            <a:extLst>
              <a:ext uri="{FF2B5EF4-FFF2-40B4-BE49-F238E27FC236}">
                <a16:creationId xmlns:a16="http://schemas.microsoft.com/office/drawing/2014/main" id="{EBD9DED9-5245-3F4A-4BF8-51E1C01F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2">
            <a:extLst>
              <a:ext uri="{FF2B5EF4-FFF2-40B4-BE49-F238E27FC236}">
                <a16:creationId xmlns:a16="http://schemas.microsoft.com/office/drawing/2014/main" id="{C4558BA2-E4BA-B584-6ABC-E7803AB600F1}"/>
              </a:ext>
            </a:extLst>
          </p:cNvPr>
          <p:cNvSpPr/>
          <p:nvPr/>
        </p:nvSpPr>
        <p:spPr>
          <a:xfrm>
            <a:off x="140040" y="0"/>
            <a:ext cx="71751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Assess Heiser’s ‘transparent facts’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87EBD5CD-4E6D-6E63-B327-3FD76064EA96}"/>
              </a:ext>
            </a:extLst>
          </p:cNvPr>
          <p:cNvSpPr/>
          <p:nvPr/>
        </p:nvSpPr>
        <p:spPr>
          <a:xfrm>
            <a:off x="137160" y="503855"/>
            <a:ext cx="7178040" cy="32609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Arial"/>
              </a:rPr>
              <a:t>Reve</a:t>
            </a:r>
            <a:r>
              <a:rPr lang="ru-RU" sz="2800" b="1" i="1" dirty="0">
                <a:solidFill>
                  <a:srgbClr val="0070C0"/>
                </a:solidFill>
                <a:latin typeface="Arial"/>
              </a:rPr>
              <a:t>я</a:t>
            </a:r>
            <a:r>
              <a:rPr lang="en-US" sz="2800" b="1" i="1" dirty="0">
                <a:solidFill>
                  <a:srgbClr val="0070C0"/>
                </a:solidFill>
                <a:latin typeface="Arial"/>
              </a:rPr>
              <a:t>sing Hermon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, page  183:</a:t>
            </a:r>
          </a:p>
          <a:p>
            <a:pPr marL="357120" indent="-357120" defTabSz="914400">
              <a:lnSpc>
                <a:spcPct val="100000"/>
              </a:lnSpc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1.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“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1 Enoch is a substantially pre- Christian literary work that enjoyed readership among Jews in the Second Temple Period.”</a:t>
            </a:r>
          </a:p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2.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“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Christianity was born out of Second Temple Judaism.”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998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5F9ED1-6CC9-5922-C47A-1CDEA8228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0F4FA0-9965-638C-D95E-7CF8996C0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126" name="TextBox 2">
            <a:extLst>
              <a:ext uri="{FF2B5EF4-FFF2-40B4-BE49-F238E27FC236}">
                <a16:creationId xmlns:a16="http://schemas.microsoft.com/office/drawing/2014/main" id="{6AA80E31-CF25-3B5D-4AAE-BF7659E7B160}"/>
              </a:ext>
            </a:extLst>
          </p:cNvPr>
          <p:cNvSpPr/>
          <p:nvPr/>
        </p:nvSpPr>
        <p:spPr>
          <a:xfrm>
            <a:off x="140040" y="0"/>
            <a:ext cx="71751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Assess Heiser’s ‘transparent facts’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1BD7FF68-6E76-71CA-428B-7830FD3D9843}"/>
              </a:ext>
            </a:extLst>
          </p:cNvPr>
          <p:cNvSpPr/>
          <p:nvPr/>
        </p:nvSpPr>
        <p:spPr>
          <a:xfrm>
            <a:off x="140040" y="619246"/>
            <a:ext cx="7178040" cy="28300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3.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“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New Testament writers either presuppose or utilize its content in portions of their own writing.”</a:t>
            </a:r>
          </a:p>
          <a:p>
            <a:pPr marL="357120" indent="-357120" defTabSz="914400">
              <a:lnSpc>
                <a:spcPct val="100000"/>
              </a:lnSpc>
              <a:spcBef>
                <a:spcPts val="1200"/>
              </a:spcBef>
              <a:tabLst>
                <a:tab pos="0" algn="l"/>
              </a:tabLst>
            </a:pPr>
            <a:r>
              <a:rPr lang="en-GB" sz="2800" b="1" dirty="0">
                <a:solidFill>
                  <a:srgbClr val="0070C0"/>
                </a:solidFill>
                <a:latin typeface="Arial"/>
              </a:rPr>
              <a:t>Thus:</a:t>
            </a:r>
          </a:p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“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The book we know as 1 Enoch was well known to early Christians.”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507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179C5-BD64-4273-E7CF-2718CA35C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2">
            <a:extLst>
              <a:ext uri="{FF2B5EF4-FFF2-40B4-BE49-F238E27FC236}">
                <a16:creationId xmlns:a16="http://schemas.microsoft.com/office/drawing/2014/main" id="{90C1ACF2-73AD-4A82-3C34-84E19B1F40CA}"/>
              </a:ext>
            </a:extLst>
          </p:cNvPr>
          <p:cNvSpPr/>
          <p:nvPr/>
        </p:nvSpPr>
        <p:spPr>
          <a:xfrm>
            <a:off x="140040" y="0"/>
            <a:ext cx="556786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In your humble opinion …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2C369BE3-8E93-8E0B-07BA-08CED8052A71}"/>
              </a:ext>
            </a:extLst>
          </p:cNvPr>
          <p:cNvSpPr/>
          <p:nvPr/>
        </p:nvSpPr>
        <p:spPr>
          <a:xfrm>
            <a:off x="140040" y="521766"/>
            <a:ext cx="7312507" cy="33379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What does it matter that fragments </a:t>
            </a:r>
            <a:br>
              <a:rPr lang="en-US" sz="2800" b="1" dirty="0">
                <a:solidFill>
                  <a:schemeClr val="dk1"/>
                </a:solidFill>
                <a:latin typeface="Arial"/>
              </a:rPr>
            </a:br>
            <a:r>
              <a:rPr lang="en-US" sz="2800" b="1" dirty="0">
                <a:solidFill>
                  <a:schemeClr val="dk1"/>
                </a:solidFill>
                <a:latin typeface="Arial"/>
              </a:rPr>
              <a:t>of 1 Enoch were discovered amongst the Dead Sea Scrolls at Qumran?</a:t>
            </a: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Should 1 Enoch be included in our Christian ‘canon’ of Scripture?</a:t>
            </a:r>
          </a:p>
          <a:p>
            <a:pPr marL="357120" indent="-357120" defTabSz="914400">
              <a:spcAft>
                <a:spcPts val="600"/>
              </a:spcAft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Did God inspire the writer of 1 Enoch?</a:t>
            </a:r>
          </a:p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What value is there in reading 1 Enoch?</a:t>
            </a:r>
            <a:endParaRPr lang="en-US" sz="2800" b="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3074" name="Picture 2" descr="In My Humble Opinion.... - Alan Weiss, PhD">
            <a:extLst>
              <a:ext uri="{FF2B5EF4-FFF2-40B4-BE49-F238E27FC236}">
                <a16:creationId xmlns:a16="http://schemas.microsoft.com/office/drawing/2014/main" id="{8FE4B900-5C92-10B1-804F-CD401043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1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1CDC9A-A8BC-FA4A-2690-BB1635FAE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aveyard Vs Cemetery: Is There A Difference? | IFLScience">
            <a:extLst>
              <a:ext uri="{FF2B5EF4-FFF2-40B4-BE49-F238E27FC236}">
                <a16:creationId xmlns:a16="http://schemas.microsoft.com/office/drawing/2014/main" id="{BCFF4DB7-AFA0-DAC2-C29B-4A75B8C03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0" y="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2">
            <a:extLst>
              <a:ext uri="{FF2B5EF4-FFF2-40B4-BE49-F238E27FC236}">
                <a16:creationId xmlns:a16="http://schemas.microsoft.com/office/drawing/2014/main" id="{886CF32B-C3D8-3E0E-E402-D55D720C4387}"/>
              </a:ext>
            </a:extLst>
          </p:cNvPr>
          <p:cNvSpPr/>
          <p:nvPr/>
        </p:nvSpPr>
        <p:spPr>
          <a:xfrm>
            <a:off x="140040" y="0"/>
            <a:ext cx="700776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Are we born guilty of Adam’s sin?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3A02BD25-A67C-F2D1-019A-EF18DD105957}"/>
              </a:ext>
            </a:extLst>
          </p:cNvPr>
          <p:cNvSpPr/>
          <p:nvPr/>
        </p:nvSpPr>
        <p:spPr>
          <a:xfrm>
            <a:off x="140040" y="436573"/>
            <a:ext cx="7178040" cy="36149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indent="357188" defTabSz="914400">
              <a:spcAft>
                <a:spcPts val="600"/>
              </a:spcAft>
            </a:pPr>
            <a:r>
              <a:rPr lang="en-US" sz="2800" b="1" dirty="0">
                <a:solidFill>
                  <a:schemeClr val="dk1"/>
                </a:solidFill>
                <a:latin typeface="Arial"/>
              </a:rPr>
              <a:t>	“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Just as sin </a:t>
            </a:r>
            <a:r>
              <a:rPr lang="en-GB" sz="2800" b="1" dirty="0">
                <a:solidFill>
                  <a:srgbClr val="0070C0"/>
                </a:solidFill>
                <a:latin typeface="Arial"/>
              </a:rPr>
              <a:t>entered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 the world through one man, and death through sin, and in this way death </a:t>
            </a:r>
            <a:r>
              <a:rPr lang="en-GB" sz="2800" b="1" dirty="0">
                <a:solidFill>
                  <a:srgbClr val="0070C0"/>
                </a:solidFill>
                <a:latin typeface="Arial"/>
              </a:rPr>
              <a:t>came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 to all people, because all </a:t>
            </a:r>
            <a:r>
              <a:rPr lang="en-GB" sz="2800" b="1" dirty="0">
                <a:solidFill>
                  <a:srgbClr val="0070C0"/>
                </a:solidFill>
                <a:latin typeface="Arial"/>
              </a:rPr>
              <a:t>sinned</a:t>
            </a:r>
            <a:r>
              <a:rPr lang="en-GB" sz="2800" b="1" dirty="0">
                <a:solidFill>
                  <a:schemeClr val="dk1"/>
                </a:solidFill>
                <a:latin typeface="Arial"/>
              </a:rPr>
              <a:t> …” </a:t>
            </a:r>
            <a:r>
              <a:rPr lang="en-US" sz="2800" dirty="0">
                <a:solidFill>
                  <a:srgbClr val="0070C0"/>
                </a:solidFill>
                <a:latin typeface="Arial"/>
              </a:rPr>
              <a:t>Romans 5:12 NIV</a:t>
            </a:r>
          </a:p>
          <a:p>
            <a:pPr defTabSz="914400"/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How did sin enter into the world?</a:t>
            </a:r>
          </a:p>
          <a:p>
            <a:pPr defTabSz="914400"/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What did sin bring with it?</a:t>
            </a:r>
          </a:p>
          <a:p>
            <a:pPr defTabSz="914400"/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What happens to all people?</a:t>
            </a:r>
          </a:p>
          <a:p>
            <a:pPr defTabSz="914400"/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What did/do ‘all people’?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53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6806B-D533-1533-417E-2F5FC9444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2">
            <a:extLst>
              <a:ext uri="{FF2B5EF4-FFF2-40B4-BE49-F238E27FC236}">
                <a16:creationId xmlns:a16="http://schemas.microsoft.com/office/drawing/2014/main" id="{A5FD5DE8-DD4C-FEB1-F43B-F2DA2A6607F1}"/>
              </a:ext>
            </a:extLst>
          </p:cNvPr>
          <p:cNvSpPr/>
          <p:nvPr/>
        </p:nvSpPr>
        <p:spPr>
          <a:xfrm>
            <a:off x="140040" y="0"/>
            <a:ext cx="577906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Greek grammar (Sorry!)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78021807-9DF3-DE0F-27D1-95E9ED75E012}"/>
              </a:ext>
            </a:extLst>
          </p:cNvPr>
          <p:cNvSpPr/>
          <p:nvPr/>
        </p:nvSpPr>
        <p:spPr>
          <a:xfrm>
            <a:off x="167400" y="450991"/>
            <a:ext cx="717804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Three verbs: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‘come-into’, ‘come-to’, and ‘sin’.</a:t>
            </a:r>
            <a:endParaRPr lang="en-US" sz="2800" b="1" dirty="0">
              <a:solidFill>
                <a:srgbClr val="0070C0"/>
              </a:solidFill>
              <a:latin typeface="Arial"/>
            </a:endParaRPr>
          </a:p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English versions: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use past tenses.</a:t>
            </a:r>
          </a:p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Aorist verb form: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timeless, tenseless.</a:t>
            </a:r>
          </a:p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Context: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determines English tense.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Come into: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Obviously historical past.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357120" indent="-357120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Come to: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Both past and present.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Sin: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On-going present reality.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6" name="Picture 2" descr="Socrates ancient Greek philosopher teacher thinker ancient Greece teachers  writer Athens antique | Premium AI-generated image">
            <a:extLst>
              <a:ext uri="{FF2B5EF4-FFF2-40B4-BE49-F238E27FC236}">
                <a16:creationId xmlns:a16="http://schemas.microsoft.com/office/drawing/2014/main" id="{EA230734-8C6B-291A-80C0-6CD118B3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18" y="632667"/>
            <a:ext cx="5227375" cy="348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47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B50500-AAC7-4E44-9B7A-50202C24B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JV-Only Greek Teacher Now Uses Modern Translations">
            <a:extLst>
              <a:ext uri="{FF2B5EF4-FFF2-40B4-BE49-F238E27FC236}">
                <a16:creationId xmlns:a16="http://schemas.microsoft.com/office/drawing/2014/main" id="{231B2496-770F-12C5-C7AC-09C512378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"/>
            <a:ext cx="7315200" cy="411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2">
            <a:extLst>
              <a:ext uri="{FF2B5EF4-FFF2-40B4-BE49-F238E27FC236}">
                <a16:creationId xmlns:a16="http://schemas.microsoft.com/office/drawing/2014/main" id="{13FE3A82-20E7-1DF7-8824-82E8BAF88CDE}"/>
              </a:ext>
            </a:extLst>
          </p:cNvPr>
          <p:cNvSpPr/>
          <p:nvPr/>
        </p:nvSpPr>
        <p:spPr>
          <a:xfrm>
            <a:off x="140040" y="0"/>
            <a:ext cx="480751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The aorist verb form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>
            <a:extLst>
              <a:ext uri="{FF2B5EF4-FFF2-40B4-BE49-F238E27FC236}">
                <a16:creationId xmlns:a16="http://schemas.microsoft.com/office/drawing/2014/main" id="{D335F37E-DDDB-69C4-A767-9B4ADFE10247}"/>
              </a:ext>
            </a:extLst>
          </p:cNvPr>
          <p:cNvSpPr/>
          <p:nvPr/>
        </p:nvSpPr>
        <p:spPr>
          <a:xfrm>
            <a:off x="167400" y="450991"/>
            <a:ext cx="7178040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indent="357188" defTabSz="914400"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General rules: </a:t>
            </a:r>
          </a:p>
          <a:p>
            <a:pPr marL="312738" indent="-312738" defTabSz="914400"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Verbs in the </a:t>
            </a:r>
            <a:r>
              <a:rPr lang="en-US" sz="2800" b="1" dirty="0" err="1">
                <a:solidFill>
                  <a:schemeClr val="dk1"/>
                </a:solidFill>
                <a:latin typeface="Arial"/>
              </a:rPr>
              <a:t>Koiné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 Greek aorist form should be understood to be generally true.</a:t>
            </a:r>
          </a:p>
          <a:p>
            <a:pPr marL="295275" indent="-295275" defTabSz="914400"/>
            <a:r>
              <a:rPr lang="en-US" sz="2800" b="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Arial"/>
              </a:rPr>
              <a:t>Aorist verbs should be translated in the English present tense, unless their context indicates a past or future.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648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3962</TotalTime>
  <Words>754</Words>
  <Application>Microsoft Office PowerPoint</Application>
  <PresentationFormat>Custom</PresentationFormat>
  <Paragraphs>82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129</cp:revision>
  <dcterms:created xsi:type="dcterms:W3CDTF">2023-02-25T21:04:15Z</dcterms:created>
  <dcterms:modified xsi:type="dcterms:W3CDTF">2024-12-19T00:46:21Z</dcterms:modified>
</cp:coreProperties>
</file>